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1"/>
  </p:notesMasterIdLst>
  <p:sldIdLst>
    <p:sldId id="301" r:id="rId2"/>
    <p:sldId id="318" r:id="rId3"/>
    <p:sldId id="319" r:id="rId4"/>
    <p:sldId id="320" r:id="rId5"/>
    <p:sldId id="321" r:id="rId6"/>
    <p:sldId id="308" r:id="rId7"/>
    <p:sldId id="322" r:id="rId8"/>
    <p:sldId id="311" r:id="rId9"/>
    <p:sldId id="312" r:id="rId10"/>
    <p:sldId id="313" r:id="rId11"/>
    <p:sldId id="316" r:id="rId12"/>
    <p:sldId id="323" r:id="rId13"/>
    <p:sldId id="324" r:id="rId14"/>
    <p:sldId id="325" r:id="rId15"/>
    <p:sldId id="326" r:id="rId16"/>
    <p:sldId id="327" r:id="rId17"/>
    <p:sldId id="310" r:id="rId18"/>
    <p:sldId id="314" r:id="rId19"/>
    <p:sldId id="3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7CE7"/>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03" autoAdjust="0"/>
  </p:normalViewPr>
  <p:slideViewPr>
    <p:cSldViewPr snapToGrid="0" showGuides="1">
      <p:cViewPr varScale="1">
        <p:scale>
          <a:sx n="63" d="100"/>
          <a:sy n="63" d="100"/>
        </p:scale>
        <p:origin x="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F15C2-22A6-4633-8689-C443349828E1}" type="datetimeFigureOut">
              <a:rPr lang="en-GB" smtClean="0"/>
              <a:t>02/11/2023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307A0-7126-4705-A3D0-8515C80A9096}" type="slidenum">
              <a:rPr lang="en-GB" smtClean="0"/>
              <a:t>‹#›</a:t>
            </a:fld>
            <a:endParaRPr lang="en-GB"/>
          </a:p>
        </p:txBody>
      </p:sp>
    </p:spTree>
    <p:extLst>
      <p:ext uri="{BB962C8B-B14F-4D97-AF65-F5344CB8AC3E}">
        <p14:creationId xmlns:p14="http://schemas.microsoft.com/office/powerpoint/2010/main" val="231438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23E9AF-D269-488F-B5F6-701371B90644}" type="slidenum">
              <a:rPr lang="en-GB" smtClean="0"/>
              <a:t>13</a:t>
            </a:fld>
            <a:endParaRPr lang="en-GB" dirty="0"/>
          </a:p>
        </p:txBody>
      </p:sp>
    </p:spTree>
    <p:extLst>
      <p:ext uri="{BB962C8B-B14F-4D97-AF65-F5344CB8AC3E}">
        <p14:creationId xmlns:p14="http://schemas.microsoft.com/office/powerpoint/2010/main" val="2175814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23E9AF-D269-488F-B5F6-701371B90644}" type="slidenum">
              <a:rPr lang="en-GB" smtClean="0"/>
              <a:t>16</a:t>
            </a:fld>
            <a:endParaRPr lang="en-GB" dirty="0"/>
          </a:p>
        </p:txBody>
      </p:sp>
    </p:spTree>
    <p:extLst>
      <p:ext uri="{BB962C8B-B14F-4D97-AF65-F5344CB8AC3E}">
        <p14:creationId xmlns:p14="http://schemas.microsoft.com/office/powerpoint/2010/main" val="1483124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D307A0-7126-4705-A3D0-8515C80A9096}" type="slidenum">
              <a:rPr lang="en-GB" smtClean="0"/>
              <a:t>19</a:t>
            </a:fld>
            <a:endParaRPr lang="en-GB"/>
          </a:p>
        </p:txBody>
      </p:sp>
    </p:spTree>
    <p:extLst>
      <p:ext uri="{BB962C8B-B14F-4D97-AF65-F5344CB8AC3E}">
        <p14:creationId xmlns:p14="http://schemas.microsoft.com/office/powerpoint/2010/main" val="103555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C4BA7A-1C59-4BC3-9560-921947C6248A}"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3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4729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5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358767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BA7A-1C59-4BC3-9560-921947C6248A}"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3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4BA7A-1C59-4BC3-9560-921947C6248A}" type="datetimeFigureOut">
              <a:rPr lang="en-GB" smtClean="0"/>
              <a:t>02/11/2023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41857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4BA7A-1C59-4BC3-9560-921947C6248A}" type="datetimeFigureOut">
              <a:rPr lang="en-GB" smtClean="0"/>
              <a:t>02/11/2023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164178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4BA7A-1C59-4BC3-9560-921947C6248A}" type="datetimeFigureOut">
              <a:rPr lang="en-GB" smtClean="0"/>
              <a:t>02/11/2023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51292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BA7A-1C59-4BC3-9560-921947C6248A}" type="datetimeFigureOut">
              <a:rPr lang="en-GB" smtClean="0"/>
              <a:t>02/11/2023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99465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02/11/2023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9385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02/11/2023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C4BA7A-1C59-4BC3-9560-921947C6248A}" type="datetimeFigureOut">
              <a:rPr lang="en-GB" smtClean="0"/>
              <a:t>02/11/2023</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D4307E-EF79-43E6-A789-C81C3144AF13}"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904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7640" y="-122799"/>
            <a:ext cx="7731660" cy="646331"/>
          </a:xfrm>
          <a:prstGeom prst="rect">
            <a:avLst/>
          </a:prstGeom>
          <a:noFill/>
        </p:spPr>
        <p:txBody>
          <a:bodyPr wrap="square" rtlCol="0">
            <a:spAutoFit/>
          </a:bodyPr>
          <a:lstStyle/>
          <a:p>
            <a:pPr algn="ctr"/>
            <a:r>
              <a:rPr lang="en-GB" sz="3600" b="1" dirty="0" smtClean="0">
                <a:latin typeface="Times New Roman" panose="02020603050405020304" pitchFamily="18" charset="0"/>
                <a:cs typeface="Times New Roman" panose="02020603050405020304" pitchFamily="18" charset="0"/>
              </a:rPr>
              <a:t>Planning</a:t>
            </a:r>
            <a:endParaRPr lang="en-GB" sz="3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45915" y="4003462"/>
            <a:ext cx="11974363" cy="2800767"/>
          </a:xfrm>
          <a:prstGeom prst="rect">
            <a:avLst/>
          </a:prstGeom>
          <a:noFill/>
        </p:spPr>
        <p:txBody>
          <a:bodyPr wrap="square" rtlCol="0">
            <a:spAutoFit/>
          </a:bodyPr>
          <a:lstStyle/>
          <a:p>
            <a:pPr algn="just">
              <a:lnSpc>
                <a:spcPct val="200000"/>
              </a:lnSpc>
            </a:pPr>
            <a:r>
              <a:rPr lang="en-GB" sz="2200" b="1" dirty="0" smtClean="0">
                <a:latin typeface="Times New Roman" panose="02020603050405020304" pitchFamily="18" charset="0"/>
                <a:cs typeface="Times New Roman" panose="02020603050405020304" pitchFamily="18" charset="0"/>
              </a:rPr>
              <a:t>Simply the planning is looking forward before getting things done. It is </a:t>
            </a:r>
            <a:r>
              <a:rPr lang="en-GB" sz="2200" b="1" dirty="0">
                <a:latin typeface="Times New Roman" panose="02020603050405020304" pitchFamily="18" charset="0"/>
                <a:cs typeface="Times New Roman" panose="02020603050405020304" pitchFamily="18" charset="0"/>
              </a:rPr>
              <a:t>the basic function </a:t>
            </a:r>
            <a:r>
              <a:rPr lang="en-GB" sz="2200" b="1" dirty="0" smtClean="0">
                <a:latin typeface="Times New Roman" panose="02020603050405020304" pitchFamily="18" charset="0"/>
                <a:cs typeface="Times New Roman" panose="02020603050405020304" pitchFamily="18" charset="0"/>
              </a:rPr>
              <a:t>of management by </a:t>
            </a:r>
            <a:r>
              <a:rPr lang="en-GB" sz="2200" b="1" dirty="0">
                <a:latin typeface="Times New Roman" panose="02020603050405020304" pitchFamily="18" charset="0"/>
                <a:cs typeface="Times New Roman" panose="02020603050405020304" pitchFamily="18" charset="0"/>
              </a:rPr>
              <a:t>which we use to select our goals and objectives and make plans to achieve </a:t>
            </a:r>
            <a:r>
              <a:rPr lang="en-GB" sz="2200" b="1" dirty="0" smtClean="0">
                <a:latin typeface="Times New Roman" panose="02020603050405020304" pitchFamily="18" charset="0"/>
                <a:cs typeface="Times New Roman" panose="02020603050405020304" pitchFamily="18" charset="0"/>
              </a:rPr>
              <a:t>them. Planning basically related to the 5WH question and systematic process of formulating the answer.</a:t>
            </a:r>
          </a:p>
          <a:p>
            <a:pPr algn="just">
              <a:lnSpc>
                <a:spcPct val="200000"/>
              </a:lnSpc>
            </a:pPr>
            <a:r>
              <a:rPr lang="en-GB" sz="2200" b="1" dirty="0" smtClean="0">
                <a:latin typeface="Times New Roman" panose="02020603050405020304" pitchFamily="18" charset="0"/>
                <a:cs typeface="Times New Roman" panose="02020603050405020304" pitchFamily="18" charset="0"/>
              </a:rPr>
              <a:t>5WH= What, Where, When, Who, Why and How Should be done?</a:t>
            </a:r>
            <a:endParaRPr lang="en-GB" sz="2200" b="1" dirty="0">
              <a:latin typeface="Times New Roman" panose="02020603050405020304" pitchFamily="18" charset="0"/>
              <a:cs typeface="Times New Roman" panose="02020603050405020304" pitchFamily="18" charset="0"/>
            </a:endParaRPr>
          </a:p>
        </p:txBody>
      </p:sp>
      <p:pic>
        <p:nvPicPr>
          <p:cNvPr id="1026" name="Picture 2" descr="Types of Planning: What are the Different Types? -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34" y="573932"/>
            <a:ext cx="11322996" cy="327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528508"/>
      </p:ext>
    </p:extLst>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2000"/>
                                        <p:tgtEl>
                                          <p:spTgt spid="1026"/>
                                        </p:tgtEl>
                                      </p:cBhvr>
                                    </p:animEffect>
                                    <p:anim calcmode="lin" valueType="num">
                                      <p:cBhvr>
                                        <p:cTn id="18" dur="2000" fill="hold"/>
                                        <p:tgtEl>
                                          <p:spTgt spid="1026"/>
                                        </p:tgtEl>
                                        <p:attrNameLst>
                                          <p:attrName>ppt_w</p:attrName>
                                        </p:attrNameLst>
                                      </p:cBhvr>
                                      <p:tavLst>
                                        <p:tav tm="0" fmla="#ppt_w*sin(2.5*pi*$)">
                                          <p:val>
                                            <p:fltVal val="0"/>
                                          </p:val>
                                        </p:tav>
                                        <p:tav tm="100000">
                                          <p:val>
                                            <p:fltVal val="1"/>
                                          </p:val>
                                        </p:tav>
                                      </p:tavLst>
                                    </p:anim>
                                    <p:anim calcmode="lin" valueType="num">
                                      <p:cBhvr>
                                        <p:cTn id="1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822" y="180870"/>
            <a:ext cx="11816861" cy="4832092"/>
          </a:xfrm>
          <a:prstGeom prst="rect">
            <a:avLst/>
          </a:prstGeom>
          <a:noFill/>
        </p:spPr>
        <p:txBody>
          <a:bodyPr wrap="square" rtlCol="0">
            <a:spAutoFit/>
          </a:bodyPr>
          <a:lstStyle/>
          <a:p>
            <a:pPr algn="just"/>
            <a:r>
              <a:rPr lang="en-GB" sz="2400" b="1" dirty="0" smtClean="0">
                <a:latin typeface="Times New Roman" panose="02020603050405020304" pitchFamily="18" charset="0"/>
                <a:cs typeface="Times New Roman" panose="02020603050405020304" pitchFamily="18" charset="0"/>
              </a:rPr>
              <a:t> </a:t>
            </a:r>
          </a:p>
          <a:p>
            <a:pPr algn="ctr"/>
            <a:r>
              <a:rPr lang="en-GB" sz="2400" b="1" dirty="0" smtClean="0">
                <a:latin typeface="Times New Roman" panose="02020603050405020304" pitchFamily="18" charset="0"/>
                <a:cs typeface="Times New Roman" panose="02020603050405020304" pitchFamily="18" charset="0"/>
              </a:rPr>
              <a:t>Operation Planning/ Tactical  planning</a:t>
            </a:r>
          </a:p>
          <a:p>
            <a:pPr algn="just"/>
            <a:r>
              <a:rPr lang="en-GB" sz="2400" b="1" dirty="0">
                <a:latin typeface="Times New Roman" panose="02020603050405020304" pitchFamily="18" charset="0"/>
                <a:cs typeface="Times New Roman" panose="02020603050405020304" pitchFamily="18" charset="0"/>
              </a:rPr>
              <a:t>Tactical planning is a type of planning that involves breaking down a long-term strategic plan into smaller and more distinct short-term plans. Companies and teams frequently use this type of plan when they have long-term goals that extend further than two or three </a:t>
            </a:r>
            <a:r>
              <a:rPr lang="en-GB" sz="2400" b="1" dirty="0" smtClean="0">
                <a:latin typeface="Times New Roman" panose="02020603050405020304" pitchFamily="18" charset="0"/>
                <a:cs typeface="Times New Roman" panose="02020603050405020304" pitchFamily="18" charset="0"/>
              </a:rPr>
              <a:t>years.</a:t>
            </a:r>
          </a:p>
          <a:p>
            <a:pPr algn="just"/>
            <a:endParaRPr lang="en-GB" sz="2400" b="1" dirty="0">
              <a:latin typeface="Times New Roman" panose="02020603050405020304" pitchFamily="18" charset="0"/>
              <a:cs typeface="Times New Roman" panose="02020603050405020304" pitchFamily="18" charset="0"/>
            </a:endParaRPr>
          </a:p>
          <a:p>
            <a:pPr algn="just"/>
            <a:r>
              <a:rPr lang="en-GB" sz="2400" b="1" dirty="0">
                <a:latin typeface="Times New Roman" panose="02020603050405020304" pitchFamily="18" charset="0"/>
                <a:cs typeface="Times New Roman" panose="02020603050405020304" pitchFamily="18" charset="0"/>
              </a:rPr>
              <a:t>An operational plan (also known as a work plan) is a highly detailed outline of what your department will focus on for the near future—usually the upcoming year. The plan will answer questions - who, what, when, and how much - regarding daily or weekly </a:t>
            </a:r>
            <a:r>
              <a:rPr lang="en-GB" sz="2400" b="1" dirty="0" smtClean="0">
                <a:latin typeface="Times New Roman" panose="02020603050405020304" pitchFamily="18" charset="0"/>
                <a:cs typeface="Times New Roman" panose="02020603050405020304" pitchFamily="18" charset="0"/>
              </a:rPr>
              <a:t>tasks.</a:t>
            </a:r>
          </a:p>
          <a:p>
            <a:pPr algn="just"/>
            <a:r>
              <a:rPr lang="en-GB" sz="2400" b="1" dirty="0">
                <a:latin typeface="Times New Roman" panose="02020603050405020304" pitchFamily="18" charset="0"/>
                <a:cs typeface="Times New Roman" panose="02020603050405020304" pitchFamily="18" charset="0"/>
              </a:rPr>
              <a:t>An operational plan helps you identify areas that are not generating enough revenue or are causing losses, and then assists you with formulating the necessary changes</a:t>
            </a:r>
            <a:endParaRPr lang="en-GB" sz="2400" b="1" dirty="0" smtClean="0">
              <a:latin typeface="Times New Roman" panose="02020603050405020304" pitchFamily="18" charset="0"/>
              <a:cs typeface="Times New Roman" panose="02020603050405020304" pitchFamily="18" charset="0"/>
            </a:endParaRPr>
          </a:p>
          <a:p>
            <a:pPr algn="just"/>
            <a:endParaRPr lang="en-GB" sz="2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823865" y="5278170"/>
            <a:ext cx="9171161" cy="679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latin typeface="Times New Roman" panose="02020603050405020304" pitchFamily="18" charset="0"/>
                <a:cs typeface="Times New Roman" panose="02020603050405020304" pitchFamily="18" charset="0"/>
              </a:rPr>
              <a:t>Operation / Tactical plan= 4p</a:t>
            </a:r>
            <a:r>
              <a:rPr lang="en-GB" sz="3200" b="1" baseline="30000" dirty="0" smtClean="0">
                <a:latin typeface="Times New Roman" panose="02020603050405020304" pitchFamily="18" charset="0"/>
                <a:cs typeface="Times New Roman" panose="02020603050405020304" pitchFamily="18" charset="0"/>
              </a:rPr>
              <a:t>2</a:t>
            </a:r>
            <a:r>
              <a:rPr lang="en-GB" sz="3200" b="1" dirty="0" smtClean="0">
                <a:latin typeface="Times New Roman" panose="02020603050405020304" pitchFamily="18" charset="0"/>
                <a:cs typeface="Times New Roman" panose="02020603050405020304" pitchFamily="18" charset="0"/>
              </a:rPr>
              <a:t>+6</a:t>
            </a:r>
            <a:r>
              <a:rPr lang="el-GR" sz="3200" b="1" dirty="0">
                <a:latin typeface="Times New Roman" panose="02020603050405020304" pitchFamily="18" charset="0"/>
                <a:cs typeface="Times New Roman" panose="02020603050405020304" pitchFamily="18" charset="0"/>
              </a:rPr>
              <a:t>σ</a:t>
            </a:r>
            <a:endParaRPr lang="en-GB" sz="3200" b="1"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348232"/>
      </p:ext>
    </p:extLst>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3489" y="0"/>
            <a:ext cx="5875699" cy="523220"/>
          </a:xfrm>
          <a:prstGeom prst="rect">
            <a:avLst/>
          </a:prstGeom>
          <a:noFill/>
        </p:spPr>
        <p:txBody>
          <a:bodyPr wrap="square" rtlCol="0">
            <a:spAutoFit/>
          </a:bodyPr>
          <a:lstStyle/>
          <a:p>
            <a:pPr algn="ctr"/>
            <a:r>
              <a:rPr lang="en-GB" sz="2800" b="1" dirty="0" smtClean="0">
                <a:latin typeface="Times New Roman" panose="02020603050405020304" pitchFamily="18" charset="0"/>
                <a:cs typeface="Times New Roman" panose="02020603050405020304" pitchFamily="18" charset="0"/>
              </a:rPr>
              <a:t>Tools for Planning</a:t>
            </a:r>
            <a:endParaRPr lang="en-GB"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9710" y="620927"/>
            <a:ext cx="11461687" cy="2806987"/>
          </a:xfrm>
          <a:prstGeom prst="rect">
            <a:avLst/>
          </a:prstGeom>
          <a:noFill/>
        </p:spPr>
        <p:txBody>
          <a:bodyPr wrap="square" rtlCol="0">
            <a:spAutoFit/>
          </a:bodyPr>
          <a:lstStyle/>
          <a:p>
            <a:pPr algn="just">
              <a:lnSpc>
                <a:spcPct val="150000"/>
              </a:lnSpc>
            </a:pPr>
            <a:r>
              <a:rPr lang="en-GB" sz="2000" b="1" dirty="0">
                <a:latin typeface="Times New Roman" panose="02020603050405020304" pitchFamily="18" charset="0"/>
                <a:cs typeface="Times New Roman" panose="02020603050405020304" pitchFamily="18" charset="0"/>
              </a:rPr>
              <a:t>A strategy is a plan which decides how the goals can be achieved through the available resources. Strategy planning tools is a process through which one plans and develops tactics, action </a:t>
            </a:r>
            <a:r>
              <a:rPr lang="en-GB" sz="2000" b="1" dirty="0" smtClean="0">
                <a:latin typeface="Times New Roman" panose="02020603050405020304" pitchFamily="18" charset="0"/>
                <a:cs typeface="Times New Roman" panose="02020603050405020304" pitchFamily="18" charset="0"/>
              </a:rPr>
              <a:t>plans, </a:t>
            </a:r>
            <a:r>
              <a:rPr lang="en-GB" sz="2000" b="1" dirty="0">
                <a:latin typeface="Times New Roman" panose="02020603050405020304" pitchFamily="18" charset="0"/>
                <a:cs typeface="Times New Roman" panose="02020603050405020304" pitchFamily="18" charset="0"/>
              </a:rPr>
              <a:t>and policies; to utilize the available resources to the fullest and to make the best and appropriate decisions. Strategy planning tools are essential tools for effective and efficient management. Strategic planning tools are a process that includes inputs, activities, output, and outcomes</a:t>
            </a:r>
            <a:r>
              <a:rPr lang="en-GB" sz="2000" b="1" dirty="0" smtClean="0">
                <a:latin typeface="Times New Roman" panose="02020603050405020304" pitchFamily="18" charset="0"/>
                <a:cs typeface="Times New Roman" panose="02020603050405020304" pitchFamily="18" charset="0"/>
              </a:rPr>
              <a:t>.</a:t>
            </a:r>
          </a:p>
          <a:p>
            <a:pPr algn="just">
              <a:lnSpc>
                <a:spcPct val="150000"/>
              </a:lnSpc>
            </a:pPr>
            <a:endParaRPr lang="en-GB" sz="2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37013" y="3021584"/>
            <a:ext cx="8944824" cy="2985433"/>
          </a:xfrm>
          <a:prstGeom prst="rect">
            <a:avLst/>
          </a:prstGeom>
          <a:noFill/>
        </p:spPr>
        <p:txBody>
          <a:bodyPr wrap="square" rtlCol="0">
            <a:spAutoFit/>
          </a:bodyPr>
          <a:lstStyle/>
          <a:p>
            <a:pPr algn="ctr"/>
            <a:r>
              <a:rPr lang="en-GB" sz="2000" b="1" dirty="0">
                <a:latin typeface="Times New Roman" panose="02020603050405020304" pitchFamily="18" charset="0"/>
                <a:cs typeface="Times New Roman" panose="02020603050405020304" pitchFamily="18" charset="0"/>
              </a:rPr>
              <a:t> </a:t>
            </a:r>
            <a:r>
              <a:rPr lang="en-GB" sz="2800" b="1" dirty="0" smtClean="0">
                <a:latin typeface="Times New Roman" panose="02020603050405020304" pitchFamily="18" charset="0"/>
                <a:cs typeface="Times New Roman" panose="02020603050405020304" pitchFamily="18" charset="0"/>
              </a:rPr>
              <a:t>Qualitative </a:t>
            </a:r>
            <a:r>
              <a:rPr lang="en-GB" sz="2800" b="1" dirty="0">
                <a:latin typeface="Times New Roman" panose="02020603050405020304" pitchFamily="18" charset="0"/>
                <a:cs typeface="Times New Roman" panose="02020603050405020304" pitchFamily="18" charset="0"/>
              </a:rPr>
              <a:t>tools for planning:</a:t>
            </a:r>
          </a:p>
          <a:p>
            <a:pPr marL="457200" indent="-457200">
              <a:buFont typeface="+mj-lt"/>
              <a:buAutoNum type="arabicPeriod"/>
            </a:pPr>
            <a:r>
              <a:rPr lang="en-GB" sz="2000" b="1" dirty="0" smtClean="0">
                <a:latin typeface="Times New Roman" panose="02020603050405020304" pitchFamily="18" charset="0"/>
                <a:cs typeface="Times New Roman" panose="02020603050405020304" pitchFamily="18" charset="0"/>
              </a:rPr>
              <a:t>SWOT </a:t>
            </a:r>
            <a:r>
              <a:rPr lang="en-GB" sz="2000" b="1" dirty="0" smtClean="0">
                <a:latin typeface="Times New Roman" panose="02020603050405020304" pitchFamily="18" charset="0"/>
                <a:cs typeface="Times New Roman" panose="02020603050405020304" pitchFamily="18" charset="0"/>
              </a:rPr>
              <a:t>Analysis</a:t>
            </a:r>
          </a:p>
          <a:p>
            <a:pPr marL="457200" indent="-457200">
              <a:buFont typeface="+mj-lt"/>
              <a:buAutoNum type="arabicPeriod"/>
            </a:pPr>
            <a:r>
              <a:rPr lang="en-GB" sz="2000" b="1" dirty="0" smtClean="0">
                <a:latin typeface="Times New Roman" panose="02020603050405020304" pitchFamily="18" charset="0"/>
                <a:cs typeface="Times New Roman" panose="02020603050405020304" pitchFamily="18" charset="0"/>
              </a:rPr>
              <a:t>Porter’s 5 </a:t>
            </a:r>
            <a:r>
              <a:rPr lang="en-GB" sz="2000" b="1" dirty="0" smtClean="0">
                <a:latin typeface="Times New Roman" panose="02020603050405020304" pitchFamily="18" charset="0"/>
                <a:cs typeface="Times New Roman" panose="02020603050405020304" pitchFamily="18" charset="0"/>
              </a:rPr>
              <a:t>Forces</a:t>
            </a:r>
          </a:p>
          <a:p>
            <a:r>
              <a:rPr lang="en-GB" sz="2000" b="1" dirty="0">
                <a:latin typeface="Times New Roman" panose="02020603050405020304" pitchFamily="18" charset="0"/>
                <a:cs typeface="Times New Roman" panose="02020603050405020304" pitchFamily="18" charset="0"/>
              </a:rPr>
              <a:t>3. PESTLEG Analysis</a:t>
            </a:r>
          </a:p>
          <a:p>
            <a:r>
              <a:rPr lang="en-GB" sz="2000" b="1" dirty="0">
                <a:latin typeface="Times New Roman" panose="02020603050405020304" pitchFamily="18" charset="0"/>
                <a:cs typeface="Times New Roman" panose="02020603050405020304" pitchFamily="18" charset="0"/>
              </a:rPr>
              <a:t>4. Visioning</a:t>
            </a:r>
          </a:p>
          <a:p>
            <a:r>
              <a:rPr lang="en-GB" sz="2000" b="1" dirty="0">
                <a:latin typeface="Times New Roman" panose="02020603050405020304" pitchFamily="18" charset="0"/>
                <a:cs typeface="Times New Roman" panose="02020603050405020304" pitchFamily="18" charset="0"/>
              </a:rPr>
              <a:t>5. VRIO Framework( Value, Rareness, Imitability, Organization)</a:t>
            </a:r>
          </a:p>
          <a:p>
            <a:r>
              <a:rPr lang="en-GB" sz="2000" b="1" dirty="0">
                <a:latin typeface="Times New Roman" panose="02020603050405020304" pitchFamily="18" charset="0"/>
                <a:cs typeface="Times New Roman" panose="02020603050405020304" pitchFamily="18" charset="0"/>
              </a:rPr>
              <a:t>5. MBO</a:t>
            </a:r>
          </a:p>
          <a:p>
            <a:r>
              <a:rPr lang="en-GB" sz="2000" b="1" dirty="0">
                <a:latin typeface="Times New Roman" panose="02020603050405020304" pitchFamily="18" charset="0"/>
                <a:cs typeface="Times New Roman" panose="02020603050405020304" pitchFamily="18" charset="0"/>
              </a:rPr>
              <a:t>6. Benchmarking </a:t>
            </a:r>
          </a:p>
          <a:p>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4694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508" y="946732"/>
            <a:ext cx="11723569" cy="5940088"/>
          </a:xfrm>
          <a:prstGeom prst="rect">
            <a:avLst/>
          </a:prstGeom>
          <a:noFill/>
        </p:spPr>
        <p:txBody>
          <a:bodyPr wrap="square" rtlCol="0">
            <a:spAutoFit/>
          </a:bodyPr>
          <a:lstStyle/>
          <a:p>
            <a:pPr algn="just"/>
            <a:r>
              <a:rPr lang="en-GB" sz="2000" b="1" dirty="0">
                <a:latin typeface="Times New Roman" panose="02020603050405020304" pitchFamily="18" charset="0"/>
                <a:cs typeface="Times New Roman" panose="02020603050405020304" pitchFamily="18" charset="0"/>
              </a:rPr>
              <a:t>SWOT </a:t>
            </a:r>
            <a:r>
              <a:rPr lang="en-GB" sz="2000" dirty="0">
                <a:latin typeface="Times New Roman" panose="02020603050405020304" pitchFamily="18" charset="0"/>
                <a:cs typeface="Times New Roman" panose="02020603050405020304" pitchFamily="18" charset="0"/>
              </a:rPr>
              <a:t>analysis is a strategic planning tool that helps build an effective marketing plan. It is a part of the strategic marketing </a:t>
            </a:r>
            <a:r>
              <a:rPr lang="en-GB" sz="2000" dirty="0" smtClean="0">
                <a:latin typeface="Times New Roman" panose="02020603050405020304" pitchFamily="18" charset="0"/>
                <a:cs typeface="Times New Roman" panose="02020603050405020304" pitchFamily="18" charset="0"/>
              </a:rPr>
              <a:t>process , </a:t>
            </a:r>
            <a:r>
              <a:rPr lang="en-GB" sz="2000" dirty="0">
                <a:latin typeface="Times New Roman" panose="02020603050405020304" pitchFamily="18" charset="0"/>
                <a:cs typeface="Times New Roman" panose="02020603050405020304" pitchFamily="18" charset="0"/>
              </a:rPr>
              <a:t>which helps </a:t>
            </a:r>
            <a:r>
              <a:rPr lang="en-GB" sz="2000" dirty="0" smtClean="0">
                <a:latin typeface="Times New Roman" panose="02020603050405020304" pitchFamily="18" charset="0"/>
                <a:cs typeface="Times New Roman" panose="02020603050405020304" pitchFamily="18" charset="0"/>
              </a:rPr>
              <a:t>analyse </a:t>
            </a:r>
            <a:r>
              <a:rPr lang="en-GB" sz="2000" dirty="0">
                <a:latin typeface="Times New Roman" panose="02020603050405020304" pitchFamily="18" charset="0"/>
                <a:cs typeface="Times New Roman" panose="02020603050405020304" pitchFamily="18" charset="0"/>
              </a:rPr>
              <a:t>your present market position and further helps build a strong business plan</a:t>
            </a:r>
            <a:r>
              <a:rPr lang="en-GB" sz="2000" dirty="0" smtClean="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It uses the data from the analysis of the market, customer, and competitors to develop a framework to represent your SWOT parameters: </a:t>
            </a:r>
            <a:r>
              <a:rPr lang="en-GB" sz="2000" b="1" dirty="0">
                <a:latin typeface="Times New Roman" panose="02020603050405020304" pitchFamily="18" charset="0"/>
                <a:cs typeface="Times New Roman" panose="02020603050405020304" pitchFamily="18" charset="0"/>
              </a:rPr>
              <a:t>Strengths, Weaknesses, Opportunities, and Threats</a:t>
            </a:r>
            <a:r>
              <a:rPr lang="en-GB" sz="2000" dirty="0">
                <a:latin typeface="Times New Roman" panose="02020603050405020304" pitchFamily="18" charset="0"/>
                <a:cs typeface="Times New Roman" panose="02020603050405020304" pitchFamily="18" charset="0"/>
              </a:rPr>
              <a:t>. It also helps when you need a fresh look at your strategies</a:t>
            </a:r>
            <a:r>
              <a:rPr lang="en-GB" sz="2000" dirty="0" smtClean="0">
                <a:latin typeface="Times New Roman" panose="02020603050405020304" pitchFamily="18" charset="0"/>
                <a:cs typeface="Times New Roman" panose="02020603050405020304" pitchFamily="18" charset="0"/>
              </a:rPr>
              <a:t>.</a:t>
            </a:r>
          </a:p>
          <a:p>
            <a:pPr algn="just"/>
            <a:endParaRPr lang="en-GB" sz="2000" dirty="0" smtClean="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SWOT analysis </a:t>
            </a:r>
            <a:r>
              <a:rPr lang="en-GB" sz="2000" b="1" dirty="0">
                <a:latin typeface="Times New Roman" panose="02020603050405020304" pitchFamily="18" charset="0"/>
                <a:cs typeface="Times New Roman" panose="02020603050405020304" pitchFamily="18" charset="0"/>
              </a:rPr>
              <a:t>(Strengths, Weaknesses, Opportunities, Threats)</a:t>
            </a:r>
            <a:r>
              <a:rPr lang="en-GB" sz="2000" dirty="0">
                <a:latin typeface="Times New Roman" panose="02020603050405020304" pitchFamily="18" charset="0"/>
                <a:cs typeface="Times New Roman" panose="02020603050405020304" pitchFamily="18" charset="0"/>
              </a:rPr>
              <a:t> is a tactic businesses use to evaluate their market position. As the abbreviation suggests, it is a framework that helps identify your strengths and weaknesses as well as the opportunities and threats apparent in your industry</a:t>
            </a:r>
            <a:r>
              <a:rPr lang="en-GB" sz="2000" dirty="0" smtClean="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Conducting a SWOT analysis helps you stay informed about the changing dynamics of your market position. The four aspects of this framework assess both internal and external factors that impact </a:t>
            </a:r>
            <a:r>
              <a:rPr lang="en-GB" sz="2000" dirty="0" smtClean="0">
                <a:latin typeface="Times New Roman" panose="02020603050405020304" pitchFamily="18" charset="0"/>
                <a:cs typeface="Times New Roman" panose="02020603050405020304" pitchFamily="18" charset="0"/>
              </a:rPr>
              <a:t>your growth.</a:t>
            </a:r>
          </a:p>
          <a:p>
            <a:pPr algn="just"/>
            <a:endParaRPr lang="en-GB" sz="2000" dirty="0" smtClean="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The internal factors are strengths and weaknesses, while external factors are opportunities and threats. Conducting a SWOT analysis helps you identify and modify the internal factors and stay aware and attentive of the external factors.</a:t>
            </a:r>
          </a:p>
          <a:p>
            <a:endParaRPr lang="en-GB" sz="2000" dirty="0"/>
          </a:p>
        </p:txBody>
      </p:sp>
      <p:sp>
        <p:nvSpPr>
          <p:cNvPr id="6" name="TextBox 5"/>
          <p:cNvSpPr txBox="1"/>
          <p:nvPr/>
        </p:nvSpPr>
        <p:spPr>
          <a:xfrm>
            <a:off x="1357162" y="423512"/>
            <a:ext cx="8970745" cy="523220"/>
          </a:xfrm>
          <a:prstGeom prst="rect">
            <a:avLst/>
          </a:prstGeom>
          <a:noFill/>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SWOT </a:t>
            </a:r>
            <a:r>
              <a:rPr lang="en-GB" sz="2800" b="1" dirty="0" smtClean="0">
                <a:latin typeface="Times New Roman" panose="02020603050405020304" pitchFamily="18" charset="0"/>
                <a:cs typeface="Times New Roman" panose="02020603050405020304" pitchFamily="18" charset="0"/>
              </a:rPr>
              <a:t>Analysis</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443362"/>
      </p:ext>
    </p:extLst>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2136" y="70339"/>
            <a:ext cx="7074039" cy="461665"/>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Porter’s Five Forces Model</a:t>
            </a:r>
          </a:p>
        </p:txBody>
      </p:sp>
      <p:sp>
        <p:nvSpPr>
          <p:cNvPr id="3" name="TextBox 2"/>
          <p:cNvSpPr txBox="1"/>
          <p:nvPr/>
        </p:nvSpPr>
        <p:spPr>
          <a:xfrm>
            <a:off x="733530" y="803868"/>
            <a:ext cx="11314444" cy="5150449"/>
          </a:xfrm>
          <a:prstGeom prst="rect">
            <a:avLst/>
          </a:prstGeom>
          <a:noFill/>
        </p:spPr>
        <p:txBody>
          <a:bodyPr wrap="square" rtlCol="0">
            <a:spAutoFit/>
          </a:bodyPr>
          <a:lstStyle/>
          <a:p>
            <a:pPr marL="457200" indent="-457200">
              <a:lnSpc>
                <a:spcPct val="20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Porter's Five Forces is a tool for understanding the competitiveness of your business environment.</a:t>
            </a:r>
          </a:p>
          <a:p>
            <a:pPr marL="457200" indent="-457200">
              <a:lnSpc>
                <a:spcPct val="20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five forces are: competitive rivalry, new entrants, power of buyers, power of suppliers and threat of substitutes.</a:t>
            </a:r>
          </a:p>
          <a:p>
            <a:pPr marL="457200" indent="-457200">
              <a:lnSpc>
                <a:spcPct val="20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Its purpose is to identify a company's potential profitability and adjust its strategy.</a:t>
            </a:r>
          </a:p>
          <a:p>
            <a:pPr marL="457200" indent="-457200">
              <a:lnSpc>
                <a:spcPct val="20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forces should be continuously monitored as they may change frequently.</a:t>
            </a:r>
          </a:p>
          <a:p>
            <a:pPr marL="457200" indent="-457200" algn="just" fontAlgn="base">
              <a:lnSpc>
                <a:spcPct val="200000"/>
              </a:lnSpc>
              <a:buFont typeface="Wingdings" panose="05000000000000000000" pitchFamily="2" charset="2"/>
              <a:buChar char="v"/>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5042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2136" y="70339"/>
            <a:ext cx="7074039" cy="461665"/>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Porter’s Five Forces Model</a:t>
            </a:r>
          </a:p>
        </p:txBody>
      </p:sp>
      <p:pic>
        <p:nvPicPr>
          <p:cNvPr id="2050" name="Picture 2" descr="Porter's Five Forces Model"/>
          <p:cNvPicPr>
            <a:picLocks noChangeAspect="1" noChangeArrowheads="1"/>
          </p:cNvPicPr>
          <p:nvPr/>
        </p:nvPicPr>
        <p:blipFill rotWithShape="1">
          <a:blip r:embed="rId2">
            <a:extLst>
              <a:ext uri="{28A0092B-C50C-407E-A947-70E740481C1C}">
                <a14:useLocalDpi xmlns:a14="http://schemas.microsoft.com/office/drawing/2010/main" val="0"/>
              </a:ext>
            </a:extLst>
          </a:blip>
          <a:srcRect l="4511" t="2183" r="4644" b="2174"/>
          <a:stretch/>
        </p:blipFill>
        <p:spPr bwMode="auto">
          <a:xfrm>
            <a:off x="211015" y="803868"/>
            <a:ext cx="11595798" cy="574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63474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2136" y="70339"/>
            <a:ext cx="7074039" cy="461665"/>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Porter’s Five Forces Model</a:t>
            </a:r>
          </a:p>
        </p:txBody>
      </p:sp>
      <p:sp>
        <p:nvSpPr>
          <p:cNvPr id="3" name="TextBox 2"/>
          <p:cNvSpPr txBox="1"/>
          <p:nvPr/>
        </p:nvSpPr>
        <p:spPr>
          <a:xfrm>
            <a:off x="733530" y="803868"/>
            <a:ext cx="11314444" cy="5565947"/>
          </a:xfrm>
          <a:prstGeom prst="rect">
            <a:avLst/>
          </a:prstGeom>
          <a:noFill/>
        </p:spPr>
        <p:txBody>
          <a:bodyPr wrap="square" rtlCol="0">
            <a:spAutoFit/>
          </a:bodyPr>
          <a:lstStyle/>
          <a:p>
            <a:pPr>
              <a:lnSpc>
                <a:spcPct val="150000"/>
              </a:lnSpc>
            </a:pPr>
            <a:r>
              <a:rPr lang="en-GB" sz="2400" dirty="0">
                <a:latin typeface="Times New Roman" panose="02020603050405020304" pitchFamily="18" charset="0"/>
                <a:cs typeface="Times New Roman" panose="02020603050405020304" pitchFamily="18" charset="0"/>
              </a:rPr>
              <a:t>The framework for the Five Forces Analysis consists of these competitive forces:</a:t>
            </a:r>
          </a:p>
          <a:p>
            <a:pPr marL="457200" indent="-457200">
              <a:lnSpc>
                <a:spcPct val="150000"/>
              </a:lnSpc>
              <a:buFont typeface="+mj-lt"/>
              <a:buAutoNum type="arabicPeriod"/>
            </a:pPr>
            <a:r>
              <a:rPr lang="en-GB" sz="2400" b="1" dirty="0">
                <a:latin typeface="Times New Roman" panose="02020603050405020304" pitchFamily="18" charset="0"/>
                <a:cs typeface="Times New Roman" panose="02020603050405020304" pitchFamily="18" charset="0"/>
              </a:rPr>
              <a:t>Industry rivalry</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(degree of competition among existing firms)</a:t>
            </a:r>
            <a:r>
              <a:rPr lang="en-GB" sz="2400" dirty="0">
                <a:latin typeface="Times New Roman" panose="02020603050405020304" pitchFamily="18" charset="0"/>
                <a:cs typeface="Times New Roman" panose="02020603050405020304" pitchFamily="18" charset="0"/>
              </a:rPr>
              <a:t>—intense competition leads to reduced profit potential for companies in the same industry</a:t>
            </a:r>
          </a:p>
          <a:p>
            <a:pPr marL="457200" indent="-457200">
              <a:lnSpc>
                <a:spcPct val="150000"/>
              </a:lnSpc>
              <a:buFont typeface="+mj-lt"/>
              <a:buAutoNum type="arabicPeriod"/>
            </a:pPr>
            <a:r>
              <a:rPr lang="en-GB" sz="2400" b="1" dirty="0">
                <a:latin typeface="Times New Roman" panose="02020603050405020304" pitchFamily="18" charset="0"/>
                <a:cs typeface="Times New Roman" panose="02020603050405020304" pitchFamily="18" charset="0"/>
              </a:rPr>
              <a:t>Threat of substitutes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(products or services</a:t>
            </a:r>
            <a:r>
              <a:rPr lang="en-GB" sz="2400" dirty="0">
                <a:latin typeface="Times New Roman" panose="02020603050405020304" pitchFamily="18" charset="0"/>
                <a:cs typeface="Times New Roman" panose="02020603050405020304" pitchFamily="18" charset="0"/>
              </a:rPr>
              <a:t>)—availability of substitute products will limit your ability to raise prices</a:t>
            </a:r>
          </a:p>
          <a:p>
            <a:pPr marL="457200" indent="-457200">
              <a:lnSpc>
                <a:spcPct val="150000"/>
              </a:lnSpc>
              <a:buFont typeface="+mj-lt"/>
              <a:buAutoNum type="arabicPeriod"/>
            </a:pPr>
            <a:r>
              <a:rPr lang="en-GB" sz="2400" b="1" dirty="0">
                <a:latin typeface="Times New Roman" panose="02020603050405020304" pitchFamily="18" charset="0"/>
                <a:cs typeface="Times New Roman" panose="02020603050405020304" pitchFamily="18" charset="0"/>
              </a:rPr>
              <a:t>Bargaining power of buyers</a:t>
            </a:r>
            <a:r>
              <a:rPr lang="en-GB" sz="2400" dirty="0">
                <a:latin typeface="Times New Roman" panose="02020603050405020304" pitchFamily="18" charset="0"/>
                <a:cs typeface="Times New Roman" panose="02020603050405020304" pitchFamily="18" charset="0"/>
              </a:rPr>
              <a:t>—powerful buyers have a significant impact on prices</a:t>
            </a:r>
          </a:p>
          <a:p>
            <a:pPr marL="457200" indent="-457200">
              <a:lnSpc>
                <a:spcPct val="150000"/>
              </a:lnSpc>
              <a:buFont typeface="+mj-lt"/>
              <a:buAutoNum type="arabicPeriod"/>
            </a:pPr>
            <a:r>
              <a:rPr lang="en-GB" sz="2400" b="1" dirty="0">
                <a:latin typeface="Times New Roman" panose="02020603050405020304" pitchFamily="18" charset="0"/>
                <a:cs typeface="Times New Roman" panose="02020603050405020304" pitchFamily="18" charset="0"/>
              </a:rPr>
              <a:t>Bargaining power of suppliers</a:t>
            </a:r>
            <a:r>
              <a:rPr lang="en-GB" sz="2400" dirty="0">
                <a:latin typeface="Times New Roman" panose="02020603050405020304" pitchFamily="18" charset="0"/>
                <a:cs typeface="Times New Roman" panose="02020603050405020304" pitchFamily="18" charset="0"/>
              </a:rPr>
              <a:t>—powerful suppliers can demand premium prices and limit your profit</a:t>
            </a:r>
          </a:p>
          <a:p>
            <a:pPr marL="457200" indent="-457200">
              <a:lnSpc>
                <a:spcPct val="150000"/>
              </a:lnSpc>
              <a:buFont typeface="+mj-lt"/>
              <a:buAutoNum type="arabicPeriod"/>
            </a:pPr>
            <a:r>
              <a:rPr lang="en-GB" sz="2400" b="1" dirty="0">
                <a:latin typeface="Times New Roman" panose="02020603050405020304" pitchFamily="18" charset="0"/>
                <a:cs typeface="Times New Roman" panose="02020603050405020304" pitchFamily="18" charset="0"/>
              </a:rPr>
              <a:t>Barriers to entry (threat of new entrants)</a:t>
            </a:r>
            <a:r>
              <a:rPr lang="en-GB" sz="2400" dirty="0">
                <a:latin typeface="Times New Roman" panose="02020603050405020304" pitchFamily="18" charset="0"/>
                <a:cs typeface="Times New Roman" panose="02020603050405020304" pitchFamily="18" charset="0"/>
              </a:rPr>
              <a:t>—act as a deterrent against new competitors</a:t>
            </a:r>
          </a:p>
        </p:txBody>
      </p:sp>
    </p:spTree>
    <p:extLst>
      <p:ext uri="{BB962C8B-B14F-4D97-AF65-F5344CB8AC3E}">
        <p14:creationId xmlns:p14="http://schemas.microsoft.com/office/powerpoint/2010/main" val="11657649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vironment analysis (PESTEL / STEP-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66" y="753625"/>
            <a:ext cx="10576064" cy="573043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5898383" y="3516923"/>
            <a:ext cx="251208" cy="110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latin typeface="Times New Roman" panose="02020603050405020304" pitchFamily="18" charset="0"/>
                <a:cs typeface="Times New Roman" panose="02020603050405020304" pitchFamily="18" charset="0"/>
              </a:rPr>
              <a:t>G</a:t>
            </a:r>
            <a:endParaRPr lang="en-GB" sz="2400" b="1" dirty="0">
              <a:latin typeface="Times New Roman" panose="02020603050405020304" pitchFamily="18" charset="0"/>
              <a:cs typeface="Times New Roman" panose="02020603050405020304" pitchFamily="18" charset="0"/>
            </a:endParaRPr>
          </a:p>
        </p:txBody>
      </p:sp>
      <p:sp>
        <p:nvSpPr>
          <p:cNvPr id="5" name="Hexagon 4"/>
          <p:cNvSpPr/>
          <p:nvPr/>
        </p:nvSpPr>
        <p:spPr>
          <a:xfrm>
            <a:off x="2819852" y="4894265"/>
            <a:ext cx="1983260" cy="1476389"/>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rgbClr val="FF0000"/>
                </a:solidFill>
                <a:latin typeface="Times New Roman" panose="02020603050405020304" pitchFamily="18" charset="0"/>
                <a:cs typeface="Times New Roman" panose="02020603050405020304" pitchFamily="18" charset="0"/>
              </a:rPr>
              <a:t>G</a:t>
            </a:r>
            <a:r>
              <a:rPr lang="en-GB" sz="2400" b="1" dirty="0" smtClean="0">
                <a:solidFill>
                  <a:schemeClr val="tx1">
                    <a:lumMod val="65000"/>
                    <a:lumOff val="35000"/>
                  </a:schemeClr>
                </a:solidFill>
                <a:latin typeface="Times New Roman" panose="02020603050405020304" pitchFamily="18" charset="0"/>
                <a:cs typeface="Times New Roman" panose="02020603050405020304" pitchFamily="18" charset="0"/>
              </a:rPr>
              <a:t>lobal</a:t>
            </a:r>
            <a:endParaRPr lang="en-GB" sz="2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8683" y="5262200"/>
            <a:ext cx="2321169" cy="1200329"/>
          </a:xfrm>
          <a:prstGeom prst="rect">
            <a:avLst/>
          </a:prstGeom>
          <a:noFill/>
        </p:spPr>
        <p:txBody>
          <a:bodyPr wrap="square" rtlCol="0">
            <a:spAutoFit/>
          </a:bodyPr>
          <a:lstStyle/>
          <a:p>
            <a:pPr marL="285750" indent="-285750">
              <a:buFont typeface="Wingdings" panose="05000000000000000000" pitchFamily="2" charset="2"/>
              <a:buChar char="v"/>
            </a:pPr>
            <a:r>
              <a:rPr lang="en-GB" dirty="0" smtClean="0">
                <a:solidFill>
                  <a:schemeClr val="accent1">
                    <a:lumMod val="75000"/>
                  </a:schemeClr>
                </a:solidFill>
              </a:rPr>
              <a:t>Global Market</a:t>
            </a:r>
          </a:p>
          <a:p>
            <a:pPr marL="285750" indent="-285750">
              <a:buFont typeface="Wingdings" panose="05000000000000000000" pitchFamily="2" charset="2"/>
              <a:buChar char="v"/>
            </a:pPr>
            <a:r>
              <a:rPr lang="en-GB" dirty="0" smtClean="0">
                <a:solidFill>
                  <a:schemeClr val="accent1">
                    <a:lumMod val="75000"/>
                  </a:schemeClr>
                </a:solidFill>
              </a:rPr>
              <a:t>Int. Political events</a:t>
            </a:r>
          </a:p>
          <a:p>
            <a:pPr marL="285750" indent="-285750">
              <a:buFont typeface="Wingdings" panose="05000000000000000000" pitchFamily="2" charset="2"/>
              <a:buChar char="v"/>
            </a:pPr>
            <a:r>
              <a:rPr lang="en-GB" dirty="0" smtClean="0">
                <a:solidFill>
                  <a:schemeClr val="accent1">
                    <a:lumMod val="75000"/>
                  </a:schemeClr>
                </a:solidFill>
              </a:rPr>
              <a:t>Global Integration</a:t>
            </a:r>
          </a:p>
          <a:p>
            <a:pPr marL="285750" indent="-285750">
              <a:buFont typeface="Wingdings" panose="05000000000000000000" pitchFamily="2" charset="2"/>
              <a:buChar char="v"/>
            </a:pPr>
            <a:r>
              <a:rPr lang="en-GB" dirty="0" smtClean="0">
                <a:solidFill>
                  <a:schemeClr val="accent1">
                    <a:lumMod val="75000"/>
                  </a:schemeClr>
                </a:solidFill>
              </a:rPr>
              <a:t>…</a:t>
            </a:r>
            <a:endParaRPr lang="en-GB" dirty="0">
              <a:solidFill>
                <a:schemeClr val="accent1">
                  <a:lumMod val="75000"/>
                </a:schemeClr>
              </a:solidFill>
            </a:endParaRPr>
          </a:p>
        </p:txBody>
      </p:sp>
      <p:cxnSp>
        <p:nvCxnSpPr>
          <p:cNvPr id="8" name="Straight Connector 7"/>
          <p:cNvCxnSpPr/>
          <p:nvPr/>
        </p:nvCxnSpPr>
        <p:spPr>
          <a:xfrm flipV="1">
            <a:off x="2554860" y="5677319"/>
            <a:ext cx="1029826" cy="20096"/>
          </a:xfrm>
          <a:prstGeom prst="line">
            <a:avLst/>
          </a:prstGeom>
        </p:spPr>
        <p:style>
          <a:lnRef idx="1">
            <a:schemeClr val="accent1"/>
          </a:lnRef>
          <a:fillRef idx="0">
            <a:schemeClr val="accent1"/>
          </a:fillRef>
          <a:effectRef idx="0">
            <a:schemeClr val="accent1"/>
          </a:effectRef>
          <a:fontRef idx="minor">
            <a:schemeClr val="tx1"/>
          </a:fontRef>
        </p:style>
      </p:cxnSp>
      <p:sp>
        <p:nvSpPr>
          <p:cNvPr id="9" name="Hexagon 8"/>
          <p:cNvSpPr/>
          <p:nvPr/>
        </p:nvSpPr>
        <p:spPr>
          <a:xfrm>
            <a:off x="4109776" y="2652765"/>
            <a:ext cx="2552281" cy="172831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latin typeface="Times New Roman" panose="02020603050405020304" pitchFamily="18" charset="0"/>
                <a:cs typeface="Times New Roman" panose="02020603050405020304" pitchFamily="18" charset="0"/>
              </a:rPr>
              <a:t>PESTLEG</a:t>
            </a:r>
          </a:p>
          <a:p>
            <a:pPr algn="ctr"/>
            <a:r>
              <a:rPr lang="en-GB" sz="2400" b="1" dirty="0" smtClean="0">
                <a:latin typeface="Times New Roman" panose="02020603050405020304" pitchFamily="18" charset="0"/>
                <a:cs typeface="Times New Roman" panose="02020603050405020304" pitchFamily="18" charset="0"/>
              </a:rPr>
              <a:t>Analysis</a:t>
            </a:r>
            <a:endParaRPr lang="en-GB" sz="24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385916" y="94693"/>
            <a:ext cx="3099335" cy="1200329"/>
          </a:xfrm>
          <a:prstGeom prst="rect">
            <a:avLst/>
          </a:prstGeom>
          <a:noFill/>
        </p:spPr>
        <p:txBody>
          <a:bodyPr wrap="square" rtlCol="0">
            <a:spAutoFit/>
          </a:bodyPr>
          <a:lstStyle/>
          <a:p>
            <a:pPr algn="just"/>
            <a:r>
              <a:rPr lang="en-GB" b="1" dirty="0" smtClean="0">
                <a:solidFill>
                  <a:schemeClr val="accent1">
                    <a:lumMod val="75000"/>
                  </a:schemeClr>
                </a:solidFill>
              </a:rPr>
              <a:t>This factor is all about how and what degree a govt. intervenes in the economy or certain industry. </a:t>
            </a:r>
            <a:endParaRPr lang="en-GB" b="1" dirty="0">
              <a:solidFill>
                <a:schemeClr val="accent1">
                  <a:lumMod val="75000"/>
                </a:schemeClr>
              </a:solidFill>
            </a:endParaRPr>
          </a:p>
        </p:txBody>
      </p:sp>
      <p:sp>
        <p:nvSpPr>
          <p:cNvPr id="3" name="Rectangle 2"/>
          <p:cNvSpPr/>
          <p:nvPr/>
        </p:nvSpPr>
        <p:spPr>
          <a:xfrm>
            <a:off x="5303520" y="163629"/>
            <a:ext cx="3176337" cy="11935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8604984" y="1357162"/>
            <a:ext cx="2560320" cy="646331"/>
          </a:xfrm>
          <a:prstGeom prst="rect">
            <a:avLst/>
          </a:prstGeom>
          <a:noFill/>
        </p:spPr>
        <p:txBody>
          <a:bodyPr wrap="square" rtlCol="0">
            <a:spAutoFit/>
          </a:bodyPr>
          <a:lstStyle/>
          <a:p>
            <a:r>
              <a:rPr lang="en-GB" b="1" dirty="0" smtClean="0">
                <a:solidFill>
                  <a:schemeClr val="accent1">
                    <a:lumMod val="75000"/>
                  </a:schemeClr>
                </a:solidFill>
                <a:latin typeface="Times New Roman" panose="02020603050405020304" pitchFamily="18" charset="0"/>
                <a:cs typeface="Times New Roman" panose="02020603050405020304" pitchFamily="18" charset="0"/>
              </a:rPr>
              <a:t>Determinants of certain economic performance</a:t>
            </a:r>
            <a:endParaRPr lang="en-GB"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8999620" y="2704124"/>
            <a:ext cx="2329315" cy="923330"/>
          </a:xfrm>
          <a:prstGeom prst="rect">
            <a:avLst/>
          </a:prstGeom>
          <a:noFill/>
        </p:spPr>
        <p:txBody>
          <a:bodyPr wrap="square" rtlCol="0">
            <a:spAutoFit/>
          </a:bodyPr>
          <a:lstStyle/>
          <a:p>
            <a:pPr marL="285750" indent="-285750">
              <a:buFont typeface="Wingdings" panose="05000000000000000000" pitchFamily="2" charset="2"/>
              <a:buChar char="v"/>
            </a:pPr>
            <a:r>
              <a:rPr lang="en-GB" b="1" dirty="0" smtClean="0">
                <a:solidFill>
                  <a:schemeClr val="accent1">
                    <a:lumMod val="75000"/>
                  </a:schemeClr>
                </a:solidFill>
                <a:latin typeface="Times New Roman" panose="02020603050405020304" pitchFamily="18" charset="0"/>
                <a:cs typeface="Times New Roman" panose="02020603050405020304" pitchFamily="18" charset="0"/>
              </a:rPr>
              <a:t>Exchange rate</a:t>
            </a:r>
          </a:p>
          <a:p>
            <a:pPr marL="285750" indent="-285750">
              <a:buFont typeface="Wingdings" panose="05000000000000000000" pitchFamily="2" charset="2"/>
              <a:buChar char="v"/>
            </a:pPr>
            <a:r>
              <a:rPr lang="en-GB" b="1" dirty="0" smtClean="0">
                <a:solidFill>
                  <a:schemeClr val="accent1">
                    <a:lumMod val="75000"/>
                  </a:schemeClr>
                </a:solidFill>
                <a:latin typeface="Times New Roman" panose="02020603050405020304" pitchFamily="18" charset="0"/>
                <a:cs typeface="Times New Roman" panose="02020603050405020304" pitchFamily="18" charset="0"/>
              </a:rPr>
              <a:t>Unemployment rate</a:t>
            </a:r>
            <a:endParaRPr lang="en-GB"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2" name="Right Arrow 11"/>
          <p:cNvSpPr/>
          <p:nvPr/>
        </p:nvSpPr>
        <p:spPr>
          <a:xfrm>
            <a:off x="10911102" y="2381360"/>
            <a:ext cx="441128" cy="275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p:cNvSpPr txBox="1"/>
          <p:nvPr/>
        </p:nvSpPr>
        <p:spPr>
          <a:xfrm>
            <a:off x="11235163" y="1645920"/>
            <a:ext cx="738664" cy="2050181"/>
          </a:xfrm>
          <a:prstGeom prst="rect">
            <a:avLst/>
          </a:prstGeom>
          <a:noFill/>
        </p:spPr>
        <p:txBody>
          <a:bodyPr vert="eaVert" wrap="square" rtlCol="0">
            <a:spAutoFit/>
          </a:bodyPr>
          <a:lstStyle/>
          <a:p>
            <a:r>
              <a:rPr lang="en-GB" b="1" dirty="0" smtClean="0">
                <a:solidFill>
                  <a:schemeClr val="accent1">
                    <a:lumMod val="75000"/>
                  </a:schemeClr>
                </a:solidFill>
                <a:latin typeface="Times New Roman" panose="02020603050405020304" pitchFamily="18" charset="0"/>
                <a:cs typeface="Times New Roman" panose="02020603050405020304" pitchFamily="18" charset="0"/>
              </a:rPr>
              <a:t>Purchasing power of consumers</a:t>
            </a:r>
            <a:endParaRPr lang="en-GB"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1328935" y="1530417"/>
            <a:ext cx="644892" cy="19865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p:nvSpPr>
        <p:spPr>
          <a:xfrm>
            <a:off x="8604984" y="1357162"/>
            <a:ext cx="2630179" cy="567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7" name="Straight Arrow Connector 16"/>
          <p:cNvCxnSpPr/>
          <p:nvPr/>
        </p:nvCxnSpPr>
        <p:spPr>
          <a:xfrm flipV="1">
            <a:off x="7786838" y="1794192"/>
            <a:ext cx="856650" cy="53188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822453" y="2110154"/>
            <a:ext cx="2080008" cy="1517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p:cNvSpPr txBox="1"/>
          <p:nvPr/>
        </p:nvSpPr>
        <p:spPr>
          <a:xfrm>
            <a:off x="10547481" y="4110893"/>
            <a:ext cx="1560783" cy="1200329"/>
          </a:xfrm>
          <a:prstGeom prst="rect">
            <a:avLst/>
          </a:prstGeom>
          <a:noFill/>
        </p:spPr>
        <p:txBody>
          <a:bodyPr wrap="square" rtlCol="0">
            <a:spAutoFit/>
          </a:bodyPr>
          <a:lstStyle/>
          <a:p>
            <a:r>
              <a:rPr lang="en-GB" dirty="0" smtClean="0">
                <a:solidFill>
                  <a:schemeClr val="accent1">
                    <a:lumMod val="75000"/>
                  </a:schemeClr>
                </a:solidFill>
                <a:latin typeface="Times New Roman" panose="02020603050405020304" pitchFamily="18" charset="0"/>
                <a:cs typeface="Times New Roman" panose="02020603050405020304" pitchFamily="18" charset="0"/>
              </a:rPr>
              <a:t>Demographics characteristics, norm, customs and values</a:t>
            </a:r>
            <a:endParaRPr lang="en-GB"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8889088" y="4465615"/>
            <a:ext cx="1838576" cy="1477328"/>
          </a:xfrm>
          <a:prstGeom prst="rect">
            <a:avLst/>
          </a:prstGeom>
          <a:noFill/>
        </p:spPr>
        <p:txBody>
          <a:bodyPr wrap="square" rtlCol="0">
            <a:spAutoFit/>
          </a:bodyPr>
          <a:lstStyle/>
          <a:p>
            <a:pPr marL="285750" indent="-285750">
              <a:buFont typeface="Wingdings" panose="05000000000000000000" pitchFamily="2" charset="2"/>
              <a:buChar char="v"/>
            </a:pPr>
            <a:r>
              <a:rPr lang="en-GB" b="1" dirty="0" smtClean="0">
                <a:solidFill>
                  <a:schemeClr val="accent1">
                    <a:lumMod val="75000"/>
                  </a:schemeClr>
                </a:solidFill>
                <a:latin typeface="Times New Roman" panose="02020603050405020304" pitchFamily="18" charset="0"/>
                <a:cs typeface="Times New Roman" panose="02020603050405020304" pitchFamily="18" charset="0"/>
              </a:rPr>
              <a:t>Income levels</a:t>
            </a:r>
          </a:p>
          <a:p>
            <a:pPr marL="285750" indent="-285750">
              <a:buFont typeface="Wingdings" panose="05000000000000000000" pitchFamily="2" charset="2"/>
              <a:buChar char="v"/>
            </a:pPr>
            <a:r>
              <a:rPr lang="en-GB" b="1" dirty="0" smtClean="0">
                <a:solidFill>
                  <a:schemeClr val="accent1">
                    <a:lumMod val="75000"/>
                  </a:schemeClr>
                </a:solidFill>
                <a:latin typeface="Times New Roman" panose="02020603050405020304" pitchFamily="18" charset="0"/>
                <a:cs typeface="Times New Roman" panose="02020603050405020304" pitchFamily="18" charset="0"/>
              </a:rPr>
              <a:t>P. Growth rate</a:t>
            </a:r>
          </a:p>
          <a:p>
            <a:pPr marL="285750" indent="-285750">
              <a:buFont typeface="Wingdings" panose="05000000000000000000" pitchFamily="2" charset="2"/>
              <a:buChar char="v"/>
            </a:pPr>
            <a:r>
              <a:rPr lang="en-GB" b="1" dirty="0" smtClean="0">
                <a:solidFill>
                  <a:schemeClr val="accent1">
                    <a:lumMod val="75000"/>
                  </a:schemeClr>
                </a:solidFill>
                <a:latin typeface="Times New Roman" panose="02020603050405020304" pitchFamily="18" charset="0"/>
                <a:cs typeface="Times New Roman" panose="02020603050405020304" pitchFamily="18" charset="0"/>
              </a:rPr>
              <a:t>Cultural barriers</a:t>
            </a:r>
            <a:endParaRPr lang="en-GB"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10631156" y="4110893"/>
            <a:ext cx="1560844" cy="1200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p:cNvSpPr txBox="1"/>
          <p:nvPr/>
        </p:nvSpPr>
        <p:spPr>
          <a:xfrm>
            <a:off x="10209125" y="5608204"/>
            <a:ext cx="1982875" cy="1200329"/>
          </a:xfrm>
          <a:prstGeom prst="rect">
            <a:avLst/>
          </a:prstGeom>
          <a:noFill/>
        </p:spPr>
        <p:txBody>
          <a:bodyPr wrap="square" rtlCol="0">
            <a:spAutoFit/>
          </a:bodyPr>
          <a:lstStyle/>
          <a:p>
            <a:pPr algn="just"/>
            <a:r>
              <a:rPr lang="en-GB" dirty="0" smtClean="0">
                <a:solidFill>
                  <a:schemeClr val="accent1">
                    <a:lumMod val="75000"/>
                  </a:schemeClr>
                </a:solidFill>
                <a:latin typeface="Times New Roman" panose="02020603050405020304" pitchFamily="18" charset="0"/>
                <a:cs typeface="Times New Roman" panose="02020603050405020304" pitchFamily="18" charset="0"/>
              </a:rPr>
              <a:t>Understand the target customer and workforce and their willing ness</a:t>
            </a:r>
            <a:endParaRPr lang="en-GB"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10241977" y="5532235"/>
            <a:ext cx="1974459" cy="13107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Down Arrow 24"/>
          <p:cNvSpPr/>
          <p:nvPr/>
        </p:nvSpPr>
        <p:spPr>
          <a:xfrm>
            <a:off x="11373902" y="5311222"/>
            <a:ext cx="151557" cy="2512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TextBox 26"/>
          <p:cNvSpPr txBox="1"/>
          <p:nvPr/>
        </p:nvSpPr>
        <p:spPr>
          <a:xfrm>
            <a:off x="5946051" y="6160899"/>
            <a:ext cx="3898761" cy="646331"/>
          </a:xfrm>
          <a:prstGeom prst="rect">
            <a:avLst/>
          </a:prstGeom>
          <a:noFill/>
        </p:spPr>
        <p:txBody>
          <a:bodyPr wrap="square" rtlCol="0">
            <a:spAutoFit/>
          </a:bodyPr>
          <a:lstStyle/>
          <a:p>
            <a:r>
              <a:rPr lang="en-GB" b="1" dirty="0" smtClean="0">
                <a:solidFill>
                  <a:schemeClr val="accent1">
                    <a:lumMod val="75000"/>
                  </a:schemeClr>
                </a:solidFill>
                <a:latin typeface="Times New Roman" panose="02020603050405020304" pitchFamily="18" charset="0"/>
                <a:cs typeface="Times New Roman" panose="02020603050405020304" pitchFamily="18" charset="0"/>
              </a:rPr>
              <a:t>Pertain to innovations in technology and regulation surrounding tech.</a:t>
            </a:r>
            <a:endParaRPr lang="en-GB"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5739669" y="6226310"/>
            <a:ext cx="4180404" cy="528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p:cNvSpPr txBox="1"/>
          <p:nvPr/>
        </p:nvSpPr>
        <p:spPr>
          <a:xfrm>
            <a:off x="955546" y="2956970"/>
            <a:ext cx="3064748" cy="923330"/>
          </a:xfrm>
          <a:prstGeom prst="rect">
            <a:avLst/>
          </a:prstGeom>
          <a:noFill/>
        </p:spPr>
        <p:txBody>
          <a:bodyPr wrap="square" rtlCol="0">
            <a:spAutoFit/>
          </a:bodyPr>
          <a:lstStyle/>
          <a:p>
            <a:pPr algn="just"/>
            <a:r>
              <a:rPr lang="en-GB" dirty="0" smtClean="0">
                <a:solidFill>
                  <a:schemeClr val="accent1">
                    <a:lumMod val="75000"/>
                  </a:schemeClr>
                </a:solidFill>
                <a:latin typeface="Times New Roman" panose="02020603050405020304" pitchFamily="18" charset="0"/>
                <a:cs typeface="Times New Roman" panose="02020603050405020304" pitchFamily="18" charset="0"/>
              </a:rPr>
              <a:t>Ecological Aspects. Increasing scarcity of raw materials, pressure by NGO</a:t>
            </a:r>
            <a:endParaRPr lang="en-GB"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0" name="Rounded Rectangle 29"/>
          <p:cNvSpPr/>
          <p:nvPr/>
        </p:nvSpPr>
        <p:spPr>
          <a:xfrm>
            <a:off x="934497" y="3014505"/>
            <a:ext cx="3124206" cy="8139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539904" y="4487355"/>
            <a:ext cx="1873810" cy="646331"/>
          </a:xfrm>
          <a:prstGeom prst="rect">
            <a:avLst/>
          </a:prstGeom>
          <a:noFill/>
        </p:spPr>
        <p:txBody>
          <a:bodyPr wrap="square" rtlCol="0">
            <a:spAutoFit/>
          </a:bodyPr>
          <a:lstStyle/>
          <a:p>
            <a:r>
              <a:rPr lang="en-GB" b="1" dirty="0" smtClean="0">
                <a:solidFill>
                  <a:schemeClr val="accent1">
                    <a:lumMod val="75000"/>
                  </a:schemeClr>
                </a:solidFill>
                <a:latin typeface="Times New Roman" panose="02020603050405020304" pitchFamily="18" charset="0"/>
                <a:cs typeface="Times New Roman" panose="02020603050405020304" pitchFamily="18" charset="0"/>
              </a:rPr>
              <a:t>Not Well being of our Planet</a:t>
            </a:r>
            <a:endParaRPr lang="en-GB"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048" name="Rectangle 2047"/>
          <p:cNvSpPr/>
          <p:nvPr/>
        </p:nvSpPr>
        <p:spPr>
          <a:xfrm>
            <a:off x="354575" y="3906011"/>
            <a:ext cx="1942763" cy="1266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051" name="Elbow Connector 2050"/>
          <p:cNvCxnSpPr>
            <a:stCxn id="2048" idx="3"/>
          </p:cNvCxnSpPr>
          <p:nvPr/>
        </p:nvCxnSpPr>
        <p:spPr>
          <a:xfrm flipV="1">
            <a:off x="2297338" y="3880300"/>
            <a:ext cx="313776" cy="658933"/>
          </a:xfrm>
          <a:prstGeom prst="bentConnector2">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052" name="TextBox 2051"/>
          <p:cNvSpPr txBox="1"/>
          <p:nvPr/>
        </p:nvSpPr>
        <p:spPr>
          <a:xfrm>
            <a:off x="354575" y="20855"/>
            <a:ext cx="1725434" cy="1200329"/>
          </a:xfrm>
          <a:prstGeom prst="rect">
            <a:avLst/>
          </a:prstGeom>
          <a:noFill/>
        </p:spPr>
        <p:txBody>
          <a:bodyPr wrap="square" rtlCol="0">
            <a:spAutoFit/>
          </a:bodyPr>
          <a:lstStyle/>
          <a:p>
            <a:r>
              <a:rPr lang="en-GB" dirty="0" smtClean="0">
                <a:solidFill>
                  <a:schemeClr val="accent1">
                    <a:lumMod val="75000"/>
                  </a:schemeClr>
                </a:solidFill>
                <a:latin typeface="Times New Roman" panose="02020603050405020304" pitchFamily="18" charset="0"/>
                <a:cs typeface="Times New Roman" panose="02020603050405020304" pitchFamily="18" charset="0"/>
              </a:rPr>
              <a:t>Company should know what is legal and what is not</a:t>
            </a:r>
            <a:endParaRPr lang="en-GB"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053" name="Rectangle 2052"/>
          <p:cNvSpPr/>
          <p:nvPr/>
        </p:nvSpPr>
        <p:spPr>
          <a:xfrm>
            <a:off x="235873" y="94693"/>
            <a:ext cx="2061466" cy="1435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056" name="Straight Arrow Connector 2055"/>
          <p:cNvCxnSpPr/>
          <p:nvPr/>
        </p:nvCxnSpPr>
        <p:spPr>
          <a:xfrm flipV="1">
            <a:off x="955546" y="1645920"/>
            <a:ext cx="0" cy="464234"/>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8561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186" y="325925"/>
            <a:ext cx="11045228" cy="1477328"/>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Quantitative </a:t>
            </a:r>
            <a:r>
              <a:rPr lang="en-GB" sz="2400" b="1" dirty="0">
                <a:latin typeface="Times New Roman" panose="02020603050405020304" pitchFamily="18" charset="0"/>
                <a:cs typeface="Times New Roman" panose="02020603050405020304" pitchFamily="18" charset="0"/>
              </a:rPr>
              <a:t>tools for planning:</a:t>
            </a:r>
          </a:p>
          <a:p>
            <a:r>
              <a:rPr lang="en-GB" sz="2400" b="1" dirty="0">
                <a:latin typeface="Times New Roman" panose="02020603050405020304" pitchFamily="18" charset="0"/>
                <a:cs typeface="Times New Roman" panose="02020603050405020304" pitchFamily="18" charset="0"/>
              </a:rPr>
              <a:t>There are some quantitative tools which aid managers in performing their planning functions. They are as follows:</a:t>
            </a:r>
          </a:p>
          <a:p>
            <a:endParaRPr lang="en-GB" dirty="0"/>
          </a:p>
        </p:txBody>
      </p:sp>
      <p:sp>
        <p:nvSpPr>
          <p:cNvPr id="5" name="Rectangle 3"/>
          <p:cNvSpPr>
            <a:spLocks noChangeArrowheads="1"/>
          </p:cNvSpPr>
          <p:nvPr/>
        </p:nvSpPr>
        <p:spPr bwMode="auto">
          <a:xfrm>
            <a:off x="796705" y="2132836"/>
            <a:ext cx="10818891"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Times New Roman" panose="02020603050405020304" pitchFamily="18" charset="0"/>
                <a:ea typeface="Rubik"/>
                <a:cs typeface="Times New Roman" panose="02020603050405020304" pitchFamily="18" charset="0"/>
              </a:rPr>
              <a:t>1. PERT (Program Evaluation and Review Technique) or Network Technique: The PERT is used as a tool of project planning. It is a flow chart diagram that shows the sequence of activities need to complete a project and the time or cost associated with each activity. To apply the PERT it is essential to know about events, activities, slack time and critical path.</a:t>
            </a:r>
            <a:endParaRPr kumimoji="0" lang="en-US" sz="20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effectLst/>
              <a:latin typeface="Times New Roman" panose="02020603050405020304" pitchFamily="18" charset="0"/>
              <a:ea typeface="Rubik"/>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ea typeface="Rubik"/>
              <a:cs typeface="Times New Roman" panose="02020603050405020304" pitchFamily="18" charset="0"/>
            </a:endParaRPr>
          </a:p>
          <a:p>
            <a:pPr lvl="0" algn="just"/>
            <a:r>
              <a:rPr lang="en-GB" sz="2000" b="1" dirty="0"/>
              <a:t>2</a:t>
            </a:r>
            <a:r>
              <a:rPr lang="en-GB" sz="2000" b="1" dirty="0">
                <a:latin typeface="Times New Roman" panose="02020603050405020304" pitchFamily="18" charset="0"/>
                <a:cs typeface="Times New Roman" panose="02020603050405020304" pitchFamily="18" charset="0"/>
              </a:rPr>
              <a:t>. Break Even Analysis: Break Even (BE) Analysis is also called Cost-Volume Profit Analysis. It gives information about price and profit decision .The objective of BE analysis is to determine the quantity at which the product or services will generate enough revenue to start earning a profit.</a:t>
            </a:r>
            <a:r>
              <a:rPr kumimoji="0" lang="en-US" sz="2000" b="1" i="0" u="none" strike="noStrike" cap="none" normalizeH="0" baseline="0" dirty="0" smtClean="0">
                <a:ln>
                  <a:noFill/>
                </a:ln>
                <a:effectLst/>
                <a:latin typeface="Times New Roman" panose="02020603050405020304" pitchFamily="18" charset="0"/>
                <a:ea typeface="Rubik"/>
                <a:cs typeface="Times New Roman" panose="02020603050405020304" pitchFamily="18" charset="0"/>
              </a:rPr>
              <a:t/>
            </a:r>
            <a:br>
              <a:rPr kumimoji="0" lang="en-US" sz="2000" b="1" i="0" u="none" strike="noStrike" cap="none" normalizeH="0" baseline="0" dirty="0" smtClean="0">
                <a:ln>
                  <a:noFill/>
                </a:ln>
                <a:effectLst/>
                <a:latin typeface="Times New Roman" panose="02020603050405020304" pitchFamily="18" charset="0"/>
                <a:ea typeface="Rubik"/>
                <a:cs typeface="Times New Roman" panose="02020603050405020304" pitchFamily="18" charset="0"/>
              </a:rPr>
            </a:br>
            <a:endParaRPr kumimoji="0" lang="en-US" sz="2000" b="1"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555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642795" y="535645"/>
            <a:ext cx="10818891" cy="5115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50000"/>
              </a:lnSpc>
            </a:pPr>
            <a:r>
              <a:rPr lang="en-GB" sz="2000" b="1" dirty="0">
                <a:latin typeface="Times New Roman" panose="02020603050405020304" pitchFamily="18" charset="0"/>
                <a:cs typeface="Times New Roman" panose="02020603050405020304" pitchFamily="18" charset="0"/>
              </a:rPr>
              <a:t>3. Linear Programming: Linear Programming Technique is mostly useful for maximizing an objective such as profit or minimizing an objective such as cost. Under limited resources, what combination of variables gives the optimal solution (i.e., in maximizing profit or minimizing costs) is identified through this technique. It includes maximizing production, minimizing distribution cost and determining optimal inventory level</a:t>
            </a:r>
            <a:r>
              <a:rPr lang="en-GB" sz="2000" b="1" dirty="0" smtClean="0">
                <a:latin typeface="Times New Roman" panose="02020603050405020304" pitchFamily="18" charset="0"/>
                <a:cs typeface="Times New Roman" panose="02020603050405020304" pitchFamily="18" charset="0"/>
              </a:rPr>
              <a:t>.</a:t>
            </a:r>
          </a:p>
          <a:p>
            <a:pPr lvl="0" algn="just">
              <a:lnSpc>
                <a:spcPct val="150000"/>
              </a:lnSpc>
            </a:pPr>
            <a:endParaRPr kumimoji="0" lang="en-GB" sz="2000" b="1" i="0" u="none" strike="noStrike" cap="none" normalizeH="0" baseline="0" dirty="0">
              <a:ln>
                <a:noFill/>
              </a:ln>
              <a:effectLst/>
              <a:latin typeface="Times New Roman" panose="02020603050405020304" pitchFamily="18" charset="0"/>
              <a:cs typeface="Times New Roman" panose="02020603050405020304" pitchFamily="18" charset="0"/>
            </a:endParaRPr>
          </a:p>
          <a:p>
            <a:pPr lvl="0" algn="just">
              <a:lnSpc>
                <a:spcPct val="150000"/>
              </a:lnSpc>
            </a:pPr>
            <a:r>
              <a:rPr lang="en-GB" sz="2000" b="1" dirty="0">
                <a:latin typeface="Times New Roman" panose="02020603050405020304" pitchFamily="18" charset="0"/>
                <a:cs typeface="Times New Roman" panose="02020603050405020304" pitchFamily="18" charset="0"/>
              </a:rPr>
              <a:t>4. Gant Chart: Gant Chart is another very useful tool for planning and monitoring project activities. It has a X-axis and Y-axis. On the horizontal axis, the duration of project in days or weeks is shown. On the vertical axis each individual activity is shown. A bar is then drawn for each activity that shows the beginning and ending times of different stages in the process. This enables the manager to monitor progress and deviation from the plan at a glance.</a:t>
            </a:r>
            <a:endParaRPr kumimoji="0" lang="en-US" sz="2000" b="1"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198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122" y="313305"/>
            <a:ext cx="11742345" cy="5909310"/>
          </a:xfrm>
          <a:prstGeom prst="rect">
            <a:avLst/>
          </a:prstGeom>
        </p:spPr>
        <p:txBody>
          <a:bodyPr wrap="square">
            <a:spAutoFit/>
          </a:bodyPr>
          <a:lstStyle/>
          <a:p>
            <a:pPr algn="just">
              <a:lnSpc>
                <a:spcPct val="150000"/>
              </a:lnSpc>
            </a:pPr>
            <a:r>
              <a:rPr lang="en-GB" sz="3200" b="1" dirty="0" smtClean="0">
                <a:solidFill>
                  <a:srgbClr val="004D40"/>
                </a:solidFill>
                <a:latin typeface="Times New Roman" panose="02020603050405020304" pitchFamily="18" charset="0"/>
                <a:cs typeface="Times New Roman" panose="02020603050405020304" pitchFamily="18" charset="0"/>
              </a:rPr>
              <a:t>5. </a:t>
            </a:r>
            <a:r>
              <a:rPr lang="en-GB" sz="2400" b="1" dirty="0" smtClean="0">
                <a:solidFill>
                  <a:srgbClr val="004D40"/>
                </a:solidFill>
                <a:latin typeface="Times New Roman" panose="02020603050405020304" pitchFamily="18" charset="0"/>
                <a:cs typeface="Times New Roman" panose="02020603050405020304" pitchFamily="18" charset="0"/>
              </a:rPr>
              <a:t>Forecasting</a:t>
            </a:r>
            <a:r>
              <a:rPr lang="en-GB" sz="2000" b="1" dirty="0">
                <a:solidFill>
                  <a:srgbClr val="004D40"/>
                </a:solidFill>
                <a:latin typeface="Times New Roman" panose="02020603050405020304" pitchFamily="18" charset="0"/>
                <a:cs typeface="Times New Roman" panose="02020603050405020304" pitchFamily="18" charset="0"/>
              </a:rPr>
              <a:t>:</a:t>
            </a:r>
            <a:r>
              <a:rPr lang="en-GB" sz="2000" b="1" dirty="0">
                <a:solidFill>
                  <a:srgbClr val="333333"/>
                </a:solidFill>
                <a:latin typeface="Times New Roman" panose="02020603050405020304" pitchFamily="18" charset="0"/>
                <a:cs typeface="Times New Roman" panose="02020603050405020304" pitchFamily="18" charset="0"/>
              </a:rPr>
              <a:t> Forecasts are prediction, projections or estimates of future situation. It is primarily concerned with trying to reduce the uncertainty that exists about some part of the future. In the forecasting techniques, the role of information collected from different sources is very significant. Wrong information may lead to wrong forecast. The number of tools is available for quantitative forecasting. They </a:t>
            </a:r>
            <a:r>
              <a:rPr lang="en-GB" sz="2000" b="1" dirty="0" smtClean="0">
                <a:solidFill>
                  <a:srgbClr val="333333"/>
                </a:solidFill>
                <a:latin typeface="Times New Roman" panose="02020603050405020304" pitchFamily="18" charset="0"/>
                <a:cs typeface="Times New Roman" panose="02020603050405020304" pitchFamily="18" charset="0"/>
              </a:rPr>
              <a:t>are;</a:t>
            </a:r>
          </a:p>
          <a:p>
            <a:pPr algn="just">
              <a:lnSpc>
                <a:spcPct val="150000"/>
              </a:lnSpc>
              <a:buFont typeface="+mj-lt"/>
              <a:buAutoNum type="arabicPeriod"/>
            </a:pPr>
            <a:r>
              <a:rPr lang="en-GB" sz="2000" b="1" dirty="0" smtClean="0">
                <a:solidFill>
                  <a:srgbClr val="FF0000"/>
                </a:solidFill>
                <a:latin typeface="Times New Roman" panose="02020603050405020304" pitchFamily="18" charset="0"/>
                <a:cs typeface="Times New Roman" panose="02020603050405020304" pitchFamily="18" charset="0"/>
              </a:rPr>
              <a:t>Time </a:t>
            </a:r>
            <a:r>
              <a:rPr lang="en-GB" sz="2000" b="1" dirty="0">
                <a:solidFill>
                  <a:srgbClr val="FF0000"/>
                </a:solidFill>
                <a:latin typeface="Times New Roman" panose="02020603050405020304" pitchFamily="18" charset="0"/>
                <a:cs typeface="Times New Roman" panose="02020603050405020304" pitchFamily="18" charset="0"/>
              </a:rPr>
              <a:t>Series Analysis:</a:t>
            </a:r>
            <a:r>
              <a:rPr lang="en-GB" sz="2000" b="1" dirty="0">
                <a:solidFill>
                  <a:srgbClr val="333333"/>
                </a:solidFill>
                <a:latin typeface="Times New Roman" panose="02020603050405020304" pitchFamily="18" charset="0"/>
                <a:cs typeface="Times New Roman" panose="02020603050405020304" pitchFamily="18" charset="0"/>
              </a:rPr>
              <a:t> Under this technique past information related to sales volume are used to predict the future demand of the product. The assumption of time series analysis is that the future will reflect the past. This method is especially suited for long range forecasting.</a:t>
            </a:r>
          </a:p>
          <a:p>
            <a:pPr algn="just">
              <a:lnSpc>
                <a:spcPct val="150000"/>
              </a:lnSpc>
              <a:buFont typeface="+mj-lt"/>
              <a:buAutoNum type="arabicPeriod"/>
            </a:pPr>
            <a:r>
              <a:rPr lang="en-GB" sz="2000" b="1" dirty="0" smtClean="0">
                <a:solidFill>
                  <a:srgbClr val="FF0000"/>
                </a:solidFill>
                <a:latin typeface="Times New Roman" panose="02020603050405020304" pitchFamily="18" charset="0"/>
                <a:cs typeface="Times New Roman" panose="02020603050405020304" pitchFamily="18" charset="0"/>
              </a:rPr>
              <a:t> Projection </a:t>
            </a:r>
            <a:r>
              <a:rPr lang="en-GB" sz="2000" b="1" dirty="0">
                <a:solidFill>
                  <a:srgbClr val="FF0000"/>
                </a:solidFill>
                <a:latin typeface="Times New Roman" panose="02020603050405020304" pitchFamily="18" charset="0"/>
                <a:cs typeface="Times New Roman" panose="02020603050405020304" pitchFamily="18" charset="0"/>
              </a:rPr>
              <a:t>or trend </a:t>
            </a:r>
            <a:r>
              <a:rPr lang="en-GB" sz="2000" b="1" dirty="0" smtClean="0">
                <a:solidFill>
                  <a:srgbClr val="FF0000"/>
                </a:solidFill>
                <a:latin typeface="Times New Roman" panose="02020603050405020304" pitchFamily="18" charset="0"/>
                <a:cs typeface="Times New Roman" panose="02020603050405020304" pitchFamily="18" charset="0"/>
              </a:rPr>
              <a:t>method</a:t>
            </a:r>
            <a:r>
              <a:rPr lang="en-GB" sz="2000" b="1" dirty="0" smtClean="0">
                <a:solidFill>
                  <a:srgbClr val="333333"/>
                </a:solidFill>
                <a:latin typeface="Times New Roman" panose="02020603050405020304" pitchFamily="18" charset="0"/>
                <a:cs typeface="Times New Roman" panose="02020603050405020304" pitchFamily="18" charset="0"/>
              </a:rPr>
              <a:t>: </a:t>
            </a:r>
            <a:r>
              <a:rPr lang="en-GB" sz="2000" b="1" dirty="0">
                <a:solidFill>
                  <a:srgbClr val="333333"/>
                </a:solidFill>
                <a:latin typeface="Times New Roman" panose="02020603050405020304" pitchFamily="18" charset="0"/>
                <a:cs typeface="Times New Roman" panose="02020603050405020304" pitchFamily="18" charset="0"/>
              </a:rPr>
              <a:t>It involves the plotting of the figures for the past several years and stretching of the line. This extrapolation gives the figure for the coming years.</a:t>
            </a:r>
          </a:p>
          <a:p>
            <a:pPr algn="just">
              <a:lnSpc>
                <a:spcPct val="150000"/>
              </a:lnSpc>
              <a:buFont typeface="+mj-lt"/>
              <a:buAutoNum type="arabicPeriod"/>
            </a:pPr>
            <a:r>
              <a:rPr lang="en-GB" sz="2000" b="1" dirty="0">
                <a:solidFill>
                  <a:srgbClr val="FF0000"/>
                </a:solidFill>
                <a:latin typeface="Times New Roman" panose="02020603050405020304" pitchFamily="18" charset="0"/>
                <a:cs typeface="Times New Roman" panose="02020603050405020304" pitchFamily="18" charset="0"/>
              </a:rPr>
              <a:t>Regression analysi</a:t>
            </a:r>
            <a:r>
              <a:rPr lang="en-GB" sz="2000" b="1" dirty="0">
                <a:solidFill>
                  <a:srgbClr val="333333"/>
                </a:solidFill>
                <a:latin typeface="Times New Roman" panose="02020603050405020304" pitchFamily="18" charset="0"/>
                <a:cs typeface="Times New Roman" panose="02020603050405020304" pitchFamily="18" charset="0"/>
              </a:rPr>
              <a:t>s: Under this technique linear equation is used to interpret the relation between variables and forecasting the relation between independent and dependent variables.</a:t>
            </a:r>
            <a:endParaRPr lang="en-GB" sz="2000" b="1"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01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lanning- Meaning, Features, Characteristics, Importance, Objectives in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213" y="2470826"/>
            <a:ext cx="4863829" cy="288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4036" y="2668862"/>
            <a:ext cx="2497614"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Contingency Planning</a:t>
            </a:r>
          </a:p>
        </p:txBody>
      </p:sp>
      <p:sp>
        <p:nvSpPr>
          <p:cNvPr id="6" name="Rectangle 5"/>
          <p:cNvSpPr/>
          <p:nvPr/>
        </p:nvSpPr>
        <p:spPr>
          <a:xfrm>
            <a:off x="3642511" y="1602463"/>
            <a:ext cx="2073244"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Goal-Oriented</a:t>
            </a:r>
          </a:p>
        </p:txBody>
      </p:sp>
      <p:sp>
        <p:nvSpPr>
          <p:cNvPr id="7" name="Rectangle 6"/>
          <p:cNvSpPr/>
          <p:nvPr/>
        </p:nvSpPr>
        <p:spPr>
          <a:xfrm>
            <a:off x="6192524" y="1620935"/>
            <a:ext cx="2073244"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Futuristic</a:t>
            </a:r>
            <a:endParaRPr lang="en-GB" sz="2000" b="1" dirty="0">
              <a:latin typeface="Times New Roman" panose="02020603050405020304" pitchFamily="18" charset="0"/>
              <a:cs typeface="Times New Roman" panose="02020603050405020304" pitchFamily="18" charset="0"/>
            </a:endParaRPr>
          </a:p>
        </p:txBody>
      </p:sp>
      <p:sp>
        <p:nvSpPr>
          <p:cNvPr id="8" name="Rectangle 7"/>
          <p:cNvSpPr/>
          <p:nvPr/>
        </p:nvSpPr>
        <p:spPr>
          <a:xfrm>
            <a:off x="9070521" y="2807408"/>
            <a:ext cx="2073244"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Intellectual Process</a:t>
            </a:r>
            <a:endParaRPr lang="en-GB" sz="2000" b="1" dirty="0">
              <a:latin typeface="Times New Roman" panose="02020603050405020304" pitchFamily="18" charset="0"/>
              <a:cs typeface="Times New Roman" panose="02020603050405020304" pitchFamily="18" charset="0"/>
            </a:endParaRPr>
          </a:p>
        </p:txBody>
      </p:sp>
      <p:sp>
        <p:nvSpPr>
          <p:cNvPr id="9" name="Rectangle 8"/>
          <p:cNvSpPr/>
          <p:nvPr/>
        </p:nvSpPr>
        <p:spPr>
          <a:xfrm>
            <a:off x="8635222" y="4997463"/>
            <a:ext cx="2328341"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Rational Approach</a:t>
            </a:r>
          </a:p>
        </p:txBody>
      </p:sp>
      <p:sp>
        <p:nvSpPr>
          <p:cNvPr id="10" name="Rectangle 9"/>
          <p:cNvSpPr/>
          <p:nvPr/>
        </p:nvSpPr>
        <p:spPr>
          <a:xfrm>
            <a:off x="7524939" y="5837976"/>
            <a:ext cx="2073244"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Comprehensive</a:t>
            </a:r>
          </a:p>
        </p:txBody>
      </p:sp>
      <p:sp>
        <p:nvSpPr>
          <p:cNvPr id="11" name="Rectangle 10"/>
          <p:cNvSpPr/>
          <p:nvPr/>
        </p:nvSpPr>
        <p:spPr>
          <a:xfrm>
            <a:off x="2605889" y="5966232"/>
            <a:ext cx="2073244"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Decision-Making</a:t>
            </a:r>
          </a:p>
        </p:txBody>
      </p:sp>
      <p:sp>
        <p:nvSpPr>
          <p:cNvPr id="12" name="Rectangle 11"/>
          <p:cNvSpPr/>
          <p:nvPr/>
        </p:nvSpPr>
        <p:spPr>
          <a:xfrm>
            <a:off x="326915" y="3895823"/>
            <a:ext cx="2073244"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Feedback and Monitoring</a:t>
            </a:r>
          </a:p>
        </p:txBody>
      </p:sp>
      <p:sp>
        <p:nvSpPr>
          <p:cNvPr id="13" name="Rectangle 12"/>
          <p:cNvSpPr/>
          <p:nvPr/>
        </p:nvSpPr>
        <p:spPr>
          <a:xfrm>
            <a:off x="3539905" y="3689286"/>
            <a:ext cx="3748135"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Characteristic / Feature of Planning</a:t>
            </a:r>
          </a:p>
        </p:txBody>
      </p:sp>
      <p:cxnSp>
        <p:nvCxnSpPr>
          <p:cNvPr id="15" name="Straight Arrow Connector 14"/>
          <p:cNvCxnSpPr>
            <a:stCxn id="13" idx="0"/>
            <a:endCxn id="6" idx="2"/>
          </p:cNvCxnSpPr>
          <p:nvPr/>
        </p:nvCxnSpPr>
        <p:spPr>
          <a:xfrm flipH="1" flipV="1">
            <a:off x="4679133" y="2263366"/>
            <a:ext cx="734840" cy="142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0"/>
            <a:endCxn id="7" idx="2"/>
          </p:cNvCxnSpPr>
          <p:nvPr/>
        </p:nvCxnSpPr>
        <p:spPr>
          <a:xfrm flipV="1">
            <a:off x="5413973" y="2281838"/>
            <a:ext cx="1815173" cy="1407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a:endCxn id="8" idx="1"/>
          </p:cNvCxnSpPr>
          <p:nvPr/>
        </p:nvCxnSpPr>
        <p:spPr>
          <a:xfrm flipV="1">
            <a:off x="7288040" y="3137860"/>
            <a:ext cx="1782481" cy="9769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3" idx="3"/>
            <a:endCxn id="9" idx="1"/>
          </p:cNvCxnSpPr>
          <p:nvPr/>
        </p:nvCxnSpPr>
        <p:spPr>
          <a:xfrm>
            <a:off x="7288040" y="4114799"/>
            <a:ext cx="1347182" cy="12131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1" idx="0"/>
          </p:cNvCxnSpPr>
          <p:nvPr/>
        </p:nvCxnSpPr>
        <p:spPr>
          <a:xfrm flipH="1">
            <a:off x="3642511" y="4540312"/>
            <a:ext cx="1771462" cy="142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1"/>
            <a:endCxn id="12" idx="3"/>
          </p:cNvCxnSpPr>
          <p:nvPr/>
        </p:nvCxnSpPr>
        <p:spPr>
          <a:xfrm flipH="1">
            <a:off x="2400159" y="4114799"/>
            <a:ext cx="1139746" cy="111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5" idx="2"/>
          </p:cNvCxnSpPr>
          <p:nvPr/>
        </p:nvCxnSpPr>
        <p:spPr>
          <a:xfrm flipH="1" flipV="1">
            <a:off x="1562843" y="3329765"/>
            <a:ext cx="1977062" cy="785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80657" y="1514764"/>
            <a:ext cx="11108602" cy="5248175"/>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Times New Roman" panose="02020603050405020304" pitchFamily="18" charset="0"/>
              <a:cs typeface="Times New Roman" panose="02020603050405020304" pitchFamily="18" charset="0"/>
            </a:endParaRPr>
          </a:p>
        </p:txBody>
      </p:sp>
      <p:sp>
        <p:nvSpPr>
          <p:cNvPr id="4" name="TextBox 3"/>
          <p:cNvSpPr txBox="1"/>
          <p:nvPr/>
        </p:nvSpPr>
        <p:spPr>
          <a:xfrm>
            <a:off x="235821" y="70747"/>
            <a:ext cx="11868728" cy="1200329"/>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Planning involves setting organizational goals, defining strategies to achieve those goals, and outlining the necessary actions and resources required to implement those strategies</a:t>
            </a:r>
          </a:p>
          <a:p>
            <a:pPr algn="just"/>
            <a:endParaRPr lang="en-GB" sz="2400" dirty="0">
              <a:latin typeface="Times New Roman" panose="02020603050405020304" pitchFamily="18" charset="0"/>
              <a:cs typeface="Times New Roman" panose="02020603050405020304" pitchFamily="18" charset="0"/>
            </a:endParaRPr>
          </a:p>
        </p:txBody>
      </p:sp>
      <p:sp>
        <p:nvSpPr>
          <p:cNvPr id="28" name="Rectangle 27"/>
          <p:cNvSpPr/>
          <p:nvPr/>
        </p:nvSpPr>
        <p:spPr>
          <a:xfrm>
            <a:off x="323273" y="5098427"/>
            <a:ext cx="2530763"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Accountability</a:t>
            </a:r>
          </a:p>
        </p:txBody>
      </p:sp>
      <p:sp>
        <p:nvSpPr>
          <p:cNvPr id="30" name="Rectangle 29"/>
          <p:cNvSpPr/>
          <p:nvPr/>
        </p:nvSpPr>
        <p:spPr>
          <a:xfrm>
            <a:off x="8917206" y="3892680"/>
            <a:ext cx="2073244"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Pervasive</a:t>
            </a:r>
            <a:endParaRPr lang="en-GB" sz="2000" b="1" dirty="0">
              <a:latin typeface="Times New Roman" panose="02020603050405020304" pitchFamily="18" charset="0"/>
              <a:cs typeface="Times New Roman" panose="02020603050405020304" pitchFamily="18" charset="0"/>
            </a:endParaRPr>
          </a:p>
        </p:txBody>
      </p:sp>
      <p:sp>
        <p:nvSpPr>
          <p:cNvPr id="33" name="Rectangle 32"/>
          <p:cNvSpPr/>
          <p:nvPr/>
        </p:nvSpPr>
        <p:spPr>
          <a:xfrm>
            <a:off x="5069529" y="5836879"/>
            <a:ext cx="2073244"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Continuous </a:t>
            </a:r>
            <a:r>
              <a:rPr lang="en-GB" sz="2000" b="1" dirty="0" smtClean="0">
                <a:latin typeface="Times New Roman" panose="02020603050405020304" pitchFamily="18" charset="0"/>
                <a:cs typeface="Times New Roman" panose="02020603050405020304" pitchFamily="18" charset="0"/>
              </a:rPr>
              <a:t>Activities</a:t>
            </a:r>
            <a:endParaRPr lang="en-GB" sz="2000" b="1" dirty="0">
              <a:latin typeface="Times New Roman" panose="02020603050405020304" pitchFamily="18" charset="0"/>
              <a:cs typeface="Times New Roman" panose="02020603050405020304" pitchFamily="18" charset="0"/>
            </a:endParaRPr>
          </a:p>
        </p:txBody>
      </p:sp>
      <p:sp>
        <p:nvSpPr>
          <p:cNvPr id="37" name="Rectangle 36"/>
          <p:cNvSpPr/>
          <p:nvPr/>
        </p:nvSpPr>
        <p:spPr>
          <a:xfrm>
            <a:off x="549563" y="1731371"/>
            <a:ext cx="2497614"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Managerial Function</a:t>
            </a:r>
            <a:endParaRPr lang="en-GB" sz="2000" b="1" dirty="0">
              <a:latin typeface="Times New Roman" panose="02020603050405020304" pitchFamily="18" charset="0"/>
              <a:cs typeface="Times New Roman" panose="02020603050405020304" pitchFamily="18" charset="0"/>
            </a:endParaRPr>
          </a:p>
        </p:txBody>
      </p:sp>
      <p:cxnSp>
        <p:nvCxnSpPr>
          <p:cNvPr id="42" name="Straight Arrow Connector 41"/>
          <p:cNvCxnSpPr>
            <a:stCxn id="13" idx="3"/>
            <a:endCxn id="30" idx="1"/>
          </p:cNvCxnSpPr>
          <p:nvPr/>
        </p:nvCxnSpPr>
        <p:spPr>
          <a:xfrm>
            <a:off x="7288040" y="4114799"/>
            <a:ext cx="1629166" cy="10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2"/>
            <a:endCxn id="10" idx="0"/>
          </p:cNvCxnSpPr>
          <p:nvPr/>
        </p:nvCxnSpPr>
        <p:spPr>
          <a:xfrm>
            <a:off x="5413973" y="4540312"/>
            <a:ext cx="3147588" cy="1297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2"/>
          </p:cNvCxnSpPr>
          <p:nvPr/>
        </p:nvCxnSpPr>
        <p:spPr>
          <a:xfrm>
            <a:off x="5413973" y="4540312"/>
            <a:ext cx="912936" cy="1297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2"/>
            <a:endCxn id="28" idx="3"/>
          </p:cNvCxnSpPr>
          <p:nvPr/>
        </p:nvCxnSpPr>
        <p:spPr>
          <a:xfrm flipH="1">
            <a:off x="2854036" y="4540312"/>
            <a:ext cx="2559937" cy="888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8885382" y="1639012"/>
            <a:ext cx="2189110"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Systematic process</a:t>
            </a:r>
            <a:endParaRPr lang="en-GB" sz="2000" b="1" dirty="0">
              <a:latin typeface="Times New Roman" panose="02020603050405020304" pitchFamily="18" charset="0"/>
              <a:cs typeface="Times New Roman" panose="02020603050405020304" pitchFamily="18" charset="0"/>
            </a:endParaRPr>
          </a:p>
        </p:txBody>
      </p:sp>
      <p:cxnSp>
        <p:nvCxnSpPr>
          <p:cNvPr id="53" name="Straight Arrow Connector 52"/>
          <p:cNvCxnSpPr/>
          <p:nvPr/>
        </p:nvCxnSpPr>
        <p:spPr>
          <a:xfrm flipV="1">
            <a:off x="7250546" y="2034116"/>
            <a:ext cx="1616364" cy="167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0"/>
          </p:cNvCxnSpPr>
          <p:nvPr/>
        </p:nvCxnSpPr>
        <p:spPr>
          <a:xfrm flipH="1" flipV="1">
            <a:off x="2964873" y="2382982"/>
            <a:ext cx="2449100" cy="130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42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250" fill="hold"/>
                                        <p:tgtEl>
                                          <p:spTgt spid="5"/>
                                        </p:tgtEl>
                                        <p:attrNameLst>
                                          <p:attrName>ppt_w</p:attrName>
                                        </p:attrNameLst>
                                      </p:cBhvr>
                                      <p:tavLst>
                                        <p:tav tm="0">
                                          <p:val>
                                            <p:fltVal val="0"/>
                                          </p:val>
                                        </p:tav>
                                        <p:tav tm="100000">
                                          <p:val>
                                            <p:strVal val="#ppt_w"/>
                                          </p:val>
                                        </p:tav>
                                      </p:tavLst>
                                    </p:anim>
                                    <p:anim calcmode="lin" valueType="num">
                                      <p:cBhvr>
                                        <p:cTn id="8" dur="1250" fill="hold"/>
                                        <p:tgtEl>
                                          <p:spTgt spid="5"/>
                                        </p:tgtEl>
                                        <p:attrNameLst>
                                          <p:attrName>ppt_h</p:attrName>
                                        </p:attrNameLst>
                                      </p:cBhvr>
                                      <p:tavLst>
                                        <p:tav tm="0">
                                          <p:val>
                                            <p:fltVal val="0"/>
                                          </p:val>
                                        </p:tav>
                                        <p:tav tm="100000">
                                          <p:val>
                                            <p:strVal val="#ppt_h"/>
                                          </p:val>
                                        </p:tav>
                                      </p:tavLst>
                                    </p:anim>
                                    <p:animEffect transition="in" filter="fade">
                                      <p:cBhvr>
                                        <p:cTn id="9" dur="125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250" fill="hold"/>
                                        <p:tgtEl>
                                          <p:spTgt spid="6"/>
                                        </p:tgtEl>
                                        <p:attrNameLst>
                                          <p:attrName>ppt_w</p:attrName>
                                        </p:attrNameLst>
                                      </p:cBhvr>
                                      <p:tavLst>
                                        <p:tav tm="0">
                                          <p:val>
                                            <p:fltVal val="0"/>
                                          </p:val>
                                        </p:tav>
                                        <p:tav tm="100000">
                                          <p:val>
                                            <p:strVal val="#ppt_w"/>
                                          </p:val>
                                        </p:tav>
                                      </p:tavLst>
                                    </p:anim>
                                    <p:anim calcmode="lin" valueType="num">
                                      <p:cBhvr>
                                        <p:cTn id="13" dur="1250" fill="hold"/>
                                        <p:tgtEl>
                                          <p:spTgt spid="6"/>
                                        </p:tgtEl>
                                        <p:attrNameLst>
                                          <p:attrName>ppt_h</p:attrName>
                                        </p:attrNameLst>
                                      </p:cBhvr>
                                      <p:tavLst>
                                        <p:tav tm="0">
                                          <p:val>
                                            <p:fltVal val="0"/>
                                          </p:val>
                                        </p:tav>
                                        <p:tav tm="100000">
                                          <p:val>
                                            <p:strVal val="#ppt_h"/>
                                          </p:val>
                                        </p:tav>
                                      </p:tavLst>
                                    </p:anim>
                                    <p:animEffect transition="in" filter="fade">
                                      <p:cBhvr>
                                        <p:cTn id="14" dur="125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250" fill="hold"/>
                                        <p:tgtEl>
                                          <p:spTgt spid="7"/>
                                        </p:tgtEl>
                                        <p:attrNameLst>
                                          <p:attrName>ppt_w</p:attrName>
                                        </p:attrNameLst>
                                      </p:cBhvr>
                                      <p:tavLst>
                                        <p:tav tm="0">
                                          <p:val>
                                            <p:fltVal val="0"/>
                                          </p:val>
                                        </p:tav>
                                        <p:tav tm="100000">
                                          <p:val>
                                            <p:strVal val="#ppt_w"/>
                                          </p:val>
                                        </p:tav>
                                      </p:tavLst>
                                    </p:anim>
                                    <p:anim calcmode="lin" valueType="num">
                                      <p:cBhvr>
                                        <p:cTn id="18" dur="1250" fill="hold"/>
                                        <p:tgtEl>
                                          <p:spTgt spid="7"/>
                                        </p:tgtEl>
                                        <p:attrNameLst>
                                          <p:attrName>ppt_h</p:attrName>
                                        </p:attrNameLst>
                                      </p:cBhvr>
                                      <p:tavLst>
                                        <p:tav tm="0">
                                          <p:val>
                                            <p:fltVal val="0"/>
                                          </p:val>
                                        </p:tav>
                                        <p:tav tm="100000">
                                          <p:val>
                                            <p:strVal val="#ppt_h"/>
                                          </p:val>
                                        </p:tav>
                                      </p:tavLst>
                                    </p:anim>
                                    <p:animEffect transition="in" filter="fade">
                                      <p:cBhvr>
                                        <p:cTn id="19" dur="125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250" fill="hold"/>
                                        <p:tgtEl>
                                          <p:spTgt spid="8"/>
                                        </p:tgtEl>
                                        <p:attrNameLst>
                                          <p:attrName>ppt_w</p:attrName>
                                        </p:attrNameLst>
                                      </p:cBhvr>
                                      <p:tavLst>
                                        <p:tav tm="0">
                                          <p:val>
                                            <p:fltVal val="0"/>
                                          </p:val>
                                        </p:tav>
                                        <p:tav tm="100000">
                                          <p:val>
                                            <p:strVal val="#ppt_w"/>
                                          </p:val>
                                        </p:tav>
                                      </p:tavLst>
                                    </p:anim>
                                    <p:anim calcmode="lin" valueType="num">
                                      <p:cBhvr>
                                        <p:cTn id="23" dur="1250" fill="hold"/>
                                        <p:tgtEl>
                                          <p:spTgt spid="8"/>
                                        </p:tgtEl>
                                        <p:attrNameLst>
                                          <p:attrName>ppt_h</p:attrName>
                                        </p:attrNameLst>
                                      </p:cBhvr>
                                      <p:tavLst>
                                        <p:tav tm="0">
                                          <p:val>
                                            <p:fltVal val="0"/>
                                          </p:val>
                                        </p:tav>
                                        <p:tav tm="100000">
                                          <p:val>
                                            <p:strVal val="#ppt_h"/>
                                          </p:val>
                                        </p:tav>
                                      </p:tavLst>
                                    </p:anim>
                                    <p:animEffect transition="in" filter="fade">
                                      <p:cBhvr>
                                        <p:cTn id="24" dur="125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250" fill="hold"/>
                                        <p:tgtEl>
                                          <p:spTgt spid="9"/>
                                        </p:tgtEl>
                                        <p:attrNameLst>
                                          <p:attrName>ppt_w</p:attrName>
                                        </p:attrNameLst>
                                      </p:cBhvr>
                                      <p:tavLst>
                                        <p:tav tm="0">
                                          <p:val>
                                            <p:fltVal val="0"/>
                                          </p:val>
                                        </p:tav>
                                        <p:tav tm="100000">
                                          <p:val>
                                            <p:strVal val="#ppt_w"/>
                                          </p:val>
                                        </p:tav>
                                      </p:tavLst>
                                    </p:anim>
                                    <p:anim calcmode="lin" valueType="num">
                                      <p:cBhvr>
                                        <p:cTn id="28" dur="1250" fill="hold"/>
                                        <p:tgtEl>
                                          <p:spTgt spid="9"/>
                                        </p:tgtEl>
                                        <p:attrNameLst>
                                          <p:attrName>ppt_h</p:attrName>
                                        </p:attrNameLst>
                                      </p:cBhvr>
                                      <p:tavLst>
                                        <p:tav tm="0">
                                          <p:val>
                                            <p:fltVal val="0"/>
                                          </p:val>
                                        </p:tav>
                                        <p:tav tm="100000">
                                          <p:val>
                                            <p:strVal val="#ppt_h"/>
                                          </p:val>
                                        </p:tav>
                                      </p:tavLst>
                                    </p:anim>
                                    <p:animEffect transition="in" filter="fade">
                                      <p:cBhvr>
                                        <p:cTn id="29" dur="125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250" fill="hold"/>
                                        <p:tgtEl>
                                          <p:spTgt spid="10"/>
                                        </p:tgtEl>
                                        <p:attrNameLst>
                                          <p:attrName>ppt_w</p:attrName>
                                        </p:attrNameLst>
                                      </p:cBhvr>
                                      <p:tavLst>
                                        <p:tav tm="0">
                                          <p:val>
                                            <p:fltVal val="0"/>
                                          </p:val>
                                        </p:tav>
                                        <p:tav tm="100000">
                                          <p:val>
                                            <p:strVal val="#ppt_w"/>
                                          </p:val>
                                        </p:tav>
                                      </p:tavLst>
                                    </p:anim>
                                    <p:anim calcmode="lin" valueType="num">
                                      <p:cBhvr>
                                        <p:cTn id="33" dur="1250" fill="hold"/>
                                        <p:tgtEl>
                                          <p:spTgt spid="10"/>
                                        </p:tgtEl>
                                        <p:attrNameLst>
                                          <p:attrName>ppt_h</p:attrName>
                                        </p:attrNameLst>
                                      </p:cBhvr>
                                      <p:tavLst>
                                        <p:tav tm="0">
                                          <p:val>
                                            <p:fltVal val="0"/>
                                          </p:val>
                                        </p:tav>
                                        <p:tav tm="100000">
                                          <p:val>
                                            <p:strVal val="#ppt_h"/>
                                          </p:val>
                                        </p:tav>
                                      </p:tavLst>
                                    </p:anim>
                                    <p:animEffect transition="in" filter="fade">
                                      <p:cBhvr>
                                        <p:cTn id="34" dur="125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1250" fill="hold"/>
                                        <p:tgtEl>
                                          <p:spTgt spid="11"/>
                                        </p:tgtEl>
                                        <p:attrNameLst>
                                          <p:attrName>ppt_w</p:attrName>
                                        </p:attrNameLst>
                                      </p:cBhvr>
                                      <p:tavLst>
                                        <p:tav tm="0">
                                          <p:val>
                                            <p:fltVal val="0"/>
                                          </p:val>
                                        </p:tav>
                                        <p:tav tm="100000">
                                          <p:val>
                                            <p:strVal val="#ppt_w"/>
                                          </p:val>
                                        </p:tav>
                                      </p:tavLst>
                                    </p:anim>
                                    <p:anim calcmode="lin" valueType="num">
                                      <p:cBhvr>
                                        <p:cTn id="38" dur="1250" fill="hold"/>
                                        <p:tgtEl>
                                          <p:spTgt spid="11"/>
                                        </p:tgtEl>
                                        <p:attrNameLst>
                                          <p:attrName>ppt_h</p:attrName>
                                        </p:attrNameLst>
                                      </p:cBhvr>
                                      <p:tavLst>
                                        <p:tav tm="0">
                                          <p:val>
                                            <p:fltVal val="0"/>
                                          </p:val>
                                        </p:tav>
                                        <p:tav tm="100000">
                                          <p:val>
                                            <p:strVal val="#ppt_h"/>
                                          </p:val>
                                        </p:tav>
                                      </p:tavLst>
                                    </p:anim>
                                    <p:animEffect transition="in" filter="fade">
                                      <p:cBhvr>
                                        <p:cTn id="39" dur="125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250" fill="hold"/>
                                        <p:tgtEl>
                                          <p:spTgt spid="12"/>
                                        </p:tgtEl>
                                        <p:attrNameLst>
                                          <p:attrName>ppt_w</p:attrName>
                                        </p:attrNameLst>
                                      </p:cBhvr>
                                      <p:tavLst>
                                        <p:tav tm="0">
                                          <p:val>
                                            <p:fltVal val="0"/>
                                          </p:val>
                                        </p:tav>
                                        <p:tav tm="100000">
                                          <p:val>
                                            <p:strVal val="#ppt_w"/>
                                          </p:val>
                                        </p:tav>
                                      </p:tavLst>
                                    </p:anim>
                                    <p:anim calcmode="lin" valueType="num">
                                      <p:cBhvr>
                                        <p:cTn id="43" dur="1250" fill="hold"/>
                                        <p:tgtEl>
                                          <p:spTgt spid="12"/>
                                        </p:tgtEl>
                                        <p:attrNameLst>
                                          <p:attrName>ppt_h</p:attrName>
                                        </p:attrNameLst>
                                      </p:cBhvr>
                                      <p:tavLst>
                                        <p:tav tm="0">
                                          <p:val>
                                            <p:fltVal val="0"/>
                                          </p:val>
                                        </p:tav>
                                        <p:tav tm="100000">
                                          <p:val>
                                            <p:strVal val="#ppt_h"/>
                                          </p:val>
                                        </p:tav>
                                      </p:tavLst>
                                    </p:anim>
                                    <p:animEffect transition="in" filter="fade">
                                      <p:cBhvr>
                                        <p:cTn id="44" dur="1250"/>
                                        <p:tgtEl>
                                          <p:spTgt spid="1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1250" fill="hold"/>
                                        <p:tgtEl>
                                          <p:spTgt spid="13"/>
                                        </p:tgtEl>
                                        <p:attrNameLst>
                                          <p:attrName>ppt_w</p:attrName>
                                        </p:attrNameLst>
                                      </p:cBhvr>
                                      <p:tavLst>
                                        <p:tav tm="0">
                                          <p:val>
                                            <p:fltVal val="0"/>
                                          </p:val>
                                        </p:tav>
                                        <p:tav tm="100000">
                                          <p:val>
                                            <p:strVal val="#ppt_w"/>
                                          </p:val>
                                        </p:tav>
                                      </p:tavLst>
                                    </p:anim>
                                    <p:anim calcmode="lin" valueType="num">
                                      <p:cBhvr>
                                        <p:cTn id="48" dur="1250" fill="hold"/>
                                        <p:tgtEl>
                                          <p:spTgt spid="13"/>
                                        </p:tgtEl>
                                        <p:attrNameLst>
                                          <p:attrName>ppt_h</p:attrName>
                                        </p:attrNameLst>
                                      </p:cBhvr>
                                      <p:tavLst>
                                        <p:tav tm="0">
                                          <p:val>
                                            <p:fltVal val="0"/>
                                          </p:val>
                                        </p:tav>
                                        <p:tav tm="100000">
                                          <p:val>
                                            <p:strVal val="#ppt_h"/>
                                          </p:val>
                                        </p:tav>
                                      </p:tavLst>
                                    </p:anim>
                                    <p:animEffect transition="in" filter="fade">
                                      <p:cBhvr>
                                        <p:cTn id="49" dur="1250"/>
                                        <p:tgtEl>
                                          <p:spTgt spid="13"/>
                                        </p:tgtEl>
                                      </p:cBhvr>
                                    </p:animEffect>
                                  </p:childTnLst>
                                </p:cTn>
                              </p:par>
                              <p:par>
                                <p:cTn id="50" presetID="53" presetClass="entr" presetSubtype="16"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1250" fill="hold"/>
                                        <p:tgtEl>
                                          <p:spTgt spid="15"/>
                                        </p:tgtEl>
                                        <p:attrNameLst>
                                          <p:attrName>ppt_w</p:attrName>
                                        </p:attrNameLst>
                                      </p:cBhvr>
                                      <p:tavLst>
                                        <p:tav tm="0">
                                          <p:val>
                                            <p:fltVal val="0"/>
                                          </p:val>
                                        </p:tav>
                                        <p:tav tm="100000">
                                          <p:val>
                                            <p:strVal val="#ppt_w"/>
                                          </p:val>
                                        </p:tav>
                                      </p:tavLst>
                                    </p:anim>
                                    <p:anim calcmode="lin" valueType="num">
                                      <p:cBhvr>
                                        <p:cTn id="53" dur="1250" fill="hold"/>
                                        <p:tgtEl>
                                          <p:spTgt spid="15"/>
                                        </p:tgtEl>
                                        <p:attrNameLst>
                                          <p:attrName>ppt_h</p:attrName>
                                        </p:attrNameLst>
                                      </p:cBhvr>
                                      <p:tavLst>
                                        <p:tav tm="0">
                                          <p:val>
                                            <p:fltVal val="0"/>
                                          </p:val>
                                        </p:tav>
                                        <p:tav tm="100000">
                                          <p:val>
                                            <p:strVal val="#ppt_h"/>
                                          </p:val>
                                        </p:tav>
                                      </p:tavLst>
                                    </p:anim>
                                    <p:animEffect transition="in" filter="fade">
                                      <p:cBhvr>
                                        <p:cTn id="54" dur="1250"/>
                                        <p:tgtEl>
                                          <p:spTgt spid="15"/>
                                        </p:tgtEl>
                                      </p:cBhvr>
                                    </p:animEffect>
                                  </p:childTnLst>
                                </p:cTn>
                              </p:par>
                              <p:par>
                                <p:cTn id="55" presetID="53" presetClass="entr" presetSubtype="16"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250" fill="hold"/>
                                        <p:tgtEl>
                                          <p:spTgt spid="17"/>
                                        </p:tgtEl>
                                        <p:attrNameLst>
                                          <p:attrName>ppt_w</p:attrName>
                                        </p:attrNameLst>
                                      </p:cBhvr>
                                      <p:tavLst>
                                        <p:tav tm="0">
                                          <p:val>
                                            <p:fltVal val="0"/>
                                          </p:val>
                                        </p:tav>
                                        <p:tav tm="100000">
                                          <p:val>
                                            <p:strVal val="#ppt_w"/>
                                          </p:val>
                                        </p:tav>
                                      </p:tavLst>
                                    </p:anim>
                                    <p:anim calcmode="lin" valueType="num">
                                      <p:cBhvr>
                                        <p:cTn id="58" dur="1250" fill="hold"/>
                                        <p:tgtEl>
                                          <p:spTgt spid="17"/>
                                        </p:tgtEl>
                                        <p:attrNameLst>
                                          <p:attrName>ppt_h</p:attrName>
                                        </p:attrNameLst>
                                      </p:cBhvr>
                                      <p:tavLst>
                                        <p:tav tm="0">
                                          <p:val>
                                            <p:fltVal val="0"/>
                                          </p:val>
                                        </p:tav>
                                        <p:tav tm="100000">
                                          <p:val>
                                            <p:strVal val="#ppt_h"/>
                                          </p:val>
                                        </p:tav>
                                      </p:tavLst>
                                    </p:anim>
                                    <p:animEffect transition="in" filter="fade">
                                      <p:cBhvr>
                                        <p:cTn id="59" dur="1250"/>
                                        <p:tgtEl>
                                          <p:spTgt spid="17"/>
                                        </p:tgtEl>
                                      </p:cBhvr>
                                    </p:animEffect>
                                  </p:childTnLst>
                                </p:cTn>
                              </p:par>
                              <p:par>
                                <p:cTn id="60" presetID="53" presetClass="entr" presetSubtype="16"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1250" fill="hold"/>
                                        <p:tgtEl>
                                          <p:spTgt spid="19"/>
                                        </p:tgtEl>
                                        <p:attrNameLst>
                                          <p:attrName>ppt_w</p:attrName>
                                        </p:attrNameLst>
                                      </p:cBhvr>
                                      <p:tavLst>
                                        <p:tav tm="0">
                                          <p:val>
                                            <p:fltVal val="0"/>
                                          </p:val>
                                        </p:tav>
                                        <p:tav tm="100000">
                                          <p:val>
                                            <p:strVal val="#ppt_w"/>
                                          </p:val>
                                        </p:tav>
                                      </p:tavLst>
                                    </p:anim>
                                    <p:anim calcmode="lin" valueType="num">
                                      <p:cBhvr>
                                        <p:cTn id="63" dur="1250" fill="hold"/>
                                        <p:tgtEl>
                                          <p:spTgt spid="19"/>
                                        </p:tgtEl>
                                        <p:attrNameLst>
                                          <p:attrName>ppt_h</p:attrName>
                                        </p:attrNameLst>
                                      </p:cBhvr>
                                      <p:tavLst>
                                        <p:tav tm="0">
                                          <p:val>
                                            <p:fltVal val="0"/>
                                          </p:val>
                                        </p:tav>
                                        <p:tav tm="100000">
                                          <p:val>
                                            <p:strVal val="#ppt_h"/>
                                          </p:val>
                                        </p:tav>
                                      </p:tavLst>
                                    </p:anim>
                                    <p:animEffect transition="in" filter="fade">
                                      <p:cBhvr>
                                        <p:cTn id="64" dur="1250"/>
                                        <p:tgtEl>
                                          <p:spTgt spid="19"/>
                                        </p:tgtEl>
                                      </p:cBhvr>
                                    </p:animEffect>
                                  </p:childTnLst>
                                </p:cTn>
                              </p:par>
                              <p:par>
                                <p:cTn id="65" presetID="53" presetClass="entr" presetSubtype="16"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1250" fill="hold"/>
                                        <p:tgtEl>
                                          <p:spTgt spid="21"/>
                                        </p:tgtEl>
                                        <p:attrNameLst>
                                          <p:attrName>ppt_w</p:attrName>
                                        </p:attrNameLst>
                                      </p:cBhvr>
                                      <p:tavLst>
                                        <p:tav tm="0">
                                          <p:val>
                                            <p:fltVal val="0"/>
                                          </p:val>
                                        </p:tav>
                                        <p:tav tm="100000">
                                          <p:val>
                                            <p:strVal val="#ppt_w"/>
                                          </p:val>
                                        </p:tav>
                                      </p:tavLst>
                                    </p:anim>
                                    <p:anim calcmode="lin" valueType="num">
                                      <p:cBhvr>
                                        <p:cTn id="68" dur="1250" fill="hold"/>
                                        <p:tgtEl>
                                          <p:spTgt spid="21"/>
                                        </p:tgtEl>
                                        <p:attrNameLst>
                                          <p:attrName>ppt_h</p:attrName>
                                        </p:attrNameLst>
                                      </p:cBhvr>
                                      <p:tavLst>
                                        <p:tav tm="0">
                                          <p:val>
                                            <p:fltVal val="0"/>
                                          </p:val>
                                        </p:tav>
                                        <p:tav tm="100000">
                                          <p:val>
                                            <p:strVal val="#ppt_h"/>
                                          </p:val>
                                        </p:tav>
                                      </p:tavLst>
                                    </p:anim>
                                    <p:animEffect transition="in" filter="fade">
                                      <p:cBhvr>
                                        <p:cTn id="69" dur="1250"/>
                                        <p:tgtEl>
                                          <p:spTgt spid="21"/>
                                        </p:tgtEl>
                                      </p:cBhvr>
                                    </p:animEffect>
                                  </p:childTnLst>
                                </p:cTn>
                              </p:par>
                              <p:par>
                                <p:cTn id="70" presetID="53" presetClass="entr" presetSubtype="16"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1250" fill="hold"/>
                                        <p:tgtEl>
                                          <p:spTgt spid="27"/>
                                        </p:tgtEl>
                                        <p:attrNameLst>
                                          <p:attrName>ppt_w</p:attrName>
                                        </p:attrNameLst>
                                      </p:cBhvr>
                                      <p:tavLst>
                                        <p:tav tm="0">
                                          <p:val>
                                            <p:fltVal val="0"/>
                                          </p:val>
                                        </p:tav>
                                        <p:tav tm="100000">
                                          <p:val>
                                            <p:strVal val="#ppt_w"/>
                                          </p:val>
                                        </p:tav>
                                      </p:tavLst>
                                    </p:anim>
                                    <p:anim calcmode="lin" valueType="num">
                                      <p:cBhvr>
                                        <p:cTn id="73" dur="1250" fill="hold"/>
                                        <p:tgtEl>
                                          <p:spTgt spid="27"/>
                                        </p:tgtEl>
                                        <p:attrNameLst>
                                          <p:attrName>ppt_h</p:attrName>
                                        </p:attrNameLst>
                                      </p:cBhvr>
                                      <p:tavLst>
                                        <p:tav tm="0">
                                          <p:val>
                                            <p:fltVal val="0"/>
                                          </p:val>
                                        </p:tav>
                                        <p:tav tm="100000">
                                          <p:val>
                                            <p:strVal val="#ppt_h"/>
                                          </p:val>
                                        </p:tav>
                                      </p:tavLst>
                                    </p:anim>
                                    <p:animEffect transition="in" filter="fade">
                                      <p:cBhvr>
                                        <p:cTn id="74" dur="1250"/>
                                        <p:tgtEl>
                                          <p:spTgt spid="27"/>
                                        </p:tgtEl>
                                      </p:cBhvr>
                                    </p:animEffect>
                                  </p:childTnLst>
                                </p:cTn>
                              </p:par>
                              <p:par>
                                <p:cTn id="75" presetID="53" presetClass="entr" presetSubtype="16"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1250" fill="hold"/>
                                        <p:tgtEl>
                                          <p:spTgt spid="29"/>
                                        </p:tgtEl>
                                        <p:attrNameLst>
                                          <p:attrName>ppt_w</p:attrName>
                                        </p:attrNameLst>
                                      </p:cBhvr>
                                      <p:tavLst>
                                        <p:tav tm="0">
                                          <p:val>
                                            <p:fltVal val="0"/>
                                          </p:val>
                                        </p:tav>
                                        <p:tav tm="100000">
                                          <p:val>
                                            <p:strVal val="#ppt_w"/>
                                          </p:val>
                                        </p:tav>
                                      </p:tavLst>
                                    </p:anim>
                                    <p:anim calcmode="lin" valueType="num">
                                      <p:cBhvr>
                                        <p:cTn id="78" dur="1250" fill="hold"/>
                                        <p:tgtEl>
                                          <p:spTgt spid="29"/>
                                        </p:tgtEl>
                                        <p:attrNameLst>
                                          <p:attrName>ppt_h</p:attrName>
                                        </p:attrNameLst>
                                      </p:cBhvr>
                                      <p:tavLst>
                                        <p:tav tm="0">
                                          <p:val>
                                            <p:fltVal val="0"/>
                                          </p:val>
                                        </p:tav>
                                        <p:tav tm="100000">
                                          <p:val>
                                            <p:strVal val="#ppt_h"/>
                                          </p:val>
                                        </p:tav>
                                      </p:tavLst>
                                    </p:anim>
                                    <p:animEffect transition="in" filter="fade">
                                      <p:cBhvr>
                                        <p:cTn id="79" dur="1250"/>
                                        <p:tgtEl>
                                          <p:spTgt spid="29"/>
                                        </p:tgtEl>
                                      </p:cBhvr>
                                    </p:animEffect>
                                  </p:childTnLst>
                                </p:cTn>
                              </p:par>
                              <p:par>
                                <p:cTn id="80" presetID="53" presetClass="entr" presetSubtype="16" fill="hold"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p:cTn id="82" dur="1250" fill="hold"/>
                                        <p:tgtEl>
                                          <p:spTgt spid="31"/>
                                        </p:tgtEl>
                                        <p:attrNameLst>
                                          <p:attrName>ppt_w</p:attrName>
                                        </p:attrNameLst>
                                      </p:cBhvr>
                                      <p:tavLst>
                                        <p:tav tm="0">
                                          <p:val>
                                            <p:fltVal val="0"/>
                                          </p:val>
                                        </p:tav>
                                        <p:tav tm="100000">
                                          <p:val>
                                            <p:strVal val="#ppt_w"/>
                                          </p:val>
                                        </p:tav>
                                      </p:tavLst>
                                    </p:anim>
                                    <p:anim calcmode="lin" valueType="num">
                                      <p:cBhvr>
                                        <p:cTn id="83" dur="1250" fill="hold"/>
                                        <p:tgtEl>
                                          <p:spTgt spid="31"/>
                                        </p:tgtEl>
                                        <p:attrNameLst>
                                          <p:attrName>ppt_h</p:attrName>
                                        </p:attrNameLst>
                                      </p:cBhvr>
                                      <p:tavLst>
                                        <p:tav tm="0">
                                          <p:val>
                                            <p:fltVal val="0"/>
                                          </p:val>
                                        </p:tav>
                                        <p:tav tm="100000">
                                          <p:val>
                                            <p:strVal val="#ppt_h"/>
                                          </p:val>
                                        </p:tav>
                                      </p:tavLst>
                                    </p:anim>
                                    <p:animEffect transition="in" filter="fade">
                                      <p:cBhvr>
                                        <p:cTn id="84" dur="1250"/>
                                        <p:tgtEl>
                                          <p:spTgt spid="31"/>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p:cTn id="87" dur="1250" fill="hold"/>
                                        <p:tgtEl>
                                          <p:spTgt spid="32"/>
                                        </p:tgtEl>
                                        <p:attrNameLst>
                                          <p:attrName>ppt_w</p:attrName>
                                        </p:attrNameLst>
                                      </p:cBhvr>
                                      <p:tavLst>
                                        <p:tav tm="0">
                                          <p:val>
                                            <p:fltVal val="0"/>
                                          </p:val>
                                        </p:tav>
                                        <p:tav tm="100000">
                                          <p:val>
                                            <p:strVal val="#ppt_w"/>
                                          </p:val>
                                        </p:tav>
                                      </p:tavLst>
                                    </p:anim>
                                    <p:anim calcmode="lin" valueType="num">
                                      <p:cBhvr>
                                        <p:cTn id="88" dur="1250" fill="hold"/>
                                        <p:tgtEl>
                                          <p:spTgt spid="32"/>
                                        </p:tgtEl>
                                        <p:attrNameLst>
                                          <p:attrName>ppt_h</p:attrName>
                                        </p:attrNameLst>
                                      </p:cBhvr>
                                      <p:tavLst>
                                        <p:tav tm="0">
                                          <p:val>
                                            <p:fltVal val="0"/>
                                          </p:val>
                                        </p:tav>
                                        <p:tav tm="100000">
                                          <p:val>
                                            <p:strVal val="#ppt_h"/>
                                          </p:val>
                                        </p:tav>
                                      </p:tavLst>
                                    </p:anim>
                                    <p:animEffect transition="in" filter="fade">
                                      <p:cBhvr>
                                        <p:cTn id="89" dur="1250"/>
                                        <p:tgtEl>
                                          <p:spTgt spid="32"/>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250" fill="hold"/>
                                        <p:tgtEl>
                                          <p:spTgt spid="28"/>
                                        </p:tgtEl>
                                        <p:attrNameLst>
                                          <p:attrName>ppt_w</p:attrName>
                                        </p:attrNameLst>
                                      </p:cBhvr>
                                      <p:tavLst>
                                        <p:tav tm="0">
                                          <p:val>
                                            <p:fltVal val="0"/>
                                          </p:val>
                                        </p:tav>
                                        <p:tav tm="100000">
                                          <p:val>
                                            <p:strVal val="#ppt_w"/>
                                          </p:val>
                                        </p:tav>
                                      </p:tavLst>
                                    </p:anim>
                                    <p:anim calcmode="lin" valueType="num">
                                      <p:cBhvr>
                                        <p:cTn id="93" dur="1250" fill="hold"/>
                                        <p:tgtEl>
                                          <p:spTgt spid="28"/>
                                        </p:tgtEl>
                                        <p:attrNameLst>
                                          <p:attrName>ppt_h</p:attrName>
                                        </p:attrNameLst>
                                      </p:cBhvr>
                                      <p:tavLst>
                                        <p:tav tm="0">
                                          <p:val>
                                            <p:fltVal val="0"/>
                                          </p:val>
                                        </p:tav>
                                        <p:tav tm="100000">
                                          <p:val>
                                            <p:strVal val="#ppt_h"/>
                                          </p:val>
                                        </p:tav>
                                      </p:tavLst>
                                    </p:anim>
                                    <p:animEffect transition="in" filter="fade">
                                      <p:cBhvr>
                                        <p:cTn id="94" dur="1250"/>
                                        <p:tgtEl>
                                          <p:spTgt spid="2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p:cTn id="97" dur="1250" fill="hold"/>
                                        <p:tgtEl>
                                          <p:spTgt spid="30"/>
                                        </p:tgtEl>
                                        <p:attrNameLst>
                                          <p:attrName>ppt_w</p:attrName>
                                        </p:attrNameLst>
                                      </p:cBhvr>
                                      <p:tavLst>
                                        <p:tav tm="0">
                                          <p:val>
                                            <p:fltVal val="0"/>
                                          </p:val>
                                        </p:tav>
                                        <p:tav tm="100000">
                                          <p:val>
                                            <p:strVal val="#ppt_w"/>
                                          </p:val>
                                        </p:tav>
                                      </p:tavLst>
                                    </p:anim>
                                    <p:anim calcmode="lin" valueType="num">
                                      <p:cBhvr>
                                        <p:cTn id="98" dur="1250" fill="hold"/>
                                        <p:tgtEl>
                                          <p:spTgt spid="30"/>
                                        </p:tgtEl>
                                        <p:attrNameLst>
                                          <p:attrName>ppt_h</p:attrName>
                                        </p:attrNameLst>
                                      </p:cBhvr>
                                      <p:tavLst>
                                        <p:tav tm="0">
                                          <p:val>
                                            <p:fltVal val="0"/>
                                          </p:val>
                                        </p:tav>
                                        <p:tav tm="100000">
                                          <p:val>
                                            <p:strVal val="#ppt_h"/>
                                          </p:val>
                                        </p:tav>
                                      </p:tavLst>
                                    </p:anim>
                                    <p:animEffect transition="in" filter="fade">
                                      <p:cBhvr>
                                        <p:cTn id="99" dur="1250"/>
                                        <p:tgtEl>
                                          <p:spTgt spid="30"/>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 calcmode="lin" valueType="num">
                                      <p:cBhvr>
                                        <p:cTn id="102" dur="1250" fill="hold"/>
                                        <p:tgtEl>
                                          <p:spTgt spid="33"/>
                                        </p:tgtEl>
                                        <p:attrNameLst>
                                          <p:attrName>ppt_w</p:attrName>
                                        </p:attrNameLst>
                                      </p:cBhvr>
                                      <p:tavLst>
                                        <p:tav tm="0">
                                          <p:val>
                                            <p:fltVal val="0"/>
                                          </p:val>
                                        </p:tav>
                                        <p:tav tm="100000">
                                          <p:val>
                                            <p:strVal val="#ppt_w"/>
                                          </p:val>
                                        </p:tav>
                                      </p:tavLst>
                                    </p:anim>
                                    <p:anim calcmode="lin" valueType="num">
                                      <p:cBhvr>
                                        <p:cTn id="103" dur="1250" fill="hold"/>
                                        <p:tgtEl>
                                          <p:spTgt spid="33"/>
                                        </p:tgtEl>
                                        <p:attrNameLst>
                                          <p:attrName>ppt_h</p:attrName>
                                        </p:attrNameLst>
                                      </p:cBhvr>
                                      <p:tavLst>
                                        <p:tav tm="0">
                                          <p:val>
                                            <p:fltVal val="0"/>
                                          </p:val>
                                        </p:tav>
                                        <p:tav tm="100000">
                                          <p:val>
                                            <p:strVal val="#ppt_h"/>
                                          </p:val>
                                        </p:tav>
                                      </p:tavLst>
                                    </p:anim>
                                    <p:animEffect transition="in" filter="fade">
                                      <p:cBhvr>
                                        <p:cTn id="104" dur="1250"/>
                                        <p:tgtEl>
                                          <p:spTgt spid="33"/>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p:cTn id="107" dur="1250" fill="hold"/>
                                        <p:tgtEl>
                                          <p:spTgt spid="37"/>
                                        </p:tgtEl>
                                        <p:attrNameLst>
                                          <p:attrName>ppt_w</p:attrName>
                                        </p:attrNameLst>
                                      </p:cBhvr>
                                      <p:tavLst>
                                        <p:tav tm="0">
                                          <p:val>
                                            <p:fltVal val="0"/>
                                          </p:val>
                                        </p:tav>
                                        <p:tav tm="100000">
                                          <p:val>
                                            <p:strVal val="#ppt_w"/>
                                          </p:val>
                                        </p:tav>
                                      </p:tavLst>
                                    </p:anim>
                                    <p:anim calcmode="lin" valueType="num">
                                      <p:cBhvr>
                                        <p:cTn id="108" dur="1250" fill="hold"/>
                                        <p:tgtEl>
                                          <p:spTgt spid="37"/>
                                        </p:tgtEl>
                                        <p:attrNameLst>
                                          <p:attrName>ppt_h</p:attrName>
                                        </p:attrNameLst>
                                      </p:cBhvr>
                                      <p:tavLst>
                                        <p:tav tm="0">
                                          <p:val>
                                            <p:fltVal val="0"/>
                                          </p:val>
                                        </p:tav>
                                        <p:tav tm="100000">
                                          <p:val>
                                            <p:strVal val="#ppt_h"/>
                                          </p:val>
                                        </p:tav>
                                      </p:tavLst>
                                    </p:anim>
                                    <p:animEffect transition="in" filter="fade">
                                      <p:cBhvr>
                                        <p:cTn id="109" dur="1250"/>
                                        <p:tgtEl>
                                          <p:spTgt spid="37"/>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 calcmode="lin" valueType="num">
                                      <p:cBhvr>
                                        <p:cTn id="112" dur="1250" fill="hold"/>
                                        <p:tgtEl>
                                          <p:spTgt spid="51"/>
                                        </p:tgtEl>
                                        <p:attrNameLst>
                                          <p:attrName>ppt_w</p:attrName>
                                        </p:attrNameLst>
                                      </p:cBhvr>
                                      <p:tavLst>
                                        <p:tav tm="0">
                                          <p:val>
                                            <p:fltVal val="0"/>
                                          </p:val>
                                        </p:tav>
                                        <p:tav tm="100000">
                                          <p:val>
                                            <p:strVal val="#ppt_w"/>
                                          </p:val>
                                        </p:tav>
                                      </p:tavLst>
                                    </p:anim>
                                    <p:anim calcmode="lin" valueType="num">
                                      <p:cBhvr>
                                        <p:cTn id="113" dur="1250" fill="hold"/>
                                        <p:tgtEl>
                                          <p:spTgt spid="51"/>
                                        </p:tgtEl>
                                        <p:attrNameLst>
                                          <p:attrName>ppt_h</p:attrName>
                                        </p:attrNameLst>
                                      </p:cBhvr>
                                      <p:tavLst>
                                        <p:tav tm="0">
                                          <p:val>
                                            <p:fltVal val="0"/>
                                          </p:val>
                                        </p:tav>
                                        <p:tav tm="100000">
                                          <p:val>
                                            <p:strVal val="#ppt_h"/>
                                          </p:val>
                                        </p:tav>
                                      </p:tavLst>
                                    </p:anim>
                                    <p:animEffect transition="in" filter="fade">
                                      <p:cBhvr>
                                        <p:cTn id="114" dur="12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32" grpId="0" animBg="1"/>
      <p:bldP spid="28" grpId="0" animBg="1"/>
      <p:bldP spid="30" grpId="0" animBg="1"/>
      <p:bldP spid="33" grpId="0" animBg="1"/>
      <p:bldP spid="37" grpId="0" animBg="1"/>
      <p:bldP spid="5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371" y="272374"/>
            <a:ext cx="11916381" cy="6186309"/>
          </a:xfrm>
          <a:prstGeom prst="rect">
            <a:avLst/>
          </a:prstGeom>
          <a:noFill/>
        </p:spPr>
        <p:txBody>
          <a:bodyPr wrap="square" rtlCol="0">
            <a:spAutoFit/>
          </a:bodyPr>
          <a:lstStyle/>
          <a:p>
            <a:pPr algn="just"/>
            <a:r>
              <a:rPr lang="en-GB" sz="2200" b="1" dirty="0" smtClean="0">
                <a:latin typeface="Times New Roman" panose="02020603050405020304" pitchFamily="18" charset="0"/>
                <a:cs typeface="Times New Roman" panose="02020603050405020304" pitchFamily="18" charset="0"/>
              </a:rPr>
              <a:t>Managerial </a:t>
            </a:r>
            <a:r>
              <a:rPr lang="en-GB" sz="2200" b="1" dirty="0">
                <a:latin typeface="Times New Roman" panose="02020603050405020304" pitchFamily="18" charset="0"/>
                <a:cs typeface="Times New Roman" panose="02020603050405020304" pitchFamily="18" charset="0"/>
              </a:rPr>
              <a:t>function</a:t>
            </a:r>
            <a:r>
              <a:rPr lang="en-GB" sz="2200" dirty="0">
                <a:latin typeface="Times New Roman" panose="02020603050405020304" pitchFamily="18" charset="0"/>
                <a:cs typeface="Times New Roman" panose="02020603050405020304" pitchFamily="18" charset="0"/>
              </a:rPr>
              <a:t>: Planning is a first and foremost managerial function provides the base for other functions of the management, i.e. organising, staffing, directing and controlling, as they are performed within the periphery of the plans made</a:t>
            </a:r>
            <a:r>
              <a:rPr lang="en-GB" sz="2200" dirty="0" smtClean="0">
                <a:latin typeface="Times New Roman" panose="02020603050405020304" pitchFamily="18" charset="0"/>
                <a:cs typeface="Times New Roman" panose="02020603050405020304" pitchFamily="18" charset="0"/>
              </a:rPr>
              <a:t>.</a:t>
            </a:r>
          </a:p>
          <a:p>
            <a:pPr algn="just"/>
            <a:endParaRPr lang="en-GB" sz="2200" dirty="0">
              <a:latin typeface="Times New Roman" panose="02020603050405020304" pitchFamily="18" charset="0"/>
              <a:cs typeface="Times New Roman" panose="02020603050405020304" pitchFamily="18" charset="0"/>
            </a:endParaRPr>
          </a:p>
          <a:p>
            <a:pPr algn="just"/>
            <a:r>
              <a:rPr lang="en-GB" sz="2200" b="1" dirty="0">
                <a:latin typeface="Times New Roman" panose="02020603050405020304" pitchFamily="18" charset="0"/>
                <a:cs typeface="Times New Roman" panose="02020603050405020304" pitchFamily="18" charset="0"/>
              </a:rPr>
              <a:t>Goal oriented</a:t>
            </a:r>
            <a:r>
              <a:rPr lang="en-GB" sz="2200" dirty="0">
                <a:latin typeface="Times New Roman" panose="02020603050405020304" pitchFamily="18" charset="0"/>
                <a:cs typeface="Times New Roman" panose="02020603050405020304" pitchFamily="18" charset="0"/>
              </a:rPr>
              <a:t>: It focuses on defining the goals of the organisation, identifying alternative courses of action and deciding the appropriate action plan, which is to be undertaken for reaching the goals</a:t>
            </a:r>
            <a:r>
              <a:rPr lang="en-GB" sz="2200" dirty="0" smtClean="0">
                <a:latin typeface="Times New Roman" panose="02020603050405020304" pitchFamily="18" charset="0"/>
                <a:cs typeface="Times New Roman" panose="02020603050405020304" pitchFamily="18" charset="0"/>
              </a:rPr>
              <a:t>.</a:t>
            </a:r>
          </a:p>
          <a:p>
            <a:pPr algn="just"/>
            <a:endParaRPr lang="en-GB" sz="2200" dirty="0">
              <a:latin typeface="Times New Roman" panose="02020603050405020304" pitchFamily="18" charset="0"/>
              <a:cs typeface="Times New Roman" panose="02020603050405020304" pitchFamily="18" charset="0"/>
            </a:endParaRPr>
          </a:p>
          <a:p>
            <a:pPr algn="just"/>
            <a:r>
              <a:rPr lang="en-GB" sz="2200" b="1" dirty="0">
                <a:latin typeface="Times New Roman" panose="02020603050405020304" pitchFamily="18" charset="0"/>
                <a:cs typeface="Times New Roman" panose="02020603050405020304" pitchFamily="18" charset="0"/>
              </a:rPr>
              <a:t>Pervasiv</a:t>
            </a:r>
            <a:r>
              <a:rPr lang="en-GB" sz="2200" dirty="0">
                <a:latin typeface="Times New Roman" panose="02020603050405020304" pitchFamily="18" charset="0"/>
                <a:cs typeface="Times New Roman" panose="02020603050405020304" pitchFamily="18" charset="0"/>
              </a:rPr>
              <a:t>e: It is pervasive in the sense that it is present in all the segments and is required at all the levels of the organisation. Although the scope of planning varies at different levels and departments</a:t>
            </a:r>
            <a:r>
              <a:rPr lang="en-GB" sz="2200" dirty="0" smtClean="0">
                <a:latin typeface="Times New Roman" panose="02020603050405020304" pitchFamily="18" charset="0"/>
                <a:cs typeface="Times New Roman" panose="02020603050405020304" pitchFamily="18" charset="0"/>
              </a:rPr>
              <a:t>.</a:t>
            </a:r>
          </a:p>
          <a:p>
            <a:pPr algn="just"/>
            <a:endParaRPr lang="en-GB" sz="2200" dirty="0">
              <a:latin typeface="Times New Roman" panose="02020603050405020304" pitchFamily="18" charset="0"/>
              <a:cs typeface="Times New Roman" panose="02020603050405020304" pitchFamily="18" charset="0"/>
            </a:endParaRPr>
          </a:p>
          <a:p>
            <a:pPr algn="just"/>
            <a:r>
              <a:rPr lang="en-GB" sz="2200" b="1" dirty="0">
                <a:latin typeface="Times New Roman" panose="02020603050405020304" pitchFamily="18" charset="0"/>
                <a:cs typeface="Times New Roman" panose="02020603050405020304" pitchFamily="18" charset="0"/>
              </a:rPr>
              <a:t>Continuous Process</a:t>
            </a:r>
            <a:r>
              <a:rPr lang="en-GB" sz="2200" dirty="0">
                <a:latin typeface="Times New Roman" panose="02020603050405020304" pitchFamily="18" charset="0"/>
                <a:cs typeface="Times New Roman" panose="02020603050405020304" pitchFamily="18" charset="0"/>
              </a:rPr>
              <a:t>: Plans are made for a specific term, say for a month, quarter, year and so on. Once that period is over, new plans are drawn, considering the organisation’s present and future requirements and conditions. Therefore, it is an ongoing process, as the plans are framed, executed and followed by another plan</a:t>
            </a:r>
            <a:r>
              <a:rPr lang="en-GB" sz="2200" dirty="0" smtClean="0">
                <a:latin typeface="Times New Roman" panose="02020603050405020304" pitchFamily="18" charset="0"/>
                <a:cs typeface="Times New Roman" panose="02020603050405020304" pitchFamily="18" charset="0"/>
              </a:rPr>
              <a:t>.</a:t>
            </a:r>
          </a:p>
          <a:p>
            <a:pPr algn="just"/>
            <a:endParaRPr lang="en-GB" sz="2200" dirty="0">
              <a:latin typeface="Times New Roman" panose="02020603050405020304" pitchFamily="18" charset="0"/>
              <a:cs typeface="Times New Roman" panose="02020603050405020304" pitchFamily="18" charset="0"/>
            </a:endParaRPr>
          </a:p>
          <a:p>
            <a:pPr algn="just"/>
            <a:r>
              <a:rPr lang="en-GB" sz="2200" b="1" dirty="0">
                <a:latin typeface="Times New Roman" panose="02020603050405020304" pitchFamily="18" charset="0"/>
                <a:cs typeface="Times New Roman" panose="02020603050405020304" pitchFamily="18" charset="0"/>
              </a:rPr>
              <a:t>Intellectual Process</a:t>
            </a:r>
            <a:r>
              <a:rPr lang="en-GB" sz="2200" dirty="0">
                <a:latin typeface="Times New Roman" panose="02020603050405020304" pitchFamily="18" charset="0"/>
                <a:cs typeface="Times New Roman" panose="02020603050405020304" pitchFamily="18" charset="0"/>
              </a:rPr>
              <a:t>: It is a mental exercise at it involves the application of mind, to think, forecast, imagine intelligently and innovate etc</a:t>
            </a:r>
            <a:r>
              <a:rPr lang="en-GB" sz="2200" dirty="0" smtClean="0">
                <a:latin typeface="Times New Roman" panose="02020603050405020304" pitchFamily="18" charset="0"/>
                <a:cs typeface="Times New Roman" panose="02020603050405020304" pitchFamily="18" charset="0"/>
              </a:rPr>
              <a:t>.</a:t>
            </a:r>
          </a:p>
          <a:p>
            <a:pPr algn="just"/>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35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p:cTn id="12"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4">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p:cTn id="17"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4">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 calcmode="lin" valueType="num">
                                      <p:cBhvr>
                                        <p:cTn id="22"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4">
                                            <p:txEl>
                                              <p:pRg st="6" end="6"/>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 calcmode="lin" valueType="num">
                                      <p:cBhvr>
                                        <p:cTn id="27"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2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371" y="272374"/>
            <a:ext cx="11322995" cy="6524863"/>
          </a:xfrm>
          <a:prstGeom prst="rect">
            <a:avLst/>
          </a:prstGeom>
          <a:noFill/>
        </p:spPr>
        <p:txBody>
          <a:bodyPr wrap="square" rtlCol="0">
            <a:spAutoFit/>
          </a:bodyPr>
          <a:lstStyle/>
          <a:p>
            <a:pPr algn="just"/>
            <a:r>
              <a:rPr lang="en-GB" sz="2200" b="1" dirty="0">
                <a:solidFill>
                  <a:srgbClr val="002060"/>
                </a:solidFill>
                <a:latin typeface="Times New Roman" panose="02020603050405020304" pitchFamily="18" charset="0"/>
                <a:cs typeface="Times New Roman" panose="02020603050405020304" pitchFamily="18" charset="0"/>
              </a:rPr>
              <a:t>Futuristic:</a:t>
            </a:r>
            <a:r>
              <a:rPr lang="en-GB" sz="2200" dirty="0">
                <a:solidFill>
                  <a:srgbClr val="002060"/>
                </a:solidFill>
                <a:latin typeface="Times New Roman" panose="02020603050405020304" pitchFamily="18" charset="0"/>
                <a:cs typeface="Times New Roman" panose="02020603050405020304" pitchFamily="18" charset="0"/>
              </a:rPr>
              <a:t> In the process of planning we take a sneak peek of the future. It encompasses looking into the future, to analyse and predict it so that the organisation can face future challenges effectively.</a:t>
            </a:r>
          </a:p>
          <a:p>
            <a:pPr algn="just"/>
            <a:endParaRPr lang="en-GB" sz="2200" dirty="0">
              <a:solidFill>
                <a:srgbClr val="002060"/>
              </a:solidFill>
              <a:latin typeface="Times New Roman" panose="02020603050405020304" pitchFamily="18" charset="0"/>
              <a:cs typeface="Times New Roman" panose="02020603050405020304" pitchFamily="18" charset="0"/>
            </a:endParaRPr>
          </a:p>
          <a:p>
            <a:pPr algn="just"/>
            <a:r>
              <a:rPr lang="en-GB" sz="2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Decision making</a:t>
            </a:r>
            <a:r>
              <a:rPr lang="en-GB" sz="2200" dirty="0">
                <a:solidFill>
                  <a:srgbClr val="002060"/>
                </a:solidFill>
                <a:latin typeface="Times New Roman" panose="02020603050405020304" pitchFamily="18" charset="0"/>
                <a:cs typeface="Times New Roman" panose="02020603050405020304" pitchFamily="18" charset="0"/>
              </a:rPr>
              <a:t>: Decisions are made regarding the choice of alternative courses of action that can be undertaken to reach the goal. The alternative chosen should be best among all, with the least number of the negative and highest number of positive </a:t>
            </a:r>
            <a:r>
              <a:rPr lang="en-GB" sz="2200" dirty="0" smtClean="0">
                <a:solidFill>
                  <a:srgbClr val="002060"/>
                </a:solidFill>
                <a:latin typeface="Times New Roman" panose="02020603050405020304" pitchFamily="18" charset="0"/>
                <a:cs typeface="Times New Roman" panose="02020603050405020304" pitchFamily="18" charset="0"/>
              </a:rPr>
              <a:t>outcomes.</a:t>
            </a:r>
          </a:p>
          <a:p>
            <a:pPr algn="just"/>
            <a:endParaRPr lang="en-GB" sz="2200" dirty="0">
              <a:solidFill>
                <a:srgbClr val="002060"/>
              </a:solidFill>
              <a:latin typeface="Times New Roman" panose="02020603050405020304" pitchFamily="18" charset="0"/>
              <a:cs typeface="Times New Roman" panose="02020603050405020304" pitchFamily="18" charset="0"/>
            </a:endParaRPr>
          </a:p>
          <a:p>
            <a:pPr algn="just"/>
            <a:r>
              <a:rPr lang="en-GB" sz="2200" b="1" dirty="0">
                <a:solidFill>
                  <a:srgbClr val="002060"/>
                </a:solidFill>
                <a:latin typeface="Times New Roman" panose="02020603050405020304" pitchFamily="18" charset="0"/>
                <a:cs typeface="Times New Roman" panose="02020603050405020304" pitchFamily="18" charset="0"/>
              </a:rPr>
              <a:t>Systematic Process</a:t>
            </a:r>
            <a:r>
              <a:rPr lang="en-GB" sz="2200" dirty="0">
                <a:solidFill>
                  <a:srgbClr val="002060"/>
                </a:solidFill>
                <a:latin typeface="Times New Roman" panose="02020603050405020304" pitchFamily="18" charset="0"/>
                <a:cs typeface="Times New Roman" panose="02020603050405020304" pitchFamily="18" charset="0"/>
              </a:rPr>
              <a:t>: Planning follows a structured and systematic process that includes steps such as goal setting, data collection and analysis, strategy development, action planning, and implementation</a:t>
            </a:r>
            <a:r>
              <a:rPr lang="en-GB" sz="2200" dirty="0" smtClean="0">
                <a:solidFill>
                  <a:srgbClr val="002060"/>
                </a:solidFill>
                <a:latin typeface="Times New Roman" panose="02020603050405020304" pitchFamily="18" charset="0"/>
                <a:cs typeface="Times New Roman" panose="02020603050405020304" pitchFamily="18" charset="0"/>
              </a:rPr>
              <a:t>.</a:t>
            </a:r>
          </a:p>
          <a:p>
            <a:pPr algn="just"/>
            <a:endParaRPr lang="en-GB" sz="2200" dirty="0">
              <a:solidFill>
                <a:srgbClr val="002060"/>
              </a:solidFill>
              <a:latin typeface="Times New Roman" panose="02020603050405020304" pitchFamily="18" charset="0"/>
              <a:cs typeface="Times New Roman" panose="02020603050405020304" pitchFamily="18" charset="0"/>
            </a:endParaRPr>
          </a:p>
          <a:p>
            <a:pPr algn="just"/>
            <a:r>
              <a:rPr lang="en-GB" sz="2200" b="1" dirty="0">
                <a:solidFill>
                  <a:srgbClr val="002060"/>
                </a:solidFill>
                <a:latin typeface="Times New Roman" panose="02020603050405020304" pitchFamily="18" charset="0"/>
                <a:cs typeface="Times New Roman" panose="02020603050405020304" pitchFamily="18" charset="0"/>
              </a:rPr>
              <a:t>Rational Approach</a:t>
            </a:r>
            <a:r>
              <a:rPr lang="en-GB" sz="2200" dirty="0">
                <a:solidFill>
                  <a:srgbClr val="002060"/>
                </a:solidFill>
                <a:latin typeface="Times New Roman" panose="02020603050405020304" pitchFamily="18" charset="0"/>
                <a:cs typeface="Times New Roman" panose="02020603050405020304" pitchFamily="18" charset="0"/>
              </a:rPr>
              <a:t>: Planning is often based on a logical and rational approach. It relies on data, analysis, and sound judgment to determine the best course of </a:t>
            </a:r>
            <a:r>
              <a:rPr lang="en-GB" sz="2200" dirty="0" smtClean="0">
                <a:solidFill>
                  <a:srgbClr val="002060"/>
                </a:solidFill>
                <a:latin typeface="Times New Roman" panose="02020603050405020304" pitchFamily="18" charset="0"/>
                <a:cs typeface="Times New Roman" panose="02020603050405020304" pitchFamily="18" charset="0"/>
              </a:rPr>
              <a:t>action.</a:t>
            </a:r>
          </a:p>
          <a:p>
            <a:pPr algn="just"/>
            <a:endParaRPr lang="en-GB" sz="2200" dirty="0">
              <a:solidFill>
                <a:srgbClr val="002060"/>
              </a:solidFill>
              <a:latin typeface="Times New Roman" panose="02020603050405020304" pitchFamily="18" charset="0"/>
              <a:cs typeface="Times New Roman" panose="02020603050405020304" pitchFamily="18" charset="0"/>
            </a:endParaRPr>
          </a:p>
          <a:p>
            <a:pPr algn="just"/>
            <a:r>
              <a:rPr lang="en-GB" sz="2200" b="1" dirty="0">
                <a:solidFill>
                  <a:srgbClr val="002060"/>
                </a:solidFill>
                <a:latin typeface="Times New Roman" panose="02020603050405020304" pitchFamily="18" charset="0"/>
                <a:cs typeface="Times New Roman" panose="02020603050405020304" pitchFamily="18" charset="0"/>
              </a:rPr>
              <a:t>Comprehensive:</a:t>
            </a:r>
            <a:r>
              <a:rPr lang="en-GB" sz="2200" dirty="0">
                <a:solidFill>
                  <a:srgbClr val="002060"/>
                </a:solidFill>
                <a:latin typeface="Times New Roman" panose="02020603050405020304" pitchFamily="18" charset="0"/>
                <a:cs typeface="Times New Roman" panose="02020603050405020304" pitchFamily="18" charset="0"/>
              </a:rPr>
              <a:t> Planning can encompass various aspects of an organization or individual's life, including financial, operational, marketing, and strategic planning. It considers multiple dimensions</a:t>
            </a:r>
            <a:r>
              <a:rPr lang="en-GB" sz="2200" dirty="0" smtClean="0">
                <a:solidFill>
                  <a:srgbClr val="002060"/>
                </a:solidFill>
                <a:latin typeface="Times New Roman" panose="02020603050405020304" pitchFamily="18" charset="0"/>
                <a:cs typeface="Times New Roman" panose="02020603050405020304" pitchFamily="18" charset="0"/>
              </a:rPr>
              <a:t>.</a:t>
            </a:r>
          </a:p>
          <a:p>
            <a:pPr algn="just"/>
            <a:endParaRPr lang="en-GB" sz="2200" b="1" dirty="0">
              <a:solidFill>
                <a:srgbClr val="C5C5C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57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371" y="272374"/>
            <a:ext cx="11858017" cy="3754874"/>
          </a:xfrm>
          <a:prstGeom prst="rect">
            <a:avLst/>
          </a:prstGeom>
          <a:noFill/>
        </p:spPr>
        <p:txBody>
          <a:bodyPr wrap="square" rtlCol="0">
            <a:spAutoFit/>
          </a:bodyPr>
          <a:lstStyle/>
          <a:p>
            <a:pPr algn="just"/>
            <a:r>
              <a:rPr lang="en-GB" sz="2400" b="1" dirty="0">
                <a:latin typeface="Times New Roman" panose="02020603050405020304" pitchFamily="18" charset="0"/>
                <a:cs typeface="Times New Roman" panose="02020603050405020304" pitchFamily="18" charset="0"/>
              </a:rPr>
              <a:t>Accountability:</a:t>
            </a:r>
            <a:r>
              <a:rPr lang="en-GB" sz="2400" dirty="0">
                <a:latin typeface="Times New Roman" panose="02020603050405020304" pitchFamily="18" charset="0"/>
                <a:cs typeface="Times New Roman" panose="02020603050405020304" pitchFamily="18" charset="0"/>
              </a:rPr>
              <a:t> Individuals or teams responsible for implementing the plan are held accountable for their actions and the outcomes. This encourages responsibility and commitment</a:t>
            </a:r>
            <a:r>
              <a:rPr lang="en-GB" sz="2400" dirty="0" smtClean="0">
                <a:latin typeface="Times New Roman" panose="02020603050405020304" pitchFamily="18" charset="0"/>
                <a:cs typeface="Times New Roman" panose="02020603050405020304" pitchFamily="18" charset="0"/>
              </a:rPr>
              <a:t>.</a:t>
            </a:r>
          </a:p>
          <a:p>
            <a:pPr algn="just"/>
            <a:endParaRPr lang="en-GB" sz="2400" dirty="0">
              <a:latin typeface="Times New Roman" panose="02020603050405020304" pitchFamily="18" charset="0"/>
              <a:cs typeface="Times New Roman" panose="02020603050405020304" pitchFamily="18" charset="0"/>
            </a:endParaRPr>
          </a:p>
          <a:p>
            <a:pPr algn="just"/>
            <a:r>
              <a:rPr lang="en-GB" sz="2400" b="1" dirty="0">
                <a:latin typeface="Times New Roman" panose="02020603050405020304" pitchFamily="18" charset="0"/>
                <a:cs typeface="Times New Roman" panose="02020603050405020304" pitchFamily="18" charset="0"/>
              </a:rPr>
              <a:t>Feedback and Monitoring:</a:t>
            </a:r>
            <a:r>
              <a:rPr lang="en-GB" sz="2400" dirty="0">
                <a:latin typeface="Times New Roman" panose="02020603050405020304" pitchFamily="18" charset="0"/>
                <a:cs typeface="Times New Roman" panose="02020603050405020304" pitchFamily="18" charset="0"/>
              </a:rPr>
              <a:t> Effective planning includes monitoring progress and gathering feedback to assess whether the plan is on track and to make adjustments as needed</a:t>
            </a:r>
            <a:r>
              <a:rPr lang="en-GB" sz="2400" dirty="0" smtClean="0">
                <a:latin typeface="Times New Roman" panose="02020603050405020304" pitchFamily="18" charset="0"/>
                <a:cs typeface="Times New Roman" panose="02020603050405020304" pitchFamily="18" charset="0"/>
              </a:rPr>
              <a:t>.</a:t>
            </a:r>
          </a:p>
          <a:p>
            <a:pPr algn="just"/>
            <a:endParaRPr lang="en-GB" sz="2400" dirty="0">
              <a:latin typeface="Times New Roman" panose="02020603050405020304" pitchFamily="18" charset="0"/>
              <a:cs typeface="Times New Roman" panose="02020603050405020304" pitchFamily="18" charset="0"/>
            </a:endParaRPr>
          </a:p>
          <a:p>
            <a:pPr algn="just"/>
            <a:r>
              <a:rPr lang="en-GB" sz="2400" b="1" dirty="0">
                <a:latin typeface="Times New Roman" panose="02020603050405020304" pitchFamily="18" charset="0"/>
                <a:cs typeface="Times New Roman" panose="02020603050405020304" pitchFamily="18" charset="0"/>
              </a:rPr>
              <a:t>Contingency Planning:</a:t>
            </a:r>
            <a:r>
              <a:rPr lang="en-GB" sz="2400" dirty="0">
                <a:latin typeface="Times New Roman" panose="02020603050405020304" pitchFamily="18" charset="0"/>
                <a:cs typeface="Times New Roman" panose="02020603050405020304" pitchFamily="18" charset="0"/>
              </a:rPr>
              <a:t> Recognizing that not everything will go as planned, contingency planning involves preparing for potential risks and challenges that may arise.</a:t>
            </a:r>
          </a:p>
          <a:p>
            <a:pPr algn="just"/>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91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1104" y="81481"/>
            <a:ext cx="7731660" cy="646331"/>
          </a:xfrm>
          <a:prstGeom prst="rect">
            <a:avLst/>
          </a:prstGeom>
          <a:noFill/>
        </p:spPr>
        <p:txBody>
          <a:bodyPr wrap="square" rtlCol="0">
            <a:spAutoFit/>
          </a:bodyPr>
          <a:lstStyle/>
          <a:p>
            <a:pPr algn="ctr"/>
            <a:r>
              <a:rPr lang="en-GB" sz="3600" b="1" dirty="0" smtClean="0">
                <a:latin typeface="Times New Roman" panose="02020603050405020304" pitchFamily="18" charset="0"/>
                <a:cs typeface="Times New Roman" panose="02020603050405020304" pitchFamily="18" charset="0"/>
              </a:rPr>
              <a:t>Process of Planning</a:t>
            </a:r>
            <a:endParaRPr lang="en-GB" sz="3600" b="1" dirty="0">
              <a:latin typeface="Times New Roman" panose="02020603050405020304" pitchFamily="18" charset="0"/>
              <a:cs typeface="Times New Roman" panose="02020603050405020304" pitchFamily="18" charset="0"/>
            </a:endParaRPr>
          </a:p>
        </p:txBody>
      </p:sp>
      <p:pic>
        <p:nvPicPr>
          <p:cNvPr id="2052" name="Picture 4" descr="Steps in Planning Process in Management: Business Strategic Pl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59" y="727812"/>
            <a:ext cx="11023041" cy="604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5181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ning | PPT"/>
          <p:cNvPicPr>
            <a:picLocks noChangeAspect="1" noChangeArrowheads="1"/>
          </p:cNvPicPr>
          <p:nvPr/>
        </p:nvPicPr>
        <p:blipFill rotWithShape="1">
          <a:blip r:embed="rId2">
            <a:extLst>
              <a:ext uri="{28A0092B-C50C-407E-A947-70E740481C1C}">
                <a14:useLocalDpi xmlns:a14="http://schemas.microsoft.com/office/drawing/2010/main" val="0"/>
              </a:ext>
            </a:extLst>
          </a:blip>
          <a:srcRect b="16399"/>
          <a:stretch/>
        </p:blipFill>
        <p:spPr bwMode="auto">
          <a:xfrm>
            <a:off x="911589" y="540444"/>
            <a:ext cx="10718758" cy="6086387"/>
          </a:xfrm>
          <a:prstGeom prst="rect">
            <a:avLst/>
          </a:prstGeom>
          <a:noFill/>
          <a:effectLst>
            <a:innerShdw blurRad="1270000" dist="50800" dir="13500000">
              <a:prstClr val="black">
                <a:alpha val="50000"/>
              </a:prstClr>
            </a:innerShdw>
            <a:softEdge rad="1270000"/>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68813" y="201111"/>
            <a:ext cx="7140102" cy="646331"/>
          </a:xfrm>
          <a:prstGeom prst="rect">
            <a:avLst/>
          </a:prstGeom>
          <a:noFill/>
        </p:spPr>
        <p:txBody>
          <a:bodyPr wrap="square" rtlCol="0">
            <a:spAutoFit/>
          </a:bodyPr>
          <a:lstStyle/>
          <a:p>
            <a:pPr algn="ctr"/>
            <a:r>
              <a:rPr lang="en-GB" sz="3600" dirty="0" smtClean="0">
                <a:latin typeface="Times New Roman" panose="02020603050405020304" pitchFamily="18" charset="0"/>
                <a:cs typeface="Times New Roman" panose="02020603050405020304" pitchFamily="18" charset="0"/>
              </a:rPr>
              <a:t>Types of plan</a:t>
            </a:r>
            <a:endParaRPr lang="en-GB"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3910519" y="173817"/>
            <a:ext cx="3278221" cy="564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5613711" y="726689"/>
            <a:ext cx="0" cy="46800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90401" y="1167533"/>
            <a:ext cx="826960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505610" y="1150395"/>
            <a:ext cx="0" cy="46800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59342" y="1190588"/>
            <a:ext cx="0" cy="46800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152783" y="1170492"/>
            <a:ext cx="0" cy="46800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775404" y="1180539"/>
            <a:ext cx="0" cy="46800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1693" y="1567543"/>
            <a:ext cx="2743200" cy="1077218"/>
          </a:xfrm>
          <a:prstGeom prst="rect">
            <a:avLst/>
          </a:prstGeom>
          <a:noFill/>
        </p:spPr>
        <p:txBody>
          <a:bodyPr wrap="square" rtlCol="0">
            <a:spAutoFit/>
          </a:bodyPr>
          <a:lstStyle/>
          <a:p>
            <a:r>
              <a:rPr lang="en-GB" sz="3200" b="1" dirty="0" smtClean="0">
                <a:latin typeface="Times New Roman" panose="02020603050405020304" pitchFamily="18" charset="0"/>
                <a:cs typeface="Times New Roman" panose="02020603050405020304" pitchFamily="18" charset="0"/>
              </a:rPr>
              <a:t>On the basis of Hierarchy</a:t>
            </a:r>
            <a:endParaRPr lang="en-GB" sz="3200"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3356151" y="1647929"/>
            <a:ext cx="2080008" cy="892552"/>
          </a:xfrm>
          <a:prstGeom prst="rect">
            <a:avLst/>
          </a:prstGeom>
          <a:noFill/>
        </p:spPr>
        <p:txBody>
          <a:bodyPr wrap="square" rtlCol="0">
            <a:spAutoFit/>
          </a:bodyPr>
          <a:lstStyle/>
          <a:p>
            <a:r>
              <a:rPr lang="en-GB" sz="2600" b="1" dirty="0" smtClean="0">
                <a:latin typeface="Times New Roman" panose="02020603050405020304" pitchFamily="18" charset="0"/>
                <a:cs typeface="Times New Roman" panose="02020603050405020304" pitchFamily="18" charset="0"/>
              </a:rPr>
              <a:t>On The Basis Of Use</a:t>
            </a:r>
            <a:endParaRPr lang="en-GB" sz="2600" b="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6069203" y="1659652"/>
            <a:ext cx="2773346" cy="892552"/>
          </a:xfrm>
          <a:prstGeom prst="rect">
            <a:avLst/>
          </a:prstGeom>
          <a:noFill/>
        </p:spPr>
        <p:txBody>
          <a:bodyPr wrap="square" rtlCol="0">
            <a:spAutoFit/>
          </a:bodyPr>
          <a:lstStyle/>
          <a:p>
            <a:r>
              <a:rPr lang="en-GB" sz="2600" b="1" dirty="0" smtClean="0">
                <a:latin typeface="Times New Roman" panose="02020603050405020304" pitchFamily="18" charset="0"/>
                <a:cs typeface="Times New Roman" panose="02020603050405020304" pitchFamily="18" charset="0"/>
              </a:rPr>
              <a:t>On The Basis Of Flexibility</a:t>
            </a:r>
            <a:endParaRPr lang="en-GB" sz="26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9226062" y="1689797"/>
            <a:ext cx="2188865" cy="892552"/>
          </a:xfrm>
          <a:prstGeom prst="rect">
            <a:avLst/>
          </a:prstGeom>
          <a:noFill/>
        </p:spPr>
        <p:txBody>
          <a:bodyPr wrap="square" rtlCol="0">
            <a:spAutoFit/>
          </a:bodyPr>
          <a:lstStyle/>
          <a:p>
            <a:r>
              <a:rPr lang="en-GB" sz="2600" b="1" dirty="0" smtClean="0">
                <a:latin typeface="Times New Roman" panose="02020603050405020304" pitchFamily="18" charset="0"/>
                <a:cs typeface="Times New Roman" panose="02020603050405020304" pitchFamily="18" charset="0"/>
              </a:rPr>
              <a:t>On The Basis Of Time</a:t>
            </a:r>
            <a:endParaRPr lang="en-GB" sz="2600" b="1" dirty="0">
              <a:latin typeface="Times New Roman" panose="02020603050405020304" pitchFamily="18" charset="0"/>
              <a:cs typeface="Times New Roman" panose="02020603050405020304" pitchFamily="18" charset="0"/>
            </a:endParaRPr>
          </a:p>
        </p:txBody>
      </p:sp>
      <p:sp>
        <p:nvSpPr>
          <p:cNvPr id="30" name="Rectangle 29"/>
          <p:cNvSpPr/>
          <p:nvPr/>
        </p:nvSpPr>
        <p:spPr>
          <a:xfrm>
            <a:off x="4702628" y="1698171"/>
            <a:ext cx="2773345" cy="50241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371789" y="1577591"/>
            <a:ext cx="2652765" cy="122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326005" y="1579264"/>
            <a:ext cx="2160395" cy="1224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6030685" y="1589315"/>
            <a:ext cx="2652765" cy="124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8924611" y="1649604"/>
            <a:ext cx="2652765" cy="1194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311499" y="3557116"/>
            <a:ext cx="2853732" cy="2123658"/>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Corporate /Strategic plan</a:t>
            </a:r>
          </a:p>
          <a:p>
            <a:pPr marL="285750" indent="-28575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Tactical plan</a:t>
            </a:r>
            <a:endParaRPr lang="en-GB"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Operational plan</a:t>
            </a:r>
          </a:p>
          <a:p>
            <a:endParaRPr lang="en-GB" dirty="0" smtClean="0"/>
          </a:p>
          <a:p>
            <a:endParaRPr lang="en-GB" dirty="0"/>
          </a:p>
        </p:txBody>
      </p:sp>
      <p:sp>
        <p:nvSpPr>
          <p:cNvPr id="37" name="TextBox 36"/>
          <p:cNvSpPr txBox="1"/>
          <p:nvPr/>
        </p:nvSpPr>
        <p:spPr>
          <a:xfrm>
            <a:off x="3125039" y="3969099"/>
            <a:ext cx="2210636"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Single plan</a:t>
            </a:r>
          </a:p>
          <a:p>
            <a:pPr marL="285750" indent="-28575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Standing plan</a:t>
            </a:r>
            <a:endParaRPr lang="en-GB" sz="28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5920155" y="3830098"/>
            <a:ext cx="2210636" cy="1815882"/>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Specific Plan</a:t>
            </a:r>
          </a:p>
          <a:p>
            <a:pPr marL="285750" indent="-28575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Flexible plan</a:t>
            </a:r>
            <a:endParaRPr lang="en-GB" sz="28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9115530" y="3568841"/>
            <a:ext cx="2210636"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Long term Plan</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Intermediate plan</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Short term Plan</a:t>
            </a:r>
            <a:endParaRPr lang="en-GB" sz="2400" dirty="0">
              <a:latin typeface="Times New Roman" panose="02020603050405020304" pitchFamily="18" charset="0"/>
              <a:cs typeface="Times New Roman" panose="02020603050405020304" pitchFamily="18" charset="0"/>
            </a:endParaRPr>
          </a:p>
        </p:txBody>
      </p:sp>
      <p:sp>
        <p:nvSpPr>
          <p:cNvPr id="41" name="Rectangle 40"/>
          <p:cNvSpPr/>
          <p:nvPr/>
        </p:nvSpPr>
        <p:spPr>
          <a:xfrm>
            <a:off x="351692" y="3396343"/>
            <a:ext cx="2481943" cy="2622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3086518" y="3428163"/>
            <a:ext cx="2481943" cy="2622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5799573" y="3428162"/>
            <a:ext cx="2481943" cy="2622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9035143" y="3468356"/>
            <a:ext cx="2481943" cy="2622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p:cNvCxnSpPr/>
          <p:nvPr/>
        </p:nvCxnSpPr>
        <p:spPr>
          <a:xfrm>
            <a:off x="1477139" y="2821198"/>
            <a:ext cx="0" cy="56628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151675" y="2832921"/>
            <a:ext cx="0" cy="56628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136036" y="2853018"/>
            <a:ext cx="0" cy="56628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0180686" y="2863066"/>
            <a:ext cx="0" cy="56628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461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7292" y="453292"/>
            <a:ext cx="7323015" cy="584775"/>
          </a:xfrm>
          <a:prstGeom prst="rect">
            <a:avLst/>
          </a:prstGeom>
          <a:noFill/>
        </p:spPr>
        <p:txBody>
          <a:bodyPr wrap="square" rtlCol="0">
            <a:spAutoFit/>
          </a:bodyPr>
          <a:lstStyle/>
          <a:p>
            <a:pPr algn="ctr"/>
            <a:r>
              <a:rPr lang="en-GB" sz="3200" b="1" dirty="0" smtClean="0">
                <a:latin typeface="Times New Roman" panose="02020603050405020304" pitchFamily="18" charset="0"/>
                <a:cs typeface="Times New Roman" panose="02020603050405020304" pitchFamily="18" charset="0"/>
              </a:rPr>
              <a:t>Corporate/ Strategic </a:t>
            </a:r>
            <a:r>
              <a:rPr lang="en-GB" sz="3200" b="1" dirty="0">
                <a:latin typeface="Times New Roman" panose="02020603050405020304" pitchFamily="18" charset="0"/>
                <a:cs typeface="Times New Roman" panose="02020603050405020304" pitchFamily="18" charset="0"/>
              </a:rPr>
              <a:t>Planning</a:t>
            </a:r>
          </a:p>
        </p:txBody>
      </p:sp>
      <p:sp>
        <p:nvSpPr>
          <p:cNvPr id="5" name="TextBox 4"/>
          <p:cNvSpPr txBox="1"/>
          <p:nvPr/>
        </p:nvSpPr>
        <p:spPr>
          <a:xfrm>
            <a:off x="81482" y="1239827"/>
            <a:ext cx="11850985" cy="4185761"/>
          </a:xfrm>
          <a:prstGeom prst="rect">
            <a:avLst/>
          </a:prstGeom>
          <a:noFill/>
        </p:spPr>
        <p:txBody>
          <a:bodyPr wrap="square" rtlCol="0">
            <a:spAutoFit/>
          </a:bodyPr>
          <a:lstStyle/>
          <a:p>
            <a:pPr algn="just"/>
            <a:r>
              <a:rPr lang="en-GB" sz="2200" b="1" dirty="0" smtClean="0">
                <a:latin typeface="Times New Roman" panose="02020603050405020304" pitchFamily="18" charset="0"/>
                <a:cs typeface="Times New Roman" panose="02020603050405020304" pitchFamily="18" charset="0"/>
              </a:rPr>
              <a:t>Strategy=</a:t>
            </a:r>
            <a:r>
              <a:rPr lang="en-GB" sz="2200" b="1" dirty="0">
                <a:latin typeface="Times New Roman" panose="02020603050405020304" pitchFamily="18" charset="0"/>
                <a:cs typeface="Times New Roman" panose="02020603050405020304" pitchFamily="18" charset="0"/>
              </a:rPr>
              <a:t>A detailed plan for achieving success in situations such as war, politics, business, industry, or sport, or the skill of planning for such </a:t>
            </a:r>
            <a:r>
              <a:rPr lang="en-GB" sz="2200" b="1" dirty="0" smtClean="0">
                <a:latin typeface="Times New Roman" panose="02020603050405020304" pitchFamily="18" charset="0"/>
                <a:cs typeface="Times New Roman" panose="02020603050405020304" pitchFamily="18" charset="0"/>
              </a:rPr>
              <a:t>situations ( Cambridge Dictionary )</a:t>
            </a:r>
          </a:p>
          <a:p>
            <a:pPr algn="just"/>
            <a:endParaRPr lang="en-GB" sz="2200" b="1" dirty="0">
              <a:latin typeface="Times New Roman" panose="02020603050405020304" pitchFamily="18" charset="0"/>
              <a:cs typeface="Times New Roman" panose="02020603050405020304" pitchFamily="18" charset="0"/>
            </a:endParaRPr>
          </a:p>
          <a:p>
            <a:pPr algn="just"/>
            <a:r>
              <a:rPr lang="en-GB" sz="2200" b="1" dirty="0" smtClean="0">
                <a:latin typeface="Times New Roman" panose="02020603050405020304" pitchFamily="18" charset="0"/>
                <a:cs typeface="Times New Roman" panose="02020603050405020304" pitchFamily="18" charset="0"/>
              </a:rPr>
              <a:t>.</a:t>
            </a:r>
            <a:r>
              <a:rPr lang="en-GB" sz="2400" b="1" dirty="0">
                <a:latin typeface="Times New Roman" panose="02020603050405020304" pitchFamily="18" charset="0"/>
                <a:cs typeface="Times New Roman" panose="02020603050405020304" pitchFamily="18" charset="0"/>
              </a:rPr>
              <a:t> Strategic </a:t>
            </a:r>
            <a:r>
              <a:rPr lang="en-GB" sz="2400" b="1" dirty="0" smtClean="0">
                <a:latin typeface="Times New Roman" panose="02020603050405020304" pitchFamily="18" charset="0"/>
                <a:cs typeface="Times New Roman" panose="02020603050405020304" pitchFamily="18" charset="0"/>
              </a:rPr>
              <a:t>Planning</a:t>
            </a:r>
            <a:r>
              <a:rPr lang="en-GB" sz="2200" b="1" dirty="0" smtClean="0">
                <a:latin typeface="Times New Roman" panose="02020603050405020304" pitchFamily="18" charset="0"/>
                <a:cs typeface="Times New Roman" panose="02020603050405020304" pitchFamily="18" charset="0"/>
              </a:rPr>
              <a:t> is major aspect of  managements, that concerned with long term business planning for company’s customers services and achieving the organizational goal in the competitive market.  It is set by top level of management.</a:t>
            </a:r>
          </a:p>
          <a:p>
            <a:pPr algn="just"/>
            <a:r>
              <a:rPr lang="en-GB" sz="2200" b="1" dirty="0" smtClean="0">
                <a:latin typeface="Times New Roman" panose="02020603050405020304" pitchFamily="18" charset="0"/>
                <a:cs typeface="Times New Roman" panose="02020603050405020304" pitchFamily="18" charset="0"/>
              </a:rPr>
              <a:t>Operations Strategy mainly focus on three things:</a:t>
            </a:r>
          </a:p>
          <a:p>
            <a:pPr marL="342900" indent="-342900" algn="just">
              <a:buFont typeface="Arial" panose="020B0604020202020204" pitchFamily="34" charset="0"/>
              <a:buChar char="•"/>
            </a:pPr>
            <a:r>
              <a:rPr lang="en-GB" sz="2200" b="1" dirty="0" smtClean="0">
                <a:latin typeface="Times New Roman" panose="02020603050405020304" pitchFamily="18" charset="0"/>
                <a:cs typeface="Times New Roman" panose="02020603050405020304" pitchFamily="18" charset="0"/>
              </a:rPr>
              <a:t>Ensuring the quality</a:t>
            </a:r>
          </a:p>
          <a:p>
            <a:pPr marL="342900" indent="-342900" algn="just">
              <a:buFont typeface="Arial" panose="020B0604020202020204" pitchFamily="34" charset="0"/>
              <a:buChar char="•"/>
            </a:pPr>
            <a:r>
              <a:rPr lang="en-GB" sz="2200" b="1" dirty="0" smtClean="0">
                <a:latin typeface="Times New Roman" panose="02020603050405020304" pitchFamily="18" charset="0"/>
                <a:cs typeface="Times New Roman" panose="02020603050405020304" pitchFamily="18" charset="0"/>
              </a:rPr>
              <a:t>Improvement of Customers Experiences</a:t>
            </a:r>
          </a:p>
          <a:p>
            <a:pPr marL="342900" indent="-342900" algn="just">
              <a:buFont typeface="Arial" panose="020B0604020202020204" pitchFamily="34" charset="0"/>
              <a:buChar char="•"/>
            </a:pPr>
            <a:r>
              <a:rPr lang="en-GB" sz="2200" b="1" dirty="0" smtClean="0">
                <a:latin typeface="Times New Roman" panose="02020603050405020304" pitchFamily="18" charset="0"/>
                <a:cs typeface="Times New Roman" panose="02020603050405020304" pitchFamily="18" charset="0"/>
              </a:rPr>
              <a:t>Ensuring the reliability</a:t>
            </a:r>
          </a:p>
          <a:p>
            <a:pPr marL="342900" indent="-342900" algn="just">
              <a:buFont typeface="Arial" panose="020B0604020202020204" pitchFamily="34" charset="0"/>
              <a:buChar char="•"/>
            </a:pPr>
            <a:r>
              <a:rPr lang="en-GB" sz="2200" b="1" dirty="0" smtClean="0">
                <a:latin typeface="Times New Roman" panose="02020603050405020304" pitchFamily="18" charset="0"/>
                <a:cs typeface="Times New Roman" panose="02020603050405020304" pitchFamily="18" charset="0"/>
              </a:rPr>
              <a:t>Environmental Acceptance</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709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68309" y="362138"/>
            <a:ext cx="7776927" cy="523220"/>
          </a:xfrm>
          <a:prstGeom prst="rect">
            <a:avLst/>
          </a:prstGeom>
          <a:noFill/>
        </p:spPr>
        <p:txBody>
          <a:bodyPr wrap="square" rtlCol="0">
            <a:spAutoFit/>
          </a:bodyPr>
          <a:lstStyle/>
          <a:p>
            <a:pPr algn="ctr"/>
            <a:r>
              <a:rPr lang="en-GB" sz="2800" b="1" dirty="0" smtClean="0">
                <a:latin typeface="Times New Roman" panose="02020603050405020304" pitchFamily="18" charset="0"/>
                <a:cs typeface="Times New Roman" panose="02020603050405020304" pitchFamily="18" charset="0"/>
              </a:rPr>
              <a:t>Strategic planning as competitive weapon</a:t>
            </a:r>
            <a:endParaRPr lang="en-GB"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16047" y="1013988"/>
            <a:ext cx="11217244" cy="923330"/>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This is the age of globalization and this new era of the world has </a:t>
            </a:r>
            <a:r>
              <a:rPr lang="en-GB" b="1" dirty="0">
                <a:latin typeface="Times New Roman" panose="02020603050405020304" pitchFamily="18" charset="0"/>
                <a:cs typeface="Times New Roman" panose="02020603050405020304" pitchFamily="18" charset="0"/>
              </a:rPr>
              <a:t>enabled firms to specialize </a:t>
            </a:r>
            <a:r>
              <a:rPr lang="en-GB" b="1" dirty="0" smtClean="0">
                <a:latin typeface="Times New Roman" panose="02020603050405020304" pitchFamily="18" charset="0"/>
                <a:cs typeface="Times New Roman" panose="02020603050405020304" pitchFamily="18" charset="0"/>
              </a:rPr>
              <a:t>and </a:t>
            </a:r>
            <a:r>
              <a:rPr lang="en-GB" b="1" dirty="0">
                <a:latin typeface="Times New Roman" panose="02020603050405020304" pitchFamily="18" charset="0"/>
                <a:cs typeface="Times New Roman" panose="02020603050405020304" pitchFamily="18" charset="0"/>
              </a:rPr>
              <a:t>to increase the intensity of R&amp;D, innovation and capital in their </a:t>
            </a:r>
            <a:r>
              <a:rPr lang="en-GB" b="1" dirty="0" smtClean="0">
                <a:latin typeface="Times New Roman" panose="02020603050405020304" pitchFamily="18" charset="0"/>
                <a:cs typeface="Times New Roman" panose="02020603050405020304" pitchFamily="18" charset="0"/>
              </a:rPr>
              <a:t>output. if any company wants to be world class and take advantages of this age of globalization Strategic planning is often used as the most potent competitive weapon.</a:t>
            </a:r>
            <a:endParaRPr lang="en-GB" b="1" dirty="0">
              <a:latin typeface="Times New Roman" panose="02020603050405020304" pitchFamily="18" charset="0"/>
              <a:cs typeface="Times New Roman" panose="02020603050405020304" pitchFamily="18" charset="0"/>
            </a:endParaRPr>
          </a:p>
        </p:txBody>
      </p:sp>
      <p:sp>
        <p:nvSpPr>
          <p:cNvPr id="9" name="Oval 8"/>
          <p:cNvSpPr/>
          <p:nvPr/>
        </p:nvSpPr>
        <p:spPr>
          <a:xfrm>
            <a:off x="3924678" y="3090004"/>
            <a:ext cx="4019738" cy="22271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Competitive dimensions of and organization</a:t>
            </a:r>
            <a:endParaRPr lang="en-GB" sz="2400" b="1" dirty="0">
              <a:solidFill>
                <a:schemeClr val="tx1"/>
              </a:solidFill>
              <a:latin typeface="Times New Roman" panose="02020603050405020304" pitchFamily="18" charset="0"/>
              <a:cs typeface="Times New Roman" panose="02020603050405020304" pitchFamily="18" charset="0"/>
            </a:endParaRPr>
          </a:p>
        </p:txBody>
      </p:sp>
      <p:pic>
        <p:nvPicPr>
          <p:cNvPr id="13" name="Picture 8" descr="C:\Users\123\Desktop\Operations Strategy and Competitiveness – Introduction to Operations Management_files\Ch2-2.png"/>
          <p:cNvPicPr>
            <a:picLocks noChangeAspect="1" noChangeArrowheads="1"/>
          </p:cNvPicPr>
          <p:nvPr/>
        </p:nvPicPr>
        <p:blipFill rotWithShape="1">
          <a:blip r:embed="rId2">
            <a:extLst>
              <a:ext uri="{28A0092B-C50C-407E-A947-70E740481C1C}">
                <a14:useLocalDpi xmlns:a14="http://schemas.microsoft.com/office/drawing/2010/main" val="0"/>
              </a:ext>
            </a:extLst>
          </a:blip>
          <a:srcRect l="1200" t="3986" r="51275" b="61787"/>
          <a:stretch/>
        </p:blipFill>
        <p:spPr bwMode="auto">
          <a:xfrm>
            <a:off x="633743" y="2772862"/>
            <a:ext cx="3548959" cy="13310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C:\Users\123\Desktop\Operations Strategy and Competitiveness – Introduction to Operations Management_files\Ch2-2.png"/>
          <p:cNvPicPr>
            <a:picLocks noChangeAspect="1" noChangeArrowheads="1"/>
          </p:cNvPicPr>
          <p:nvPr/>
        </p:nvPicPr>
        <p:blipFill rotWithShape="1">
          <a:blip r:embed="rId2">
            <a:extLst>
              <a:ext uri="{28A0092B-C50C-407E-A947-70E740481C1C}">
                <a14:useLocalDpi xmlns:a14="http://schemas.microsoft.com/office/drawing/2010/main" val="0"/>
              </a:ext>
            </a:extLst>
          </a:blip>
          <a:srcRect l="49766" t="4160" r="1493" b="62898"/>
          <a:stretch/>
        </p:blipFill>
        <p:spPr bwMode="auto">
          <a:xfrm>
            <a:off x="8007790" y="3595355"/>
            <a:ext cx="3725501" cy="104989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C:\Users\123\Desktop\Operations Strategy and Competitiveness – Introduction to Operations Management_files\Ch2-2.png"/>
          <p:cNvPicPr>
            <a:picLocks noChangeAspect="1" noChangeArrowheads="1"/>
          </p:cNvPicPr>
          <p:nvPr/>
        </p:nvPicPr>
        <p:blipFill rotWithShape="1">
          <a:blip r:embed="rId2">
            <a:extLst>
              <a:ext uri="{28A0092B-C50C-407E-A947-70E740481C1C}">
                <a14:useLocalDpi xmlns:a14="http://schemas.microsoft.com/office/drawing/2010/main" val="0"/>
              </a:ext>
            </a:extLst>
          </a:blip>
          <a:srcRect l="-538" t="62133" r="1144" b="4715"/>
          <a:stretch/>
        </p:blipFill>
        <p:spPr bwMode="auto">
          <a:xfrm>
            <a:off x="253499" y="4812239"/>
            <a:ext cx="11117654" cy="143044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5511297" y="2307815"/>
            <a:ext cx="5418499" cy="123127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latin typeface="Times New Roman" panose="02020603050405020304" pitchFamily="18" charset="0"/>
                <a:cs typeface="Times New Roman" panose="02020603050405020304" pitchFamily="18" charset="0"/>
              </a:rPr>
              <a:t>Reliability/Dependability</a:t>
            </a:r>
          </a:p>
          <a:p>
            <a:pPr algn="ctr"/>
            <a:r>
              <a:rPr lang="en-GB" sz="2400" b="1" dirty="0" smtClean="0">
                <a:latin typeface="Times New Roman" panose="02020603050405020304" pitchFamily="18" charset="0"/>
                <a:cs typeface="Times New Roman" panose="02020603050405020304" pitchFamily="18" charset="0"/>
              </a:rPr>
              <a:t>Accordance with promises made to customers</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527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4363</TotalTime>
  <Words>1094</Words>
  <Application>Microsoft Office PowerPoint</Application>
  <PresentationFormat>Widescreen</PresentationFormat>
  <Paragraphs>149</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Rubik</vt:lpstr>
      <vt:lpstr>Arial</vt:lpstr>
      <vt:lpstr>Calibri</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123</cp:lastModifiedBy>
  <cp:revision>254</cp:revision>
  <dcterms:created xsi:type="dcterms:W3CDTF">2022-06-01T14:28:06Z</dcterms:created>
  <dcterms:modified xsi:type="dcterms:W3CDTF">2023-11-02T04:34:58Z</dcterms:modified>
</cp:coreProperties>
</file>