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9"/>
  </p:notesMasterIdLst>
  <p:sldIdLst>
    <p:sldId id="328" r:id="rId2"/>
    <p:sldId id="329" r:id="rId3"/>
    <p:sldId id="330" r:id="rId4"/>
    <p:sldId id="331" r:id="rId5"/>
    <p:sldId id="333" r:id="rId6"/>
    <p:sldId id="334" r:id="rId7"/>
    <p:sldId id="33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7CE7"/>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03" autoAdjust="0"/>
  </p:normalViewPr>
  <p:slideViewPr>
    <p:cSldViewPr snapToGrid="0" showGuides="1">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F15C2-22A6-4633-8689-C443349828E1}" type="datetimeFigureOut">
              <a:rPr lang="en-GB" smtClean="0"/>
              <a:t>22/11/2023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307A0-7126-4705-A3D0-8515C80A9096}" type="slidenum">
              <a:rPr lang="en-GB" smtClean="0"/>
              <a:t>‹#›</a:t>
            </a:fld>
            <a:endParaRPr lang="en-GB"/>
          </a:p>
        </p:txBody>
      </p:sp>
    </p:spTree>
    <p:extLst>
      <p:ext uri="{BB962C8B-B14F-4D97-AF65-F5344CB8AC3E}">
        <p14:creationId xmlns:p14="http://schemas.microsoft.com/office/powerpoint/2010/main" val="231438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C4BA7A-1C59-4BC3-9560-921947C6248A}"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3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4729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35876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BA7A-1C59-4BC3-9560-921947C6248A}"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4BA7A-1C59-4BC3-9560-921947C6248A}"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4185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4BA7A-1C59-4BC3-9560-921947C6248A}" type="datetimeFigureOut">
              <a:rPr lang="en-GB" smtClean="0"/>
              <a:t>22/11/2023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16417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4BA7A-1C59-4BC3-9560-921947C6248A}" type="datetimeFigureOut">
              <a:rPr lang="en-GB" smtClean="0"/>
              <a:t>22/11/2023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5129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BA7A-1C59-4BC3-9560-921947C6248A}" type="datetimeFigureOut">
              <a:rPr lang="en-GB" smtClean="0"/>
              <a:t>22/11/2023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99465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938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C4BA7A-1C59-4BC3-9560-921947C6248A}" type="datetimeFigureOut">
              <a:rPr lang="en-GB" smtClean="0"/>
              <a:t>22/11/2023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D4307E-EF79-43E6-A789-C81C3144AF1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904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683" y="79292"/>
            <a:ext cx="8730525" cy="661207"/>
          </a:xfrm>
          <a:prstGeom prst="rect">
            <a:avLst/>
          </a:prstGeom>
          <a:noFill/>
        </p:spPr>
        <p:txBody>
          <a:bodyPr wrap="square" rtlCol="0">
            <a:spAutoFit/>
          </a:bodyPr>
          <a:lstStyle/>
          <a:p>
            <a:pPr algn="ctr">
              <a:lnSpc>
                <a:spcPct val="150000"/>
              </a:lnSpc>
            </a:pPr>
            <a:r>
              <a:rPr lang="en-GB" sz="2800" dirty="0">
                <a:latin typeface="Times New Roman" panose="02020603050405020304" pitchFamily="18" charset="0"/>
                <a:cs typeface="Times New Roman" panose="02020603050405020304" pitchFamily="18" charset="0"/>
              </a:rPr>
              <a:t>Boston Consulting Group (BCG) matrix</a:t>
            </a:r>
          </a:p>
        </p:txBody>
      </p:sp>
      <p:sp>
        <p:nvSpPr>
          <p:cNvPr id="5" name="TextBox 4"/>
          <p:cNvSpPr txBox="1"/>
          <p:nvPr/>
        </p:nvSpPr>
        <p:spPr>
          <a:xfrm>
            <a:off x="642797" y="819359"/>
            <a:ext cx="11263858" cy="1338828"/>
          </a:xfrm>
          <a:prstGeom prst="rect">
            <a:avLst/>
          </a:prstGeom>
          <a:noFill/>
        </p:spPr>
        <p:txBody>
          <a:bodyPr wrap="square" rtlCol="0">
            <a:spAutoFit/>
          </a:bodyPr>
          <a:lstStyle/>
          <a:p>
            <a:pPr algn="just">
              <a:lnSpc>
                <a:spcPct val="150000"/>
              </a:lnSpc>
            </a:pPr>
            <a:r>
              <a:rPr lang="en-GB" dirty="0">
                <a:latin typeface="Times New Roman" panose="02020603050405020304" pitchFamily="18" charset="0"/>
                <a:cs typeface="Times New Roman" panose="02020603050405020304" pitchFamily="18" charset="0"/>
              </a:rPr>
              <a:t>The Boston Consulting Group (BCG) matrix is a strategic management tool that helps businesses to evaluate their product portfolio based on two dimensions: market growth rate and relative market share. It is named after the consulting firm that developed it, the Boston Consulting Group.</a:t>
            </a:r>
          </a:p>
        </p:txBody>
      </p:sp>
      <p:pic>
        <p:nvPicPr>
          <p:cNvPr id="2050" name="Picture 2" descr="BCG Matrix: How to Improve Your Product Portfolio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98" y="2129847"/>
            <a:ext cx="6507804" cy="46503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cg Matrix Ikea - skyret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902" y="2012476"/>
            <a:ext cx="5398851" cy="473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5189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309" y="88346"/>
            <a:ext cx="8730525" cy="661207"/>
          </a:xfrm>
          <a:prstGeom prst="rect">
            <a:avLst/>
          </a:prstGeom>
          <a:noFill/>
        </p:spPr>
        <p:txBody>
          <a:bodyPr wrap="square" rtlCol="0">
            <a:spAutoFit/>
          </a:bodyPr>
          <a:lstStyle/>
          <a:p>
            <a:pPr algn="ctr">
              <a:lnSpc>
                <a:spcPct val="150000"/>
              </a:lnSpc>
            </a:pPr>
            <a:r>
              <a:rPr lang="en-GB" sz="2800" b="1" dirty="0">
                <a:latin typeface="Times New Roman" panose="02020603050405020304" pitchFamily="18" charset="0"/>
                <a:cs typeface="Times New Roman" panose="02020603050405020304" pitchFamily="18" charset="0"/>
              </a:rPr>
              <a:t>Boston Consulting Group (BCG) matrix</a:t>
            </a:r>
          </a:p>
        </p:txBody>
      </p:sp>
      <p:sp>
        <p:nvSpPr>
          <p:cNvPr id="5" name="TextBox 4"/>
          <p:cNvSpPr txBox="1"/>
          <p:nvPr/>
        </p:nvSpPr>
        <p:spPr>
          <a:xfrm>
            <a:off x="642797" y="819359"/>
            <a:ext cx="10601608" cy="6038641"/>
          </a:xfrm>
          <a:prstGeom prst="rect">
            <a:avLst/>
          </a:prstGeom>
          <a:noFill/>
        </p:spPr>
        <p:txBody>
          <a:bodyPr wrap="square" rtlCol="0">
            <a:spAutoFit/>
          </a:bodyPr>
          <a:lstStyle/>
          <a:p>
            <a:pPr algn="just">
              <a:lnSpc>
                <a:spcPct val="150000"/>
              </a:lnSpc>
            </a:pPr>
            <a:r>
              <a:rPr lang="en-GB" sz="2000" b="1" dirty="0">
                <a:latin typeface="Times New Roman" panose="02020603050405020304" pitchFamily="18" charset="0"/>
                <a:cs typeface="Times New Roman" panose="02020603050405020304" pitchFamily="18" charset="0"/>
              </a:rPr>
              <a:t>Stars:</a:t>
            </a:r>
            <a:r>
              <a:rPr lang="en-GB" sz="2000" dirty="0">
                <a:latin typeface="Times New Roman" panose="02020603050405020304" pitchFamily="18" charset="0"/>
                <a:cs typeface="Times New Roman" panose="02020603050405020304" pitchFamily="18" charset="0"/>
              </a:rPr>
              <a:t> High-growth, high-market-share products or businesses that generate a large amount of revenue and profits. Stars require significant investment to maintain their growth, but they have the potential to become cash cows in the future.</a:t>
            </a:r>
          </a:p>
          <a:p>
            <a:pPr algn="just">
              <a:lnSpc>
                <a:spcPct val="150000"/>
              </a:lnSpc>
            </a:pPr>
            <a:r>
              <a:rPr lang="en-GB" sz="2000" b="1" dirty="0">
                <a:latin typeface="Times New Roman" panose="02020603050405020304" pitchFamily="18" charset="0"/>
                <a:cs typeface="Times New Roman" panose="02020603050405020304" pitchFamily="18" charset="0"/>
              </a:rPr>
              <a:t>Cash cows</a:t>
            </a:r>
            <a:r>
              <a:rPr lang="en-GB" sz="2000" dirty="0">
                <a:latin typeface="Times New Roman" panose="02020603050405020304" pitchFamily="18" charset="0"/>
                <a:cs typeface="Times New Roman" panose="02020603050405020304" pitchFamily="18" charset="0"/>
              </a:rPr>
              <a:t>: Low-growth, high-market-share products or businesses that generate a steady stream of revenue and profits. Cash cows require less investment to maintain their position in the market, and they generate a lot of cash that can be used to invest in other areas of the business.</a:t>
            </a:r>
          </a:p>
          <a:p>
            <a:pPr algn="just">
              <a:lnSpc>
                <a:spcPct val="150000"/>
              </a:lnSpc>
            </a:pPr>
            <a:r>
              <a:rPr lang="en-GB" sz="2000" b="1" dirty="0">
                <a:latin typeface="Times New Roman" panose="02020603050405020304" pitchFamily="18" charset="0"/>
                <a:cs typeface="Times New Roman" panose="02020603050405020304" pitchFamily="18" charset="0"/>
              </a:rPr>
              <a:t>Question marks</a:t>
            </a:r>
            <a:r>
              <a:rPr lang="en-GB" sz="2000" dirty="0">
                <a:latin typeface="Times New Roman" panose="02020603050405020304" pitchFamily="18" charset="0"/>
                <a:cs typeface="Times New Roman" panose="02020603050405020304" pitchFamily="18" charset="0"/>
              </a:rPr>
              <a:t>: High-growth, low-market-share products or businesses that are not yet established in the market. Question marks require significant investment to grow and gain market share, but they also have the potential to become stars or cash cows in the future.</a:t>
            </a:r>
          </a:p>
          <a:p>
            <a:pPr algn="just">
              <a:lnSpc>
                <a:spcPct val="150000"/>
              </a:lnSpc>
            </a:pPr>
            <a:r>
              <a:rPr lang="en-GB" sz="2000" b="1" dirty="0">
                <a:latin typeface="Times New Roman" panose="02020603050405020304" pitchFamily="18" charset="0"/>
                <a:cs typeface="Times New Roman" panose="02020603050405020304" pitchFamily="18" charset="0"/>
              </a:rPr>
              <a:t>Dogs</a:t>
            </a:r>
            <a:r>
              <a:rPr lang="en-GB" sz="2000" dirty="0">
                <a:latin typeface="Times New Roman" panose="02020603050405020304" pitchFamily="18" charset="0"/>
                <a:cs typeface="Times New Roman" panose="02020603050405020304" pitchFamily="18" charset="0"/>
              </a:rPr>
              <a:t>: Low-growth, low-market-share products or businesses that generate little revenue or profits. Dogs do not require significant investment and often have low profit margins, making them unattractive investments.</a:t>
            </a: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74829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586" y="0"/>
            <a:ext cx="8730525" cy="667555"/>
          </a:xfrm>
          <a:prstGeom prst="rect">
            <a:avLst/>
          </a:prstGeom>
          <a:noFill/>
        </p:spPr>
        <p:txBody>
          <a:bodyPr wrap="square" rtlCol="0">
            <a:spAutoFit/>
          </a:bodyPr>
          <a:lstStyle/>
          <a:p>
            <a:pPr algn="ctr">
              <a:lnSpc>
                <a:spcPct val="150000"/>
              </a:lnSpc>
            </a:pPr>
            <a:r>
              <a:rPr lang="en-GB" sz="2800" dirty="0">
                <a:latin typeface="Times New Roman" panose="02020603050405020304" pitchFamily="18" charset="0"/>
                <a:cs typeface="Times New Roman" panose="02020603050405020304" pitchFamily="18" charset="0"/>
              </a:rPr>
              <a:t>GE McKinsey matrix</a:t>
            </a:r>
            <a:endParaRPr lang="en-GB"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42797" y="819359"/>
            <a:ext cx="10601608" cy="3016210"/>
          </a:xfrm>
          <a:prstGeom prst="rect">
            <a:avLst/>
          </a:prstGeom>
          <a:noFill/>
        </p:spPr>
        <p:txBody>
          <a:bodyPr wrap="square" rtlCol="0">
            <a:spAutoFit/>
          </a:bodyPr>
          <a:lstStyle/>
          <a:p>
            <a:pPr algn="just"/>
            <a:r>
              <a:rPr lang="en-GB" sz="2000" dirty="0">
                <a:latin typeface="Times New Roman" panose="02020603050405020304" pitchFamily="18" charset="0"/>
                <a:cs typeface="Times New Roman" panose="02020603050405020304" pitchFamily="18" charset="0"/>
              </a:rPr>
              <a:t>The GE McKinsey matrix is a strategic management tool used to evaluate a company's business portfolio. The matrix was developed by General Electric in the 1970s in collaboration with McKinsey &amp; Company.</a:t>
            </a:r>
          </a:p>
          <a:p>
            <a:pPr algn="just"/>
            <a:r>
              <a:rPr lang="en-GB" sz="2000" dirty="0">
                <a:latin typeface="Times New Roman" panose="02020603050405020304" pitchFamily="18" charset="0"/>
                <a:cs typeface="Times New Roman" panose="02020603050405020304" pitchFamily="18" charset="0"/>
              </a:rPr>
              <a:t>The GE McKinsey matrix evaluates a company's business units based on two dimensions: industry attractiveness and business unit strength. Industry attractiveness refers to the overall potential of the industry, including market growth rate, market size, profitability, and competition. Business unit strength refers to the company's ability to compete in the industry, including factors such as market share, brand strength, product quality, and financial strength.</a:t>
            </a: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pic>
        <p:nvPicPr>
          <p:cNvPr id="3074" name="Picture 2" descr="GE 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84" y="3330613"/>
            <a:ext cx="9650994" cy="352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83961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flipV="1">
            <a:off x="3259248" y="796705"/>
            <a:ext cx="0" cy="353085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77354" y="4318503"/>
            <a:ext cx="5278171"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0800000">
            <a:off x="2442309" y="984738"/>
            <a:ext cx="461665" cy="2974313"/>
          </a:xfrm>
          <a:prstGeom prst="rect">
            <a:avLst/>
          </a:prstGeom>
          <a:noFill/>
        </p:spPr>
        <p:txBody>
          <a:bodyPr vert="eaVert" wrap="square" rtlCol="0">
            <a:spAutoFit/>
          </a:bodyPr>
          <a:lstStyle/>
          <a:p>
            <a:r>
              <a:rPr lang="en-GB" b="1" dirty="0" smtClean="0">
                <a:latin typeface="Times New Roman" panose="02020603050405020304" pitchFamily="18" charset="0"/>
                <a:cs typeface="Times New Roman" panose="02020603050405020304" pitchFamily="18" charset="0"/>
              </a:rPr>
              <a:t>Industry Attractiveness</a:t>
            </a:r>
            <a:endParaRPr lang="en-GB" b="1" dirty="0"/>
          </a:p>
        </p:txBody>
      </p:sp>
      <p:sp>
        <p:nvSpPr>
          <p:cNvPr id="14" name="TextBox 13"/>
          <p:cNvSpPr txBox="1"/>
          <p:nvPr/>
        </p:nvSpPr>
        <p:spPr>
          <a:xfrm>
            <a:off x="3838470" y="4903596"/>
            <a:ext cx="4451420" cy="36933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Competitive Strength of </a:t>
            </a:r>
            <a:r>
              <a:rPr lang="en-GB" b="1" dirty="0" smtClean="0">
                <a:latin typeface="Times New Roman" panose="02020603050405020304" pitchFamily="18" charset="0"/>
                <a:cs typeface="Times New Roman" panose="02020603050405020304" pitchFamily="18" charset="0"/>
              </a:rPr>
              <a:t>BU</a:t>
            </a:r>
            <a:endParaRPr lang="en-GB"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863778" y="733531"/>
            <a:ext cx="231113" cy="3555264"/>
          </a:xfrm>
          <a:prstGeom prst="rect">
            <a:avLst/>
          </a:prstGeom>
          <a:noFill/>
        </p:spPr>
        <p:txBody>
          <a:bodyPr wrap="square" tIns="36000" bIns="0" rtlCol="0">
            <a:spAutoFit/>
          </a:bodyPr>
          <a:lstStyle/>
          <a:p>
            <a:pPr algn="ctr">
              <a:lnSpc>
                <a:spcPts val="1100"/>
              </a:lnSpc>
            </a:pPr>
            <a:r>
              <a:rPr lang="en-GB" sz="1600" dirty="0" smtClean="0">
                <a:latin typeface="Times New Roman" panose="02020603050405020304" pitchFamily="18" charset="0"/>
                <a:cs typeface="Times New Roman" panose="02020603050405020304" pitchFamily="18" charset="0"/>
              </a:rPr>
              <a:t>High</a:t>
            </a:r>
          </a:p>
          <a:p>
            <a:endParaRPr lang="en-GB" sz="1600" dirty="0">
              <a:latin typeface="Times New Roman" panose="02020603050405020304" pitchFamily="18" charset="0"/>
              <a:cs typeface="Times New Roman" panose="02020603050405020304" pitchFamily="18" charset="0"/>
            </a:endParaRPr>
          </a:p>
          <a:p>
            <a:endParaRPr lang="en-GB" sz="1600" dirty="0" smtClean="0">
              <a:latin typeface="Times New Roman" panose="02020603050405020304" pitchFamily="18" charset="0"/>
              <a:cs typeface="Times New Roman" panose="02020603050405020304" pitchFamily="18" charset="0"/>
            </a:endParaRPr>
          </a:p>
          <a:p>
            <a:pPr algn="dist"/>
            <a:r>
              <a:rPr lang="en-GB" sz="1600" dirty="0" smtClean="0">
                <a:latin typeface="Times New Roman" panose="02020603050405020304" pitchFamily="18" charset="0"/>
                <a:cs typeface="Times New Roman" panose="02020603050405020304" pitchFamily="18" charset="0"/>
              </a:rPr>
              <a:t>Medium</a:t>
            </a:r>
          </a:p>
          <a:p>
            <a:pPr algn="dist"/>
            <a:endParaRPr lang="en-GB" sz="1600" dirty="0">
              <a:latin typeface="Times New Roman" panose="02020603050405020304" pitchFamily="18" charset="0"/>
              <a:cs typeface="Times New Roman" panose="02020603050405020304" pitchFamily="18" charset="0"/>
            </a:endParaRPr>
          </a:p>
          <a:p>
            <a:pPr algn="dist"/>
            <a:r>
              <a:rPr lang="en-GB" sz="1600" dirty="0" smtClean="0">
                <a:latin typeface="Times New Roman" panose="02020603050405020304" pitchFamily="18" charset="0"/>
                <a:cs typeface="Times New Roman" panose="02020603050405020304" pitchFamily="18" charset="0"/>
              </a:rPr>
              <a:t>Low</a:t>
            </a:r>
            <a:endParaRPr lang="en-GB" sz="16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416440" y="4491613"/>
            <a:ext cx="5054320" cy="369332"/>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High                  Medium                   Low</a:t>
            </a:r>
            <a:endParaRPr lang="en-GB"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9435402" y="823965"/>
            <a:ext cx="2572378" cy="1754326"/>
          </a:xfrm>
          <a:prstGeom prst="rect">
            <a:avLst/>
          </a:prstGeom>
          <a:noFill/>
        </p:spPr>
        <p:txBody>
          <a:bodyPr wrap="square" rtlCol="0">
            <a:spAutoFit/>
          </a:bodyPr>
          <a:lstStyle/>
          <a:p>
            <a:pPr>
              <a:lnSpc>
                <a:spcPct val="150000"/>
              </a:lnSpc>
            </a:pPr>
            <a:r>
              <a:rPr lang="en-GB" b="1" dirty="0" smtClean="0">
                <a:latin typeface="Times New Roman" panose="02020603050405020304" pitchFamily="18" charset="0"/>
                <a:cs typeface="Times New Roman" panose="02020603050405020304" pitchFamily="18" charset="0"/>
              </a:rPr>
              <a:t>Which one is</a:t>
            </a:r>
          </a:p>
          <a:p>
            <a:pPr marL="342900" indent="-342900">
              <a:lnSpc>
                <a:spcPct val="150000"/>
              </a:lnSpc>
              <a:buFont typeface="Wingdings" panose="05000000000000000000" pitchFamily="2" charset="2"/>
              <a:buChar char="Ø"/>
            </a:pPr>
            <a:r>
              <a:rPr lang="en-GB" b="1" dirty="0" smtClean="0">
                <a:latin typeface="Times New Roman" panose="02020603050405020304" pitchFamily="18" charset="0"/>
                <a:cs typeface="Times New Roman" panose="02020603050405020304" pitchFamily="18" charset="0"/>
              </a:rPr>
              <a:t>Invest </a:t>
            </a:r>
          </a:p>
          <a:p>
            <a:pPr marL="342900" indent="-342900">
              <a:lnSpc>
                <a:spcPct val="150000"/>
              </a:lnSpc>
              <a:buFont typeface="Wingdings" panose="05000000000000000000" pitchFamily="2" charset="2"/>
              <a:buChar char="Ø"/>
            </a:pPr>
            <a:r>
              <a:rPr lang="en-GB" b="1" dirty="0" smtClean="0">
                <a:latin typeface="Times New Roman" panose="02020603050405020304" pitchFamily="18" charset="0"/>
                <a:cs typeface="Times New Roman" panose="02020603050405020304" pitchFamily="18" charset="0"/>
              </a:rPr>
              <a:t>Protect</a:t>
            </a:r>
          </a:p>
          <a:p>
            <a:pPr marL="342900" indent="-342900">
              <a:lnSpc>
                <a:spcPct val="150000"/>
              </a:lnSpc>
              <a:buFont typeface="Wingdings" panose="05000000000000000000" pitchFamily="2" charset="2"/>
              <a:buChar char="Ø"/>
            </a:pPr>
            <a:r>
              <a:rPr lang="en-GB" b="1" dirty="0" smtClean="0">
                <a:latin typeface="Times New Roman" panose="02020603050405020304" pitchFamily="18" charset="0"/>
                <a:cs typeface="Times New Roman" panose="02020603050405020304" pitchFamily="18" charset="0"/>
              </a:rPr>
              <a:t>Harvest/ divest</a:t>
            </a:r>
          </a:p>
        </p:txBody>
      </p:sp>
      <p:sp>
        <p:nvSpPr>
          <p:cNvPr id="21" name="TextBox 20"/>
          <p:cNvSpPr txBox="1"/>
          <p:nvPr/>
        </p:nvSpPr>
        <p:spPr>
          <a:xfrm>
            <a:off x="683288" y="1477107"/>
            <a:ext cx="1899138" cy="2831544"/>
          </a:xfrm>
          <a:prstGeom prst="rect">
            <a:avLst/>
          </a:prstGeom>
          <a:noFill/>
        </p:spPr>
        <p:txBody>
          <a:bodyPr wrap="square" rtlCol="0">
            <a:spAutoFit/>
          </a:bodyPr>
          <a:lstStyle/>
          <a:p>
            <a:pPr marL="342900" indent="-34290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Market size and potential for growth</a:t>
            </a:r>
          </a:p>
          <a:p>
            <a:pPr marL="342900" indent="-34290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Buyer and supplier power</a:t>
            </a:r>
          </a:p>
          <a:p>
            <a:pPr marL="342900" indent="-342900">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Threats of new entrance</a:t>
            </a:r>
          </a:p>
          <a:p>
            <a:endParaRPr lang="en-GB" dirty="0"/>
          </a:p>
        </p:txBody>
      </p:sp>
      <p:sp>
        <p:nvSpPr>
          <p:cNvPr id="22" name="TextBox 21"/>
          <p:cNvSpPr txBox="1"/>
          <p:nvPr/>
        </p:nvSpPr>
        <p:spPr>
          <a:xfrm>
            <a:off x="3225521" y="5335680"/>
            <a:ext cx="6521380" cy="1200329"/>
          </a:xfrm>
          <a:prstGeom prst="rect">
            <a:avLst/>
          </a:prstGeom>
          <a:noFill/>
        </p:spPr>
        <p:txBody>
          <a:bodyPr wrap="square" rtlCol="0">
            <a:spAutoFit/>
          </a:bodyPr>
          <a:lstStyle/>
          <a:p>
            <a:pPr marL="285750" indent="-285750">
              <a:buFont typeface="Wingdings" panose="05000000000000000000" pitchFamily="2" charset="2"/>
              <a:buChar char="Ø"/>
            </a:pPr>
            <a:r>
              <a:rPr lang="en-GB" b="1" dirty="0" smtClean="0">
                <a:latin typeface="Times New Roman" panose="02020603050405020304" pitchFamily="18" charset="0"/>
                <a:cs typeface="Times New Roman" panose="02020603050405020304" pitchFamily="18" charset="0"/>
              </a:rPr>
              <a:t>Market share and growth</a:t>
            </a:r>
          </a:p>
          <a:p>
            <a:pPr marL="285750" indent="-285750">
              <a:buFont typeface="Wingdings" panose="05000000000000000000" pitchFamily="2" charset="2"/>
              <a:buChar char="Ø"/>
            </a:pPr>
            <a:r>
              <a:rPr lang="en-GB" b="1" dirty="0" smtClean="0">
                <a:latin typeface="Times New Roman" panose="02020603050405020304" pitchFamily="18" charset="0"/>
                <a:cs typeface="Times New Roman" panose="02020603050405020304" pitchFamily="18" charset="0"/>
              </a:rPr>
              <a:t>Profit Margin and manufacturing cost</a:t>
            </a:r>
          </a:p>
          <a:p>
            <a:pPr marL="285750" indent="-285750">
              <a:buFont typeface="Wingdings" panose="05000000000000000000" pitchFamily="2" charset="2"/>
              <a:buChar char="Ø"/>
            </a:pPr>
            <a:r>
              <a:rPr lang="en-GB" b="1" dirty="0" smtClean="0">
                <a:latin typeface="Times New Roman" panose="02020603050405020304" pitchFamily="18" charset="0"/>
                <a:cs typeface="Times New Roman" panose="02020603050405020304" pitchFamily="18" charset="0"/>
              </a:rPr>
              <a:t>Customers satisfaction </a:t>
            </a:r>
          </a:p>
          <a:p>
            <a:pPr marL="285750" indent="-285750">
              <a:buFont typeface="Wingdings" panose="05000000000000000000" pitchFamily="2" charset="2"/>
              <a:buChar char="Ø"/>
            </a:pPr>
            <a:r>
              <a:rPr lang="en-GB" b="1" dirty="0" smtClean="0">
                <a:latin typeface="Times New Roman" panose="02020603050405020304" pitchFamily="18" charset="0"/>
                <a:cs typeface="Times New Roman" panose="02020603050405020304" pitchFamily="18" charset="0"/>
              </a:rPr>
              <a:t>Customers retention and loyalty.</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86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6049" y="149402"/>
            <a:ext cx="10601608" cy="6961970"/>
          </a:xfrm>
          <a:prstGeom prst="rect">
            <a:avLst/>
          </a:prstGeom>
          <a:noFill/>
        </p:spPr>
        <p:txBody>
          <a:bodyPr wrap="square" rtlCol="0">
            <a:spAutoFit/>
          </a:bodyPr>
          <a:lstStyle/>
          <a:p>
            <a:pPr algn="just">
              <a:lnSpc>
                <a:spcPct val="150000"/>
              </a:lnSpc>
            </a:pPr>
            <a:r>
              <a:rPr lang="en-GB" sz="2000" b="1" dirty="0" smtClean="0">
                <a:latin typeface="Times New Roman" panose="02020603050405020304" pitchFamily="18" charset="0"/>
                <a:cs typeface="Times New Roman" panose="02020603050405020304" pitchFamily="18" charset="0"/>
              </a:rPr>
              <a:t>Medium </a:t>
            </a:r>
            <a:r>
              <a:rPr lang="en-GB" sz="2000" b="1" dirty="0">
                <a:latin typeface="Times New Roman" panose="02020603050405020304" pitchFamily="18" charset="0"/>
                <a:cs typeface="Times New Roman" panose="02020603050405020304" pitchFamily="18" charset="0"/>
              </a:rPr>
              <a:t>investment/high return</a:t>
            </a:r>
            <a:r>
              <a:rPr lang="en-GB" sz="2000" dirty="0">
                <a:latin typeface="Times New Roman" panose="02020603050405020304" pitchFamily="18" charset="0"/>
                <a:cs typeface="Times New Roman" panose="02020603050405020304" pitchFamily="18" charset="0"/>
              </a:rPr>
              <a:t>: These business units have strong business unit strength but lower industry attractiveness. Companies should consider investing in these units to improve their industry attractiveness and potential return.</a:t>
            </a:r>
          </a:p>
          <a:p>
            <a:pPr algn="just">
              <a:lnSpc>
                <a:spcPct val="150000"/>
              </a:lnSpc>
            </a:pPr>
            <a:r>
              <a:rPr lang="en-GB" sz="2000" b="1" dirty="0">
                <a:latin typeface="Times New Roman" panose="02020603050405020304" pitchFamily="18" charset="0"/>
                <a:cs typeface="Times New Roman" panose="02020603050405020304" pitchFamily="18" charset="0"/>
              </a:rPr>
              <a:t>Low investment/high return: </a:t>
            </a:r>
            <a:r>
              <a:rPr lang="en-GB" sz="2000" dirty="0">
                <a:latin typeface="Times New Roman" panose="02020603050405020304" pitchFamily="18" charset="0"/>
                <a:cs typeface="Times New Roman" panose="02020603050405020304" pitchFamily="18" charset="0"/>
              </a:rPr>
              <a:t>These business units have high industry attractiveness but require little investment to maintain their position. Companies should continue to invest in these units to maximize their returns.</a:t>
            </a:r>
          </a:p>
          <a:p>
            <a:pPr algn="just">
              <a:lnSpc>
                <a:spcPct val="150000"/>
              </a:lnSpc>
            </a:pPr>
            <a:r>
              <a:rPr lang="en-GB" sz="2000" b="1" dirty="0">
                <a:latin typeface="Times New Roman" panose="02020603050405020304" pitchFamily="18" charset="0"/>
                <a:cs typeface="Times New Roman" panose="02020603050405020304" pitchFamily="18" charset="0"/>
              </a:rPr>
              <a:t>High investment/low return</a:t>
            </a:r>
            <a:r>
              <a:rPr lang="en-GB" sz="2000" dirty="0">
                <a:latin typeface="Times New Roman" panose="02020603050405020304" pitchFamily="18" charset="0"/>
                <a:cs typeface="Times New Roman" panose="02020603050405020304" pitchFamily="18" charset="0"/>
              </a:rPr>
              <a:t>: These business units have weak business unit strength and low potential return. Companies should consider divesting or discontinuing these units.</a:t>
            </a:r>
          </a:p>
          <a:p>
            <a:pPr algn="just">
              <a:lnSpc>
                <a:spcPct val="150000"/>
              </a:lnSpc>
            </a:pPr>
            <a:r>
              <a:rPr lang="en-GB" sz="2000" b="1" dirty="0">
                <a:latin typeface="Times New Roman" panose="02020603050405020304" pitchFamily="18" charset="0"/>
                <a:cs typeface="Times New Roman" panose="02020603050405020304" pitchFamily="18" charset="0"/>
              </a:rPr>
              <a:t>Medium investment/low return: </a:t>
            </a:r>
            <a:r>
              <a:rPr lang="en-GB" sz="2000" dirty="0">
                <a:latin typeface="Times New Roman" panose="02020603050405020304" pitchFamily="18" charset="0"/>
                <a:cs typeface="Times New Roman" panose="02020603050405020304" pitchFamily="18" charset="0"/>
              </a:rPr>
              <a:t>These business units have moderate levels of industry attractiveness but lower business unit strength. Companies should consider investing in these units to improve their business unit strength and potential return.</a:t>
            </a:r>
          </a:p>
          <a:p>
            <a:pPr algn="just">
              <a:lnSpc>
                <a:spcPct val="150000"/>
              </a:lnSpc>
            </a:pPr>
            <a:r>
              <a:rPr lang="en-GB" sz="2000" b="1" dirty="0">
                <a:latin typeface="Times New Roman" panose="02020603050405020304" pitchFamily="18" charset="0"/>
                <a:cs typeface="Times New Roman" panose="02020603050405020304" pitchFamily="18" charset="0"/>
              </a:rPr>
              <a:t>Low investment/medium return: These </a:t>
            </a:r>
            <a:r>
              <a:rPr lang="en-GB" sz="2000" dirty="0">
                <a:latin typeface="Times New Roman" panose="02020603050405020304" pitchFamily="18" charset="0"/>
                <a:cs typeface="Times New Roman" panose="02020603050405020304" pitchFamily="18" charset="0"/>
              </a:rPr>
              <a:t>business units have weaker industry attractiveness but strong business unit strength. Companies should consider investing in these units to improve their industry attractiveness and potential return.</a:t>
            </a: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7708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920" y="4717914"/>
            <a:ext cx="11498094" cy="2062872"/>
          </a:xfrm>
          <a:prstGeom prst="rect">
            <a:avLst/>
          </a:prstGeom>
          <a:noFill/>
        </p:spPr>
        <p:txBody>
          <a:bodyPr wrap="square" rtlCol="0">
            <a:spAutoFit/>
          </a:bodyPr>
          <a:lstStyle/>
          <a:p>
            <a:pPr algn="just">
              <a:lnSpc>
                <a:spcPct val="150000"/>
              </a:lnSpc>
            </a:pPr>
            <a:r>
              <a:rPr lang="en-GB" sz="2200" dirty="0">
                <a:latin typeface="Times New Roman" panose="02020603050405020304" pitchFamily="18" charset="0"/>
                <a:cs typeface="Times New Roman" panose="02020603050405020304" pitchFamily="18" charset="0"/>
              </a:rPr>
              <a:t>The </a:t>
            </a:r>
            <a:r>
              <a:rPr lang="en-GB" sz="2200" dirty="0" err="1">
                <a:latin typeface="Times New Roman" panose="02020603050405020304" pitchFamily="18" charset="0"/>
                <a:cs typeface="Times New Roman" panose="02020603050405020304" pitchFamily="18" charset="0"/>
              </a:rPr>
              <a:t>Ansoff</a:t>
            </a:r>
            <a:r>
              <a:rPr lang="en-GB" sz="2200" dirty="0">
                <a:latin typeface="Times New Roman" panose="02020603050405020304" pitchFamily="18" charset="0"/>
                <a:cs typeface="Times New Roman" panose="02020603050405020304" pitchFamily="18" charset="0"/>
              </a:rPr>
              <a:t> Matrix, developed by Igor </a:t>
            </a:r>
            <a:r>
              <a:rPr lang="en-GB" sz="2200" dirty="0" err="1">
                <a:latin typeface="Times New Roman" panose="02020603050405020304" pitchFamily="18" charset="0"/>
                <a:cs typeface="Times New Roman" panose="02020603050405020304" pitchFamily="18" charset="0"/>
              </a:rPr>
              <a:t>Ansoff</a:t>
            </a:r>
            <a:r>
              <a:rPr lang="en-GB" sz="2200" dirty="0">
                <a:latin typeface="Times New Roman" panose="02020603050405020304" pitchFamily="18" charset="0"/>
                <a:cs typeface="Times New Roman" panose="02020603050405020304" pitchFamily="18" charset="0"/>
              </a:rPr>
              <a:t>, is a strategic planning tool that helps businesses identify and evaluate various growth strategies. By analysing market penetration, market development, product development, and diversification, companies can make informed decisions to drive their growth and achieve long-term success.</a:t>
            </a:r>
            <a:endParaRPr lang="en-GB" sz="2200" dirty="0">
              <a:latin typeface="Times New Roman" panose="02020603050405020304" pitchFamily="18" charset="0"/>
              <a:cs typeface="Times New Roman" panose="02020603050405020304" pitchFamily="18" charset="0"/>
            </a:endParaRPr>
          </a:p>
        </p:txBody>
      </p:sp>
      <p:pic>
        <p:nvPicPr>
          <p:cNvPr id="3074" name="Picture 2" descr="Strategic Tool Box Serie. The ANSOFF Matrix: determine your growth  strategies – the red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379378"/>
            <a:ext cx="9753600" cy="430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76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834" y="243191"/>
            <a:ext cx="11556459" cy="6690550"/>
          </a:xfrm>
          <a:prstGeom prst="rect">
            <a:avLst/>
          </a:prstGeom>
          <a:noFill/>
        </p:spPr>
        <p:txBody>
          <a:bodyPr wrap="square" rtlCol="0">
            <a:spAutoFit/>
          </a:bodyPr>
          <a:lstStyle/>
          <a:p>
            <a:pPr algn="just">
              <a:lnSpc>
                <a:spcPct val="150000"/>
              </a:lnSpc>
            </a:pPr>
            <a:r>
              <a:rPr lang="en-GB" b="1" dirty="0">
                <a:latin typeface="Times New Roman" panose="02020603050405020304" pitchFamily="18" charset="0"/>
                <a:cs typeface="Times New Roman" panose="02020603050405020304" pitchFamily="18" charset="0"/>
              </a:rPr>
              <a:t>Market Penetration:</a:t>
            </a:r>
            <a:endParaRPr lang="en-GB" dirty="0">
              <a:latin typeface="Times New Roman" panose="02020603050405020304" pitchFamily="18" charset="0"/>
              <a:cs typeface="Times New Roman" panose="02020603050405020304" pitchFamily="18" charset="0"/>
            </a:endParaRPr>
          </a:p>
          <a:p>
            <a:pPr lvl="1" algn="just">
              <a:lnSpc>
                <a:spcPct val="150000"/>
              </a:lnSpc>
            </a:pPr>
            <a:r>
              <a:rPr lang="en-GB" i="1" dirty="0">
                <a:latin typeface="Times New Roman" panose="02020603050405020304" pitchFamily="18" charset="0"/>
                <a:cs typeface="Times New Roman" panose="02020603050405020304" pitchFamily="18" charset="0"/>
              </a:rPr>
              <a:t>Description:</a:t>
            </a:r>
            <a:r>
              <a:rPr lang="en-GB" dirty="0">
                <a:latin typeface="Times New Roman" panose="02020603050405020304" pitchFamily="18" charset="0"/>
                <a:cs typeface="Times New Roman" panose="02020603050405020304" pitchFamily="18" charset="0"/>
              </a:rPr>
              <a:t> This </a:t>
            </a:r>
            <a:r>
              <a:rPr lang="en-GB" dirty="0" smtClean="0">
                <a:latin typeface="Times New Roman" panose="02020603050405020304" pitchFamily="18" charset="0"/>
                <a:cs typeface="Times New Roman" panose="02020603050405020304" pitchFamily="18" charset="0"/>
              </a:rPr>
              <a:t>strategic planning </a:t>
            </a:r>
            <a:r>
              <a:rPr lang="en-GB" dirty="0">
                <a:latin typeface="Times New Roman" panose="02020603050405020304" pitchFamily="18" charset="0"/>
                <a:cs typeface="Times New Roman" panose="02020603050405020304" pitchFamily="18" charset="0"/>
              </a:rPr>
              <a:t>involves selling more of the existing products to the current </a:t>
            </a:r>
            <a:r>
              <a:rPr lang="en-GB" dirty="0" smtClean="0">
                <a:latin typeface="Times New Roman" panose="02020603050405020304" pitchFamily="18" charset="0"/>
                <a:cs typeface="Times New Roman" panose="02020603050405020304" pitchFamily="18" charset="0"/>
              </a:rPr>
              <a:t>market in order to increase the market share  and  sales </a:t>
            </a:r>
            <a:r>
              <a:rPr lang="en-GB" dirty="0">
                <a:latin typeface="Times New Roman" panose="02020603050405020304" pitchFamily="18" charset="0"/>
                <a:cs typeface="Times New Roman" panose="02020603050405020304" pitchFamily="18" charset="0"/>
              </a:rPr>
              <a:t>within the existing market.</a:t>
            </a:r>
          </a:p>
          <a:p>
            <a:pPr lvl="1" algn="just">
              <a:lnSpc>
                <a:spcPct val="150000"/>
              </a:lnSpc>
            </a:pPr>
            <a:r>
              <a:rPr lang="en-GB" i="1" dirty="0" smtClean="0">
                <a:latin typeface="Times New Roman" panose="02020603050405020304" pitchFamily="18" charset="0"/>
                <a:cs typeface="Times New Roman" panose="02020603050405020304" pitchFamily="18" charset="0"/>
              </a:rPr>
              <a:t>Process: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Pricing strategies, promotions, advertising, product improvements, or enhanced customer service.</a:t>
            </a:r>
          </a:p>
          <a:p>
            <a:pPr algn="just">
              <a:lnSpc>
                <a:spcPct val="150000"/>
              </a:lnSpc>
            </a:pPr>
            <a:r>
              <a:rPr lang="en-GB" b="1" dirty="0">
                <a:latin typeface="Times New Roman" panose="02020603050405020304" pitchFamily="18" charset="0"/>
                <a:cs typeface="Times New Roman" panose="02020603050405020304" pitchFamily="18" charset="0"/>
              </a:rPr>
              <a:t>Market Development:</a:t>
            </a:r>
            <a:endParaRPr lang="en-GB" dirty="0">
              <a:latin typeface="Times New Roman" panose="02020603050405020304" pitchFamily="18" charset="0"/>
              <a:cs typeface="Times New Roman" panose="02020603050405020304" pitchFamily="18" charset="0"/>
            </a:endParaRPr>
          </a:p>
          <a:p>
            <a:pPr lvl="1" algn="just">
              <a:lnSpc>
                <a:spcPct val="150000"/>
              </a:lnSpc>
            </a:pPr>
            <a:r>
              <a:rPr lang="en-GB" i="1" dirty="0">
                <a:latin typeface="Times New Roman" panose="02020603050405020304" pitchFamily="18" charset="0"/>
                <a:cs typeface="Times New Roman" panose="02020603050405020304" pitchFamily="18" charset="0"/>
              </a:rPr>
              <a:t>Description:</a:t>
            </a:r>
            <a:r>
              <a:rPr lang="en-GB" dirty="0">
                <a:latin typeface="Times New Roman" panose="02020603050405020304" pitchFamily="18" charset="0"/>
                <a:cs typeface="Times New Roman" panose="02020603050405020304" pitchFamily="18" charset="0"/>
              </a:rPr>
              <a:t> This </a:t>
            </a:r>
            <a:r>
              <a:rPr lang="en-GB" dirty="0" smtClean="0">
                <a:latin typeface="Times New Roman" panose="02020603050405020304" pitchFamily="18" charset="0"/>
                <a:cs typeface="Times New Roman" panose="02020603050405020304" pitchFamily="18" charset="0"/>
              </a:rPr>
              <a:t>strategic planning  </a:t>
            </a:r>
            <a:r>
              <a:rPr lang="en-GB" dirty="0">
                <a:latin typeface="Times New Roman" panose="02020603050405020304" pitchFamily="18" charset="0"/>
                <a:cs typeface="Times New Roman" panose="02020603050405020304" pitchFamily="18" charset="0"/>
              </a:rPr>
              <a:t>involves introducing existing products to new </a:t>
            </a:r>
            <a:r>
              <a:rPr lang="en-GB" dirty="0" smtClean="0">
                <a:latin typeface="Times New Roman" panose="02020603050405020304" pitchFamily="18" charset="0"/>
                <a:cs typeface="Times New Roman" panose="02020603050405020304" pitchFamily="18" charset="0"/>
              </a:rPr>
              <a:t>markets through </a:t>
            </a:r>
            <a:r>
              <a:rPr lang="en-GB" dirty="0">
                <a:latin typeface="Times New Roman" panose="02020603050405020304" pitchFamily="18" charset="0"/>
                <a:cs typeface="Times New Roman" panose="02020603050405020304" pitchFamily="18" charset="0"/>
              </a:rPr>
              <a:t>Expand the business by entering new geographical areas</a:t>
            </a:r>
            <a:endParaRPr lang="en-GB" dirty="0">
              <a:latin typeface="Times New Roman" panose="02020603050405020304" pitchFamily="18" charset="0"/>
              <a:cs typeface="Times New Roman" panose="02020603050405020304" pitchFamily="18" charset="0"/>
            </a:endParaRPr>
          </a:p>
          <a:p>
            <a:pPr lvl="1" algn="just">
              <a:lnSpc>
                <a:spcPct val="150000"/>
              </a:lnSpc>
            </a:pPr>
            <a:r>
              <a:rPr lang="en-GB" i="1" dirty="0" smtClean="0">
                <a:latin typeface="Times New Roman" panose="02020603050405020304" pitchFamily="18" charset="0"/>
                <a:cs typeface="Times New Roman" panose="02020603050405020304" pitchFamily="18" charset="0"/>
              </a:rPr>
              <a:t>Process: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New distribution channels, targeting new customer segments, or entering international markets.</a:t>
            </a:r>
          </a:p>
          <a:p>
            <a:pPr algn="just">
              <a:lnSpc>
                <a:spcPct val="150000"/>
              </a:lnSpc>
            </a:pPr>
            <a:r>
              <a:rPr lang="en-GB" b="1" dirty="0">
                <a:latin typeface="Times New Roman" panose="02020603050405020304" pitchFamily="18" charset="0"/>
                <a:cs typeface="Times New Roman" panose="02020603050405020304" pitchFamily="18" charset="0"/>
              </a:rPr>
              <a:t>Product Development:</a:t>
            </a:r>
            <a:endParaRPr lang="en-GB" dirty="0">
              <a:latin typeface="Times New Roman" panose="02020603050405020304" pitchFamily="18" charset="0"/>
              <a:cs typeface="Times New Roman" panose="02020603050405020304" pitchFamily="18" charset="0"/>
            </a:endParaRPr>
          </a:p>
          <a:p>
            <a:pPr lvl="1" algn="just">
              <a:lnSpc>
                <a:spcPct val="150000"/>
              </a:lnSpc>
            </a:pPr>
            <a:r>
              <a:rPr lang="en-GB" i="1" dirty="0">
                <a:latin typeface="Times New Roman" panose="02020603050405020304" pitchFamily="18" charset="0"/>
                <a:cs typeface="Times New Roman" panose="02020603050405020304" pitchFamily="18" charset="0"/>
              </a:rPr>
              <a:t>Description:</a:t>
            </a:r>
            <a:r>
              <a:rPr lang="en-GB" dirty="0">
                <a:latin typeface="Times New Roman" panose="02020603050405020304" pitchFamily="18" charset="0"/>
                <a:cs typeface="Times New Roman" panose="02020603050405020304" pitchFamily="18" charset="0"/>
              </a:rPr>
              <a:t> This </a:t>
            </a:r>
            <a:r>
              <a:rPr lang="en-GB" dirty="0" smtClean="0">
                <a:latin typeface="Times New Roman" panose="02020603050405020304" pitchFamily="18" charset="0"/>
                <a:cs typeface="Times New Roman" panose="02020603050405020304" pitchFamily="18" charset="0"/>
              </a:rPr>
              <a:t>strategic planning </a:t>
            </a:r>
            <a:r>
              <a:rPr lang="en-GB" dirty="0">
                <a:latin typeface="Times New Roman" panose="02020603050405020304" pitchFamily="18" charset="0"/>
                <a:cs typeface="Times New Roman" panose="02020603050405020304" pitchFamily="18" charset="0"/>
              </a:rPr>
              <a:t>involves developing new products for the existing </a:t>
            </a:r>
            <a:r>
              <a:rPr lang="en-GB" dirty="0" smtClean="0">
                <a:latin typeface="Times New Roman" panose="02020603050405020304" pitchFamily="18" charset="0"/>
                <a:cs typeface="Times New Roman" panose="02020603050405020304" pitchFamily="18" charset="0"/>
              </a:rPr>
              <a:t>market by </a:t>
            </a:r>
            <a:r>
              <a:rPr lang="en-GB" dirty="0">
                <a:latin typeface="Times New Roman" panose="02020603050405020304" pitchFamily="18" charset="0"/>
                <a:cs typeface="Times New Roman" panose="02020603050405020304" pitchFamily="18" charset="0"/>
              </a:rPr>
              <a:t>Expand the product line to meet the needs of current customers and attract new ones</a:t>
            </a:r>
            <a:r>
              <a:rPr lang="en-GB"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lvl="1" algn="just">
              <a:lnSpc>
                <a:spcPct val="150000"/>
              </a:lnSpc>
            </a:pPr>
            <a:r>
              <a:rPr lang="en-GB" i="1" dirty="0" smtClean="0">
                <a:latin typeface="Times New Roman" panose="02020603050405020304" pitchFamily="18" charset="0"/>
                <a:cs typeface="Times New Roman" panose="02020603050405020304" pitchFamily="18" charset="0"/>
              </a:rPr>
              <a:t>Process: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Research and development, innovation, and creating variations or upgrades of existing products.</a:t>
            </a:r>
          </a:p>
          <a:p>
            <a:pPr algn="just">
              <a:lnSpc>
                <a:spcPct val="150000"/>
              </a:lnSpc>
            </a:pPr>
            <a:r>
              <a:rPr lang="en-GB" b="1" dirty="0">
                <a:latin typeface="Times New Roman" panose="02020603050405020304" pitchFamily="18" charset="0"/>
                <a:cs typeface="Times New Roman" panose="02020603050405020304" pitchFamily="18" charset="0"/>
              </a:rPr>
              <a:t>Diversification:</a:t>
            </a:r>
            <a:endParaRPr lang="en-GB" dirty="0">
              <a:latin typeface="Times New Roman" panose="02020603050405020304" pitchFamily="18" charset="0"/>
              <a:cs typeface="Times New Roman" panose="02020603050405020304" pitchFamily="18" charset="0"/>
            </a:endParaRPr>
          </a:p>
          <a:p>
            <a:pPr lvl="1" algn="just">
              <a:lnSpc>
                <a:spcPct val="150000"/>
              </a:lnSpc>
            </a:pPr>
            <a:r>
              <a:rPr lang="en-GB" i="1" dirty="0">
                <a:latin typeface="Times New Roman" panose="02020603050405020304" pitchFamily="18" charset="0"/>
                <a:cs typeface="Times New Roman" panose="02020603050405020304" pitchFamily="18" charset="0"/>
              </a:rPr>
              <a:t>Description:</a:t>
            </a:r>
            <a:r>
              <a:rPr lang="en-GB" dirty="0">
                <a:latin typeface="Times New Roman" panose="02020603050405020304" pitchFamily="18" charset="0"/>
                <a:cs typeface="Times New Roman" panose="02020603050405020304" pitchFamily="18" charset="0"/>
              </a:rPr>
              <a:t> This </a:t>
            </a:r>
            <a:r>
              <a:rPr lang="en-GB" dirty="0" smtClean="0">
                <a:latin typeface="Times New Roman" panose="02020603050405020304" pitchFamily="18" charset="0"/>
                <a:cs typeface="Times New Roman" panose="02020603050405020304" pitchFamily="18" charset="0"/>
              </a:rPr>
              <a:t>strategic planning </a:t>
            </a:r>
            <a:r>
              <a:rPr lang="en-GB" dirty="0">
                <a:latin typeface="Times New Roman" panose="02020603050405020304" pitchFamily="18" charset="0"/>
                <a:cs typeface="Times New Roman" panose="02020603050405020304" pitchFamily="18" charset="0"/>
              </a:rPr>
              <a:t>involves entering new markets with new products.</a:t>
            </a:r>
          </a:p>
          <a:p>
            <a:pPr lvl="1" algn="just">
              <a:lnSpc>
                <a:spcPct val="150000"/>
              </a:lnSpc>
            </a:pPr>
            <a:r>
              <a:rPr lang="en-GB" i="1" dirty="0" smtClean="0">
                <a:latin typeface="Times New Roman" panose="02020603050405020304" pitchFamily="18" charset="0"/>
                <a:cs typeface="Times New Roman" panose="02020603050405020304" pitchFamily="18" charset="0"/>
              </a:rPr>
              <a:t>Process: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Acquisitions, partnerships, or launching entirely new products in new markets.</a:t>
            </a: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906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5878</TotalTime>
  <Words>780</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123</cp:lastModifiedBy>
  <cp:revision>262</cp:revision>
  <dcterms:created xsi:type="dcterms:W3CDTF">2022-06-01T14:28:06Z</dcterms:created>
  <dcterms:modified xsi:type="dcterms:W3CDTF">2023-11-23T10:46:56Z</dcterms:modified>
</cp:coreProperties>
</file>