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showGuides="1">
      <p:cViewPr varScale="1">
        <p:scale>
          <a:sx n="69" d="100"/>
          <a:sy n="69" d="100"/>
        </p:scale>
        <p:origin x="5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28/12/2023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28/12/2023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28/12/2023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28/12/2023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28/12/2023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28/12/2023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28/12/2023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993" y="297645"/>
            <a:ext cx="10628768"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Staffing</a:t>
            </a:r>
          </a:p>
        </p:txBody>
      </p:sp>
      <p:sp>
        <p:nvSpPr>
          <p:cNvPr id="3" name="Rectangle 2"/>
          <p:cNvSpPr/>
          <p:nvPr/>
        </p:nvSpPr>
        <p:spPr>
          <a:xfrm>
            <a:off x="813917" y="407468"/>
            <a:ext cx="10489787" cy="461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5531667" y="869133"/>
            <a:ext cx="0" cy="353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14589" y="1222218"/>
            <a:ext cx="9410685"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913488" y="1186248"/>
            <a:ext cx="0" cy="45431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48038" y="1206079"/>
            <a:ext cx="0" cy="4759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56883" y="1715652"/>
            <a:ext cx="2197721" cy="923330"/>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Selecting and Recruiting suitable personal</a:t>
            </a:r>
            <a:endParaRPr lang="en-GB"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023192" y="1682032"/>
            <a:ext cx="2107263" cy="923330"/>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Placement of manpower development</a:t>
            </a:r>
            <a:endParaRPr lang="en-GB" dirty="0">
              <a:latin typeface="Times New Roman" panose="02020603050405020304" pitchFamily="18" charset="0"/>
              <a:cs typeface="Times New Roman" panose="02020603050405020304" pitchFamily="18" charset="0"/>
            </a:endParaRPr>
          </a:p>
        </p:txBody>
      </p:sp>
      <p:sp>
        <p:nvSpPr>
          <p:cNvPr id="4" name="Rectangle 3"/>
          <p:cNvSpPr/>
          <p:nvPr/>
        </p:nvSpPr>
        <p:spPr>
          <a:xfrm>
            <a:off x="2646692" y="1674823"/>
            <a:ext cx="2308634" cy="948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9664146" y="1628104"/>
            <a:ext cx="2227152" cy="1018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5314372" y="1798574"/>
            <a:ext cx="2193212" cy="646331"/>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Utilize and promote the manpower</a:t>
            </a:r>
            <a:endParaRPr lang="en-GB" dirty="0">
              <a:latin typeface="Times New Roman" panose="02020603050405020304" pitchFamily="18" charset="0"/>
              <a:cs typeface="Times New Roman" panose="02020603050405020304" pitchFamily="18" charset="0"/>
            </a:endParaRPr>
          </a:p>
        </p:txBody>
      </p:sp>
      <p:sp>
        <p:nvSpPr>
          <p:cNvPr id="22" name="Rectangle 21"/>
          <p:cNvSpPr/>
          <p:nvPr/>
        </p:nvSpPr>
        <p:spPr>
          <a:xfrm>
            <a:off x="5111060" y="1774588"/>
            <a:ext cx="2308634" cy="830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p:nvPr/>
        </p:nvCxnSpPr>
        <p:spPr>
          <a:xfrm>
            <a:off x="6435008" y="1234597"/>
            <a:ext cx="0" cy="575903"/>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64040" y="1698171"/>
            <a:ext cx="2121171" cy="923330"/>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Training and Development Employee</a:t>
            </a:r>
          </a:p>
        </p:txBody>
      </p:sp>
      <p:sp>
        <p:nvSpPr>
          <p:cNvPr id="16" name="Rectangle 15"/>
          <p:cNvSpPr/>
          <p:nvPr/>
        </p:nvSpPr>
        <p:spPr>
          <a:xfrm>
            <a:off x="7564040" y="1713950"/>
            <a:ext cx="1989193" cy="841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p:cNvCxnSpPr/>
          <p:nvPr/>
        </p:nvCxnSpPr>
        <p:spPr>
          <a:xfrm>
            <a:off x="8558636" y="1205802"/>
            <a:ext cx="0" cy="63349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2129" y="3405799"/>
            <a:ext cx="11555604" cy="3268652"/>
          </a:xfrm>
          <a:prstGeom prst="rect">
            <a:avLst/>
          </a:prstGeom>
          <a:noFill/>
        </p:spPr>
        <p:txBody>
          <a:bodyPr wrap="square" rtlCol="0">
            <a:spAutoFit/>
          </a:bodyPr>
          <a:lstStyle/>
          <a:p>
            <a:pPr algn="just">
              <a:lnSpc>
                <a:spcPct val="150000"/>
              </a:lnSpc>
            </a:pPr>
            <a:r>
              <a:rPr lang="en-GB" sz="2000" dirty="0">
                <a:latin typeface="Times New Roman" panose="02020603050405020304" pitchFamily="18" charset="0"/>
                <a:cs typeface="Times New Roman" panose="02020603050405020304" pitchFamily="18" charset="0"/>
              </a:rPr>
              <a:t>Staffing is the process of obtaining and maintaining capable and competent candidates to fill all the positions from the top level to the subordinate levels. It aims to select and appoint the right person at the right job at the right time in order to do a given job effectively and efficiently. It believes that one skilled staff is better than ten semi-skilled staff.</a:t>
            </a:r>
          </a:p>
          <a:p>
            <a:pPr algn="just">
              <a:lnSpc>
                <a:spcPct val="150000"/>
              </a:lnSpc>
            </a:pPr>
            <a:r>
              <a:rPr lang="en-GB" sz="2000" dirty="0">
                <a:latin typeface="Times New Roman" panose="02020603050405020304" pitchFamily="18" charset="0"/>
                <a:cs typeface="Times New Roman" panose="02020603050405020304" pitchFamily="18" charset="0"/>
              </a:rPr>
              <a:t>The staffing function includes recruiting, selecting, appointing, training, appraising, and maintaining employees in the organization. The main idea behind the staffing function is to hire skilled employees in the organization on the basis of the requirement to achieve defined goals.</a:t>
            </a:r>
          </a:p>
        </p:txBody>
      </p:sp>
      <p:cxnSp>
        <p:nvCxnSpPr>
          <p:cNvPr id="34" name="Straight Arrow Connector 33"/>
          <p:cNvCxnSpPr/>
          <p:nvPr/>
        </p:nvCxnSpPr>
        <p:spPr>
          <a:xfrm>
            <a:off x="1549126" y="1207752"/>
            <a:ext cx="0" cy="4759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691" y="1706241"/>
            <a:ext cx="2193184" cy="1477328"/>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Important function of management concerned with the management of employees.</a:t>
            </a:r>
          </a:p>
        </p:txBody>
      </p:sp>
      <p:sp>
        <p:nvSpPr>
          <p:cNvPr id="20" name="Rectangle 19"/>
          <p:cNvSpPr/>
          <p:nvPr/>
        </p:nvSpPr>
        <p:spPr>
          <a:xfrm>
            <a:off x="168179" y="1628104"/>
            <a:ext cx="2303611" cy="1527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44329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7702" y="167450"/>
            <a:ext cx="11284298" cy="6690550"/>
          </a:xfrm>
          <a:prstGeom prst="rect">
            <a:avLst/>
          </a:prstGeom>
        </p:spPr>
        <p:txBody>
          <a:bodyPr wrap="square">
            <a:spAutoFit/>
          </a:bodyPr>
          <a:lstStyle/>
          <a:p>
            <a:pPr algn="just">
              <a:lnSpc>
                <a:spcPct val="150000"/>
              </a:lnSpc>
              <a:buFont typeface="Arial" panose="020B0604020202020204" pitchFamily="34" charset="0"/>
              <a:buChar char="•"/>
            </a:pPr>
            <a:r>
              <a:rPr lang="en-GB" b="1" dirty="0">
                <a:solidFill>
                  <a:srgbClr val="333333"/>
                </a:solidFill>
                <a:latin typeface="Times New Roman" panose="02020603050405020304" pitchFamily="18" charset="0"/>
                <a:cs typeface="Times New Roman" panose="02020603050405020304" pitchFamily="18" charset="0"/>
              </a:rPr>
              <a:t>Training &amp; development</a:t>
            </a:r>
            <a:endParaRPr lang="en-GB"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GB" dirty="0">
                <a:solidFill>
                  <a:srgbClr val="333333"/>
                </a:solidFill>
                <a:latin typeface="Times New Roman" panose="02020603050405020304" pitchFamily="18" charset="0"/>
                <a:cs typeface="Times New Roman" panose="02020603050405020304" pitchFamily="18" charset="0"/>
              </a:rPr>
              <a:t>As the proverb says “Practice makes the Man Perfect”; similarly training &amp; development plays an important role in policing &amp; nurturing employees’ skills. Therefore, a complete training and development process must be done with the employee so that he/she can perform better for further employment.</a:t>
            </a:r>
          </a:p>
          <a:p>
            <a:pPr algn="just">
              <a:lnSpc>
                <a:spcPct val="150000"/>
              </a:lnSpc>
              <a:buFont typeface="Arial" panose="020B0604020202020204" pitchFamily="34" charset="0"/>
              <a:buChar char="•"/>
            </a:pPr>
            <a:r>
              <a:rPr lang="en-GB" b="1" dirty="0">
                <a:solidFill>
                  <a:srgbClr val="333333"/>
                </a:solidFill>
                <a:latin typeface="Times New Roman" panose="02020603050405020304" pitchFamily="18" charset="0"/>
                <a:cs typeface="Times New Roman" panose="02020603050405020304" pitchFamily="18" charset="0"/>
              </a:rPr>
              <a:t>Appraisal</a:t>
            </a:r>
            <a:endParaRPr lang="en-GB"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GB" dirty="0">
                <a:solidFill>
                  <a:srgbClr val="333333"/>
                </a:solidFill>
                <a:latin typeface="Times New Roman" panose="02020603050405020304" pitchFamily="18" charset="0"/>
                <a:cs typeface="Times New Roman" panose="02020603050405020304" pitchFamily="18" charset="0"/>
              </a:rPr>
              <a:t>Mere employment and training of employees is not the end of staffing function, it also includes the function of reward &amp; appraisal with respect to the level of performance of each employee.</a:t>
            </a:r>
          </a:p>
          <a:p>
            <a:pPr algn="just">
              <a:lnSpc>
                <a:spcPct val="150000"/>
              </a:lnSpc>
              <a:buFont typeface="Arial" panose="020B0604020202020204" pitchFamily="34" charset="0"/>
              <a:buChar char="•"/>
            </a:pPr>
            <a:r>
              <a:rPr lang="en-GB" b="1" dirty="0">
                <a:solidFill>
                  <a:srgbClr val="333333"/>
                </a:solidFill>
                <a:latin typeface="Times New Roman" panose="02020603050405020304" pitchFamily="18" charset="0"/>
                <a:cs typeface="Times New Roman" panose="02020603050405020304" pitchFamily="18" charset="0"/>
              </a:rPr>
              <a:t>Compensation</a:t>
            </a:r>
            <a:endParaRPr lang="en-GB"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GB" dirty="0">
                <a:solidFill>
                  <a:srgbClr val="333333"/>
                </a:solidFill>
                <a:latin typeface="Times New Roman" panose="02020603050405020304" pitchFamily="18" charset="0"/>
                <a:cs typeface="Times New Roman" panose="02020603050405020304" pitchFamily="18" charset="0"/>
              </a:rPr>
              <a:t>Every employee needs to be compensated fairly for their hard work and efforts that he/she puts to your organization. All this depends on the criticality and nature of the job role of the employee.</a:t>
            </a:r>
          </a:p>
          <a:p>
            <a:pPr algn="just">
              <a:lnSpc>
                <a:spcPct val="150000"/>
              </a:lnSpc>
              <a:buFont typeface="Arial" panose="020B0604020202020204" pitchFamily="34" charset="0"/>
              <a:buChar char="•"/>
            </a:pPr>
            <a:r>
              <a:rPr lang="en-GB" b="1" dirty="0">
                <a:solidFill>
                  <a:srgbClr val="333333"/>
                </a:solidFill>
                <a:latin typeface="Times New Roman" panose="02020603050405020304" pitchFamily="18" charset="0"/>
                <a:cs typeface="Times New Roman" panose="02020603050405020304" pitchFamily="18" charset="0"/>
              </a:rPr>
              <a:t>Promotion</a:t>
            </a:r>
            <a:endParaRPr lang="en-GB"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GB" dirty="0">
                <a:solidFill>
                  <a:srgbClr val="333333"/>
                </a:solidFill>
                <a:latin typeface="Times New Roman" panose="02020603050405020304" pitchFamily="18" charset="0"/>
                <a:cs typeface="Times New Roman" panose="02020603050405020304" pitchFamily="18" charset="0"/>
              </a:rPr>
              <a:t>It is the elevation of the rank and the status of the employee which means a distinct change in the position of the employee. Promoting employees not only means a new position but also additional job roles, responsibilities &amp; opportunities to shape their career in forward direction. It also includes giving them an opportunity to lead a team as their team leader or involve them with managerial functions, based on their experience, skills &amp; expertise in that department.</a:t>
            </a:r>
            <a:endParaRPr lang="en-GB"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6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1561" y="280657"/>
            <a:ext cx="9261695" cy="49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Characteristics of  Staffing</a:t>
            </a:r>
          </a:p>
        </p:txBody>
      </p:sp>
      <p:sp>
        <p:nvSpPr>
          <p:cNvPr id="5" name="TextBox 4"/>
          <p:cNvSpPr txBox="1"/>
          <p:nvPr/>
        </p:nvSpPr>
        <p:spPr>
          <a:xfrm>
            <a:off x="775398" y="2182360"/>
            <a:ext cx="2553077"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Important function of management and not a temporary exercise</a:t>
            </a:r>
          </a:p>
          <a:p>
            <a:endParaRPr lang="en-GB" b="1" i="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562032" y="2182360"/>
            <a:ext cx="2553077" cy="1477328"/>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Related to the human relationship and deals with present and future requirement</a:t>
            </a:r>
          </a:p>
          <a:p>
            <a:endParaRPr lang="en-GB" b="1"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86095" y="2029315"/>
            <a:ext cx="2553077" cy="646331"/>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Staffing is the dynamic process</a:t>
            </a:r>
            <a:endParaRPr lang="en-GB" b="1" i="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420959" y="1979621"/>
            <a:ext cx="2553077" cy="923330"/>
          </a:xfrm>
          <a:prstGeom prst="rect">
            <a:avLst/>
          </a:prstGeom>
          <a:noFill/>
        </p:spPr>
        <p:txBody>
          <a:bodyPr wrap="square" rtlCol="0">
            <a:spAutoFit/>
          </a:bodyPr>
          <a:lstStyle/>
          <a:p>
            <a:pPr fontAlgn="base"/>
            <a:r>
              <a:rPr lang="en-GB" b="1" dirty="0">
                <a:latin typeface="Times New Roman" panose="02020603050405020304" pitchFamily="18" charset="0"/>
                <a:cs typeface="Times New Roman" panose="02020603050405020304" pitchFamily="18" charset="0"/>
              </a:rPr>
              <a:t>Staffing deals with present and future requirements</a:t>
            </a:r>
          </a:p>
        </p:txBody>
      </p:sp>
      <p:sp>
        <p:nvSpPr>
          <p:cNvPr id="10" name="TextBox 9"/>
          <p:cNvSpPr txBox="1"/>
          <p:nvPr/>
        </p:nvSpPr>
        <p:spPr>
          <a:xfrm>
            <a:off x="1457608" y="4805881"/>
            <a:ext cx="3366381"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Concern with developing of employee and Responsibility for staffing</a:t>
            </a:r>
          </a:p>
          <a:p>
            <a:endParaRPr lang="en-GB" b="1" i="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447682" y="4847435"/>
            <a:ext cx="2553077" cy="1477328"/>
          </a:xfrm>
          <a:prstGeom prst="rect">
            <a:avLst/>
          </a:prstGeom>
          <a:noFill/>
        </p:spPr>
        <p:txBody>
          <a:bodyPr wrap="square" rtlCol="0">
            <a:spAutoFit/>
          </a:bodyPr>
          <a:lstStyle/>
          <a:p>
            <a:pPr fontAlgn="base"/>
            <a:r>
              <a:rPr lang="en-GB" b="1" dirty="0">
                <a:latin typeface="Times New Roman" panose="02020603050405020304" pitchFamily="18" charset="0"/>
                <a:cs typeface="Times New Roman" panose="02020603050405020304" pitchFamily="18" charset="0"/>
              </a:rPr>
              <a:t>Staffing is a logical exercise which involves people</a:t>
            </a:r>
          </a:p>
          <a:p>
            <a:pPr fontAlgn="base"/>
            <a:endParaRPr lang="en-GB" b="1" dirty="0">
              <a:latin typeface="Times New Roman" panose="02020603050405020304" pitchFamily="18" charset="0"/>
              <a:cs typeface="Times New Roman" panose="02020603050405020304" pitchFamily="18" charset="0"/>
            </a:endParaRPr>
          </a:p>
          <a:p>
            <a:endParaRPr lang="en-GB" i="1" dirty="0"/>
          </a:p>
        </p:txBody>
      </p:sp>
      <p:sp>
        <p:nvSpPr>
          <p:cNvPr id="12" name="TextBox 11"/>
          <p:cNvSpPr txBox="1"/>
          <p:nvPr/>
        </p:nvSpPr>
        <p:spPr>
          <a:xfrm>
            <a:off x="8363893" y="4875602"/>
            <a:ext cx="2553077" cy="646331"/>
          </a:xfrm>
          <a:prstGeom prst="rect">
            <a:avLst/>
          </a:prstGeom>
          <a:noFill/>
        </p:spPr>
        <p:txBody>
          <a:bodyPr wrap="square" rtlCol="0">
            <a:spAutoFit/>
          </a:bodyPr>
          <a:lstStyle/>
          <a:p>
            <a:pPr fontAlgn="base"/>
            <a:r>
              <a:rPr lang="en-GB" b="1" dirty="0">
                <a:latin typeface="Times New Roman" panose="02020603050405020304" pitchFamily="18" charset="0"/>
                <a:cs typeface="Times New Roman" panose="02020603050405020304" pitchFamily="18" charset="0"/>
              </a:rPr>
              <a:t>Staffing is a complex process</a:t>
            </a:r>
          </a:p>
        </p:txBody>
      </p:sp>
      <p:cxnSp>
        <p:nvCxnSpPr>
          <p:cNvPr id="13" name="Straight Arrow Connector 12"/>
          <p:cNvCxnSpPr>
            <a:stCxn id="4" idx="2"/>
          </p:cNvCxnSpPr>
          <p:nvPr/>
        </p:nvCxnSpPr>
        <p:spPr>
          <a:xfrm flipH="1">
            <a:off x="5572408" y="778598"/>
            <a:ext cx="1" cy="50699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67543" y="1285592"/>
            <a:ext cx="8985779" cy="0"/>
          </a:xfrm>
          <a:prstGeom prst="line">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75388" y="2156459"/>
            <a:ext cx="2421653" cy="1243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89648" y="2159332"/>
            <a:ext cx="2421653" cy="949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513786" y="2001157"/>
            <a:ext cx="2421653" cy="949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9342495" y="1885601"/>
            <a:ext cx="2421653" cy="1064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57608" y="4779981"/>
            <a:ext cx="3366381" cy="949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084548" y="4779981"/>
            <a:ext cx="2806733" cy="1207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8254415" y="4805881"/>
            <a:ext cx="2567660" cy="949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p:cNvCxnSpPr/>
          <p:nvPr/>
        </p:nvCxnSpPr>
        <p:spPr>
          <a:xfrm>
            <a:off x="1567543" y="1285592"/>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14351" y="1309693"/>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658518" y="1285592"/>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401719" y="1285592"/>
            <a:ext cx="0" cy="87086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28475" y="1285592"/>
            <a:ext cx="0" cy="349438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94413" y="1285592"/>
            <a:ext cx="0" cy="349438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198387" y="1285592"/>
            <a:ext cx="0" cy="349438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32563" y="100484"/>
            <a:ext cx="11394830" cy="622427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610620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4352" y="0"/>
            <a:ext cx="10972800" cy="6555641"/>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1.Important function of management and not a temporary exercise</a:t>
            </a:r>
          </a:p>
          <a:p>
            <a:pPr algn="just"/>
            <a:r>
              <a:rPr lang="en-GB" sz="2000" dirty="0">
                <a:latin typeface="Times New Roman" panose="02020603050405020304" pitchFamily="18" charset="0"/>
                <a:cs typeface="Times New Roman" panose="02020603050405020304" pitchFamily="18" charset="0"/>
              </a:rPr>
              <a:t>Staffing is concerned with selection of manpower especially the managers. The function of staffing involves manning the organisation’s structure through careful selection, appraisal, development efforts etc. This function of management is not a new one rather; it is as old as the organisational itself is.</a:t>
            </a:r>
          </a:p>
          <a:p>
            <a:pPr algn="just"/>
            <a:endParaRPr lang="en-GB" sz="2000" b="1"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2. Concern with developing of employee and Responsibility for staffing.</a:t>
            </a:r>
          </a:p>
          <a:p>
            <a:pPr algn="just"/>
            <a:r>
              <a:rPr lang="en-GB" sz="2000" dirty="0">
                <a:latin typeface="Times New Roman" panose="02020603050405020304" pitchFamily="18" charset="0"/>
                <a:cs typeface="Times New Roman" panose="02020603050405020304" pitchFamily="18" charset="0"/>
              </a:rPr>
              <a:t>Staffing is not the responsibility of personnel department alone. In fact, the responsibility for the efficient planning and execution of staffing function rests upon every manager at all levels. It will provides training, motivating and other kind skill development activities are held.</a:t>
            </a:r>
          </a:p>
          <a:p>
            <a:pPr algn="just"/>
            <a:endParaRPr lang="en-GB" sz="2000" b="1"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3. Related to the human relationship and deals with present and future requirement.</a:t>
            </a:r>
          </a:p>
          <a:p>
            <a:pPr algn="just"/>
            <a:r>
              <a:rPr lang="en-GB" sz="2000" dirty="0">
                <a:latin typeface="Times New Roman" panose="02020603050405020304" pitchFamily="18" charset="0"/>
                <a:cs typeface="Times New Roman" panose="02020603050405020304" pitchFamily="18" charset="0"/>
              </a:rPr>
              <a:t>The main objective of staffing is to acquire the right employees and make the best use of them to achieve the business goals. Out of all the factors or production, employees are the only one in living form. Humans have feelings, emotions and self-respect. Since staffing is related with human element, humanitarian behaviour is expected towards them when they are made to work in the organization.</a:t>
            </a:r>
            <a:endParaRPr lang="en-GB" sz="2000" b="1" dirty="0">
              <a:latin typeface="Times New Roman" panose="02020603050405020304" pitchFamily="18" charset="0"/>
              <a:cs typeface="Times New Roman" panose="02020603050405020304" pitchFamily="18" charset="0"/>
            </a:endParaRPr>
          </a:p>
          <a:p>
            <a:pPr algn="just"/>
            <a:endParaRPr lang="en-GB" sz="2000" b="1"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4.Staffing is a logical exercise which involves people.</a:t>
            </a:r>
          </a:p>
          <a:p>
            <a:pPr algn="just"/>
            <a:r>
              <a:rPr lang="en-GB" sz="2000" dirty="0">
                <a:latin typeface="Times New Roman" panose="02020603050405020304" pitchFamily="18" charset="0"/>
                <a:cs typeface="Times New Roman" panose="02020603050405020304" pitchFamily="18" charset="0"/>
              </a:rPr>
              <a:t>The various logical steps to be followed in staffing are: manpower planning, recruitment, selection, induction, appraisal, training and maintenance of personnel. Staffing is a managerial function.</a:t>
            </a:r>
          </a:p>
          <a:p>
            <a:pPr algn="just"/>
            <a:endParaRPr lang="en-GB" sz="2000" b="1"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8728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4255" y="117693"/>
            <a:ext cx="10972800" cy="6740307"/>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5. Staffing is the dynamic process.</a:t>
            </a:r>
          </a:p>
          <a:p>
            <a:pPr algn="just"/>
            <a:r>
              <a:rPr lang="en-GB" dirty="0">
                <a:latin typeface="Times New Roman" panose="02020603050405020304" pitchFamily="18" charset="0"/>
                <a:cs typeface="Times New Roman" panose="02020603050405020304" pitchFamily="18" charset="0"/>
              </a:rPr>
              <a:t>Appropriate staff brings dynamism in all the activities of an organization. Staffing is not an activity which can be undertaken only temporary. It is a continuous activity so that required manpower is available throughout the year and at all times without any problem</a:t>
            </a:r>
          </a:p>
          <a:p>
            <a:pPr algn="just"/>
            <a:endParaRPr lang="en-GB" b="1"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6. Staffing deals with present and future requirements</a:t>
            </a:r>
          </a:p>
          <a:p>
            <a:pPr algn="just"/>
            <a:r>
              <a:rPr lang="en-GB" dirty="0">
                <a:latin typeface="Times New Roman" panose="02020603050405020304" pitchFamily="18" charset="0"/>
                <a:cs typeface="Times New Roman" panose="02020603050405020304" pitchFamily="18" charset="0"/>
              </a:rPr>
              <a:t>Changes keep on taking place very frequently in the staff on account of retirements, resignations, deaths, terminations, etc. Staffing therefore not only deals with present but also with future. If own people are not developed, an organisation may have to hire people from outside. </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7.Staffing is a complex process.</a:t>
            </a:r>
          </a:p>
          <a:p>
            <a:pPr algn="just"/>
            <a:r>
              <a:rPr lang="en-GB" dirty="0">
                <a:latin typeface="Times New Roman" panose="02020603050405020304" pitchFamily="18" charset="0"/>
                <a:cs typeface="Times New Roman" panose="02020603050405020304" pitchFamily="18" charset="0"/>
              </a:rPr>
              <a:t>According to Wendell French “the broad personnel management function must be a joint effort of all managers within an organisation. The complex nature of staffing function stems from the fact that sometimes totally unrelated functions are assigned to staffing functions.” The complexity increases because an enterprise is a dynamic entity having a number of systems and sub-systems</a:t>
            </a:r>
            <a:endParaRPr lang="en-GB" b="1"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r>
              <a:rPr lang="en-GB" b="1" i="1" dirty="0">
                <a:latin typeface="Times New Roman" panose="02020603050405020304" pitchFamily="18" charset="0"/>
                <a:cs typeface="Times New Roman" panose="02020603050405020304" pitchFamily="18" charset="0"/>
              </a:rPr>
              <a:t> </a:t>
            </a:r>
          </a:p>
          <a:p>
            <a:pPr algn="just"/>
            <a:endParaRPr lang="en-GB" b="1"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764366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4255" y="117693"/>
            <a:ext cx="10972800" cy="6740307"/>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5. Staffing is the dynamic process.</a:t>
            </a:r>
          </a:p>
          <a:p>
            <a:pPr algn="just"/>
            <a:r>
              <a:rPr lang="en-GB" dirty="0">
                <a:latin typeface="Times New Roman" panose="02020603050405020304" pitchFamily="18" charset="0"/>
                <a:cs typeface="Times New Roman" panose="02020603050405020304" pitchFamily="18" charset="0"/>
              </a:rPr>
              <a:t>Appropriate staff brings dynamism in all the activities of an organization. Staffing is not an activity which can be undertaken only temporary. It is a continuous activity so that required manpower is available throughout the year and at all times without any problem</a:t>
            </a:r>
          </a:p>
          <a:p>
            <a:pPr algn="just"/>
            <a:endParaRPr lang="en-GB" b="1"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6. Staffing deals with present and future requirements</a:t>
            </a:r>
          </a:p>
          <a:p>
            <a:pPr algn="just"/>
            <a:r>
              <a:rPr lang="en-GB" dirty="0">
                <a:latin typeface="Times New Roman" panose="02020603050405020304" pitchFamily="18" charset="0"/>
                <a:cs typeface="Times New Roman" panose="02020603050405020304" pitchFamily="18" charset="0"/>
              </a:rPr>
              <a:t>Changes keep on taking place very frequently in the staff on account of retirements, resignations, deaths, terminations, etc. Staffing therefore not only deals with present but also with future. If own people are not developed, an organisation may have to hire people from outside. </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7.Staffing is a complex process.</a:t>
            </a:r>
          </a:p>
          <a:p>
            <a:pPr algn="just"/>
            <a:r>
              <a:rPr lang="en-GB" dirty="0">
                <a:latin typeface="Times New Roman" panose="02020603050405020304" pitchFamily="18" charset="0"/>
                <a:cs typeface="Times New Roman" panose="02020603050405020304" pitchFamily="18" charset="0"/>
              </a:rPr>
              <a:t>According to Wendell French “the broad personnel management function must be a joint effort of all managers within an organisation. The complex nature of staffing function stems from the fact that sometimes totally unrelated functions are assigned to staffing functions.” The complexity increases because an enterprise is a dynamic entity having a number of systems and sub-systems</a:t>
            </a:r>
            <a:endParaRPr lang="en-GB" b="1"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endParaRPr lang="en-GB" b="1" dirty="0">
              <a:latin typeface="Times New Roman" panose="02020603050405020304" pitchFamily="18" charset="0"/>
              <a:cs typeface="Times New Roman" panose="02020603050405020304" pitchFamily="18" charset="0"/>
            </a:endParaRPr>
          </a:p>
          <a:p>
            <a:pPr algn="just"/>
            <a:r>
              <a:rPr lang="en-GB" b="1" i="1" dirty="0">
                <a:latin typeface="Times New Roman" panose="02020603050405020304" pitchFamily="18" charset="0"/>
                <a:cs typeface="Times New Roman" panose="02020603050405020304" pitchFamily="18" charset="0"/>
              </a:rPr>
              <a:t> </a:t>
            </a:r>
          </a:p>
          <a:p>
            <a:pPr algn="just"/>
            <a:endParaRPr lang="en-GB" b="1"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1176161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130966" y="2367481"/>
            <a:ext cx="3702868" cy="2462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Times New Roman" panose="02020603050405020304" pitchFamily="18" charset="0"/>
                <a:cs typeface="Times New Roman" panose="02020603050405020304" pitchFamily="18" charset="0"/>
              </a:rPr>
              <a:t>Importance of Staffing</a:t>
            </a:r>
          </a:p>
        </p:txBody>
      </p:sp>
      <p:sp>
        <p:nvSpPr>
          <p:cNvPr id="10" name="Hexagon 9"/>
          <p:cNvSpPr/>
          <p:nvPr/>
        </p:nvSpPr>
        <p:spPr>
          <a:xfrm>
            <a:off x="810285" y="1282862"/>
            <a:ext cx="2584765"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Finding Competent Personnel</a:t>
            </a:r>
            <a:endParaRPr lang="en-GB" sz="2400" b="1" dirty="0">
              <a:latin typeface="Times New Roman" panose="02020603050405020304" pitchFamily="18" charset="0"/>
              <a:cs typeface="Times New Roman" panose="02020603050405020304" pitchFamily="18" charset="0"/>
            </a:endParaRPr>
          </a:p>
        </p:txBody>
      </p:sp>
      <p:sp>
        <p:nvSpPr>
          <p:cNvPr id="17" name="Hexagon 16"/>
          <p:cNvSpPr/>
          <p:nvPr/>
        </p:nvSpPr>
        <p:spPr>
          <a:xfrm>
            <a:off x="6283105" y="537750"/>
            <a:ext cx="2317687"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 </a:t>
            </a:r>
            <a:r>
              <a:rPr lang="en-GB" sz="2400" b="1" dirty="0">
                <a:latin typeface="Times New Roman" panose="02020603050405020304" pitchFamily="18" charset="0"/>
                <a:cs typeface="Times New Roman" panose="02020603050405020304" pitchFamily="18" charset="0"/>
              </a:rPr>
              <a:t>Improve Efficiency</a:t>
            </a:r>
          </a:p>
        </p:txBody>
      </p:sp>
      <p:sp>
        <p:nvSpPr>
          <p:cNvPr id="20" name="Hexagon 19"/>
          <p:cNvSpPr/>
          <p:nvPr/>
        </p:nvSpPr>
        <p:spPr>
          <a:xfrm>
            <a:off x="8528364" y="3214848"/>
            <a:ext cx="3150606" cy="149022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Growth of the Organisation</a:t>
            </a:r>
            <a:endParaRPr lang="en-GB" sz="2400" b="1" dirty="0">
              <a:latin typeface="Times New Roman" panose="02020603050405020304" pitchFamily="18" charset="0"/>
              <a:cs typeface="Times New Roman" panose="02020603050405020304" pitchFamily="18" charset="0"/>
            </a:endParaRPr>
          </a:p>
        </p:txBody>
      </p:sp>
      <p:sp>
        <p:nvSpPr>
          <p:cNvPr id="11" name="Regular Pentagon 10"/>
          <p:cNvSpPr/>
          <p:nvPr/>
        </p:nvSpPr>
        <p:spPr>
          <a:xfrm>
            <a:off x="3516923" y="5081257"/>
            <a:ext cx="5083869" cy="129464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latin typeface="Times New Roman" panose="02020603050405020304" pitchFamily="18" charset="0"/>
                <a:cs typeface="Times New Roman" panose="02020603050405020304" pitchFamily="18" charset="0"/>
              </a:rPr>
              <a:t>Optimum Utilisation of Human Resources</a:t>
            </a:r>
          </a:p>
        </p:txBody>
      </p:sp>
      <p:sp>
        <p:nvSpPr>
          <p:cNvPr id="12" name="Flowchart: Alternate Process 11"/>
          <p:cNvSpPr/>
          <p:nvPr/>
        </p:nvSpPr>
        <p:spPr>
          <a:xfrm>
            <a:off x="647320" y="3959960"/>
            <a:ext cx="2104931" cy="14323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latin typeface="Times New Roman" panose="02020603050405020304" pitchFamily="18" charset="0"/>
                <a:cs typeface="Times New Roman" panose="02020603050405020304" pitchFamily="18" charset="0"/>
              </a:rPr>
              <a:t>Job Satisfaction</a:t>
            </a:r>
          </a:p>
        </p:txBody>
      </p:sp>
      <p:sp>
        <p:nvSpPr>
          <p:cNvPr id="21" name="Flowchart: Alternate Process 20"/>
          <p:cNvSpPr/>
          <p:nvPr/>
        </p:nvSpPr>
        <p:spPr>
          <a:xfrm>
            <a:off x="289711" y="398352"/>
            <a:ext cx="11697077" cy="6228785"/>
          </a:xfrm>
          <a:prstGeom prst="flowChartAlternateProcess">
            <a:avLst/>
          </a:prstGeom>
          <a:noFill/>
          <a:ln w="635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7777424" y="3566206"/>
            <a:ext cx="823368" cy="409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p:cNvCxnSpPr>
            <a:stCxn id="4" idx="7"/>
            <a:endCxn id="17" idx="1"/>
          </p:cNvCxnSpPr>
          <p:nvPr/>
        </p:nvCxnSpPr>
        <p:spPr>
          <a:xfrm flipV="1">
            <a:off x="7291562" y="2027975"/>
            <a:ext cx="936674" cy="700137"/>
          </a:xfrm>
          <a:prstGeom prst="straightConnector1">
            <a:avLst/>
          </a:prstGeom>
          <a:ln w="133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1"/>
            <a:endCxn id="10" idx="0"/>
          </p:cNvCxnSpPr>
          <p:nvPr/>
        </p:nvCxnSpPr>
        <p:spPr>
          <a:xfrm flipH="1" flipV="1">
            <a:off x="3395050" y="2027975"/>
            <a:ext cx="1278188" cy="700137"/>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 idx="2"/>
            <a:endCxn id="12" idx="3"/>
          </p:cNvCxnSpPr>
          <p:nvPr/>
        </p:nvCxnSpPr>
        <p:spPr>
          <a:xfrm rot="10800000" flipV="1">
            <a:off x="2752252" y="3598752"/>
            <a:ext cx="1378715" cy="1077362"/>
          </a:xfrm>
          <a:prstGeom prst="bentConnector3">
            <a:avLst/>
          </a:prstGeom>
          <a:ln w="104775">
            <a:tailEnd type="triangle"/>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a:off x="5747657" y="4830023"/>
            <a:ext cx="234743" cy="339506"/>
          </a:xfrm>
          <a:prstGeom prst="downArrow">
            <a:avLst/>
          </a:prstGeom>
          <a:ln w="69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4547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547" y="0"/>
            <a:ext cx="11455121" cy="6555641"/>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Staffing is an important function of management as it takes care of the manpower requirement of any organisation. In today’s environment with rapid changes taking place in technology, size of the organisations, etc. finding the right people for the job becomes critical. In such a scenario, proper staffing process plays an important role in the organisations. Following are the highlighted benefits of staffing in the current world scenario. </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i</a:t>
            </a:r>
            <a:r>
              <a:rPr lang="en-GB" sz="2000" b="1" dirty="0">
                <a:latin typeface="Times New Roman" panose="02020603050405020304" pitchFamily="18" charset="0"/>
                <a:cs typeface="Times New Roman" panose="02020603050405020304" pitchFamily="18" charset="0"/>
              </a:rPr>
              <a:t>) Finding Competent Personnel: </a:t>
            </a:r>
            <a:r>
              <a:rPr lang="en-GB" sz="2000" dirty="0">
                <a:latin typeface="Times New Roman" panose="02020603050405020304" pitchFamily="18" charset="0"/>
                <a:cs typeface="Times New Roman" panose="02020603050405020304" pitchFamily="18" charset="0"/>
              </a:rPr>
              <a:t>Staffing helps in finding and choosing the right personnel required for a job.</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(ii) Improves Efficiency: </a:t>
            </a:r>
            <a:r>
              <a:rPr lang="en-GB" sz="2000" dirty="0">
                <a:latin typeface="Times New Roman" panose="02020603050405020304" pitchFamily="18" charset="0"/>
                <a:cs typeface="Times New Roman" panose="02020603050405020304" pitchFamily="18" charset="0"/>
              </a:rPr>
              <a:t>By ensuring that right people are placed for right jobs, the overall efficiency and performance increases.</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 (iii) Growth of the Organisation</a:t>
            </a:r>
            <a:r>
              <a:rPr lang="en-GB" sz="2000" dirty="0">
                <a:latin typeface="Times New Roman" panose="02020603050405020304" pitchFamily="18" charset="0"/>
                <a:cs typeface="Times New Roman" panose="02020603050405020304" pitchFamily="18" charset="0"/>
              </a:rPr>
              <a:t>: It ensures survival and growth of the organisation by appointing efficient and competent employees for various jobs.</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(iv) Optimum Utilisation of Human Resources: </a:t>
            </a:r>
            <a:r>
              <a:rPr lang="en-GB" sz="2000" dirty="0">
                <a:latin typeface="Times New Roman" panose="02020603050405020304" pitchFamily="18" charset="0"/>
                <a:cs typeface="Times New Roman" panose="02020603050405020304" pitchFamily="18" charset="0"/>
              </a:rPr>
              <a:t>Through proper manpower planning, staffing prevents over-utilisation or under-utilisation of manpower. In addition, it avoids interruption in working efficiency by suggesting, in advance if there is any unfilled job. </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(v) </a:t>
            </a:r>
            <a:r>
              <a:rPr lang="en-GB" sz="2000" b="1" dirty="0">
                <a:latin typeface="Times New Roman" panose="02020603050405020304" pitchFamily="18" charset="0"/>
                <a:cs typeface="Times New Roman" panose="02020603050405020304" pitchFamily="18" charset="0"/>
              </a:rPr>
              <a:t>Job Satisfaction</a:t>
            </a:r>
            <a:r>
              <a:rPr lang="en-GB" sz="2000" dirty="0">
                <a:latin typeface="Times New Roman" panose="02020603050405020304" pitchFamily="18" charset="0"/>
                <a:cs typeface="Times New Roman" panose="02020603050405020304" pitchFamily="18" charset="0"/>
              </a:rPr>
              <a:t>: Compensation and fair rewards given to the employees provide them self-confidence and job-satisfaction. It encourages them to work diligently and give their best to the organisation</a:t>
            </a:r>
            <a:r>
              <a:rPr lang="en-GB" dirty="0"/>
              <a:t>.</a:t>
            </a:r>
          </a:p>
        </p:txBody>
      </p:sp>
    </p:spTree>
    <p:extLst>
      <p:ext uri="{BB962C8B-B14F-4D97-AF65-F5344CB8AC3E}">
        <p14:creationId xmlns:p14="http://schemas.microsoft.com/office/powerpoint/2010/main" val="3173543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Training and development"/>
          <p:cNvPicPr>
            <a:picLocks noChangeAspect="1" noChangeArrowheads="1"/>
          </p:cNvPicPr>
          <p:nvPr/>
        </p:nvPicPr>
        <p:blipFill rotWithShape="1">
          <a:blip r:embed="rId2">
            <a:extLst>
              <a:ext uri="{28A0092B-C50C-407E-A947-70E740481C1C}">
                <a14:useLocalDpi xmlns:a14="http://schemas.microsoft.com/office/drawing/2010/main" val="0"/>
              </a:ext>
            </a:extLst>
          </a:blip>
          <a:srcRect t="13877"/>
          <a:stretch/>
        </p:blipFill>
        <p:spPr bwMode="auto">
          <a:xfrm>
            <a:off x="622998" y="1145512"/>
            <a:ext cx="10771833" cy="52382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87640" y="341644"/>
            <a:ext cx="8611437" cy="646331"/>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Function of Staffing</a:t>
            </a:r>
          </a:p>
        </p:txBody>
      </p:sp>
    </p:spTree>
    <p:extLst>
      <p:ext uri="{BB962C8B-B14F-4D97-AF65-F5344CB8AC3E}">
        <p14:creationId xmlns:p14="http://schemas.microsoft.com/office/powerpoint/2010/main" val="2860125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7702" y="167450"/>
            <a:ext cx="11284298" cy="5478423"/>
          </a:xfrm>
          <a:prstGeom prst="rect">
            <a:avLst/>
          </a:prstGeom>
        </p:spPr>
        <p:txBody>
          <a:bodyPr wrap="square">
            <a:spAutoFit/>
          </a:bodyPr>
          <a:lstStyle/>
          <a:p>
            <a:pPr algn="just"/>
            <a:r>
              <a:rPr lang="en-GB" sz="2000" b="1" dirty="0">
                <a:latin typeface="Times New Roman" panose="02020603050405020304" pitchFamily="18" charset="0"/>
                <a:cs typeface="Times New Roman" panose="02020603050405020304" pitchFamily="18" charset="0"/>
              </a:rPr>
              <a:t>Manpower planning</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It is the estimation of the workforce requirement and is the first step in the process of staffing as every step begins with the process of planning and identifying what is needed.</a:t>
            </a:r>
          </a:p>
          <a:p>
            <a:pPr algn="just"/>
            <a:endParaRPr lang="en-GB" sz="2000" b="1"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Recruiting</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Once the positions are determined and the required qualification is outlined, the need to identify the people who fulfil the required criteria arises.</a:t>
            </a:r>
          </a:p>
          <a:p>
            <a:pPr algn="just"/>
            <a:endParaRPr lang="en-GB" sz="2000" b="1"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Selection</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It is the process of screening &amp; short listing the right person from a pool of eligible applicants. It is the distinct process sifting through the recruits to understand who can do that job better.</a:t>
            </a:r>
          </a:p>
          <a:p>
            <a:pPr algn="just"/>
            <a:endParaRPr lang="en-GB" sz="2000" b="1"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Orientation</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It is the process by which new employees are introduced &amp; made familiar to the workplace &amp; company policies. Being a new employee, they must be made aware of terms and condition, rules, policies, objectives, benefits etc. of the organization.</a:t>
            </a:r>
          </a:p>
          <a:p>
            <a:pPr algn="just">
              <a:lnSpc>
                <a:spcPct val="150000"/>
              </a:lnSpc>
            </a:pPr>
            <a:endParaRPr lang="en-GB"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736692"/>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3164</TotalTime>
  <Words>1272</Words>
  <Application>Microsoft Office PowerPoint</Application>
  <PresentationFormat>Widescreen</PresentationFormat>
  <Paragraphs>94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Microsoft Office User</cp:lastModifiedBy>
  <cp:revision>189</cp:revision>
  <dcterms:created xsi:type="dcterms:W3CDTF">2022-06-01T14:28:06Z</dcterms:created>
  <dcterms:modified xsi:type="dcterms:W3CDTF">2023-12-28T01:21:44Z</dcterms:modified>
</cp:coreProperties>
</file>