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326" r:id="rId2"/>
    <p:sldId id="319" r:id="rId3"/>
    <p:sldId id="320" r:id="rId4"/>
    <p:sldId id="321" r:id="rId5"/>
    <p:sldId id="322" r:id="rId6"/>
    <p:sldId id="323" r:id="rId7"/>
    <p:sldId id="324" r:id="rId8"/>
    <p:sldId id="32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16/01/2024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16/01/2024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16/01/2024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16/01/2024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16/01/2024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16/01/2024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16/01/2024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16/01/2024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16/01/2024</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0509" y="230909"/>
            <a:ext cx="10917381" cy="6324808"/>
          </a:xfrm>
          <a:prstGeom prst="rect">
            <a:avLst/>
          </a:prstGeom>
          <a:noFill/>
        </p:spPr>
        <p:txBody>
          <a:bodyPr wrap="square" rtlCol="0">
            <a:spAutoFit/>
          </a:bodyPr>
          <a:lstStyle/>
          <a:p>
            <a:pPr algn="just">
              <a:lnSpc>
                <a:spcPct val="150000"/>
              </a:lnSpc>
            </a:pPr>
            <a:r>
              <a:rPr lang="en-GB" dirty="0" smtClean="0">
                <a:latin typeface="Times New Roman" panose="02020603050405020304" pitchFamily="18" charset="0"/>
                <a:cs typeface="Times New Roman" panose="02020603050405020304" pitchFamily="18" charset="0"/>
              </a:rPr>
              <a:t>Dear Students,</a:t>
            </a:r>
          </a:p>
          <a:p>
            <a:pPr algn="just">
              <a:lnSpc>
                <a:spcPct val="150000"/>
              </a:lnSpc>
            </a:pPr>
            <a:r>
              <a:rPr lang="en-GB" dirty="0">
                <a:latin typeface="Times New Roman" panose="02020603050405020304" pitchFamily="18" charset="0"/>
                <a:cs typeface="Times New Roman" panose="02020603050405020304" pitchFamily="18" charset="0"/>
              </a:rPr>
              <a:t>H</a:t>
            </a:r>
            <a:r>
              <a:rPr lang="en-GB" dirty="0" smtClean="0">
                <a:latin typeface="Times New Roman" panose="02020603050405020304" pitchFamily="18" charset="0"/>
                <a:cs typeface="Times New Roman" panose="02020603050405020304" pitchFamily="18" charset="0"/>
              </a:rPr>
              <a:t>ope </a:t>
            </a:r>
            <a:r>
              <a:rPr lang="en-GB" dirty="0">
                <a:latin typeface="Times New Roman" panose="02020603050405020304" pitchFamily="18" charset="0"/>
                <a:cs typeface="Times New Roman" panose="02020603050405020304" pitchFamily="18" charset="0"/>
              </a:rPr>
              <a:t>this message finds you well. As </a:t>
            </a:r>
            <a:r>
              <a:rPr lang="en-GB" dirty="0" smtClean="0">
                <a:latin typeface="Times New Roman" panose="02020603050405020304" pitchFamily="18" charset="0"/>
                <a:cs typeface="Times New Roman" panose="02020603050405020304" pitchFamily="18" charset="0"/>
              </a:rPr>
              <a:t>you are enjoying the </a:t>
            </a:r>
            <a:r>
              <a:rPr lang="en-GB" dirty="0">
                <a:latin typeface="Times New Roman" panose="02020603050405020304" pitchFamily="18" charset="0"/>
                <a:cs typeface="Times New Roman" panose="02020603050405020304" pitchFamily="18" charset="0"/>
              </a:rPr>
              <a:t>vacation </a:t>
            </a:r>
            <a:r>
              <a:rPr lang="en-GB" dirty="0" smtClean="0">
                <a:latin typeface="Times New Roman" panose="02020603050405020304" pitchFamily="18" charset="0"/>
                <a:cs typeface="Times New Roman" panose="02020603050405020304" pitchFamily="18" charset="0"/>
              </a:rPr>
              <a:t>period and it </a:t>
            </a:r>
            <a:r>
              <a:rPr lang="en-GB" dirty="0">
                <a:latin typeface="Times New Roman" panose="02020603050405020304" pitchFamily="18" charset="0"/>
                <a:cs typeface="Times New Roman" panose="02020603050405020304" pitchFamily="18" charset="0"/>
              </a:rPr>
              <a:t>is coming to an </a:t>
            </a:r>
            <a:r>
              <a:rPr lang="en-GB" dirty="0" smtClean="0">
                <a:latin typeface="Times New Roman" panose="02020603050405020304" pitchFamily="18" charset="0"/>
                <a:cs typeface="Times New Roman" panose="02020603050405020304" pitchFamily="18" charset="0"/>
              </a:rPr>
              <a:t>end.</a:t>
            </a:r>
            <a:r>
              <a:rPr lang="en-GB" dirty="0">
                <a:latin typeface="Times New Roman" panose="02020603050405020304" pitchFamily="18" charset="0"/>
                <a:cs typeface="Times New Roman" panose="02020603050405020304" pitchFamily="18" charset="0"/>
              </a:rPr>
              <a:t> I wish you all a joyous and prosperous </a:t>
            </a:r>
            <a:r>
              <a:rPr lang="en-GB" dirty="0" smtClean="0">
                <a:latin typeface="Times New Roman" panose="02020603050405020304" pitchFamily="18" charset="0"/>
                <a:cs typeface="Times New Roman" panose="02020603050405020304" pitchFamily="18" charset="0"/>
              </a:rPr>
              <a:t> vacation. Dear students as we classified all the students into different groups, so the following slide will guide you about your vacation’s assignment.</a:t>
            </a:r>
          </a:p>
          <a:p>
            <a:pPr algn="just">
              <a:lnSpc>
                <a:spcPct val="150000"/>
              </a:lnSpc>
            </a:pPr>
            <a:r>
              <a:rPr lang="en-GB" dirty="0" smtClean="0">
                <a:latin typeface="Times New Roman" panose="02020603050405020304" pitchFamily="18" charset="0"/>
                <a:cs typeface="Times New Roman" panose="02020603050405020304" pitchFamily="18" charset="0"/>
              </a:rPr>
              <a:t>Completing </a:t>
            </a:r>
            <a:r>
              <a:rPr lang="en-GB" dirty="0">
                <a:latin typeface="Times New Roman" panose="02020603050405020304" pitchFamily="18" charset="0"/>
                <a:cs typeface="Times New Roman" panose="02020603050405020304" pitchFamily="18" charset="0"/>
              </a:rPr>
              <a:t>your assignment is crucial not only for your academic progress but also for the valuable insights and skills you'll gain from the research and analysis involved. Remember that successfully managing your time and meeting deadlines are essential skills that will benefit you in your academic and professional journey.</a:t>
            </a:r>
          </a:p>
          <a:p>
            <a:pPr algn="just">
              <a:lnSpc>
                <a:spcPct val="150000"/>
              </a:lnSpc>
            </a:pPr>
            <a:r>
              <a:rPr lang="en-GB" dirty="0">
                <a:latin typeface="Times New Roman" panose="02020603050405020304" pitchFamily="18" charset="0"/>
                <a:cs typeface="Times New Roman" panose="02020603050405020304" pitchFamily="18" charset="0"/>
              </a:rPr>
              <a:t>If you have any questions or face challenges during the completion of your assignment, don't hesitate to </a:t>
            </a:r>
            <a:r>
              <a:rPr lang="en-GB" dirty="0" smtClean="0">
                <a:latin typeface="Times New Roman" panose="02020603050405020304" pitchFamily="18" charset="0"/>
                <a:cs typeface="Times New Roman" panose="02020603050405020304" pitchFamily="18" charset="0"/>
              </a:rPr>
              <a:t>ask me through different communication methodology. </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smtClean="0">
                <a:latin typeface="Times New Roman" panose="02020603050405020304" pitchFamily="18" charset="0"/>
                <a:cs typeface="Times New Roman" panose="02020603050405020304" pitchFamily="18" charset="0"/>
              </a:rPr>
              <a:t>Remember</a:t>
            </a:r>
            <a:r>
              <a:rPr lang="en-GB" dirty="0">
                <a:latin typeface="Times New Roman" panose="02020603050405020304" pitchFamily="18" charset="0"/>
                <a:cs typeface="Times New Roman" panose="02020603050405020304" pitchFamily="18" charset="0"/>
              </a:rPr>
              <a:t>, your hard work and dedication will reflect in the quality of your assignment. I believe in your ability to produce excellent work, and I encourage you to give it your best effort.</a:t>
            </a:r>
          </a:p>
          <a:p>
            <a:pPr algn="just">
              <a:lnSpc>
                <a:spcPct val="150000"/>
              </a:lnSpc>
            </a:pPr>
            <a:r>
              <a:rPr lang="en-GB" dirty="0">
                <a:latin typeface="Times New Roman" panose="02020603050405020304" pitchFamily="18" charset="0"/>
                <a:cs typeface="Times New Roman" panose="02020603050405020304" pitchFamily="18" charset="0"/>
              </a:rPr>
              <a:t>Wishing you success in completing your assignment on </a:t>
            </a:r>
            <a:r>
              <a:rPr lang="en-GB" dirty="0" smtClean="0">
                <a:latin typeface="Times New Roman" panose="02020603050405020304" pitchFamily="18" charset="0"/>
                <a:cs typeface="Times New Roman" panose="02020603050405020304" pitchFamily="18" charset="0"/>
              </a:rPr>
              <a:t>time</a:t>
            </a:r>
            <a:endParaRPr lang="en-GB" dirty="0" smtClean="0">
              <a:latin typeface="Times New Roman" panose="02020603050405020304" pitchFamily="18" charset="0"/>
              <a:cs typeface="Times New Roman" panose="02020603050405020304" pitchFamily="18" charset="0"/>
            </a:endParaRPr>
          </a:p>
          <a:p>
            <a:pPr algn="just">
              <a:lnSpc>
                <a:spcPct val="150000"/>
              </a:lnSpc>
            </a:pPr>
            <a:r>
              <a:rPr lang="en-GB" dirty="0" err="1" smtClean="0">
                <a:latin typeface="Times New Roman" panose="02020603050405020304" pitchFamily="18" charset="0"/>
                <a:cs typeface="Times New Roman" panose="02020603050405020304" pitchFamily="18" charset="0"/>
              </a:rPr>
              <a:t>Dr.</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Deelip</a:t>
            </a:r>
            <a:r>
              <a:rPr lang="en-GB" dirty="0" smtClean="0">
                <a:latin typeface="Times New Roman" panose="02020603050405020304" pitchFamily="18" charset="0"/>
                <a:cs typeface="Times New Roman" panose="02020603050405020304" pitchFamily="18" charset="0"/>
              </a:rPr>
              <a:t> Raj Pandey</a:t>
            </a:r>
          </a:p>
          <a:p>
            <a:pPr algn="just">
              <a:lnSpc>
                <a:spcPct val="150000"/>
              </a:lnSpc>
            </a:pPr>
            <a:r>
              <a:rPr lang="en-GB" dirty="0" smtClean="0">
                <a:latin typeface="Times New Roman" panose="02020603050405020304" pitchFamily="18" charset="0"/>
                <a:cs typeface="Times New Roman" panose="02020603050405020304" pitchFamily="18" charset="0"/>
              </a:rPr>
              <a:t>Kathmandu Business Campus</a:t>
            </a:r>
          </a:p>
          <a:p>
            <a:pPr algn="just">
              <a:lnSpc>
                <a:spcPct val="150000"/>
              </a:lnSpc>
            </a:pPr>
            <a:r>
              <a:rPr lang="en-GB" dirty="0" smtClean="0">
                <a:latin typeface="Times New Roman" panose="02020603050405020304" pitchFamily="18" charset="0"/>
                <a:cs typeface="Times New Roman" panose="02020603050405020304" pitchFamily="18" charset="0"/>
              </a:rPr>
              <a:t>Introduction to management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97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9128" y="1699491"/>
            <a:ext cx="3814618" cy="1938992"/>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Group A</a:t>
            </a:r>
          </a:p>
          <a:p>
            <a:r>
              <a:rPr lang="en-GB" sz="2400" dirty="0" smtClean="0">
                <a:latin typeface="Times New Roman" panose="02020603050405020304" pitchFamily="18" charset="0"/>
                <a:cs typeface="Times New Roman" panose="02020603050405020304" pitchFamily="18" charset="0"/>
              </a:rPr>
              <a:t>1.Ishan</a:t>
            </a:r>
          </a:p>
          <a:p>
            <a:r>
              <a:rPr lang="en-GB" sz="2400" dirty="0" smtClean="0">
                <a:latin typeface="Times New Roman" panose="02020603050405020304" pitchFamily="18" charset="0"/>
                <a:cs typeface="Times New Roman" panose="02020603050405020304" pitchFamily="18" charset="0"/>
              </a:rPr>
              <a:t>2.Nishan</a:t>
            </a:r>
          </a:p>
          <a:p>
            <a:r>
              <a:rPr lang="en-GB" sz="2400" dirty="0" smtClean="0">
                <a:latin typeface="Times New Roman" panose="02020603050405020304" pitchFamily="18" charset="0"/>
                <a:cs typeface="Times New Roman" panose="02020603050405020304" pitchFamily="18" charset="0"/>
              </a:rPr>
              <a:t>3.Uchit </a:t>
            </a:r>
          </a:p>
          <a:p>
            <a:r>
              <a:rPr lang="en-GB" sz="2400" dirty="0" smtClean="0">
                <a:latin typeface="Times New Roman" panose="02020603050405020304" pitchFamily="18" charset="0"/>
                <a:cs typeface="Times New Roman" panose="02020603050405020304" pitchFamily="18" charset="0"/>
              </a:rPr>
              <a:t>4. Sir</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634182" y="526473"/>
            <a:ext cx="5661891" cy="49866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273964" y="581891"/>
            <a:ext cx="6326909" cy="4987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12800" y="1612383"/>
            <a:ext cx="1671782" cy="2483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2484582" y="2235199"/>
            <a:ext cx="2733963" cy="8035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5569527" y="572655"/>
            <a:ext cx="5957455" cy="5078313"/>
          </a:xfrm>
          <a:prstGeom prst="rect">
            <a:avLst/>
          </a:prstGeom>
          <a:noFill/>
        </p:spPr>
        <p:txBody>
          <a:bodyPr wrap="square" rtlCol="0">
            <a:spAutoFit/>
          </a:bodyPr>
          <a:lstStyle/>
          <a:p>
            <a:pPr algn="just">
              <a:lnSpc>
                <a:spcPct val="150000"/>
              </a:lnSpc>
            </a:pPr>
            <a:r>
              <a:rPr lang="en-GB" b="1" dirty="0">
                <a:latin typeface="Times New Roman" panose="02020603050405020304" pitchFamily="18" charset="0"/>
                <a:cs typeface="Times New Roman" panose="02020603050405020304" pitchFamily="18" charset="0"/>
              </a:rPr>
              <a:t>Technology Impact Assessment</a:t>
            </a: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Discuss the impact of technology on organizational structures and processes.</a:t>
            </a:r>
          </a:p>
          <a:p>
            <a:pPr marL="285750" indent="-285750"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Provide examples of how emerging technologies, such as artificial intelligence or </a:t>
            </a:r>
            <a:r>
              <a:rPr lang="en-GB" dirty="0" smtClean="0">
                <a:latin typeface="Times New Roman" panose="02020603050405020304" pitchFamily="18" charset="0"/>
                <a:cs typeface="Times New Roman" panose="02020603050405020304" pitchFamily="18" charset="0"/>
              </a:rPr>
              <a:t>block chain, </a:t>
            </a:r>
            <a:r>
              <a:rPr lang="en-GB" dirty="0">
                <a:latin typeface="Times New Roman" panose="02020603050405020304" pitchFamily="18" charset="0"/>
                <a:cs typeface="Times New Roman" panose="02020603050405020304" pitchFamily="18" charset="0"/>
              </a:rPr>
              <a:t>can influence organizational change</a:t>
            </a:r>
            <a:r>
              <a:rPr lang="en-GB" dirty="0" smtClean="0">
                <a:latin typeface="Times New Roman" panose="02020603050405020304" pitchFamily="18" charset="0"/>
                <a:cs typeface="Times New Roman" panose="02020603050405020304" pitchFamily="18" charset="0"/>
              </a:rPr>
              <a:t>.</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lnSpc>
                <a:spcPct val="150000"/>
              </a:lnSpc>
            </a:pPr>
            <a:r>
              <a:rPr lang="en-GB" b="1" dirty="0">
                <a:latin typeface="Times New Roman" panose="02020603050405020304" pitchFamily="18" charset="0"/>
                <a:cs typeface="Times New Roman" panose="02020603050405020304" pitchFamily="18" charset="0"/>
              </a:rPr>
              <a:t>Change Management </a:t>
            </a:r>
            <a:endParaRPr lang="en-GB" b="1"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Discuss </a:t>
            </a:r>
            <a:r>
              <a:rPr lang="en-GB" dirty="0">
                <a:latin typeface="Times New Roman" panose="02020603050405020304" pitchFamily="18" charset="0"/>
                <a:cs typeface="Times New Roman" panose="02020603050405020304" pitchFamily="18" charset="0"/>
              </a:rPr>
              <a:t>the importance of change management </a:t>
            </a:r>
            <a:endParaRPr lang="en-GB"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Provide </a:t>
            </a:r>
            <a:r>
              <a:rPr lang="en-GB" dirty="0">
                <a:latin typeface="Times New Roman" panose="02020603050405020304" pitchFamily="18" charset="0"/>
                <a:cs typeface="Times New Roman" panose="02020603050405020304" pitchFamily="18" charset="0"/>
              </a:rPr>
              <a:t>examples of successful change management practices in the development and </a:t>
            </a:r>
            <a:r>
              <a:rPr lang="en-GB" dirty="0" smtClean="0">
                <a:latin typeface="Times New Roman" panose="02020603050405020304" pitchFamily="18" charset="0"/>
                <a:cs typeface="Times New Roman" panose="02020603050405020304" pitchFamily="18" charset="0"/>
              </a:rPr>
              <a:t>implementation.</a:t>
            </a: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212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6764" y="1801091"/>
            <a:ext cx="3814618" cy="1938992"/>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Group B</a:t>
            </a:r>
          </a:p>
          <a:p>
            <a:r>
              <a:rPr lang="en-GB" sz="2400" dirty="0" smtClean="0">
                <a:latin typeface="Times New Roman" panose="02020603050405020304" pitchFamily="18" charset="0"/>
                <a:cs typeface="Times New Roman" panose="02020603050405020304" pitchFamily="18" charset="0"/>
              </a:rPr>
              <a:t>1.Priyam</a:t>
            </a:r>
          </a:p>
          <a:p>
            <a:r>
              <a:rPr lang="en-GB" sz="2400" dirty="0" smtClean="0">
                <a:latin typeface="Times New Roman" panose="02020603050405020304" pitchFamily="18" charset="0"/>
                <a:cs typeface="Times New Roman" panose="02020603050405020304" pitchFamily="18" charset="0"/>
              </a:rPr>
              <a:t>2.Angela</a:t>
            </a:r>
          </a:p>
          <a:p>
            <a:r>
              <a:rPr lang="en-GB" sz="2400" dirty="0" smtClean="0">
                <a:latin typeface="Times New Roman" panose="02020603050405020304" pitchFamily="18" charset="0"/>
                <a:cs typeface="Times New Roman" panose="02020603050405020304" pitchFamily="18" charset="0"/>
              </a:rPr>
              <a:t>3.Avash </a:t>
            </a:r>
          </a:p>
          <a:p>
            <a:r>
              <a:rPr lang="en-GB" sz="2400" dirty="0" smtClean="0">
                <a:latin typeface="Times New Roman" panose="02020603050405020304" pitchFamily="18" charset="0"/>
                <a:cs typeface="Times New Roman" panose="02020603050405020304" pitchFamily="18" charset="0"/>
              </a:rPr>
              <a:t>4. </a:t>
            </a:r>
            <a:r>
              <a:rPr lang="en-GB" sz="2400" dirty="0" err="1" smtClean="0">
                <a:latin typeface="Times New Roman" panose="02020603050405020304" pitchFamily="18" charset="0"/>
                <a:cs typeface="Times New Roman" panose="02020603050405020304" pitchFamily="18" charset="0"/>
              </a:rPr>
              <a:t>Mahek</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634182" y="720436"/>
            <a:ext cx="5661891" cy="5324535"/>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Definition and Significance of Controlling</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Define controlling in the context of management.</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Discuss the significance of controlling in ensuring the success of </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projects. Provide examples</a:t>
            </a:r>
            <a:r>
              <a:rPr lang="en-GB"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Explore various control techniques used in IT project management</a:t>
            </a:r>
            <a:r>
              <a:rPr lang="en-GB" sz="2000" dirty="0" smtClean="0">
                <a:latin typeface="Times New Roman" panose="02020603050405020304" pitchFamily="18" charset="0"/>
                <a:cs typeface="Times New Roman" panose="02020603050405020304" pitchFamily="18" charset="0"/>
              </a:rPr>
              <a:t>.</a:t>
            </a:r>
          </a:p>
          <a:p>
            <a:pPr algn="just"/>
            <a:r>
              <a:rPr lang="en-GB" sz="2000" b="1" dirty="0">
                <a:latin typeface="Times New Roman" panose="02020603050405020304" pitchFamily="18" charset="0"/>
                <a:cs typeface="Times New Roman" panose="02020603050405020304" pitchFamily="18" charset="0"/>
              </a:rPr>
              <a:t>Introduction to Total Quality Management (TQM)</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Define Total Quality Management (TQM) and its key principles.</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Discuss how TQM can be applied in the development and implementation of software and IT solutions.</a:t>
            </a:r>
          </a:p>
        </p:txBody>
      </p:sp>
      <p:sp>
        <p:nvSpPr>
          <p:cNvPr id="6" name="Rectangle 5"/>
          <p:cNvSpPr/>
          <p:nvPr/>
        </p:nvSpPr>
        <p:spPr>
          <a:xfrm>
            <a:off x="5273964" y="812793"/>
            <a:ext cx="6326909" cy="5486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12800" y="1612383"/>
            <a:ext cx="1671782" cy="2483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2567710" y="2660071"/>
            <a:ext cx="2733963" cy="8035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6950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9892" y="2096654"/>
            <a:ext cx="3814618" cy="1938992"/>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Group C</a:t>
            </a:r>
          </a:p>
          <a:p>
            <a:r>
              <a:rPr lang="en-GB" sz="2400" dirty="0" smtClean="0">
                <a:latin typeface="Times New Roman" panose="02020603050405020304" pitchFamily="18" charset="0"/>
                <a:cs typeface="Times New Roman" panose="02020603050405020304" pitchFamily="18" charset="0"/>
              </a:rPr>
              <a:t>1.Ajay</a:t>
            </a:r>
          </a:p>
          <a:p>
            <a:r>
              <a:rPr lang="en-GB" sz="2400" dirty="0" smtClean="0">
                <a:latin typeface="Times New Roman" panose="02020603050405020304" pitchFamily="18" charset="0"/>
                <a:cs typeface="Times New Roman" panose="02020603050405020304" pitchFamily="18" charset="0"/>
              </a:rPr>
              <a:t>2.Sayal</a:t>
            </a:r>
          </a:p>
          <a:p>
            <a:r>
              <a:rPr lang="en-GB" sz="2400" dirty="0" smtClean="0">
                <a:latin typeface="Times New Roman" panose="02020603050405020304" pitchFamily="18" charset="0"/>
                <a:cs typeface="Times New Roman" panose="02020603050405020304" pitchFamily="18" charset="0"/>
              </a:rPr>
              <a:t>3.Aasish</a:t>
            </a:r>
          </a:p>
          <a:p>
            <a:r>
              <a:rPr lang="en-GB" sz="2400" dirty="0" smtClean="0">
                <a:latin typeface="Times New Roman" panose="02020603050405020304" pitchFamily="18" charset="0"/>
                <a:cs typeface="Times New Roman" panose="02020603050405020304" pitchFamily="18" charset="0"/>
              </a:rPr>
              <a:t>4. </a:t>
            </a:r>
            <a:r>
              <a:rPr lang="en-GB" sz="2400" dirty="0" err="1" smtClean="0">
                <a:latin typeface="Times New Roman" panose="02020603050405020304" pitchFamily="18" charset="0"/>
                <a:cs typeface="Times New Roman" panose="02020603050405020304" pitchFamily="18" charset="0"/>
              </a:rPr>
              <a:t>Aman</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421745" y="720436"/>
            <a:ext cx="6197600" cy="5324535"/>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Leadership Styles </a:t>
            </a:r>
            <a:endParaRPr lang="en-GB" sz="2000" b="1"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Define </a:t>
            </a:r>
            <a:r>
              <a:rPr lang="en-GB" sz="2000" dirty="0">
                <a:latin typeface="Times New Roman" panose="02020603050405020304" pitchFamily="18" charset="0"/>
                <a:cs typeface="Times New Roman" panose="02020603050405020304" pitchFamily="18" charset="0"/>
              </a:rPr>
              <a:t>and discuss different leadership styles.</a:t>
            </a:r>
          </a:p>
          <a:p>
            <a:pPr marL="342900" indent="-342900" algn="just">
              <a:lnSpc>
                <a:spcPct val="150000"/>
              </a:lnSpc>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how various leadership styles are applicable in the IT industry. Provide examples</a:t>
            </a:r>
            <a:r>
              <a:rPr lang="en-GB"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Role of Communication in Project </a:t>
            </a:r>
            <a:r>
              <a:rPr lang="en-GB" sz="2000" b="1" dirty="0" smtClean="0">
                <a:latin typeface="Times New Roman" panose="02020603050405020304" pitchFamily="18" charset="0"/>
                <a:cs typeface="Times New Roman" panose="02020603050405020304" pitchFamily="18" charset="0"/>
              </a:rPr>
              <a:t>Management</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Explain the importance of effective communication in project management.</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Discuss common communication challenges in IT projects and propose strategies to overcome them.</a:t>
            </a:r>
          </a:p>
          <a:p>
            <a:pPr marL="342900" indent="-342900" algn="just">
              <a:lnSpc>
                <a:spcPct val="150000"/>
              </a:lnSpc>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how communication technologies contribute to effective communication in the IT sector</a:t>
            </a:r>
          </a:p>
        </p:txBody>
      </p:sp>
      <p:sp>
        <p:nvSpPr>
          <p:cNvPr id="6" name="Rectangle 5"/>
          <p:cNvSpPr/>
          <p:nvPr/>
        </p:nvSpPr>
        <p:spPr>
          <a:xfrm>
            <a:off x="5273964" y="757375"/>
            <a:ext cx="6326909" cy="5486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68218" y="1972601"/>
            <a:ext cx="1671782" cy="2483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2613892" y="2789381"/>
            <a:ext cx="2733963" cy="8035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5960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1346" y="2170544"/>
            <a:ext cx="1681018" cy="1938992"/>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Group D</a:t>
            </a:r>
          </a:p>
          <a:p>
            <a:r>
              <a:rPr lang="en-GB" sz="2400" dirty="0" smtClean="0">
                <a:latin typeface="Times New Roman" panose="02020603050405020304" pitchFamily="18" charset="0"/>
                <a:cs typeface="Times New Roman" panose="02020603050405020304" pitchFamily="18" charset="0"/>
              </a:rPr>
              <a:t>1.Salina</a:t>
            </a:r>
          </a:p>
          <a:p>
            <a:r>
              <a:rPr lang="en-GB" sz="2400" dirty="0" smtClean="0">
                <a:latin typeface="Times New Roman" panose="02020603050405020304" pitchFamily="18" charset="0"/>
                <a:cs typeface="Times New Roman" panose="02020603050405020304" pitchFamily="18" charset="0"/>
              </a:rPr>
              <a:t>2.Saliza</a:t>
            </a:r>
          </a:p>
          <a:p>
            <a:r>
              <a:rPr lang="en-GB" sz="2400" dirty="0" smtClean="0">
                <a:latin typeface="Times New Roman" panose="02020603050405020304" pitchFamily="18" charset="0"/>
                <a:cs typeface="Times New Roman" panose="02020603050405020304" pitchFamily="18" charset="0"/>
              </a:rPr>
              <a:t>3.Rikin</a:t>
            </a:r>
          </a:p>
          <a:p>
            <a:r>
              <a:rPr lang="en-GB" sz="2400" dirty="0" smtClean="0">
                <a:latin typeface="Times New Roman" panose="02020603050405020304" pitchFamily="18" charset="0"/>
                <a:cs typeface="Times New Roman" panose="02020603050405020304" pitchFamily="18" charset="0"/>
              </a:rPr>
              <a:t>4. </a:t>
            </a:r>
            <a:r>
              <a:rPr lang="en-GB" sz="2400" dirty="0" err="1" smtClean="0">
                <a:latin typeface="Times New Roman" panose="02020603050405020304" pitchFamily="18" charset="0"/>
                <a:cs typeface="Times New Roman" panose="02020603050405020304" pitchFamily="18" charset="0"/>
              </a:rPr>
              <a:t>Samyam</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467928" y="803564"/>
            <a:ext cx="5661891" cy="4708981"/>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Organizational Structure </a:t>
            </a:r>
            <a:endParaRPr lang="en-GB" sz="20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the typical organizational structures in IT companies.</a:t>
            </a: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Discuss the advantages and disadvantages of different organizational structures with a focus on how they impact the management of technology projects</a:t>
            </a:r>
            <a:r>
              <a:rPr lang="en-GB"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Role of Technology in Organizing</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Explore how technology influences organizational design and structure.</a:t>
            </a: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Provide examples of technological tools or platforms that aid in organizing and managing information within an </a:t>
            </a:r>
            <a:r>
              <a:rPr lang="en-GB" sz="2000" dirty="0" smtClean="0">
                <a:latin typeface="Times New Roman" panose="02020603050405020304" pitchFamily="18" charset="0"/>
                <a:cs typeface="Times New Roman" panose="02020603050405020304" pitchFamily="18" charset="0"/>
              </a:rPr>
              <a:t>organization</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273964" y="757375"/>
            <a:ext cx="6326909" cy="5486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68218" y="1972601"/>
            <a:ext cx="1671782" cy="2483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2558474" y="2909454"/>
            <a:ext cx="2733963" cy="8035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6088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1346" y="2170544"/>
            <a:ext cx="1681018" cy="1938992"/>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Group E</a:t>
            </a:r>
          </a:p>
          <a:p>
            <a:r>
              <a:rPr lang="en-GB" sz="2400" dirty="0" smtClean="0">
                <a:latin typeface="Times New Roman" panose="02020603050405020304" pitchFamily="18" charset="0"/>
                <a:cs typeface="Times New Roman" panose="02020603050405020304" pitchFamily="18" charset="0"/>
              </a:rPr>
              <a:t>1.Adarsha</a:t>
            </a:r>
          </a:p>
          <a:p>
            <a:r>
              <a:rPr lang="en-GB" sz="2400" dirty="0" smtClean="0">
                <a:latin typeface="Times New Roman" panose="02020603050405020304" pitchFamily="18" charset="0"/>
                <a:cs typeface="Times New Roman" panose="02020603050405020304" pitchFamily="18" charset="0"/>
              </a:rPr>
              <a:t>2.Sarina</a:t>
            </a:r>
          </a:p>
          <a:p>
            <a:r>
              <a:rPr lang="en-GB" sz="2400" dirty="0" smtClean="0">
                <a:latin typeface="Times New Roman" panose="02020603050405020304" pitchFamily="18" charset="0"/>
                <a:cs typeface="Times New Roman" panose="02020603050405020304" pitchFamily="18" charset="0"/>
              </a:rPr>
              <a:t>3.Kritya</a:t>
            </a:r>
          </a:p>
          <a:p>
            <a:r>
              <a:rPr lang="en-GB" sz="2400" dirty="0" smtClean="0">
                <a:latin typeface="Times New Roman" panose="02020603050405020304" pitchFamily="18" charset="0"/>
                <a:cs typeface="Times New Roman" panose="02020603050405020304" pitchFamily="18" charset="0"/>
              </a:rPr>
              <a:t>4. </a:t>
            </a:r>
            <a:r>
              <a:rPr lang="en-GB" sz="2400" dirty="0" err="1" smtClean="0">
                <a:latin typeface="Times New Roman" panose="02020603050405020304" pitchFamily="18" charset="0"/>
                <a:cs typeface="Times New Roman" panose="02020603050405020304" pitchFamily="18" charset="0"/>
              </a:rPr>
              <a:t>Nitin</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634182" y="886691"/>
            <a:ext cx="5661891" cy="4708981"/>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Importance </a:t>
            </a:r>
            <a:r>
              <a:rPr lang="en-GB" sz="2000" b="1" dirty="0" smtClean="0">
                <a:latin typeface="Times New Roman" panose="02020603050405020304" pitchFamily="18" charset="0"/>
                <a:cs typeface="Times New Roman" panose="02020603050405020304" pitchFamily="18" charset="0"/>
              </a:rPr>
              <a:t>of Business and  </a:t>
            </a:r>
            <a:r>
              <a:rPr lang="en-GB" sz="2000" b="1" dirty="0">
                <a:latin typeface="Times New Roman" panose="02020603050405020304" pitchFamily="18" charset="0"/>
                <a:cs typeface="Times New Roman" panose="02020603050405020304" pitchFamily="18" charset="0"/>
              </a:rPr>
              <a:t>Personal Planning</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Discuss the importance of personal planning in daily </a:t>
            </a:r>
            <a:r>
              <a:rPr lang="en-GB" sz="2000" dirty="0" smtClean="0">
                <a:latin typeface="Times New Roman" panose="02020603050405020304" pitchFamily="18" charset="0"/>
                <a:cs typeface="Times New Roman" panose="02020603050405020304" pitchFamily="18" charset="0"/>
              </a:rPr>
              <a:t>life and business.</a:t>
            </a:r>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Provide examples of situations where effective personal planning can lead to positive outcomes</a:t>
            </a:r>
            <a:r>
              <a:rPr lang="en-GB"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Decision-Making in Everyday </a:t>
            </a:r>
            <a:r>
              <a:rPr lang="en-GB" sz="2000" b="1" dirty="0" smtClean="0">
                <a:latin typeface="Times New Roman" panose="02020603050405020304" pitchFamily="18" charset="0"/>
                <a:cs typeface="Times New Roman" panose="02020603050405020304" pitchFamily="18" charset="0"/>
              </a:rPr>
              <a:t>Scenarios</a:t>
            </a: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Apply a decision-making model (e.g., rational, intuitive) to </a:t>
            </a: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and describe your decision-making process in each scenario</a:t>
            </a:r>
            <a:r>
              <a:rPr lang="en-GB"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Discuss how decisions were made within the group and evaluate the effectiveness of the decision-making process</a:t>
            </a:r>
            <a:r>
              <a:rPr lang="en-GB" sz="20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Select a business case study that involves a significant decision-making process</a:t>
            </a:r>
          </a:p>
        </p:txBody>
      </p:sp>
      <p:sp>
        <p:nvSpPr>
          <p:cNvPr id="6" name="Rectangle 5"/>
          <p:cNvSpPr/>
          <p:nvPr/>
        </p:nvSpPr>
        <p:spPr>
          <a:xfrm>
            <a:off x="5273964" y="757375"/>
            <a:ext cx="6326909" cy="5486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868218" y="1972601"/>
            <a:ext cx="1671782" cy="2483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2558474" y="2909454"/>
            <a:ext cx="2733963" cy="8035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64570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1346" y="2170544"/>
            <a:ext cx="1838036" cy="1938992"/>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Group F</a:t>
            </a:r>
          </a:p>
          <a:p>
            <a:r>
              <a:rPr lang="en-GB" sz="2400" dirty="0" smtClean="0">
                <a:latin typeface="Times New Roman" panose="02020603050405020304" pitchFamily="18" charset="0"/>
                <a:cs typeface="Times New Roman" panose="02020603050405020304" pitchFamily="18" charset="0"/>
              </a:rPr>
              <a:t>1.Kuber</a:t>
            </a:r>
          </a:p>
          <a:p>
            <a:r>
              <a:rPr lang="en-GB" sz="2400" dirty="0" smtClean="0">
                <a:latin typeface="Times New Roman" panose="02020603050405020304" pitchFamily="18" charset="0"/>
                <a:cs typeface="Times New Roman" panose="02020603050405020304" pitchFamily="18" charset="0"/>
              </a:rPr>
              <a:t>2.Shiva</a:t>
            </a:r>
          </a:p>
          <a:p>
            <a:r>
              <a:rPr lang="en-GB" sz="2400" dirty="0" smtClean="0">
                <a:latin typeface="Times New Roman" panose="02020603050405020304" pitchFamily="18" charset="0"/>
                <a:cs typeface="Times New Roman" panose="02020603050405020304" pitchFamily="18" charset="0"/>
              </a:rPr>
              <a:t>3.Sharkersan</a:t>
            </a:r>
          </a:p>
          <a:p>
            <a:r>
              <a:rPr lang="en-GB" sz="2400" dirty="0" smtClean="0">
                <a:latin typeface="Times New Roman" panose="02020603050405020304" pitchFamily="18" charset="0"/>
                <a:cs typeface="Times New Roman" panose="02020603050405020304" pitchFamily="18" charset="0"/>
              </a:rPr>
              <a:t>4. </a:t>
            </a:r>
            <a:r>
              <a:rPr lang="en-GB" sz="2400" dirty="0" err="1" smtClean="0">
                <a:latin typeface="Times New Roman" panose="02020603050405020304" pitchFamily="18" charset="0"/>
                <a:cs typeface="Times New Roman" panose="02020603050405020304" pitchFamily="18" charset="0"/>
              </a:rPr>
              <a:t>Sanyukta</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246255" y="886691"/>
            <a:ext cx="6844145" cy="5016758"/>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Classical Management Perspective</a:t>
            </a: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Define and explain the key principles of the Classical Management perspective</a:t>
            </a:r>
            <a:r>
              <a:rPr lang="en-GB" sz="2000" dirty="0" smtClean="0">
                <a:latin typeface="Times New Roman" panose="02020603050405020304" pitchFamily="18" charset="0"/>
                <a:cs typeface="Times New Roman" panose="02020603050405020304" pitchFamily="18" charset="0"/>
              </a:rPr>
              <a:t>.</a:t>
            </a:r>
          </a:p>
          <a:p>
            <a:pPr algn="just"/>
            <a:r>
              <a:rPr lang="en-GB" sz="2000" b="1" dirty="0" smtClean="0">
                <a:latin typeface="Times New Roman" panose="02020603050405020304" pitchFamily="18" charset="0"/>
                <a:cs typeface="Times New Roman" panose="02020603050405020304" pitchFamily="18" charset="0"/>
              </a:rPr>
              <a:t>Behavioural </a:t>
            </a:r>
            <a:r>
              <a:rPr lang="en-GB" sz="2000" b="1" dirty="0">
                <a:latin typeface="Times New Roman" panose="02020603050405020304" pitchFamily="18" charset="0"/>
                <a:cs typeface="Times New Roman" panose="02020603050405020304" pitchFamily="18" charset="0"/>
              </a:rPr>
              <a:t>Management </a:t>
            </a:r>
            <a:r>
              <a:rPr lang="en-GB" sz="2000" b="1" dirty="0" smtClean="0">
                <a:latin typeface="Times New Roman" panose="02020603050405020304" pitchFamily="18" charset="0"/>
                <a:cs typeface="Times New Roman" panose="02020603050405020304" pitchFamily="18" charset="0"/>
              </a:rPr>
              <a:t>Perspective</a:t>
            </a: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Provide examples of how understanding human </a:t>
            </a:r>
            <a:r>
              <a:rPr lang="en-GB" sz="2000" dirty="0" smtClean="0">
                <a:latin typeface="Times New Roman" panose="02020603050405020304" pitchFamily="18" charset="0"/>
                <a:cs typeface="Times New Roman" panose="02020603050405020304" pitchFamily="18" charset="0"/>
              </a:rPr>
              <a:t>behaviour </a:t>
            </a:r>
            <a:r>
              <a:rPr lang="en-GB" sz="2000" dirty="0">
                <a:latin typeface="Times New Roman" panose="02020603050405020304" pitchFamily="18" charset="0"/>
                <a:cs typeface="Times New Roman" panose="02020603050405020304" pitchFamily="18" charset="0"/>
              </a:rPr>
              <a:t>is crucial for effective project </a:t>
            </a:r>
            <a:r>
              <a:rPr lang="en-GB" sz="2000" dirty="0" smtClean="0">
                <a:latin typeface="Times New Roman" panose="02020603050405020304" pitchFamily="18" charset="0"/>
                <a:cs typeface="Times New Roman" panose="02020603050405020304" pitchFamily="18" charset="0"/>
              </a:rPr>
              <a:t>management</a:t>
            </a:r>
            <a:endParaRPr lang="en-GB" sz="2000" dirty="0">
              <a:latin typeface="Times New Roman" panose="02020603050405020304" pitchFamily="18" charset="0"/>
              <a:cs typeface="Times New Roman" panose="02020603050405020304" pitchFamily="18" charset="0"/>
            </a:endParaRPr>
          </a:p>
          <a:p>
            <a:pPr algn="just"/>
            <a:r>
              <a:rPr lang="en-GB" sz="2000" b="1" dirty="0" smtClean="0">
                <a:latin typeface="Times New Roman" panose="02020603050405020304" pitchFamily="18" charset="0"/>
                <a:cs typeface="Times New Roman" panose="02020603050405020304" pitchFamily="18" charset="0"/>
              </a:rPr>
              <a:t>Contingency </a:t>
            </a:r>
            <a:r>
              <a:rPr lang="en-GB" sz="2000" b="1" dirty="0">
                <a:latin typeface="Times New Roman" panose="02020603050405020304" pitchFamily="18" charset="0"/>
                <a:cs typeface="Times New Roman" panose="02020603050405020304" pitchFamily="18" charset="0"/>
              </a:rPr>
              <a:t>Management Perspective</a:t>
            </a: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Define the Contingency Management perspective and its core concepts.</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Explore how contingency planning is essential for handling uncertainties in the development and implementation of IT systems.</a:t>
            </a:r>
          </a:p>
          <a:p>
            <a:pPr algn="just"/>
            <a:r>
              <a:rPr lang="en-GB" sz="2000" b="1"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Systems Management Perspective</a:t>
            </a: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Explain the Systems Management perspective and its emphasis on the organization as a complex system.</a:t>
            </a:r>
          </a:p>
          <a:p>
            <a:pPr algn="just"/>
            <a:endParaRPr lang="en-GB"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273964" y="757375"/>
            <a:ext cx="6816436" cy="5486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84629" y="1972601"/>
            <a:ext cx="1838960" cy="2483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2595420" y="2909454"/>
            <a:ext cx="2733963" cy="8035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2182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1346" y="2170544"/>
            <a:ext cx="1838036" cy="1938992"/>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Group G</a:t>
            </a:r>
          </a:p>
          <a:p>
            <a:r>
              <a:rPr lang="en-GB" sz="2400" dirty="0" smtClean="0">
                <a:latin typeface="Times New Roman" panose="02020603050405020304" pitchFamily="18" charset="0"/>
                <a:cs typeface="Times New Roman" panose="02020603050405020304" pitchFamily="18" charset="0"/>
              </a:rPr>
              <a:t>1.Rahul</a:t>
            </a:r>
          </a:p>
          <a:p>
            <a:r>
              <a:rPr lang="en-GB" sz="2400" dirty="0" smtClean="0">
                <a:latin typeface="Times New Roman" panose="02020603050405020304" pitchFamily="18" charset="0"/>
                <a:cs typeface="Times New Roman" panose="02020603050405020304" pitchFamily="18" charset="0"/>
              </a:rPr>
              <a:t>2.Dipson</a:t>
            </a:r>
          </a:p>
          <a:p>
            <a:r>
              <a:rPr lang="en-GB" sz="2400" dirty="0" smtClean="0">
                <a:latin typeface="Times New Roman" panose="02020603050405020304" pitchFamily="18" charset="0"/>
                <a:cs typeface="Times New Roman" panose="02020603050405020304" pitchFamily="18" charset="0"/>
              </a:rPr>
              <a:t>3.Rohan</a:t>
            </a:r>
          </a:p>
          <a:p>
            <a:r>
              <a:rPr lang="en-GB" sz="2400" dirty="0" smtClean="0">
                <a:latin typeface="Times New Roman" panose="02020603050405020304" pitchFamily="18" charset="0"/>
                <a:cs typeface="Times New Roman" panose="02020603050405020304" pitchFamily="18" charset="0"/>
              </a:rPr>
              <a:t>4. </a:t>
            </a:r>
            <a:r>
              <a:rPr lang="en-GB" sz="2400" dirty="0" err="1" smtClean="0">
                <a:latin typeface="Times New Roman" panose="02020603050405020304" pitchFamily="18" charset="0"/>
                <a:cs typeface="Times New Roman" panose="02020603050405020304" pitchFamily="18" charset="0"/>
              </a:rPr>
              <a:t>Jitendra</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430982" y="212436"/>
            <a:ext cx="5865091" cy="6555641"/>
          </a:xfrm>
          <a:prstGeom prst="rect">
            <a:avLst/>
          </a:prstGeom>
          <a:noFill/>
        </p:spPr>
        <p:txBody>
          <a:bodyPr wrap="square" rtlCol="0">
            <a:spAutoFit/>
          </a:bodyPr>
          <a:lstStyle/>
          <a:p>
            <a:pPr algn="just">
              <a:lnSpc>
                <a:spcPct val="150000"/>
              </a:lnSpc>
            </a:pPr>
            <a:r>
              <a:rPr lang="en-GB" sz="2000" b="1" dirty="0">
                <a:latin typeface="Times New Roman" panose="02020603050405020304" pitchFamily="18" charset="0"/>
                <a:cs typeface="Times New Roman" panose="02020603050405020304" pitchFamily="18" charset="0"/>
              </a:rPr>
              <a:t>Challenges in Contemporary Management</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Explore and </a:t>
            </a:r>
            <a:r>
              <a:rPr lang="en-GB" sz="2000" dirty="0" smtClean="0">
                <a:latin typeface="Times New Roman" panose="02020603050405020304" pitchFamily="18" charset="0"/>
                <a:cs typeface="Times New Roman" panose="02020603050405020304" pitchFamily="18" charset="0"/>
              </a:rPr>
              <a:t>analyse </a:t>
            </a:r>
            <a:r>
              <a:rPr lang="en-GB" sz="2000" dirty="0">
                <a:latin typeface="Times New Roman" panose="02020603050405020304" pitchFamily="18" charset="0"/>
                <a:cs typeface="Times New Roman" panose="02020603050405020304" pitchFamily="18" charset="0"/>
              </a:rPr>
              <a:t>the challenges faced by modern managers in the rapidly evolving business landscape.</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Discuss how advancements in technology impact managerial decision-making and organizational </a:t>
            </a:r>
            <a:r>
              <a:rPr lang="en-GB" sz="2000" dirty="0" smtClean="0">
                <a:latin typeface="Times New Roman" panose="02020603050405020304" pitchFamily="18" charset="0"/>
                <a:cs typeface="Times New Roman" panose="02020603050405020304" pitchFamily="18" charset="0"/>
              </a:rPr>
              <a:t>strategies</a:t>
            </a:r>
          </a:p>
          <a:p>
            <a:pPr algn="just">
              <a:lnSpc>
                <a:spcPct val="150000"/>
              </a:lnSpc>
            </a:pPr>
            <a:r>
              <a:rPr lang="en-GB" sz="2000" b="1" dirty="0">
                <a:latin typeface="Times New Roman" panose="02020603050405020304" pitchFamily="18" charset="0"/>
                <a:cs typeface="Times New Roman" panose="02020603050405020304" pitchFamily="18" charset="0"/>
              </a:rPr>
              <a:t>Functions of Management</a:t>
            </a:r>
            <a:endParaRPr lang="en-GB"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Explain the four primary functions of management: Planning, Organizing, Leading, and Controlling (POLC).</a:t>
            </a:r>
          </a:p>
          <a:p>
            <a:pPr marL="342900" indent="-342900" algn="just">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Provide real-world examples of each function to illustrate their practical application.</a:t>
            </a: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5273964" y="184727"/>
            <a:ext cx="6326909" cy="6059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84629" y="1972601"/>
            <a:ext cx="1838960" cy="2483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p:cNvSpPr/>
          <p:nvPr/>
        </p:nvSpPr>
        <p:spPr>
          <a:xfrm>
            <a:off x="2595420" y="2909454"/>
            <a:ext cx="2733963" cy="8035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0338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9098</TotalTime>
  <Words>741</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429</cp:revision>
  <dcterms:created xsi:type="dcterms:W3CDTF">2022-06-01T14:28:06Z</dcterms:created>
  <dcterms:modified xsi:type="dcterms:W3CDTF">2024-01-16T09:41:27Z</dcterms:modified>
</cp:coreProperties>
</file>