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 id="258" r:id="rId3"/>
    <p:sldId id="259" r:id="rId4"/>
    <p:sldId id="260" r:id="rId5"/>
    <p:sldId id="261" r:id="rId6"/>
    <p:sldId id="263" r:id="rId7"/>
    <p:sldId id="264" r:id="rId8"/>
    <p:sldId id="262" r:id="rId9"/>
    <p:sldId id="265" r:id="rId10"/>
    <p:sldId id="269" r:id="rId11"/>
    <p:sldId id="266" r:id="rId12"/>
    <p:sldId id="267" r:id="rId13"/>
    <p:sldId id="268"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4660"/>
  </p:normalViewPr>
  <p:slideViewPr>
    <p:cSldViewPr snapToGrid="0" showGuides="1">
      <p:cViewPr varScale="1">
        <p:scale>
          <a:sx n="69" d="100"/>
          <a:sy n="69" d="100"/>
        </p:scale>
        <p:origin x="5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CC4BA7A-1C59-4BC3-9560-921947C6248A}"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310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4729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5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C4BA7A-1C59-4BC3-9560-921947C6248A}"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3587670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C4BA7A-1C59-4BC3-9560-921947C6248A}" type="datetimeFigureOut">
              <a:rPr lang="en-GB" smtClean="0"/>
              <a:t>19/12/2023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3138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C4BA7A-1C59-4BC3-9560-921947C6248A}" type="datetimeFigureOut">
              <a:rPr lang="en-GB" smtClean="0"/>
              <a:t>19/12/2023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4185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C4BA7A-1C59-4BC3-9560-921947C6248A}" type="datetimeFigureOut">
              <a:rPr lang="en-GB" smtClean="0"/>
              <a:t>19/12/2023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16417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C4BA7A-1C59-4BC3-9560-921947C6248A}" type="datetimeFigureOut">
              <a:rPr lang="en-GB" smtClean="0"/>
              <a:t>19/12/2023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512929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4BA7A-1C59-4BC3-9560-921947C6248A}" type="datetimeFigureOut">
              <a:rPr lang="en-GB" smtClean="0"/>
              <a:t>19/12/2023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99465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19/12/2023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spTree>
    <p:extLst>
      <p:ext uri="{BB962C8B-B14F-4D97-AF65-F5344CB8AC3E}">
        <p14:creationId xmlns:p14="http://schemas.microsoft.com/office/powerpoint/2010/main" val="2893856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C4BA7A-1C59-4BC3-9560-921947C6248A}" type="datetimeFigureOut">
              <a:rPr lang="en-GB" smtClean="0"/>
              <a:t>19/12/2023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6D4307E-EF79-43E6-A789-C81C3144AF13}" type="slidenum">
              <a:rPr lang="en-GB" smtClean="0"/>
              <a:t>‹#›</a:t>
            </a:fld>
            <a:endParaRPr lang="en-GB"/>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84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C4BA7A-1C59-4BC3-9560-921947C6248A}" type="datetimeFigureOut">
              <a:rPr lang="en-GB" smtClean="0"/>
              <a:t>19/12/2023</a:t>
            </a:fld>
            <a:endParaRPr lang="en-GB"/>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6D4307E-EF79-43E6-A789-C81C3144AF1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9042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usinessjargons.com/wp-content/uploads/2015/12/Delegation-of-Authority.jp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39" y="235083"/>
            <a:ext cx="10628768"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Concept of Authority</a:t>
            </a:r>
            <a:endParaRPr lang="en-GB"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3237245" y="407468"/>
            <a:ext cx="4820339" cy="461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5531667" y="869133"/>
            <a:ext cx="0" cy="353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48899" y="1205802"/>
            <a:ext cx="7777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76080" y="1222218"/>
            <a:ext cx="0" cy="3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48899" y="1222218"/>
            <a:ext cx="0" cy="4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3917" y="1688863"/>
            <a:ext cx="2954215" cy="523220"/>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Legal Power</a:t>
            </a:r>
            <a:endParaRPr lang="en-GB"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349489" y="1573712"/>
            <a:ext cx="2954215" cy="954107"/>
          </a:xfrm>
          <a:prstGeom prst="rect">
            <a:avLst/>
          </a:prstGeom>
          <a:noFill/>
        </p:spPr>
        <p:txBody>
          <a:bodyPr wrap="square" rtlCol="0">
            <a:spAutoFit/>
          </a:bodyPr>
          <a:lstStyle/>
          <a:p>
            <a:r>
              <a:rPr lang="en-GB" sz="2800" dirty="0" smtClean="0">
                <a:latin typeface="Times New Roman" panose="02020603050405020304" pitchFamily="18" charset="0"/>
                <a:cs typeface="Times New Roman" panose="02020603050405020304" pitchFamily="18" charset="0"/>
              </a:rPr>
              <a:t>Unquestionably accepted</a:t>
            </a:r>
            <a:endParaRPr lang="en-GB" sz="2800" dirty="0">
              <a:latin typeface="Times New Roman" panose="02020603050405020304" pitchFamily="18" charset="0"/>
              <a:cs typeface="Times New Roman" panose="02020603050405020304" pitchFamily="18" charset="0"/>
            </a:endParaRPr>
          </a:p>
        </p:txBody>
      </p:sp>
      <p:sp>
        <p:nvSpPr>
          <p:cNvPr id="20" name="Rectangle 19"/>
          <p:cNvSpPr/>
          <p:nvPr/>
        </p:nvSpPr>
        <p:spPr>
          <a:xfrm>
            <a:off x="602902" y="235083"/>
            <a:ext cx="11115152" cy="23777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p:cNvSpPr/>
          <p:nvPr/>
        </p:nvSpPr>
        <p:spPr>
          <a:xfrm>
            <a:off x="813917" y="1722252"/>
            <a:ext cx="2308634" cy="7386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229600" y="1658687"/>
            <a:ext cx="2797521" cy="8762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Arrow Connector 9"/>
          <p:cNvCxnSpPr>
            <a:stCxn id="20" idx="2"/>
          </p:cNvCxnSpPr>
          <p:nvPr/>
        </p:nvCxnSpPr>
        <p:spPr>
          <a:xfrm>
            <a:off x="6160478" y="2612794"/>
            <a:ext cx="0" cy="465384"/>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968234" y="3220117"/>
            <a:ext cx="9335470" cy="3970318"/>
          </a:xfrm>
          <a:prstGeom prst="rect">
            <a:avLst/>
          </a:prstGeom>
          <a:noFill/>
        </p:spPr>
        <p:txBody>
          <a:bodyPr wrap="square" rtlCol="0">
            <a:spAutoFit/>
          </a:bodyPr>
          <a:lstStyle/>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Universal</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Ancient</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Special kind of Legal power</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Legitimate power</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Normally in writing</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Responsibility with formal right</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Limitation</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Discipline</a:t>
            </a:r>
          </a:p>
          <a:p>
            <a:pPr marL="342900" indent="-342900">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Direction </a:t>
            </a:r>
          </a:p>
          <a:p>
            <a:endParaRPr lang="en-GB" dirty="0" smtClean="0"/>
          </a:p>
          <a:p>
            <a:endParaRPr lang="en-GB" dirty="0"/>
          </a:p>
        </p:txBody>
      </p:sp>
      <p:sp>
        <p:nvSpPr>
          <p:cNvPr id="21" name="Rectangle 20"/>
          <p:cNvSpPr/>
          <p:nvPr/>
        </p:nvSpPr>
        <p:spPr>
          <a:xfrm>
            <a:off x="1848899" y="3091398"/>
            <a:ext cx="5787851" cy="3705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p:cNvSpPr txBox="1"/>
          <p:nvPr/>
        </p:nvSpPr>
        <p:spPr>
          <a:xfrm>
            <a:off x="8229600" y="4150199"/>
            <a:ext cx="3667648" cy="954107"/>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Characteristics of Authority</a:t>
            </a:r>
          </a:p>
        </p:txBody>
      </p:sp>
      <p:sp>
        <p:nvSpPr>
          <p:cNvPr id="25" name="Rectangle 24"/>
          <p:cNvSpPr/>
          <p:nvPr/>
        </p:nvSpPr>
        <p:spPr>
          <a:xfrm>
            <a:off x="8229600" y="4149969"/>
            <a:ext cx="3808325" cy="10553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Arrow Connector 28"/>
          <p:cNvCxnSpPr/>
          <p:nvPr/>
        </p:nvCxnSpPr>
        <p:spPr>
          <a:xfrm flipH="1">
            <a:off x="7516861" y="4677622"/>
            <a:ext cx="712739"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432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3432" y="160773"/>
            <a:ext cx="11374735" cy="6038641"/>
          </a:xfrm>
          <a:prstGeom prst="rect">
            <a:avLst/>
          </a:prstGeom>
          <a:noFill/>
        </p:spPr>
        <p:txBody>
          <a:bodyPr wrap="square" rtlCol="0">
            <a:spAutoFit/>
          </a:bodyPr>
          <a:lstStyle/>
          <a:p>
            <a:pPr fontAlgn="base">
              <a:lnSpc>
                <a:spcPct val="150000"/>
              </a:lnSpc>
            </a:pPr>
            <a:r>
              <a:rPr lang="en-GB" sz="2000" b="1" dirty="0">
                <a:latin typeface="Times New Roman" panose="02020603050405020304" pitchFamily="18" charset="0"/>
                <a:cs typeface="Times New Roman" panose="02020603050405020304" pitchFamily="18" charset="0"/>
              </a:rPr>
              <a:t>3.Someone Else Can Do It Better:</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Sometimes you are not the best person to do the work. There may be someone else who has more skills than you to complete the work or while the work is a weakness for you, it can be a strength for someone else.</a:t>
            </a:r>
          </a:p>
          <a:p>
            <a:pPr fontAlgn="base">
              <a:lnSpc>
                <a:spcPct val="150000"/>
              </a:lnSpc>
            </a:pPr>
            <a:r>
              <a:rPr lang="en-GB" sz="2000" b="1" dirty="0">
                <a:latin typeface="Times New Roman" panose="02020603050405020304" pitchFamily="18" charset="0"/>
                <a:cs typeface="Times New Roman" panose="02020603050405020304" pitchFamily="18" charset="0"/>
              </a:rPr>
              <a:t>4.Increase Trust:</a:t>
            </a:r>
            <a:br>
              <a:rPr lang="en-GB" sz="2000" b="1"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Leaders who effectively delegate increases trust in the organization because others see that the leader knows that they can’t do everything. The delegation also creates transparency, builds morale, and increases motivation when the leader acknowledges that they need help.</a:t>
            </a:r>
          </a:p>
          <a:p>
            <a:pPr fontAlgn="base">
              <a:lnSpc>
                <a:spcPct val="150000"/>
              </a:lnSpc>
            </a:pPr>
            <a:r>
              <a:rPr lang="en-GB" sz="2000" b="1" dirty="0">
                <a:latin typeface="Times New Roman" panose="02020603050405020304" pitchFamily="18" charset="0"/>
                <a:cs typeface="Times New Roman" panose="02020603050405020304" pitchFamily="18" charset="0"/>
              </a:rPr>
              <a:t>5.Develop Others:</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Strategic delegation by the leader provides an opportunity for the leader to develop new skills in others. Knowing developmental skill needs and then delegating work to that person to develop those skills helps them achieve their goals.</a:t>
            </a:r>
          </a:p>
          <a:p>
            <a:pPr>
              <a:lnSpc>
                <a:spcPct val="150000"/>
              </a:lnSpc>
            </a:pPr>
            <a:endParaRPr lang="en-GB" sz="2000" dirty="0">
              <a:latin typeface="Times New Roman" panose="02020603050405020304" pitchFamily="18" charset="0"/>
              <a:cs typeface="Times New Roman" panose="02020603050405020304" pitchFamily="18" charset="0"/>
            </a:endParaRPr>
          </a:p>
          <a:p>
            <a:pPr fontAlgn="base">
              <a:lnSpc>
                <a:spcPct val="150000"/>
              </a:lnSpc>
            </a:pP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760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4893" y="130629"/>
            <a:ext cx="5526594" cy="830997"/>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Barriers To Delegation Of Authority</a:t>
            </a:r>
          </a:p>
          <a:p>
            <a:endParaRPr lang="en-GB" sz="2400" dirty="0"/>
          </a:p>
        </p:txBody>
      </p:sp>
      <p:sp>
        <p:nvSpPr>
          <p:cNvPr id="5" name="Rectangle 4"/>
          <p:cNvSpPr/>
          <p:nvPr/>
        </p:nvSpPr>
        <p:spPr>
          <a:xfrm>
            <a:off x="2703007" y="100484"/>
            <a:ext cx="6631912" cy="6832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442128" y="961626"/>
            <a:ext cx="9998110" cy="67403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Reluctant To </a:t>
            </a:r>
            <a:r>
              <a:rPr lang="en-GB" b="1" dirty="0" smtClean="0">
                <a:latin typeface="Times New Roman" panose="02020603050405020304" pitchFamily="18" charset="0"/>
                <a:cs typeface="Times New Roman" panose="02020603050405020304" pitchFamily="18" charset="0"/>
              </a:rPr>
              <a:t>Delegate</a:t>
            </a:r>
          </a:p>
          <a:p>
            <a:pPr marL="285750" indent="-285750" fontAlgn="base">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Fear Of Losing </a:t>
            </a:r>
            <a:r>
              <a:rPr lang="en-GB" b="1" dirty="0" smtClean="0">
                <a:latin typeface="Times New Roman" panose="02020603050405020304" pitchFamily="18" charset="0"/>
                <a:cs typeface="Times New Roman" panose="02020603050405020304" pitchFamily="18" charset="0"/>
              </a:rPr>
              <a:t>Importance</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Loss Of </a:t>
            </a:r>
            <a:r>
              <a:rPr lang="en-GB" b="1" dirty="0" smtClean="0">
                <a:latin typeface="Times New Roman" panose="02020603050405020304" pitchFamily="18" charset="0"/>
                <a:cs typeface="Times New Roman" panose="02020603050405020304" pitchFamily="18" charset="0"/>
              </a:rPr>
              <a:t>Control</a:t>
            </a:r>
          </a:p>
          <a:p>
            <a:pPr marL="285750" indent="-285750" fontAlgn="base">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Mutual </a:t>
            </a:r>
            <a:r>
              <a:rPr lang="en-GB" b="1" dirty="0" smtClean="0">
                <a:latin typeface="Times New Roman" panose="02020603050405020304" pitchFamily="18" charset="0"/>
                <a:cs typeface="Times New Roman" panose="02020603050405020304" pitchFamily="18" charset="0"/>
              </a:rPr>
              <a:t>Distrust</a:t>
            </a:r>
          </a:p>
          <a:p>
            <a:pPr marL="285750" indent="-285750" fontAlgn="base">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Fear Of Subordinates </a:t>
            </a:r>
            <a:endParaRPr lang="en-GB" dirty="0">
              <a:latin typeface="Times New Roman" panose="02020603050405020304" pitchFamily="18" charset="0"/>
              <a:cs typeface="Times New Roman" panose="02020603050405020304" pitchFamily="18" charset="0"/>
            </a:endParaRPr>
          </a:p>
          <a:p>
            <a:pPr marL="285750" indent="-285750" fontAlgn="base">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Incompetent Subordinates</a:t>
            </a:r>
            <a:endParaRPr lang="en-GB" dirty="0">
              <a:latin typeface="Times New Roman" panose="02020603050405020304" pitchFamily="18" charset="0"/>
              <a:cs typeface="Times New Roman" panose="02020603050405020304" pitchFamily="18" charset="0"/>
            </a:endParaRPr>
          </a:p>
          <a:p>
            <a:pPr marL="285750" indent="-285750" fontAlgn="base">
              <a:lnSpc>
                <a:spcPct val="150000"/>
              </a:lnSpc>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Lack Of </a:t>
            </a:r>
            <a:r>
              <a:rPr lang="en-GB" b="1" dirty="0" smtClean="0">
                <a:latin typeface="Times New Roman" panose="02020603050405020304" pitchFamily="18" charset="0"/>
                <a:cs typeface="Times New Roman" panose="02020603050405020304" pitchFamily="18" charset="0"/>
              </a:rPr>
              <a:t>Motivation</a:t>
            </a:r>
            <a:r>
              <a:rPr lang="en-GB" dirty="0">
                <a:latin typeface="Times New Roman" panose="02020603050405020304" pitchFamily="18" charset="0"/>
                <a:cs typeface="Times New Roman" panose="02020603050405020304" pitchFamily="18" charset="0"/>
              </a:rPr>
              <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algn="just" fontAlgn="base">
              <a:lnSpc>
                <a:spcPct val="150000"/>
              </a:lnSpc>
            </a:pPr>
            <a:r>
              <a:rPr lang="en-GB" b="1" dirty="0"/>
              <a:t>1</a:t>
            </a:r>
            <a:r>
              <a:rPr lang="en-GB" b="1" dirty="0">
                <a:latin typeface="Times New Roman" panose="02020603050405020304" pitchFamily="18" charset="0"/>
                <a:cs typeface="Times New Roman" panose="02020603050405020304" pitchFamily="18" charset="0"/>
              </a:rPr>
              <a:t>. Reluctant To </a:t>
            </a:r>
            <a:r>
              <a:rPr lang="en-GB" b="1" dirty="0" smtClean="0">
                <a:latin typeface="Times New Roman" panose="02020603050405020304" pitchFamily="18" charset="0"/>
                <a:cs typeface="Times New Roman" panose="02020603050405020304" pitchFamily="18" charset="0"/>
              </a:rPr>
              <a:t>Delegate</a:t>
            </a:r>
            <a:endParaRPr lang="en-GB" dirty="0">
              <a:latin typeface="Times New Roman" panose="02020603050405020304" pitchFamily="18" charset="0"/>
              <a:cs typeface="Times New Roman" panose="02020603050405020304" pitchFamily="18" charset="0"/>
            </a:endParaRPr>
          </a:p>
          <a:p>
            <a:pPr algn="just" fontAlgn="base">
              <a:lnSpc>
                <a:spcPct val="150000"/>
              </a:lnSpc>
            </a:pPr>
            <a:r>
              <a:rPr lang="en-GB" dirty="0">
                <a:latin typeface="Times New Roman" panose="02020603050405020304" pitchFamily="18" charset="0"/>
                <a:cs typeface="Times New Roman" panose="02020603050405020304" pitchFamily="18" charset="0"/>
              </a:rPr>
              <a:t>Some managers are reluctant to delegate authority to subordinates. They believe that they can take a better decision than their subordinates. This belief is often found among those managers who have been recently promoted and those having superiority complex. They have no proper plan to delegate authority. In such a situation, subordinates will have less work and lose the commitment to implement the </a:t>
            </a:r>
            <a:r>
              <a:rPr lang="en-GB" dirty="0" err="1">
                <a:latin typeface="Times New Roman" panose="02020603050405020304" pitchFamily="18" charset="0"/>
                <a:cs typeface="Times New Roman" panose="02020603050405020304" pitchFamily="18" charset="0"/>
              </a:rPr>
              <a:t>manager;s</a:t>
            </a:r>
            <a:r>
              <a:rPr lang="en-GB" dirty="0">
                <a:latin typeface="Times New Roman" panose="02020603050405020304" pitchFamily="18" charset="0"/>
                <a:cs typeface="Times New Roman" panose="02020603050405020304" pitchFamily="18" charset="0"/>
              </a:rPr>
              <a:t> decisions.</a:t>
            </a:r>
          </a:p>
          <a:p>
            <a:pPr fontAlgn="base"/>
            <a:r>
              <a:rPr lang="en-GB" dirty="0"/>
              <a:t/>
            </a:r>
            <a:br>
              <a:rPr lang="en-GB" dirty="0"/>
            </a:br>
            <a:endParaRPr lang="en-GB" dirty="0"/>
          </a:p>
          <a:p>
            <a:pPr fontAlgn="base"/>
            <a:endParaRPr lang="en-GB" dirty="0"/>
          </a:p>
        </p:txBody>
      </p:sp>
    </p:spTree>
    <p:extLst>
      <p:ext uri="{BB962C8B-B14F-4D97-AF65-F5344CB8AC3E}">
        <p14:creationId xmlns:p14="http://schemas.microsoft.com/office/powerpoint/2010/main" val="11131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07999"/>
            <a:ext cx="12108264" cy="8346965"/>
          </a:xfrm>
          <a:prstGeom prst="rect">
            <a:avLst/>
          </a:prstGeom>
          <a:noFill/>
        </p:spPr>
        <p:txBody>
          <a:bodyPr wrap="square" rtlCol="0">
            <a:spAutoFit/>
          </a:bodyPr>
          <a:lstStyle/>
          <a:p>
            <a:pPr algn="just" fontAlgn="base">
              <a:lnSpc>
                <a:spcPct val="150000"/>
              </a:lnSpc>
            </a:pPr>
            <a:r>
              <a:rPr lang="en-GB" sz="2000" b="1" dirty="0" smtClean="0">
                <a:latin typeface="Times New Roman" panose="02020603050405020304" pitchFamily="18" charset="0"/>
                <a:cs typeface="Times New Roman" panose="02020603050405020304" pitchFamily="18" charset="0"/>
              </a:rPr>
              <a:t>2. </a:t>
            </a:r>
            <a:r>
              <a:rPr lang="en-GB" sz="2000" b="1" dirty="0">
                <a:latin typeface="Times New Roman" panose="02020603050405020304" pitchFamily="18" charset="0"/>
                <a:cs typeface="Times New Roman" panose="02020603050405020304" pitchFamily="18" charset="0"/>
              </a:rPr>
              <a:t>Fear Of Losing </a:t>
            </a:r>
            <a:r>
              <a:rPr lang="en-GB" sz="2000" b="1" dirty="0" smtClean="0">
                <a:latin typeface="Times New Roman" panose="02020603050405020304" pitchFamily="18" charset="0"/>
                <a:cs typeface="Times New Roman" panose="02020603050405020304" pitchFamily="18" charset="0"/>
              </a:rPr>
              <a:t>Importance</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dirty="0">
                <a:latin typeface="Times New Roman" panose="02020603050405020304" pitchFamily="18" charset="0"/>
                <a:cs typeface="Times New Roman" panose="02020603050405020304" pitchFamily="18" charset="0"/>
              </a:rPr>
              <a:t>Managers who feel comfortable with </a:t>
            </a:r>
            <a:r>
              <a:rPr lang="en-GB" sz="2000" dirty="0" smtClean="0">
                <a:latin typeface="Times New Roman" panose="02020603050405020304" pitchFamily="18" charset="0"/>
                <a:cs typeface="Times New Roman" panose="02020603050405020304" pitchFamily="18" charset="0"/>
              </a:rPr>
              <a:t>authority, fear </a:t>
            </a:r>
            <a:r>
              <a:rPr lang="en-GB" sz="2000" dirty="0">
                <a:latin typeface="Times New Roman" panose="02020603050405020304" pitchFamily="18" charset="0"/>
                <a:cs typeface="Times New Roman" panose="02020603050405020304" pitchFamily="18" charset="0"/>
              </a:rPr>
              <a:t>to delegate authority. They feel that it will diminish their importance. Such managers delegate only that part of authority to subordinates which relates to their job responsibility. They retain their authority as a positional superior of an organization</a:t>
            </a:r>
            <a:r>
              <a:rPr lang="en-GB" sz="2000" dirty="0" smtClean="0">
                <a:latin typeface="Times New Roman" panose="02020603050405020304" pitchFamily="18" charset="0"/>
                <a:cs typeface="Times New Roman" panose="02020603050405020304" pitchFamily="18" charset="0"/>
              </a:rPr>
              <a:t>.</a:t>
            </a:r>
          </a:p>
          <a:p>
            <a:pPr algn="just" fontAlgn="base">
              <a:lnSpc>
                <a:spcPct val="150000"/>
              </a:lnSpc>
            </a:pPr>
            <a:r>
              <a:rPr lang="en-GB" sz="2000" b="1" dirty="0" smtClean="0">
                <a:latin typeface="Times New Roman" panose="02020603050405020304" pitchFamily="18" charset="0"/>
                <a:cs typeface="Times New Roman" panose="02020603050405020304" pitchFamily="18" charset="0"/>
              </a:rPr>
              <a:t>3. </a:t>
            </a:r>
            <a:r>
              <a:rPr lang="en-GB" sz="2000" b="1" dirty="0">
                <a:latin typeface="Times New Roman" panose="02020603050405020304" pitchFamily="18" charset="0"/>
                <a:cs typeface="Times New Roman" panose="02020603050405020304" pitchFamily="18" charset="0"/>
              </a:rPr>
              <a:t>Loss Of </a:t>
            </a:r>
            <a:r>
              <a:rPr lang="en-GB" sz="2000" b="1" dirty="0" smtClean="0">
                <a:latin typeface="Times New Roman" panose="02020603050405020304" pitchFamily="18" charset="0"/>
                <a:cs typeface="Times New Roman" panose="02020603050405020304" pitchFamily="18" charset="0"/>
              </a:rPr>
              <a:t>Control</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dirty="0">
                <a:latin typeface="Times New Roman" panose="02020603050405020304" pitchFamily="18" charset="0"/>
                <a:cs typeface="Times New Roman" panose="02020603050405020304" pitchFamily="18" charset="0"/>
              </a:rPr>
              <a:t>Some managers opine that they will lose control by delegating authority to their </a:t>
            </a:r>
            <a:r>
              <a:rPr lang="en-GB" sz="2000" dirty="0" smtClean="0">
                <a:latin typeface="Times New Roman" panose="02020603050405020304" pitchFamily="18" charset="0"/>
                <a:cs typeface="Times New Roman" panose="02020603050405020304" pitchFamily="18" charset="0"/>
              </a:rPr>
              <a:t>subordinates. They </a:t>
            </a:r>
            <a:r>
              <a:rPr lang="en-GB" sz="2000" dirty="0">
                <a:latin typeface="Times New Roman" panose="02020603050405020304" pitchFamily="18" charset="0"/>
                <a:cs typeface="Times New Roman" panose="02020603050405020304" pitchFamily="18" charset="0"/>
              </a:rPr>
              <a:t>feel that if they delegate authority to their subordinates, they would not be sure to achieve assigned responsibilities from subordinates. Such fear is reasonable in case managers are incapable of getting the jobs done from others</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b="1" dirty="0">
                <a:latin typeface="Times New Roman" panose="02020603050405020304" pitchFamily="18" charset="0"/>
                <a:cs typeface="Times New Roman" panose="02020603050405020304" pitchFamily="18" charset="0"/>
              </a:rPr>
              <a:t>4. Mutual </a:t>
            </a:r>
            <a:r>
              <a:rPr lang="en-GB" sz="2000" b="1" dirty="0" smtClean="0">
                <a:latin typeface="Times New Roman" panose="02020603050405020304" pitchFamily="18" charset="0"/>
                <a:cs typeface="Times New Roman" panose="02020603050405020304" pitchFamily="18" charset="0"/>
              </a:rPr>
              <a:t>Distrust</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dirty="0">
                <a:latin typeface="Times New Roman" panose="02020603050405020304" pitchFamily="18" charset="0"/>
                <a:cs typeface="Times New Roman" panose="02020603050405020304" pitchFamily="18" charset="0"/>
              </a:rPr>
              <a:t>Managers are often reluctant to delegate authority to subordinates if there is an environment of distrust in the </a:t>
            </a:r>
            <a:r>
              <a:rPr lang="en-GB" sz="2000" dirty="0" smtClean="0">
                <a:latin typeface="Times New Roman" panose="02020603050405020304" pitchFamily="18" charset="0"/>
                <a:cs typeface="Times New Roman" panose="02020603050405020304" pitchFamily="18" charset="0"/>
              </a:rPr>
              <a:t>organization. A </a:t>
            </a:r>
            <a:r>
              <a:rPr lang="en-GB" sz="2000" dirty="0">
                <a:latin typeface="Times New Roman" panose="02020603050405020304" pitchFamily="18" charset="0"/>
                <a:cs typeface="Times New Roman" panose="02020603050405020304" pitchFamily="18" charset="0"/>
              </a:rPr>
              <a:t>manager must have confidence in his own ability to help, guide and control his subordinates before delegating authority. If a manager does not have the ability to make a sound decision he does not believe in his subordinates. He does not want to take risk to get jobs done from others</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a:p>
            <a:pPr fontAlgn="base">
              <a:lnSpc>
                <a:spcPct val="150000"/>
              </a:lnSpc>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243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207999"/>
            <a:ext cx="12108264" cy="6832640"/>
          </a:xfrm>
          <a:prstGeom prst="rect">
            <a:avLst/>
          </a:prstGeom>
          <a:noFill/>
        </p:spPr>
        <p:txBody>
          <a:bodyPr wrap="square" rtlCol="0">
            <a:spAutoFit/>
          </a:bodyPr>
          <a:lstStyle/>
          <a:p>
            <a:pPr algn="just" fontAlgn="base">
              <a:lnSpc>
                <a:spcPct val="150000"/>
              </a:lnSpc>
            </a:pPr>
            <a:r>
              <a:rPr lang="en-GB" sz="2000" b="1" dirty="0">
                <a:latin typeface="Times New Roman" panose="02020603050405020304" pitchFamily="18" charset="0"/>
                <a:cs typeface="Times New Roman" panose="02020603050405020304" pitchFamily="18" charset="0"/>
              </a:rPr>
              <a:t>5. Fear Of Subordinates </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dirty="0">
                <a:latin typeface="Times New Roman" panose="02020603050405020304" pitchFamily="18" charset="0"/>
                <a:cs typeface="Times New Roman" panose="02020603050405020304" pitchFamily="18" charset="0"/>
              </a:rPr>
              <a:t>Managers are reluctant to delegate authority if they fear that it will expose their shortcomings. They feel that their subordinates will perform better and may create problems in their own career. They have no self-confidence and do not want to face the competitive environment.</a:t>
            </a:r>
          </a:p>
          <a:p>
            <a:pPr algn="just" fontAlgn="base">
              <a:lnSpc>
                <a:spcPct val="150000"/>
              </a:lnSpc>
            </a:pPr>
            <a:r>
              <a:rPr lang="en-GB" sz="2000" b="1" dirty="0">
                <a:latin typeface="Times New Roman" panose="02020603050405020304" pitchFamily="18" charset="0"/>
                <a:cs typeface="Times New Roman" panose="02020603050405020304" pitchFamily="18" charset="0"/>
              </a:rPr>
              <a:t>6. Incompetent Subordinates</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dirty="0">
                <a:latin typeface="Times New Roman" panose="02020603050405020304" pitchFamily="18" charset="0"/>
                <a:cs typeface="Times New Roman" panose="02020603050405020304" pitchFamily="18" charset="0"/>
              </a:rPr>
              <a:t>Some subordinates are often unwilling to accept delegated authority because of lack of self-confidence. They fear of making mistakes in their performance. It is the responsibility of the superior to develop their self confidence by guiding them and also creating a supportive environment.</a:t>
            </a:r>
          </a:p>
          <a:p>
            <a:pPr algn="just" fontAlgn="base">
              <a:lnSpc>
                <a:spcPct val="150000"/>
              </a:lnSpc>
            </a:pPr>
            <a:r>
              <a:rPr lang="en-GB" sz="2000" b="1" dirty="0">
                <a:latin typeface="Times New Roman" panose="02020603050405020304" pitchFamily="18" charset="0"/>
                <a:cs typeface="Times New Roman" panose="02020603050405020304" pitchFamily="18" charset="0"/>
              </a:rPr>
              <a:t>7. Lack Of Motivation</a:t>
            </a:r>
            <a:endParaRPr lang="en-GB" sz="2000" dirty="0">
              <a:latin typeface="Times New Roman" panose="02020603050405020304" pitchFamily="18" charset="0"/>
              <a:cs typeface="Times New Roman" panose="02020603050405020304" pitchFamily="18" charset="0"/>
            </a:endParaRPr>
          </a:p>
          <a:p>
            <a:pPr algn="just" fontAlgn="base">
              <a:lnSpc>
                <a:spcPct val="150000"/>
              </a:lnSpc>
            </a:pPr>
            <a:r>
              <a:rPr lang="en-GB" sz="2000" dirty="0">
                <a:latin typeface="Times New Roman" panose="02020603050405020304" pitchFamily="18" charset="0"/>
                <a:cs typeface="Times New Roman" panose="02020603050405020304" pitchFamily="18" charset="0"/>
              </a:rPr>
              <a:t>Lack of motivational environment discourages subordinates to take responsibility and accept authority. Such environment is found in organizations where there is lack of reward and judgement system.</a:t>
            </a:r>
          </a:p>
          <a:p>
            <a:pPr algn="just" fontAlgn="base">
              <a:lnSpc>
                <a:spcPct val="150000"/>
              </a:lnSpc>
            </a:pPr>
            <a:endParaRPr lang="en-GB" sz="2000" dirty="0">
              <a:latin typeface="Times New Roman" panose="02020603050405020304" pitchFamily="18" charset="0"/>
              <a:cs typeface="Times New Roman" panose="02020603050405020304" pitchFamily="18" charset="0"/>
            </a:endParaRPr>
          </a:p>
          <a:p>
            <a:pPr algn="just">
              <a:lnSpc>
                <a:spcPct val="150000"/>
              </a:lnSpc>
            </a:pP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endParaRPr lang="en-GB" sz="2000" dirty="0">
              <a:latin typeface="Times New Roman" panose="02020603050405020304" pitchFamily="18" charset="0"/>
              <a:cs typeface="Times New Roman" panose="02020603050405020304" pitchFamily="18" charset="0"/>
            </a:endParaRPr>
          </a:p>
          <a:p>
            <a:pPr algn="just" fontAlgn="base"/>
            <a:endParaRPr lang="en-GB" dirty="0"/>
          </a:p>
        </p:txBody>
      </p:sp>
    </p:spTree>
    <p:extLst>
      <p:ext uri="{BB962C8B-B14F-4D97-AF65-F5344CB8AC3E}">
        <p14:creationId xmlns:p14="http://schemas.microsoft.com/office/powerpoint/2010/main" val="2665248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1993" y="297645"/>
            <a:ext cx="10628768" cy="523220"/>
          </a:xfrm>
          <a:prstGeom prst="rect">
            <a:avLst/>
          </a:prstGeom>
          <a:noFill/>
        </p:spPr>
        <p:txBody>
          <a:bodyPr wrap="square" rtlCol="0">
            <a:spAutoFit/>
          </a:bodyPr>
          <a:lstStyle/>
          <a:p>
            <a:pPr algn="ctr"/>
            <a:r>
              <a:rPr lang="en-GB" sz="2800" b="1" dirty="0" smtClean="0">
                <a:latin typeface="Times New Roman" panose="02020603050405020304" pitchFamily="18" charset="0"/>
                <a:cs typeface="Times New Roman" panose="02020603050405020304" pitchFamily="18" charset="0"/>
              </a:rPr>
              <a:t>Concept of Centralization, Decentralization and Devolution</a:t>
            </a:r>
            <a:endParaRPr lang="en-GB" sz="28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13917" y="407468"/>
            <a:ext cx="10489787" cy="4616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p:cNvCxnSpPr/>
          <p:nvPr/>
        </p:nvCxnSpPr>
        <p:spPr>
          <a:xfrm>
            <a:off x="5531667" y="869133"/>
            <a:ext cx="0" cy="353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48899" y="1205802"/>
            <a:ext cx="77774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9576080" y="1222218"/>
            <a:ext cx="0" cy="375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48899" y="1222218"/>
            <a:ext cx="0" cy="4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13917" y="1672913"/>
            <a:ext cx="2954215"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Centralization</a:t>
            </a:r>
            <a:endParaRPr lang="en-GB" sz="28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8349489" y="1573712"/>
            <a:ext cx="2954215"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Decentralization</a:t>
            </a:r>
            <a:endParaRPr lang="en-GB"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813917" y="1698172"/>
            <a:ext cx="2308634" cy="511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229600" y="1628104"/>
            <a:ext cx="2797521" cy="597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4562646" y="1633588"/>
            <a:ext cx="2954215"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Devolution</a:t>
            </a:r>
            <a:endParaRPr lang="en-GB" sz="2800" dirty="0">
              <a:latin typeface="Times New Roman" panose="02020603050405020304" pitchFamily="18" charset="0"/>
              <a:cs typeface="Times New Roman" panose="02020603050405020304" pitchFamily="18" charset="0"/>
            </a:endParaRPr>
          </a:p>
        </p:txBody>
      </p:sp>
      <p:sp>
        <p:nvSpPr>
          <p:cNvPr id="22" name="Rectangle 21"/>
          <p:cNvSpPr/>
          <p:nvPr/>
        </p:nvSpPr>
        <p:spPr>
          <a:xfrm>
            <a:off x="4327335" y="1688459"/>
            <a:ext cx="2308634" cy="511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p:cNvCxnSpPr/>
          <p:nvPr/>
        </p:nvCxnSpPr>
        <p:spPr>
          <a:xfrm>
            <a:off x="5531667" y="1196960"/>
            <a:ext cx="0" cy="475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2528" y="2646828"/>
            <a:ext cx="3532742" cy="3139321"/>
          </a:xfrm>
          <a:prstGeom prst="rect">
            <a:avLst/>
          </a:prstGeom>
          <a:noFill/>
        </p:spPr>
        <p:txBody>
          <a:bodyPr wrap="square" rtlCol="0">
            <a:spAutoFit/>
          </a:bodyPr>
          <a:lstStyle/>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Reservation of decision making power at top level.</a:t>
            </a:r>
          </a:p>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Under centralization, the important and key decisions are taken by the top management and the other levels are into implementations as per the directions of top </a:t>
            </a:r>
            <a:r>
              <a:rPr lang="en-GB" b="1" dirty="0" smtClean="0">
                <a:latin typeface="Times New Roman" panose="02020603050405020304" pitchFamily="18" charset="0"/>
                <a:cs typeface="Times New Roman" panose="02020603050405020304" pitchFamily="18" charset="0"/>
              </a:rPr>
              <a:t>level</a:t>
            </a:r>
          </a:p>
          <a:p>
            <a:pPr marL="285750" indent="-285750" algn="just">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It is mostly exercising in a small companies. </a:t>
            </a:r>
            <a:endParaRPr lang="en-GB" b="1"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8229600" y="2599032"/>
            <a:ext cx="3532742" cy="3416320"/>
          </a:xfrm>
          <a:prstGeom prst="rect">
            <a:avLst/>
          </a:prstGeom>
          <a:noFill/>
        </p:spPr>
        <p:txBody>
          <a:bodyPr wrap="square" rtlCol="0">
            <a:spAutoFit/>
          </a:bodyPr>
          <a:lstStyle/>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Decentralization refers to a specific form of organizational structure where the top management delegates decision-making responsibilities and daily operations to middle and lower </a:t>
            </a:r>
            <a:r>
              <a:rPr lang="en-GB" b="1" dirty="0" smtClean="0">
                <a:latin typeface="Times New Roman" panose="02020603050405020304" pitchFamily="18" charset="0"/>
                <a:cs typeface="Times New Roman" panose="02020603050405020304" pitchFamily="18" charset="0"/>
              </a:rPr>
              <a:t>subordinates.</a:t>
            </a:r>
          </a:p>
          <a:p>
            <a:pPr marL="285750" indent="-285750" algn="just">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it </a:t>
            </a:r>
            <a:r>
              <a:rPr lang="en-GB" b="1" dirty="0">
                <a:latin typeface="Times New Roman" panose="02020603050405020304" pitchFamily="18" charset="0"/>
                <a:cs typeface="Times New Roman" panose="02020603050405020304" pitchFamily="18" charset="0"/>
              </a:rPr>
              <a:t>describes the way in which power to take decisions is allocated among various levels in the organisational </a:t>
            </a:r>
            <a:r>
              <a:rPr lang="en-GB" b="1" dirty="0" smtClean="0">
                <a:latin typeface="Times New Roman" panose="02020603050405020304" pitchFamily="18" charset="0"/>
                <a:cs typeface="Times New Roman" panose="02020603050405020304" pitchFamily="18" charset="0"/>
              </a:rPr>
              <a:t>hierarchy.</a:t>
            </a:r>
            <a:endParaRPr lang="en-GB"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4013170" y="2646828"/>
            <a:ext cx="3532742" cy="3970318"/>
          </a:xfrm>
          <a:prstGeom prst="rect">
            <a:avLst/>
          </a:prstGeom>
          <a:noFill/>
        </p:spPr>
        <p:txBody>
          <a:bodyPr wrap="square" rtlCol="0">
            <a:spAutoFit/>
          </a:bodyPr>
          <a:lstStyle/>
          <a:p>
            <a:pPr marL="285750" indent="-285750" algn="just">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 third type of decentralization is devolution. The authority for decision-making is transferred completely to autonomous organizational unit</a:t>
            </a:r>
            <a:endParaRPr lang="en-GB" b="1"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Devolution </a:t>
            </a:r>
            <a:r>
              <a:rPr lang="en-GB" b="1" dirty="0">
                <a:latin typeface="Times New Roman" panose="02020603050405020304" pitchFamily="18" charset="0"/>
                <a:cs typeface="Times New Roman" panose="02020603050405020304" pitchFamily="18" charset="0"/>
              </a:rPr>
              <a:t>is a transfer or </a:t>
            </a:r>
            <a:r>
              <a:rPr lang="en-GB" b="1" dirty="0" smtClean="0">
                <a:latin typeface="Times New Roman" panose="02020603050405020304" pitchFamily="18" charset="0"/>
                <a:cs typeface="Times New Roman" panose="02020603050405020304" pitchFamily="18" charset="0"/>
              </a:rPr>
              <a:t>delegation </a:t>
            </a:r>
            <a:r>
              <a:rPr lang="en-GB" b="1" dirty="0">
                <a:latin typeface="Times New Roman" panose="02020603050405020304" pitchFamily="18" charset="0"/>
                <a:cs typeface="Times New Roman" panose="02020603050405020304" pitchFamily="18" charset="0"/>
              </a:rPr>
              <a:t>of authority from </a:t>
            </a:r>
            <a:r>
              <a:rPr lang="en-GB" b="1" dirty="0" smtClean="0">
                <a:latin typeface="Times New Roman" panose="02020603050405020304" pitchFamily="18" charset="0"/>
                <a:cs typeface="Times New Roman" panose="02020603050405020304" pitchFamily="18" charset="0"/>
              </a:rPr>
              <a:t>central government of sovereign state to govern at sub national level.</a:t>
            </a:r>
          </a:p>
          <a:p>
            <a:pPr marL="285750" indent="-285750" algn="just">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It is step ahead than decentralization in term of freedom to decision making.</a:t>
            </a:r>
          </a:p>
          <a:p>
            <a:pPr marL="285750" indent="-285750" algn="just">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It is based on national level.</a:t>
            </a:r>
            <a:endParaRPr lang="en-GB" b="1" dirty="0">
              <a:latin typeface="Times New Roman" panose="02020603050405020304" pitchFamily="18" charset="0"/>
              <a:cs typeface="Times New Roman" panose="02020603050405020304" pitchFamily="18" charset="0"/>
            </a:endParaRPr>
          </a:p>
        </p:txBody>
      </p:sp>
      <p:sp>
        <p:nvSpPr>
          <p:cNvPr id="11" name="Rectangle 10"/>
          <p:cNvSpPr/>
          <p:nvPr/>
        </p:nvSpPr>
        <p:spPr>
          <a:xfrm>
            <a:off x="153909" y="2599032"/>
            <a:ext cx="3461361" cy="40181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4048860" y="2479828"/>
            <a:ext cx="3461361" cy="4137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8265291" y="2519233"/>
            <a:ext cx="3497051" cy="40979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p:cNvCxnSpPr>
            <a:endCxn id="11" idx="0"/>
          </p:cNvCxnSpPr>
          <p:nvPr/>
        </p:nvCxnSpPr>
        <p:spPr>
          <a:xfrm>
            <a:off x="1848899" y="2209354"/>
            <a:ext cx="35691" cy="389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513821" y="2191148"/>
            <a:ext cx="35691" cy="389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9675733" y="2169455"/>
            <a:ext cx="35691" cy="389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03274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16871" y="117695"/>
          <a:ext cx="11371152" cy="6619582"/>
        </p:xfrm>
        <a:graphic>
          <a:graphicData uri="http://schemas.openxmlformats.org/drawingml/2006/table">
            <a:tbl>
              <a:tblPr>
                <a:tableStyleId>{69C7853C-536D-4A76-A0AE-DD22124D55A5}</a:tableStyleId>
              </a:tblPr>
              <a:tblGrid>
                <a:gridCol w="5685576"/>
                <a:gridCol w="5685576"/>
              </a:tblGrid>
              <a:tr h="331992">
                <a:tc>
                  <a:txBody>
                    <a:bodyPr/>
                    <a:lstStyle/>
                    <a:p>
                      <a:pPr algn="ctr" fontAlgn="t"/>
                      <a:r>
                        <a:rPr lang="en-GB" sz="2000" b="1" dirty="0" smtClean="0">
                          <a:effectLst/>
                        </a:rPr>
                        <a:t>Decentralization</a:t>
                      </a:r>
                      <a:endParaRPr lang="en-GB" sz="2000" b="1" dirty="0">
                        <a:effectLst/>
                        <a:latin typeface="Times New Roman" panose="02020603050405020304" pitchFamily="18" charset="0"/>
                        <a:cs typeface="Times New Roman" panose="02020603050405020304" pitchFamily="18" charset="0"/>
                      </a:endParaRPr>
                    </a:p>
                  </a:txBody>
                  <a:tcPr marL="17721" marR="17721" marT="17721" marB="17721"/>
                </a:tc>
                <a:tc>
                  <a:txBody>
                    <a:bodyPr/>
                    <a:lstStyle/>
                    <a:p>
                      <a:pPr algn="ctr" fontAlgn="t"/>
                      <a:r>
                        <a:rPr lang="en-GB" sz="2000" b="1" dirty="0">
                          <a:effectLst/>
                        </a:rPr>
                        <a:t>Centralization</a:t>
                      </a:r>
                      <a:endParaRPr lang="en-GB" sz="2000" b="1" dirty="0">
                        <a:effectLst/>
                        <a:latin typeface="Times New Roman" panose="02020603050405020304" pitchFamily="18" charset="0"/>
                        <a:cs typeface="Times New Roman" panose="02020603050405020304" pitchFamily="18" charset="0"/>
                      </a:endParaRP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Definition</a:t>
                      </a:r>
                    </a:p>
                  </a:txBody>
                  <a:tcPr marL="17721" marR="17721" marT="17721" marB="17721"/>
                </a:tc>
                <a:tc hMerge="1">
                  <a:txBody>
                    <a:bodyPr/>
                    <a:lstStyle/>
                    <a:p>
                      <a:endParaRPr lang="en-GB"/>
                    </a:p>
                  </a:txBody>
                  <a:tcPr/>
                </a:tc>
              </a:tr>
              <a:tr h="400824">
                <a:tc>
                  <a:txBody>
                    <a:bodyPr/>
                    <a:lstStyle/>
                    <a:p>
                      <a:pPr fontAlgn="t"/>
                      <a:r>
                        <a:rPr lang="en-GB" sz="1700" dirty="0">
                          <a:effectLst/>
                          <a:latin typeface="Times New Roman" panose="02020603050405020304" pitchFamily="18" charset="0"/>
                          <a:cs typeface="Times New Roman" panose="02020603050405020304" pitchFamily="18" charset="0"/>
                        </a:rPr>
                        <a:t>Decision-making capabilities delegated across multiple levels</a:t>
                      </a:r>
                    </a:p>
                  </a:txBody>
                  <a:tcPr marL="17721" marR="17721" marT="17721" marB="17721"/>
                </a:tc>
                <a:tc>
                  <a:txBody>
                    <a:bodyPr/>
                    <a:lstStyle/>
                    <a:p>
                      <a:pPr fontAlgn="t"/>
                      <a:r>
                        <a:rPr lang="en-GB" sz="1700">
                          <a:effectLst/>
                          <a:latin typeface="Times New Roman" panose="02020603050405020304" pitchFamily="18" charset="0"/>
                          <a:cs typeface="Times New Roman" panose="02020603050405020304" pitchFamily="18" charset="0"/>
                        </a:rPr>
                        <a:t>Decision-making capability rests with the top management</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Flow of Information</a:t>
                      </a:r>
                    </a:p>
                  </a:txBody>
                  <a:tcPr marL="17721" marR="17721" marT="17721" marB="17721"/>
                </a:tc>
                <a:tc hMerge="1">
                  <a:txBody>
                    <a:bodyPr/>
                    <a:lstStyle/>
                    <a:p>
                      <a:endParaRPr lang="en-GB"/>
                    </a:p>
                  </a:txBody>
                  <a:tcPr/>
                </a:tc>
              </a:tr>
              <a:tr h="287381">
                <a:tc>
                  <a:txBody>
                    <a:bodyPr/>
                    <a:lstStyle/>
                    <a:p>
                      <a:pPr fontAlgn="t"/>
                      <a:r>
                        <a:rPr lang="en-GB" sz="1700" dirty="0">
                          <a:effectLst/>
                          <a:latin typeface="Times New Roman" panose="02020603050405020304" pitchFamily="18" charset="0"/>
                          <a:cs typeface="Times New Roman" panose="02020603050405020304" pitchFamily="18" charset="0"/>
                        </a:rPr>
                        <a:t>Open and free</a:t>
                      </a:r>
                    </a:p>
                  </a:txBody>
                  <a:tcPr marL="17721" marR="17721" marT="17721" marB="17721"/>
                </a:tc>
                <a:tc>
                  <a:txBody>
                    <a:bodyPr/>
                    <a:lstStyle/>
                    <a:p>
                      <a:pPr fontAlgn="t"/>
                      <a:r>
                        <a:rPr lang="en-GB" sz="1700">
                          <a:effectLst/>
                          <a:latin typeface="Times New Roman" panose="02020603050405020304" pitchFamily="18" charset="0"/>
                          <a:cs typeface="Times New Roman" panose="02020603050405020304" pitchFamily="18" charset="0"/>
                        </a:rPr>
                        <a:t>Vertical</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Ideal for</a:t>
                      </a:r>
                    </a:p>
                  </a:txBody>
                  <a:tcPr marL="17721" marR="17721" marT="17721" marB="17721"/>
                </a:tc>
                <a:tc hMerge="1">
                  <a:txBody>
                    <a:bodyPr/>
                    <a:lstStyle/>
                    <a:p>
                      <a:endParaRPr lang="en-GB"/>
                    </a:p>
                  </a:txBody>
                  <a:tcPr/>
                </a:tc>
              </a:tr>
              <a:tr h="400824">
                <a:tc>
                  <a:txBody>
                    <a:bodyPr/>
                    <a:lstStyle/>
                    <a:p>
                      <a:pPr fontAlgn="t"/>
                      <a:r>
                        <a:rPr lang="en-GB" sz="1700" dirty="0">
                          <a:effectLst/>
                          <a:latin typeface="Times New Roman" panose="02020603050405020304" pitchFamily="18" charset="0"/>
                          <a:cs typeface="Times New Roman" panose="02020603050405020304" pitchFamily="18" charset="0"/>
                        </a:rPr>
                        <a:t>Decentralization is ideal for large-sized organizations</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Centralization is ideal for small-sized organizations</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Decision-making speed</a:t>
                      </a:r>
                    </a:p>
                  </a:txBody>
                  <a:tcPr marL="17721" marR="17721" marT="17721" marB="17721"/>
                </a:tc>
                <a:tc hMerge="1">
                  <a:txBody>
                    <a:bodyPr/>
                    <a:lstStyle/>
                    <a:p>
                      <a:endParaRPr lang="en-GB"/>
                    </a:p>
                  </a:txBody>
                  <a:tcPr/>
                </a:tc>
              </a:tr>
              <a:tr h="287381">
                <a:tc>
                  <a:txBody>
                    <a:bodyPr/>
                    <a:lstStyle/>
                    <a:p>
                      <a:pPr fontAlgn="t"/>
                      <a:r>
                        <a:rPr lang="en-GB" sz="1700" dirty="0">
                          <a:effectLst/>
                          <a:latin typeface="Times New Roman" panose="02020603050405020304" pitchFamily="18" charset="0"/>
                          <a:cs typeface="Times New Roman" panose="02020603050405020304" pitchFamily="18" charset="0"/>
                        </a:rPr>
                        <a:t>Significantly faster</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Comparatively slow</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People Involved</a:t>
                      </a:r>
                    </a:p>
                  </a:txBody>
                  <a:tcPr marL="17721" marR="17721" marT="17721" marB="17721"/>
                </a:tc>
                <a:tc hMerge="1">
                  <a:txBody>
                    <a:bodyPr/>
                    <a:lstStyle/>
                    <a:p>
                      <a:endParaRPr lang="en-GB"/>
                    </a:p>
                  </a:txBody>
                  <a:tcPr/>
                </a:tc>
              </a:tr>
              <a:tr h="609408">
                <a:tc>
                  <a:txBody>
                    <a:bodyPr/>
                    <a:lstStyle/>
                    <a:p>
                      <a:pPr fontAlgn="t"/>
                      <a:r>
                        <a:rPr lang="en-GB" sz="1700" dirty="0">
                          <a:effectLst/>
                          <a:latin typeface="Times New Roman" panose="02020603050405020304" pitchFamily="18" charset="0"/>
                          <a:cs typeface="Times New Roman" panose="02020603050405020304" pitchFamily="18" charset="0"/>
                        </a:rPr>
                        <a:t>In decentralization, a higher number of people from each level are involved in the decision-making process</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In centralization, only a few handpicked people are involved in the decision-making process</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Employee Motivation</a:t>
                      </a:r>
                    </a:p>
                  </a:txBody>
                  <a:tcPr marL="17721" marR="17721" marT="17721" marB="17721"/>
                </a:tc>
                <a:tc hMerge="1">
                  <a:txBody>
                    <a:bodyPr/>
                    <a:lstStyle/>
                    <a:p>
                      <a:endParaRPr lang="en-GB"/>
                    </a:p>
                  </a:txBody>
                  <a:tcPr/>
                </a:tc>
              </a:tr>
              <a:tr h="287381">
                <a:tc>
                  <a:txBody>
                    <a:bodyPr/>
                    <a:lstStyle/>
                    <a:p>
                      <a:pPr fontAlgn="t"/>
                      <a:r>
                        <a:rPr lang="en-GB" sz="1700">
                          <a:effectLst/>
                          <a:latin typeface="Times New Roman" panose="02020603050405020304" pitchFamily="18" charset="0"/>
                          <a:cs typeface="Times New Roman" panose="02020603050405020304" pitchFamily="18" charset="0"/>
                        </a:rPr>
                        <a:t>Highly motivated employee</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Demotivated employee</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Conflict in Decision</a:t>
                      </a:r>
                    </a:p>
                  </a:txBody>
                  <a:tcPr marL="17721" marR="17721" marT="17721" marB="17721"/>
                </a:tc>
                <a:tc hMerge="1">
                  <a:txBody>
                    <a:bodyPr/>
                    <a:lstStyle/>
                    <a:p>
                      <a:endParaRPr lang="en-GB"/>
                    </a:p>
                  </a:txBody>
                  <a:tcPr/>
                </a:tc>
              </a:tr>
              <a:tr h="287381">
                <a:tc>
                  <a:txBody>
                    <a:bodyPr/>
                    <a:lstStyle/>
                    <a:p>
                      <a:pPr fontAlgn="t"/>
                      <a:r>
                        <a:rPr lang="en-GB" sz="1700">
                          <a:effectLst/>
                          <a:latin typeface="Times New Roman" panose="02020603050405020304" pitchFamily="18" charset="0"/>
                          <a:cs typeface="Times New Roman" panose="02020603050405020304" pitchFamily="18" charset="0"/>
                        </a:rPr>
                        <a:t>Most likely to occur</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Least likely to occur</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Burden</a:t>
                      </a:r>
                    </a:p>
                  </a:txBody>
                  <a:tcPr marL="17721" marR="17721" marT="17721" marB="17721"/>
                </a:tc>
                <a:tc hMerge="1">
                  <a:txBody>
                    <a:bodyPr/>
                    <a:lstStyle/>
                    <a:p>
                      <a:endParaRPr lang="en-GB"/>
                    </a:p>
                  </a:txBody>
                  <a:tcPr/>
                </a:tc>
              </a:tr>
              <a:tr h="400824">
                <a:tc>
                  <a:txBody>
                    <a:bodyPr/>
                    <a:lstStyle/>
                    <a:p>
                      <a:pPr fontAlgn="t"/>
                      <a:r>
                        <a:rPr lang="en-GB" sz="1700">
                          <a:effectLst/>
                          <a:latin typeface="Times New Roman" panose="02020603050405020304" pitchFamily="18" charset="0"/>
                          <a:cs typeface="Times New Roman" panose="02020603050405020304" pitchFamily="18" charset="0"/>
                        </a:rPr>
                        <a:t>The burden gets shared among many levels</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Only one group is carrying the burden</a:t>
                      </a:r>
                    </a:p>
                  </a:txBody>
                  <a:tcPr marL="17721" marR="17721" marT="17721" marB="17721"/>
                </a:tc>
              </a:tr>
              <a:tr h="287381">
                <a:tc gridSpan="2">
                  <a:txBody>
                    <a:bodyPr/>
                    <a:lstStyle/>
                    <a:p>
                      <a:pPr algn="ctr" fontAlgn="t"/>
                      <a:r>
                        <a:rPr lang="en-GB" sz="1700" b="1" dirty="0">
                          <a:effectLst/>
                          <a:latin typeface="Times New Roman" panose="02020603050405020304" pitchFamily="18" charset="0"/>
                          <a:cs typeface="Times New Roman" panose="02020603050405020304" pitchFamily="18" charset="0"/>
                        </a:rPr>
                        <a:t>Stability</a:t>
                      </a:r>
                    </a:p>
                  </a:txBody>
                  <a:tcPr marL="17721" marR="17721" marT="17721" marB="17721"/>
                </a:tc>
                <a:tc hMerge="1">
                  <a:txBody>
                    <a:bodyPr/>
                    <a:lstStyle/>
                    <a:p>
                      <a:endParaRPr lang="en-GB"/>
                    </a:p>
                  </a:txBody>
                  <a:tcPr/>
                </a:tc>
              </a:tr>
              <a:tr h="638674">
                <a:tc>
                  <a:txBody>
                    <a:bodyPr/>
                    <a:lstStyle/>
                    <a:p>
                      <a:pPr fontAlgn="t"/>
                      <a:r>
                        <a:rPr lang="en-GB" sz="1700" dirty="0" smtClean="0">
                          <a:effectLst/>
                          <a:latin typeface="Times New Roman" panose="02020603050405020304" pitchFamily="18" charset="0"/>
                          <a:cs typeface="Times New Roman" panose="02020603050405020304" pitchFamily="18" charset="0"/>
                        </a:rPr>
                        <a:t>Relatively</a:t>
                      </a:r>
                      <a:r>
                        <a:rPr lang="en-GB" sz="1700" baseline="0" dirty="0" smtClean="0">
                          <a:effectLst/>
                          <a:latin typeface="Times New Roman" panose="02020603050405020304" pitchFamily="18" charset="0"/>
                          <a:cs typeface="Times New Roman" panose="02020603050405020304" pitchFamily="18" charset="0"/>
                        </a:rPr>
                        <a:t> </a:t>
                      </a:r>
                      <a:r>
                        <a:rPr lang="en-GB" sz="1700" dirty="0" smtClean="0">
                          <a:effectLst/>
                          <a:latin typeface="Times New Roman" panose="02020603050405020304" pitchFamily="18" charset="0"/>
                          <a:cs typeface="Times New Roman" panose="02020603050405020304" pitchFamily="18" charset="0"/>
                        </a:rPr>
                        <a:t>instability </a:t>
                      </a:r>
                      <a:r>
                        <a:rPr lang="en-GB" sz="1700" dirty="0">
                          <a:effectLst/>
                          <a:latin typeface="Times New Roman" panose="02020603050405020304" pitchFamily="18" charset="0"/>
                          <a:cs typeface="Times New Roman" panose="02020603050405020304" pitchFamily="18" charset="0"/>
                        </a:rPr>
                        <a:t>due to multiple conflicting decisions</a:t>
                      </a:r>
                    </a:p>
                  </a:txBody>
                  <a:tcPr marL="17721" marR="17721" marT="17721" marB="17721"/>
                </a:tc>
                <a:tc>
                  <a:txBody>
                    <a:bodyPr/>
                    <a:lstStyle/>
                    <a:p>
                      <a:pPr fontAlgn="t"/>
                      <a:r>
                        <a:rPr lang="en-GB" sz="1700" dirty="0">
                          <a:effectLst/>
                          <a:latin typeface="Times New Roman" panose="02020603050405020304" pitchFamily="18" charset="0"/>
                          <a:cs typeface="Times New Roman" panose="02020603050405020304" pitchFamily="18" charset="0"/>
                        </a:rPr>
                        <a:t>Relatively stable as decisions are made by a central authority sharing a common ideology</a:t>
                      </a:r>
                    </a:p>
                  </a:txBody>
                  <a:tcPr marL="17721" marR="17721" marT="17721" marB="17721"/>
                </a:tc>
              </a:tr>
            </a:tbl>
          </a:graphicData>
        </a:graphic>
      </p:graphicFrame>
    </p:spTree>
    <p:extLst>
      <p:ext uri="{BB962C8B-B14F-4D97-AF65-F5344CB8AC3E}">
        <p14:creationId xmlns:p14="http://schemas.microsoft.com/office/powerpoint/2010/main" val="29879692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7853" y="183210"/>
            <a:ext cx="7351414" cy="707886"/>
          </a:xfrm>
          <a:prstGeom prst="rect">
            <a:avLst/>
          </a:prstGeom>
          <a:noFill/>
        </p:spPr>
        <p:txBody>
          <a:bodyPr wrap="square" rtlCol="0">
            <a:spAutoFit/>
          </a:bodyPr>
          <a:lstStyle/>
          <a:p>
            <a:r>
              <a:rPr lang="en-GB" sz="4000" dirty="0" smtClean="0">
                <a:latin typeface="Times New Roman" panose="02020603050405020304" pitchFamily="18" charset="0"/>
                <a:cs typeface="Times New Roman" panose="02020603050405020304" pitchFamily="18" charset="0"/>
              </a:rPr>
              <a:t>Advantage of centralization</a:t>
            </a:r>
            <a:endParaRPr lang="en-GB" sz="4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32094" y="3583570"/>
            <a:ext cx="3177767" cy="646331"/>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Advantage of centralization</a:t>
            </a:r>
          </a:p>
          <a:p>
            <a:endParaRPr lang="en-GB" dirty="0">
              <a:latin typeface="Times New Roman" panose="02020603050405020304" pitchFamily="18" charset="0"/>
              <a:cs typeface="Times New Roman" panose="02020603050405020304" pitchFamily="18" charset="0"/>
            </a:endParaRPr>
          </a:p>
        </p:txBody>
      </p:sp>
      <p:sp>
        <p:nvSpPr>
          <p:cNvPr id="7" name="Rectangle 6"/>
          <p:cNvSpPr/>
          <p:nvPr/>
        </p:nvSpPr>
        <p:spPr>
          <a:xfrm>
            <a:off x="914399" y="3520985"/>
            <a:ext cx="3177767" cy="5776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5132282" y="2449751"/>
            <a:ext cx="5505540" cy="3370153"/>
          </a:xfrm>
          <a:prstGeom prst="rect">
            <a:avLst/>
          </a:prstGeom>
          <a:noFill/>
        </p:spPr>
        <p:txBody>
          <a:bodyPr wrap="square" rtlCol="0">
            <a:spAutoFit/>
          </a:bodyPr>
          <a:lstStyle/>
          <a:p>
            <a:pPr>
              <a:lnSpc>
                <a:spcPct val="150000"/>
              </a:lnSpc>
            </a:pPr>
            <a:r>
              <a:rPr lang="en-GB" dirty="0" smtClean="0">
                <a:latin typeface="Times New Roman" panose="02020603050405020304" pitchFamily="18" charset="0"/>
                <a:cs typeface="Times New Roman" panose="02020603050405020304" pitchFamily="18" charset="0"/>
              </a:rPr>
              <a:t>Quick Decisions</a:t>
            </a:r>
          </a:p>
          <a:p>
            <a:pPr>
              <a:lnSpc>
                <a:spcPct val="150000"/>
              </a:lnSpc>
            </a:pPr>
            <a:r>
              <a:rPr lang="en-GB" dirty="0" smtClean="0">
                <a:latin typeface="Times New Roman" panose="02020603050405020304" pitchFamily="18" charset="0"/>
                <a:cs typeface="Times New Roman" panose="02020603050405020304" pitchFamily="18" charset="0"/>
              </a:rPr>
              <a:t>Easy to manage crisis</a:t>
            </a:r>
            <a:r>
              <a:rPr lang="en-GB" dirty="0">
                <a:solidFill>
                  <a:srgbClr val="202124"/>
                </a:solidFill>
                <a:latin typeface="Arial Unicode MS" panose="020B0604020202020204" pitchFamily="34" charset="-128"/>
                <a:cs typeface="Arial Unicode MS" panose="020B0604020202020204" pitchFamily="34" charset="-128"/>
              </a:rPr>
              <a:t> </a:t>
            </a:r>
            <a:r>
              <a:rPr lang="en-GB" dirty="0" smtClean="0">
                <a:solidFill>
                  <a:srgbClr val="202124"/>
                </a:solidFill>
                <a:latin typeface="Arial Unicode MS" panose="020B0604020202020204" pitchFamily="34" charset="-128"/>
                <a:cs typeface="Arial Unicode MS" panose="020B0604020202020204" pitchFamily="34" charset="-128"/>
              </a:rPr>
              <a:t>and big decisions</a:t>
            </a:r>
            <a:endParaRPr lang="en-GB" dirty="0" smtClean="0">
              <a:latin typeface="Times New Roman" panose="02020603050405020304" pitchFamily="18" charset="0"/>
              <a:cs typeface="Times New Roman" panose="02020603050405020304" pitchFamily="18" charset="0"/>
            </a:endParaRPr>
          </a:p>
          <a:p>
            <a:pPr lvl="0">
              <a:lnSpc>
                <a:spcPct val="150000"/>
              </a:lnSpc>
            </a:pPr>
            <a:r>
              <a:rPr lang="en-GB" dirty="0" smtClean="0">
                <a:latin typeface="Times New Roman" panose="02020603050405020304" pitchFamily="18" charset="0"/>
                <a:cs typeface="Times New Roman" panose="02020603050405020304" pitchFamily="18" charset="0"/>
              </a:rPr>
              <a:t>Best for stable environment</a:t>
            </a:r>
          </a:p>
          <a:p>
            <a:pPr lvl="0">
              <a:lnSpc>
                <a:spcPct val="150000"/>
              </a:lnSpc>
            </a:pPr>
            <a:r>
              <a:rPr lang="en-GB" dirty="0" smtClean="0">
                <a:latin typeface="Times New Roman" panose="02020603050405020304" pitchFamily="18" charset="0"/>
                <a:cs typeface="Times New Roman" panose="02020603050405020304" pitchFamily="18" charset="0"/>
              </a:rPr>
              <a:t>Low cost</a:t>
            </a:r>
            <a:endParaRPr lang="en-GB" sz="1600" dirty="0" smtClean="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Best for </a:t>
            </a:r>
            <a:r>
              <a:rPr lang="en-GB" dirty="0" smtClean="0">
                <a:latin typeface="Times New Roman" panose="02020603050405020304" pitchFamily="18" charset="0"/>
                <a:cs typeface="Times New Roman" panose="02020603050405020304" pitchFamily="18" charset="0"/>
              </a:rPr>
              <a:t>small organization</a:t>
            </a:r>
            <a:endParaRPr lang="en-GB" dirty="0">
              <a:latin typeface="Times New Roman" panose="02020603050405020304" pitchFamily="18" charset="0"/>
              <a:cs typeface="Times New Roman" panose="02020603050405020304" pitchFamily="18" charset="0"/>
            </a:endParaRPr>
          </a:p>
          <a:p>
            <a:pPr>
              <a:lnSpc>
                <a:spcPct val="150000"/>
              </a:lnSpc>
            </a:pPr>
            <a:r>
              <a:rPr lang="en-GB" sz="1600" b="1" dirty="0"/>
              <a:t> </a:t>
            </a:r>
            <a:r>
              <a:rPr lang="en-GB" sz="1600" dirty="0">
                <a:latin typeface="Times New Roman" panose="02020603050405020304" pitchFamily="18" charset="0"/>
                <a:cs typeface="Times New Roman" panose="02020603050405020304" pitchFamily="18" charset="0"/>
              </a:rPr>
              <a:t>A clear chain of command</a:t>
            </a:r>
          </a:p>
          <a:p>
            <a:pPr lvl="0">
              <a:lnSpc>
                <a:spcPct val="150000"/>
              </a:lnSpc>
            </a:pPr>
            <a:endParaRPr lang="en-GB" sz="1600" dirty="0" smtClean="0">
              <a:latin typeface="Times New Roman" panose="02020603050405020304" pitchFamily="18" charset="0"/>
              <a:cs typeface="Times New Roman" panose="02020603050405020304" pitchFamily="18" charset="0"/>
            </a:endParaRPr>
          </a:p>
          <a:p>
            <a:pPr>
              <a:lnSpc>
                <a:spcPct val="150000"/>
              </a:lnSpc>
            </a:pPr>
            <a:endParaRPr lang="en-GB" sz="2000" dirty="0" smtClean="0">
              <a:latin typeface="Times New Roman" panose="02020603050405020304" pitchFamily="18" charset="0"/>
              <a:cs typeface="Times New Roman" panose="02020603050405020304" pitchFamily="18" charset="0"/>
            </a:endParaRPr>
          </a:p>
        </p:txBody>
      </p:sp>
      <p:sp>
        <p:nvSpPr>
          <p:cNvPr id="19" name="Rectangle 18"/>
          <p:cNvSpPr/>
          <p:nvPr/>
        </p:nvSpPr>
        <p:spPr>
          <a:xfrm>
            <a:off x="5177077" y="2616451"/>
            <a:ext cx="1692998" cy="2444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5169529" y="3026826"/>
            <a:ext cx="4019737" cy="3048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5177077" y="3395050"/>
            <a:ext cx="4908487" cy="271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5155721" y="3815855"/>
            <a:ext cx="2461487" cy="2629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169528" y="4229901"/>
            <a:ext cx="3503692" cy="2405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5167034" y="4646273"/>
            <a:ext cx="3888916" cy="246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4" name="Straight Connector 33"/>
          <p:cNvCxnSpPr/>
          <p:nvPr/>
        </p:nvCxnSpPr>
        <p:spPr>
          <a:xfrm>
            <a:off x="4563942" y="2643508"/>
            <a:ext cx="0" cy="2199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582048" y="3961525"/>
            <a:ext cx="595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582048" y="2716997"/>
            <a:ext cx="57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583728" y="3190945"/>
            <a:ext cx="57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575355" y="3534252"/>
            <a:ext cx="57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4558609" y="4373087"/>
            <a:ext cx="57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560276" y="4765183"/>
            <a:ext cx="5736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065014" y="3821347"/>
            <a:ext cx="5115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22998" y="2008110"/>
            <a:ext cx="10560817" cy="4056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2106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51314" y="170189"/>
            <a:ext cx="7556361"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Types of Authority in Business management</a:t>
            </a:r>
            <a:endParaRPr lang="en-GB" sz="2800" b="1" dirty="0">
              <a:latin typeface="Times New Roman" panose="02020603050405020304" pitchFamily="18" charset="0"/>
              <a:cs typeface="Times New Roman" panose="02020603050405020304" pitchFamily="18" charset="0"/>
            </a:endParaRPr>
          </a:p>
        </p:txBody>
      </p:sp>
      <p:sp>
        <p:nvSpPr>
          <p:cNvPr id="5" name="Rectangle 4"/>
          <p:cNvSpPr/>
          <p:nvPr/>
        </p:nvSpPr>
        <p:spPr>
          <a:xfrm>
            <a:off x="2069960" y="60010"/>
            <a:ext cx="7375490" cy="8641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5" idx="2"/>
          </p:cNvCxnSpPr>
          <p:nvPr/>
        </p:nvCxnSpPr>
        <p:spPr>
          <a:xfrm>
            <a:off x="5757705" y="924168"/>
            <a:ext cx="0" cy="532843"/>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17301" y="1457016"/>
            <a:ext cx="8711921" cy="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17301" y="1446963"/>
            <a:ext cx="0" cy="62299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230926" y="1428541"/>
            <a:ext cx="0" cy="62299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03384" y="2090000"/>
            <a:ext cx="2411604" cy="400110"/>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Line Authority</a:t>
            </a:r>
            <a:endParaRPr lang="en-GB" sz="2000" b="1" dirty="0">
              <a:latin typeface="Times New Roman" panose="02020603050405020304" pitchFamily="18" charset="0"/>
              <a:cs typeface="Times New Roman" panose="02020603050405020304" pitchFamily="18" charset="0"/>
            </a:endParaRPr>
          </a:p>
        </p:txBody>
      </p:sp>
      <p:cxnSp>
        <p:nvCxnSpPr>
          <p:cNvPr id="14" name="Straight Arrow Connector 13"/>
          <p:cNvCxnSpPr/>
          <p:nvPr/>
        </p:nvCxnSpPr>
        <p:spPr>
          <a:xfrm>
            <a:off x="1507253" y="1457011"/>
            <a:ext cx="0" cy="622998"/>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445450" y="2114283"/>
            <a:ext cx="1993061" cy="400110"/>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Staff Authority</a:t>
            </a:r>
            <a:endParaRPr lang="en-GB" sz="2000" b="1" dirty="0">
              <a:latin typeface="Times New Roman" panose="02020603050405020304" pitchFamily="18" charset="0"/>
              <a:cs typeface="Times New Roman" panose="02020603050405020304" pitchFamily="18" charset="0"/>
            </a:endParaRPr>
          </a:p>
        </p:txBody>
      </p:sp>
      <p:sp>
        <p:nvSpPr>
          <p:cNvPr id="16" name="Rectangle 15"/>
          <p:cNvSpPr/>
          <p:nvPr/>
        </p:nvSpPr>
        <p:spPr>
          <a:xfrm>
            <a:off x="291401" y="1980102"/>
            <a:ext cx="2823587" cy="5547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9053564" y="2061592"/>
            <a:ext cx="2491991" cy="4943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190919" y="2944167"/>
            <a:ext cx="4521758" cy="1815882"/>
          </a:xfrm>
          <a:prstGeom prst="rect">
            <a:avLst/>
          </a:prstGeom>
          <a:noFill/>
        </p:spPr>
        <p:txBody>
          <a:bodyPr wrap="square" rtlCol="0">
            <a:spAutoFit/>
          </a:bodyPr>
          <a:lstStyle/>
          <a:p>
            <a:pPr algn="just"/>
            <a:r>
              <a:rPr lang="en-GB" sz="2800" dirty="0" smtClean="0">
                <a:latin typeface="Times New Roman" panose="02020603050405020304" pitchFamily="18" charset="0"/>
                <a:cs typeface="Times New Roman" panose="02020603050405020304" pitchFamily="18" charset="0"/>
              </a:rPr>
              <a:t>The superior will be exercising authority directly over the subordinate to carry out orders and instructions</a:t>
            </a:r>
            <a:r>
              <a:rPr lang="en-GB" dirty="0" smtClean="0"/>
              <a:t>. </a:t>
            </a:r>
            <a:endParaRPr lang="en-GB" dirty="0"/>
          </a:p>
        </p:txBody>
      </p:sp>
      <p:sp>
        <p:nvSpPr>
          <p:cNvPr id="19" name="TextBox 18"/>
          <p:cNvSpPr txBox="1"/>
          <p:nvPr/>
        </p:nvSpPr>
        <p:spPr>
          <a:xfrm>
            <a:off x="7234813" y="3084845"/>
            <a:ext cx="4793064" cy="1938992"/>
          </a:xfrm>
          <a:prstGeom prst="rect">
            <a:avLst/>
          </a:prstGeom>
          <a:noFill/>
        </p:spPr>
        <p:txBody>
          <a:bodyPr wrap="square" rtlCol="0">
            <a:spAutoFit/>
          </a:bodyPr>
          <a:lstStyle/>
          <a:p>
            <a:pPr algn="just"/>
            <a:r>
              <a:rPr lang="en-GB" sz="2400" dirty="0" smtClean="0">
                <a:latin typeface="Times New Roman" panose="02020603050405020304" pitchFamily="18" charset="0"/>
                <a:cs typeface="Times New Roman" panose="02020603050405020304" pitchFamily="18" charset="0"/>
              </a:rPr>
              <a:t>The authority that helps line authority in attaining the objective of an organization. It giving the advice to the line managers to carry out the operations.</a:t>
            </a:r>
            <a:endParaRPr lang="en-GB" sz="2400" dirty="0">
              <a:latin typeface="Times New Roman" panose="02020603050405020304" pitchFamily="18" charset="0"/>
              <a:cs typeface="Times New Roman" panose="02020603050405020304" pitchFamily="18" charset="0"/>
            </a:endParaRPr>
          </a:p>
        </p:txBody>
      </p:sp>
      <p:sp>
        <p:nvSpPr>
          <p:cNvPr id="20" name="Rectangle 19"/>
          <p:cNvSpPr/>
          <p:nvPr/>
        </p:nvSpPr>
        <p:spPr>
          <a:xfrm>
            <a:off x="190919" y="2742569"/>
            <a:ext cx="5215095" cy="22190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7013749" y="2753248"/>
            <a:ext cx="5104563" cy="22705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87957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544" y="543208"/>
            <a:ext cx="11181029" cy="6155531"/>
          </a:xfrm>
          <a:prstGeom prst="rect">
            <a:avLst/>
          </a:prstGeom>
          <a:noFill/>
        </p:spPr>
        <p:txBody>
          <a:bodyPr wrap="square" rtlCol="0">
            <a:spAutoFit/>
          </a:bodyPr>
          <a:lstStyle/>
          <a:p>
            <a:pPr algn="ctr"/>
            <a:r>
              <a:rPr lang="en-GB" sz="2800" b="1" dirty="0">
                <a:solidFill>
                  <a:srgbClr val="00B0F0"/>
                </a:solidFill>
                <a:latin typeface="Times New Roman" panose="02020603050405020304" pitchFamily="18" charset="0"/>
                <a:cs typeface="Times New Roman" panose="02020603050405020304" pitchFamily="18" charset="0"/>
              </a:rPr>
              <a:t>Delegation of Authority</a:t>
            </a:r>
          </a:p>
          <a:p>
            <a:pPr algn="just"/>
            <a:r>
              <a:rPr lang="en-GB" sz="2200" b="1" dirty="0">
                <a:latin typeface="Times New Roman" panose="02020603050405020304" pitchFamily="18" charset="0"/>
                <a:cs typeface="Times New Roman" panose="02020603050405020304" pitchFamily="18" charset="0"/>
              </a:rPr>
              <a:t>The Delegation of Authority is an organizational process wherein, the manager divides </a:t>
            </a:r>
            <a:r>
              <a:rPr lang="en-GB" sz="2200" b="1" dirty="0" smtClean="0">
                <a:latin typeface="Times New Roman" panose="02020603050405020304" pitchFamily="18" charset="0"/>
                <a:cs typeface="Times New Roman" panose="02020603050405020304" pitchFamily="18" charset="0"/>
              </a:rPr>
              <a:t>his/her </a:t>
            </a:r>
            <a:r>
              <a:rPr lang="en-GB" sz="2200" b="1" dirty="0">
                <a:latin typeface="Times New Roman" panose="02020603050405020304" pitchFamily="18" charset="0"/>
                <a:cs typeface="Times New Roman" panose="02020603050405020304" pitchFamily="18" charset="0"/>
              </a:rPr>
              <a:t>work among the subordinates and give them the responsibility to accomplish the respective tasks. Along with the responsibility, he also shares the authority, i.e. the power to take decisions with the subordinates, such that responsibilities can be completed efficiently</a:t>
            </a:r>
            <a:r>
              <a:rPr lang="en-GB" sz="2200" b="1" dirty="0" smtClean="0">
                <a:latin typeface="Times New Roman" panose="02020603050405020304" pitchFamily="18" charset="0"/>
                <a:cs typeface="Times New Roman" panose="02020603050405020304" pitchFamily="18" charset="0"/>
              </a:rPr>
              <a:t>.</a:t>
            </a:r>
          </a:p>
          <a:p>
            <a:pPr algn="just"/>
            <a:endParaRPr lang="en-GB" sz="2200" b="1"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D</a:t>
            </a:r>
            <a:r>
              <a:rPr lang="en-GB" sz="2200" b="1" dirty="0" smtClean="0">
                <a:latin typeface="Times New Roman" panose="02020603050405020304" pitchFamily="18" charset="0"/>
                <a:cs typeface="Times New Roman" panose="02020603050405020304" pitchFamily="18" charset="0"/>
              </a:rPr>
              <a:t>elegation </a:t>
            </a:r>
            <a:r>
              <a:rPr lang="en-GB" sz="2200" b="1" dirty="0">
                <a:latin typeface="Times New Roman" panose="02020603050405020304" pitchFamily="18" charset="0"/>
                <a:cs typeface="Times New Roman" panose="02020603050405020304" pitchFamily="18" charset="0"/>
              </a:rPr>
              <a:t>of authority involves the sharing of authority downwards to the subordinates and checking their efficiency by making them accountable for their </a:t>
            </a:r>
            <a:r>
              <a:rPr lang="en-GB" sz="2200" b="1" dirty="0" smtClean="0">
                <a:latin typeface="Times New Roman" panose="02020603050405020304" pitchFamily="18" charset="0"/>
                <a:cs typeface="Times New Roman" panose="02020603050405020304" pitchFamily="18" charset="0"/>
              </a:rPr>
              <a:t>doings.</a:t>
            </a:r>
          </a:p>
          <a:p>
            <a:pPr algn="just"/>
            <a:endParaRPr lang="en-GB" sz="2200" b="1"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In an organization, the manager has several responsibilities and work to do. So, in order to reduce his burden, certain responsibility and authority are delegated to the lower level, i.e. to the subordinates, to get the work done on the manager’s behalf</a:t>
            </a:r>
            <a:r>
              <a:rPr lang="en-GB" sz="2200" b="1" dirty="0" smtClean="0">
                <a:latin typeface="Times New Roman" panose="02020603050405020304" pitchFamily="18" charset="0"/>
                <a:cs typeface="Times New Roman" panose="02020603050405020304" pitchFamily="18" charset="0"/>
              </a:rPr>
              <a:t>.</a:t>
            </a:r>
          </a:p>
          <a:p>
            <a:pPr algn="just"/>
            <a:endParaRPr lang="en-GB" sz="2200" b="1" dirty="0">
              <a:latin typeface="Times New Roman" panose="02020603050405020304" pitchFamily="18" charset="0"/>
              <a:cs typeface="Times New Roman" panose="02020603050405020304" pitchFamily="18" charset="0"/>
            </a:endParaRPr>
          </a:p>
          <a:p>
            <a:pPr algn="just"/>
            <a:r>
              <a:rPr lang="en-GB" sz="2200" b="1" dirty="0">
                <a:latin typeface="Times New Roman" panose="02020603050405020304" pitchFamily="18" charset="0"/>
                <a:cs typeface="Times New Roman" panose="02020603050405020304" pitchFamily="18" charset="0"/>
              </a:rPr>
              <a:t>Under the delegation of authority, the manager does not surrender his authority completely, but only shares certain responsibility with the subordinate and delegates that much authority which is necessary to complete that responsibility.</a:t>
            </a:r>
          </a:p>
          <a:p>
            <a:r>
              <a:rPr lang="en-GB" b="1" dirty="0">
                <a:latin typeface="Times New Roman" panose="02020603050405020304" pitchFamily="18" charset="0"/>
                <a:cs typeface="Times New Roman" panose="02020603050405020304" pitchFamily="18" charset="0"/>
                <a:hlinkClick r:id="rId2"/>
              </a:rPr>
              <a:t/>
            </a:r>
            <a:br>
              <a:rPr lang="en-GB" b="1" dirty="0">
                <a:latin typeface="Times New Roman" panose="02020603050405020304" pitchFamily="18" charset="0"/>
                <a:cs typeface="Times New Roman" panose="02020603050405020304" pitchFamily="18" charset="0"/>
                <a:hlinkClick r:id="rId2"/>
              </a:rPr>
            </a:br>
            <a:endParaRPr lang="en-GB"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83890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544" y="543208"/>
            <a:ext cx="11181029" cy="523220"/>
          </a:xfrm>
          <a:prstGeom prst="rect">
            <a:avLst/>
          </a:prstGeom>
          <a:noFill/>
        </p:spPr>
        <p:txBody>
          <a:bodyPr wrap="square" rtlCol="0">
            <a:spAutoFit/>
          </a:bodyPr>
          <a:lstStyle/>
          <a:p>
            <a:pPr algn="ctr"/>
            <a:r>
              <a:rPr lang="en-GB" sz="2800" b="1" dirty="0" smtClean="0">
                <a:solidFill>
                  <a:srgbClr val="00B0F0"/>
                </a:solidFill>
                <a:latin typeface="Times New Roman" panose="02020603050405020304" pitchFamily="18" charset="0"/>
                <a:cs typeface="Times New Roman" panose="02020603050405020304" pitchFamily="18" charset="0"/>
              </a:rPr>
              <a:t>Elements of Delegation </a:t>
            </a:r>
            <a:r>
              <a:rPr lang="en-GB" sz="2800" b="1" dirty="0">
                <a:solidFill>
                  <a:srgbClr val="00B0F0"/>
                </a:solidFill>
                <a:latin typeface="Times New Roman" panose="02020603050405020304" pitchFamily="18" charset="0"/>
                <a:cs typeface="Times New Roman" panose="02020603050405020304" pitchFamily="18" charset="0"/>
              </a:rPr>
              <a:t>of </a:t>
            </a:r>
            <a:r>
              <a:rPr lang="en-GB" sz="2800" b="1" dirty="0" smtClean="0">
                <a:solidFill>
                  <a:srgbClr val="00B0F0"/>
                </a:solidFill>
                <a:latin typeface="Times New Roman" panose="02020603050405020304" pitchFamily="18" charset="0"/>
                <a:cs typeface="Times New Roman" panose="02020603050405020304" pitchFamily="18" charset="0"/>
              </a:rPr>
              <a:t>Authority</a:t>
            </a:r>
            <a:endParaRPr lang="en-GB" sz="2800" b="1" dirty="0">
              <a:solidFill>
                <a:srgbClr val="00B0F0"/>
              </a:solidFill>
              <a:latin typeface="Times New Roman" panose="02020603050405020304" pitchFamily="18" charset="0"/>
              <a:cs typeface="Times New Roman" panose="02020603050405020304" pitchFamily="18" charset="0"/>
            </a:endParaRPr>
          </a:p>
        </p:txBody>
      </p:sp>
      <p:pic>
        <p:nvPicPr>
          <p:cNvPr id="1026" name="Picture 2" descr="s of delegation of autho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731" y="1303699"/>
            <a:ext cx="7688435" cy="437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4586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6538" y="117695"/>
            <a:ext cx="11181029" cy="523220"/>
          </a:xfrm>
          <a:prstGeom prst="rect">
            <a:avLst/>
          </a:prstGeom>
          <a:noFill/>
        </p:spPr>
        <p:txBody>
          <a:bodyPr wrap="square" rtlCol="0">
            <a:spAutoFit/>
          </a:bodyPr>
          <a:lstStyle/>
          <a:p>
            <a:pPr algn="ctr"/>
            <a:r>
              <a:rPr lang="en-GB" sz="2800" b="1" dirty="0" smtClean="0">
                <a:solidFill>
                  <a:srgbClr val="00B0F0"/>
                </a:solidFill>
                <a:latin typeface="Times New Roman" panose="02020603050405020304" pitchFamily="18" charset="0"/>
                <a:cs typeface="Times New Roman" panose="02020603050405020304" pitchFamily="18" charset="0"/>
              </a:rPr>
              <a:t>Elements of Delegation </a:t>
            </a:r>
            <a:r>
              <a:rPr lang="en-GB" sz="2800" b="1" dirty="0">
                <a:solidFill>
                  <a:srgbClr val="00B0F0"/>
                </a:solidFill>
                <a:latin typeface="Times New Roman" panose="02020603050405020304" pitchFamily="18" charset="0"/>
                <a:cs typeface="Times New Roman" panose="02020603050405020304" pitchFamily="18" charset="0"/>
              </a:rPr>
              <a:t>of </a:t>
            </a:r>
            <a:r>
              <a:rPr lang="en-GB" sz="2800" b="1" dirty="0" smtClean="0">
                <a:solidFill>
                  <a:srgbClr val="00B0F0"/>
                </a:solidFill>
                <a:latin typeface="Times New Roman" panose="02020603050405020304" pitchFamily="18" charset="0"/>
                <a:cs typeface="Times New Roman" panose="02020603050405020304" pitchFamily="18" charset="0"/>
              </a:rPr>
              <a:t>Authority</a:t>
            </a:r>
            <a:endParaRPr lang="en-GB" sz="2800" b="1" dirty="0">
              <a:solidFill>
                <a:srgbClr val="00B0F0"/>
              </a:solidFill>
              <a:latin typeface="Times New Roman" panose="02020603050405020304" pitchFamily="18" charset="0"/>
              <a:cs typeface="Times New Roman" panose="02020603050405020304" pitchFamily="18" charset="0"/>
            </a:endParaRPr>
          </a:p>
        </p:txBody>
      </p:sp>
      <p:sp>
        <p:nvSpPr>
          <p:cNvPr id="2" name="Rectangle 1"/>
          <p:cNvSpPr/>
          <p:nvPr/>
        </p:nvSpPr>
        <p:spPr>
          <a:xfrm>
            <a:off x="715224" y="610136"/>
            <a:ext cx="11398313" cy="6247864"/>
          </a:xfrm>
          <a:prstGeom prst="rect">
            <a:avLst/>
          </a:prstGeom>
        </p:spPr>
        <p:txBody>
          <a:bodyPr wrap="square">
            <a:spAutoFit/>
          </a:bodyPr>
          <a:lstStyle/>
          <a:p>
            <a:pPr algn="just">
              <a:buFont typeface="+mj-lt"/>
              <a:buAutoNum type="arabicPeriod"/>
            </a:pPr>
            <a:r>
              <a:rPr lang="en-GB" sz="2000" b="1" dirty="0">
                <a:solidFill>
                  <a:srgbClr val="222222"/>
                </a:solidFill>
                <a:latin typeface="Times New Roman" panose="02020603050405020304" pitchFamily="18" charset="0"/>
                <a:cs typeface="Times New Roman" panose="02020603050405020304" pitchFamily="18" charset="0"/>
              </a:rPr>
              <a:t>Responsibility</a:t>
            </a:r>
            <a:r>
              <a:rPr lang="en-GB" sz="2000" dirty="0">
                <a:solidFill>
                  <a:srgbClr val="222222"/>
                </a:solidFill>
                <a:latin typeface="Times New Roman" panose="02020603050405020304" pitchFamily="18" charset="0"/>
                <a:cs typeface="Times New Roman" panose="02020603050405020304" pitchFamily="18" charset="0"/>
              </a:rPr>
              <a:t>: The responsibility means, assigning the work to an individual. The managers assign certain responsibility to the subordinates for the completion of certain tasks on his behalf. An individual has to apply all his physical and mental ability to get the task completed </a:t>
            </a:r>
            <a:r>
              <a:rPr lang="en-GB" sz="2000" dirty="0" smtClean="0">
                <a:solidFill>
                  <a:srgbClr val="222222"/>
                </a:solidFill>
                <a:latin typeface="Times New Roman" panose="02020603050405020304" pitchFamily="18" charset="0"/>
                <a:cs typeface="Times New Roman" panose="02020603050405020304" pitchFamily="18" charset="0"/>
              </a:rPr>
              <a:t>efficiently. Here </a:t>
            </a:r>
            <a:r>
              <a:rPr lang="en-GB" sz="2000" dirty="0">
                <a:solidFill>
                  <a:srgbClr val="222222"/>
                </a:solidFill>
                <a:latin typeface="Times New Roman" panose="02020603050405020304" pitchFamily="18" charset="0"/>
                <a:cs typeface="Times New Roman" panose="02020603050405020304" pitchFamily="18" charset="0"/>
              </a:rPr>
              <a:t>it is to be noted, that manager can only assign the responsibility, and in the case of the subordinate fouls, the manager will be answerable to his seniors. Thus, the responsibility flows upwards</a:t>
            </a:r>
            <a:r>
              <a:rPr lang="en-GB" sz="2000" dirty="0" smtClean="0">
                <a:solidFill>
                  <a:srgbClr val="222222"/>
                </a:solidFill>
                <a:latin typeface="Times New Roman" panose="02020603050405020304" pitchFamily="18" charset="0"/>
                <a:cs typeface="Times New Roman" panose="02020603050405020304" pitchFamily="18" charset="0"/>
              </a:rPr>
              <a:t>.</a:t>
            </a:r>
          </a:p>
          <a:p>
            <a:pPr algn="just"/>
            <a:endParaRPr lang="en-GB" sz="2000"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r>
              <a:rPr lang="en-GB" sz="2000" b="1" dirty="0">
                <a:solidFill>
                  <a:srgbClr val="222222"/>
                </a:solidFill>
                <a:latin typeface="Times New Roman" panose="02020603050405020304" pitchFamily="18" charset="0"/>
                <a:cs typeface="Times New Roman" panose="02020603050405020304" pitchFamily="18" charset="0"/>
              </a:rPr>
              <a:t>Authority</a:t>
            </a:r>
            <a:r>
              <a:rPr lang="en-GB" sz="2000" dirty="0">
                <a:solidFill>
                  <a:srgbClr val="222222"/>
                </a:solidFill>
                <a:latin typeface="Times New Roman" panose="02020603050405020304" pitchFamily="18" charset="0"/>
                <a:cs typeface="Times New Roman" panose="02020603050405020304" pitchFamily="18" charset="0"/>
              </a:rPr>
              <a:t>: To </a:t>
            </a:r>
            <a:r>
              <a:rPr lang="en-GB" sz="2000" dirty="0" smtClean="0">
                <a:solidFill>
                  <a:srgbClr val="222222"/>
                </a:solidFill>
                <a:latin typeface="Times New Roman" panose="02020603050405020304" pitchFamily="18" charset="0"/>
                <a:cs typeface="Times New Roman" panose="02020603050405020304" pitchFamily="18" charset="0"/>
              </a:rPr>
              <a:t>fulfil </a:t>
            </a:r>
            <a:r>
              <a:rPr lang="en-GB" sz="2000" dirty="0">
                <a:solidFill>
                  <a:srgbClr val="222222"/>
                </a:solidFill>
                <a:latin typeface="Times New Roman" panose="02020603050405020304" pitchFamily="18" charset="0"/>
                <a:cs typeface="Times New Roman" panose="02020603050405020304" pitchFamily="18" charset="0"/>
              </a:rPr>
              <a:t>the responsibility, certain authority is delegated to the subordinate. Authority means the power to take decisions. Hence, the manager along with the responsibility also delegates authority to enable the subordinate to take decisions independently and accomplish the task </a:t>
            </a:r>
            <a:r>
              <a:rPr lang="en-GB" sz="2000" dirty="0" smtClean="0">
                <a:solidFill>
                  <a:srgbClr val="222222"/>
                </a:solidFill>
                <a:latin typeface="Times New Roman" panose="02020603050405020304" pitchFamily="18" charset="0"/>
                <a:cs typeface="Times New Roman" panose="02020603050405020304" pitchFamily="18" charset="0"/>
              </a:rPr>
              <a:t>efficiently. The </a:t>
            </a:r>
            <a:r>
              <a:rPr lang="en-GB" sz="2000" dirty="0">
                <a:solidFill>
                  <a:srgbClr val="222222"/>
                </a:solidFill>
                <a:latin typeface="Times New Roman" panose="02020603050405020304" pitchFamily="18" charset="0"/>
                <a:cs typeface="Times New Roman" panose="02020603050405020304" pitchFamily="18" charset="0"/>
              </a:rPr>
              <a:t>authority must be equal to the responsibility, this means, a certain level of authority is delegated which is sufficient to complete the responsibility. The authority also flows upward, as we go up in the scalar chain, the authority increases</a:t>
            </a:r>
            <a:r>
              <a:rPr lang="en-GB" sz="2000" dirty="0" smtClean="0">
                <a:solidFill>
                  <a:srgbClr val="222222"/>
                </a:solidFill>
                <a:latin typeface="Times New Roman" panose="02020603050405020304" pitchFamily="18" charset="0"/>
                <a:cs typeface="Times New Roman" panose="02020603050405020304" pitchFamily="18" charset="0"/>
              </a:rPr>
              <a:t>.</a:t>
            </a:r>
          </a:p>
          <a:p>
            <a:pPr algn="just">
              <a:buFont typeface="+mj-lt"/>
              <a:buAutoNum type="arabicPeriod"/>
            </a:pPr>
            <a:endParaRPr lang="en-GB" sz="2000" dirty="0">
              <a:solidFill>
                <a:srgbClr val="222222"/>
              </a:solidFill>
              <a:latin typeface="Times New Roman" panose="02020603050405020304" pitchFamily="18" charset="0"/>
              <a:cs typeface="Times New Roman" panose="02020603050405020304" pitchFamily="18" charset="0"/>
            </a:endParaRPr>
          </a:p>
          <a:p>
            <a:pPr algn="just">
              <a:buFont typeface="+mj-lt"/>
              <a:buAutoNum type="arabicPeriod"/>
            </a:pPr>
            <a:r>
              <a:rPr lang="en-GB" sz="2000" b="1" dirty="0">
                <a:solidFill>
                  <a:srgbClr val="222222"/>
                </a:solidFill>
                <a:latin typeface="Times New Roman" panose="02020603050405020304" pitchFamily="18" charset="0"/>
                <a:cs typeface="Times New Roman" panose="02020603050405020304" pitchFamily="18" charset="0"/>
              </a:rPr>
              <a:t>Accountability:</a:t>
            </a:r>
            <a:r>
              <a:rPr lang="en-GB" sz="2000" dirty="0">
                <a:solidFill>
                  <a:srgbClr val="222222"/>
                </a:solidFill>
                <a:latin typeface="Times New Roman" panose="02020603050405020304" pitchFamily="18" charset="0"/>
                <a:cs typeface="Times New Roman" panose="02020603050405020304" pitchFamily="18" charset="0"/>
              </a:rPr>
              <a:t> Accountability means, to check whether the subordinates are performing their responsibilities in an expected manner or not. The Accountability cannot be delegated which means, in the case of non-completion of the task, the manager will only be held responsible for it, not the subordinates. The accountability also flows upward, i.e. subordinates will be accountable to the manager and the manager to his superior.</a:t>
            </a:r>
          </a:p>
          <a:p>
            <a:pPr algn="just"/>
            <a:r>
              <a:rPr lang="en-GB" sz="2000" dirty="0">
                <a:solidFill>
                  <a:srgbClr val="222222"/>
                </a:solidFill>
                <a:latin typeface="Times New Roman" panose="02020603050405020304" pitchFamily="18" charset="0"/>
                <a:cs typeface="Times New Roman" panose="02020603050405020304" pitchFamily="18" charset="0"/>
              </a:rPr>
              <a:t>Thus, in order to get the task accomplished, the manager delegates some responsibility along with the certain authority to his subordinate to exercise control and is held accountable for his operations only to the immediate manager and not to the manager’s manager.</a:t>
            </a:r>
            <a:endParaRPr lang="en-GB" sz="200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5601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39" y="207923"/>
            <a:ext cx="10628768"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Features of Delegation of Authority</a:t>
            </a:r>
            <a:endParaRPr lang="en-GB"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48899" y="307818"/>
            <a:ext cx="7566705" cy="561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2902" y="235083"/>
            <a:ext cx="11115152" cy="62562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a:off x="1294646" y="1368292"/>
            <a:ext cx="10176095" cy="4678204"/>
          </a:xfrm>
          <a:prstGeom prst="rect">
            <a:avLst/>
          </a:prstGeom>
          <a:noFill/>
        </p:spPr>
        <p:txBody>
          <a:bodyPr wrap="square" rtlCol="0">
            <a:spAutoFit/>
          </a:bodyPr>
          <a:lstStyle/>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No Delegation of Total Authority</a:t>
            </a:r>
            <a:endParaRPr lang="en-GB" sz="20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Delegation of Only that Authority That a Manager Has</a:t>
            </a:r>
            <a:endParaRPr lang="en-GB" sz="20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Representation of the Superior</a:t>
            </a:r>
            <a:endParaRPr lang="en-GB" sz="20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Delegation for Organizational Purpose</a:t>
            </a:r>
            <a:endParaRPr lang="en-GB" sz="20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Restoration of Delegated Authority</a:t>
            </a:r>
            <a:endParaRPr lang="en-GB" sz="20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Balance of Authority and Responsibility</a:t>
            </a:r>
            <a:endParaRPr lang="en-GB" sz="2000" dirty="0">
              <a:latin typeface="Times New Roman" panose="02020603050405020304" pitchFamily="18" charset="0"/>
              <a:cs typeface="Times New Roman" panose="02020603050405020304" pitchFamily="18" charset="0"/>
            </a:endParaRPr>
          </a:p>
          <a:p>
            <a:pPr marL="342900" indent="-342900">
              <a:lnSpc>
                <a:spcPct val="200000"/>
              </a:lnSpc>
              <a:buFont typeface="+mj-lt"/>
              <a:buAutoNum type="arabicPeriod"/>
            </a:pPr>
            <a:r>
              <a:rPr lang="en-GB" sz="2000" b="1" dirty="0">
                <a:latin typeface="Times New Roman" panose="02020603050405020304" pitchFamily="18" charset="0"/>
                <a:cs typeface="Times New Roman" panose="02020603050405020304" pitchFamily="18" charset="0"/>
              </a:rPr>
              <a:t>No Delegation of Responsibility</a:t>
            </a:r>
            <a:endParaRPr lang="en-GB" sz="20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dirty="0">
              <a:latin typeface="Times New Roman" panose="02020603050405020304" pitchFamily="18" charset="0"/>
              <a:cs typeface="Times New Roman" panose="02020603050405020304" pitchFamily="18" charset="0"/>
            </a:endParaRPr>
          </a:p>
        </p:txBody>
      </p:sp>
      <p:sp>
        <p:nvSpPr>
          <p:cNvPr id="12" name="Rectangle 11"/>
          <p:cNvSpPr/>
          <p:nvPr/>
        </p:nvSpPr>
        <p:spPr>
          <a:xfrm>
            <a:off x="1294646" y="1341132"/>
            <a:ext cx="9026304" cy="44802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stCxn id="3" idx="2"/>
          </p:cNvCxnSpPr>
          <p:nvPr/>
        </p:nvCxnSpPr>
        <p:spPr>
          <a:xfrm flipH="1">
            <a:off x="5632251" y="869133"/>
            <a:ext cx="1" cy="4719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292954"/>
      </p:ext>
    </p:extLst>
  </p:cSld>
  <p:clrMapOvr>
    <a:masterClrMapping/>
  </p:clrMapOvr>
  <p:transition spd="slow">
    <p:wheel spokes="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939" y="207923"/>
            <a:ext cx="10628768" cy="646331"/>
          </a:xfrm>
          <a:prstGeom prst="rect">
            <a:avLst/>
          </a:prstGeom>
          <a:noFill/>
        </p:spPr>
        <p:txBody>
          <a:bodyPr wrap="square" rtlCol="0">
            <a:spAutoFit/>
          </a:bodyPr>
          <a:lstStyle/>
          <a:p>
            <a:pPr algn="ctr"/>
            <a:r>
              <a:rPr lang="en-GB" sz="3600" b="1" dirty="0" smtClean="0">
                <a:latin typeface="Times New Roman" panose="02020603050405020304" pitchFamily="18" charset="0"/>
                <a:cs typeface="Times New Roman" panose="02020603050405020304" pitchFamily="18" charset="0"/>
              </a:rPr>
              <a:t>Steps of Delegation of Authority</a:t>
            </a:r>
            <a:endParaRPr lang="en-GB"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48899" y="307818"/>
            <a:ext cx="7566705" cy="5613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322939" y="235083"/>
            <a:ext cx="11395115" cy="6376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Straight Arrow Connector 16"/>
          <p:cNvCxnSpPr>
            <a:stCxn id="3" idx="2"/>
          </p:cNvCxnSpPr>
          <p:nvPr/>
        </p:nvCxnSpPr>
        <p:spPr>
          <a:xfrm flipH="1">
            <a:off x="5632251" y="869133"/>
            <a:ext cx="1" cy="4719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 name="Right Arrow 3"/>
          <p:cNvSpPr/>
          <p:nvPr/>
        </p:nvSpPr>
        <p:spPr>
          <a:xfrm>
            <a:off x="5546690" y="1428901"/>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Creation of accountability </a:t>
            </a:r>
            <a:endParaRPr lang="en-GB" sz="2000" b="1" dirty="0">
              <a:latin typeface="Times New Roman" panose="02020603050405020304" pitchFamily="18" charset="0"/>
              <a:cs typeface="Times New Roman" panose="02020603050405020304" pitchFamily="18" charset="0"/>
            </a:endParaRPr>
          </a:p>
        </p:txBody>
      </p:sp>
      <p:sp>
        <p:nvSpPr>
          <p:cNvPr id="13" name="Right Arrow 12"/>
          <p:cNvSpPr/>
          <p:nvPr/>
        </p:nvSpPr>
        <p:spPr>
          <a:xfrm>
            <a:off x="1251028" y="4335676"/>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Analyse the individuals for task </a:t>
            </a:r>
            <a:endParaRPr lang="en-GB" sz="2000" b="1" dirty="0">
              <a:latin typeface="Times New Roman" panose="02020603050405020304" pitchFamily="18" charset="0"/>
              <a:cs typeface="Times New Roman" panose="02020603050405020304" pitchFamily="18" charset="0"/>
            </a:endParaRPr>
          </a:p>
        </p:txBody>
      </p:sp>
      <p:sp>
        <p:nvSpPr>
          <p:cNvPr id="14" name="Right Arrow 13"/>
          <p:cNvSpPr/>
          <p:nvPr/>
        </p:nvSpPr>
        <p:spPr>
          <a:xfrm>
            <a:off x="2633506" y="3363209"/>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Assignment of Responsibility </a:t>
            </a:r>
            <a:endParaRPr lang="en-GB" sz="2000" b="1" dirty="0">
              <a:latin typeface="Times New Roman" panose="02020603050405020304" pitchFamily="18" charset="0"/>
              <a:cs typeface="Times New Roman" panose="02020603050405020304" pitchFamily="18" charset="0"/>
            </a:endParaRPr>
          </a:p>
        </p:txBody>
      </p:sp>
      <p:sp>
        <p:nvSpPr>
          <p:cNvPr id="15" name="Right Arrow 14"/>
          <p:cNvSpPr/>
          <p:nvPr/>
        </p:nvSpPr>
        <p:spPr>
          <a:xfrm>
            <a:off x="3868765" y="2323367"/>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Grant of Authority</a:t>
            </a:r>
            <a:endParaRPr lang="en-GB" sz="2000" b="1" dirty="0">
              <a:latin typeface="Times New Roman" panose="02020603050405020304" pitchFamily="18" charset="0"/>
              <a:cs typeface="Times New Roman" panose="02020603050405020304" pitchFamily="18" charset="0"/>
            </a:endParaRPr>
          </a:p>
        </p:txBody>
      </p:sp>
      <p:sp>
        <p:nvSpPr>
          <p:cNvPr id="16" name="Right Arrow 15"/>
          <p:cNvSpPr/>
          <p:nvPr/>
        </p:nvSpPr>
        <p:spPr>
          <a:xfrm>
            <a:off x="602902" y="5290357"/>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Determination of needs of delegation ( Define</a:t>
            </a:r>
            <a:r>
              <a:rPr lang="en-GB" dirty="0" smtClean="0"/>
              <a:t>)</a:t>
            </a:r>
            <a:endParaRPr lang="en-GB" dirty="0"/>
          </a:p>
        </p:txBody>
      </p:sp>
      <p:sp>
        <p:nvSpPr>
          <p:cNvPr id="18" name="Right Arrow 17"/>
          <p:cNvSpPr/>
          <p:nvPr/>
        </p:nvSpPr>
        <p:spPr>
          <a:xfrm>
            <a:off x="6983445" y="533648"/>
            <a:ext cx="3526972" cy="15676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latin typeface="Times New Roman" panose="02020603050405020304" pitchFamily="18" charset="0"/>
                <a:cs typeface="Times New Roman" panose="02020603050405020304" pitchFamily="18" charset="0"/>
              </a:rPr>
              <a:t>Evaluation of performance( Verify)</a:t>
            </a:r>
            <a:endParaRPr lang="en-GB" sz="2000" b="1" dirty="0">
              <a:latin typeface="Times New Roman" panose="02020603050405020304" pitchFamily="18" charset="0"/>
              <a:cs typeface="Times New Roman" panose="02020603050405020304" pitchFamily="18" charset="0"/>
            </a:endParaRPr>
          </a:p>
        </p:txBody>
      </p:sp>
      <p:cxnSp>
        <p:nvCxnSpPr>
          <p:cNvPr id="10" name="Straight Arrow Connector 9"/>
          <p:cNvCxnSpPr/>
          <p:nvPr/>
        </p:nvCxnSpPr>
        <p:spPr>
          <a:xfrm flipV="1">
            <a:off x="462224" y="1045029"/>
            <a:ext cx="6410849" cy="469258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68132" y="823965"/>
            <a:ext cx="6873072" cy="5767754"/>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244947"/>
      </p:ext>
    </p:extLst>
  </p:cSld>
  <p:clrMapOvr>
    <a:masterClrMapping/>
  </p:clrMapOvr>
  <mc:AlternateContent xmlns:mc="http://schemas.openxmlformats.org/markup-compatibility/2006" xmlns:p14="http://schemas.microsoft.com/office/powerpoint/2010/main">
    <mc:Choice Requires="p14">
      <p:transition spd="slow" p14:dur="125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36367" y="429691"/>
            <a:ext cx="6264998" cy="677108"/>
          </a:xfrm>
          <a:prstGeom prst="rect">
            <a:avLst/>
          </a:prstGeom>
          <a:noFill/>
        </p:spPr>
        <p:txBody>
          <a:bodyPr wrap="square" rtlCol="0">
            <a:spAutoFit/>
          </a:bodyPr>
          <a:lstStyle/>
          <a:p>
            <a:r>
              <a:rPr lang="en-GB" sz="2000" b="1" dirty="0" smtClean="0">
                <a:latin typeface="Times New Roman" panose="02020603050405020304" pitchFamily="18" charset="0"/>
                <a:cs typeface="Times New Roman" panose="02020603050405020304" pitchFamily="18" charset="0"/>
              </a:rPr>
              <a:t>Reasons and important of Delegation</a:t>
            </a:r>
          </a:p>
          <a:p>
            <a:endParaRPr lang="en-GB" dirty="0"/>
          </a:p>
        </p:txBody>
      </p:sp>
      <p:sp>
        <p:nvSpPr>
          <p:cNvPr id="3" name="TextBox 2"/>
          <p:cNvSpPr txBox="1"/>
          <p:nvPr/>
        </p:nvSpPr>
        <p:spPr>
          <a:xfrm>
            <a:off x="694099" y="3063748"/>
            <a:ext cx="11497901" cy="3416320"/>
          </a:xfrm>
          <a:prstGeom prst="rect">
            <a:avLst/>
          </a:prstGeom>
          <a:noFill/>
        </p:spPr>
        <p:txBody>
          <a:bodyPr wrap="square" rtlCol="0">
            <a:spAutoFit/>
          </a:bodyPr>
          <a:lstStyle/>
          <a:p>
            <a:pPr algn="just"/>
            <a:r>
              <a:rPr lang="en-GB" sz="2400" b="1" dirty="0">
                <a:solidFill>
                  <a:schemeClr val="accent2"/>
                </a:solidFill>
                <a:latin typeface="Times New Roman" panose="02020603050405020304" pitchFamily="18" charset="0"/>
                <a:cs typeface="Times New Roman" panose="02020603050405020304" pitchFamily="18" charset="0"/>
              </a:rPr>
              <a:t>Effective delegation enhances employee morale, manager productivity and organizational </a:t>
            </a:r>
            <a:r>
              <a:rPr lang="en-GB" sz="2400" b="1" dirty="0" smtClean="0">
                <a:solidFill>
                  <a:schemeClr val="accent2"/>
                </a:solidFill>
                <a:latin typeface="Times New Roman" panose="02020603050405020304" pitchFamily="18" charset="0"/>
                <a:cs typeface="Times New Roman" panose="02020603050405020304" pitchFamily="18" charset="0"/>
              </a:rPr>
              <a:t>success.</a:t>
            </a:r>
          </a:p>
          <a:p>
            <a:pPr marL="285750" indent="-285750">
              <a:buFont typeface="Arial" panose="020B0604020202020204" pitchFamily="34" charset="0"/>
              <a:buChar char="•"/>
            </a:pPr>
            <a:r>
              <a:rPr lang="en-GB" dirty="0"/>
              <a:t> </a:t>
            </a:r>
            <a:r>
              <a:rPr lang="en-GB" sz="2800" dirty="0" smtClean="0">
                <a:latin typeface="Times New Roman" panose="02020603050405020304" pitchFamily="18" charset="0"/>
                <a:cs typeface="Times New Roman" panose="02020603050405020304" pitchFamily="18" charset="0"/>
              </a:rPr>
              <a:t>To Reduce the burden of higher level management</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It Increases Your Impact and </a:t>
            </a:r>
            <a:r>
              <a:rPr lang="en-GB" sz="2800" dirty="0" smtClean="0">
                <a:latin typeface="Times New Roman" panose="02020603050405020304" pitchFamily="18" charset="0"/>
                <a:cs typeface="Times New Roman" panose="02020603050405020304" pitchFamily="18" charset="0"/>
              </a:rPr>
              <a:t>Influence</a:t>
            </a:r>
          </a:p>
          <a:p>
            <a:pPr marL="285750" indent="-285750">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It encourages open communication and trust.</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Someone </a:t>
            </a:r>
            <a:r>
              <a:rPr lang="en-GB" sz="2800" dirty="0">
                <a:latin typeface="Times New Roman" panose="02020603050405020304" pitchFamily="18" charset="0"/>
                <a:cs typeface="Times New Roman" panose="02020603050405020304" pitchFamily="18" charset="0"/>
              </a:rPr>
              <a:t>Else Can Do It </a:t>
            </a:r>
            <a:r>
              <a:rPr lang="en-GB" sz="2800" dirty="0" smtClean="0">
                <a:latin typeface="Times New Roman" panose="02020603050405020304" pitchFamily="18" charset="0"/>
                <a:cs typeface="Times New Roman" panose="02020603050405020304" pitchFamily="18" charset="0"/>
              </a:rPr>
              <a:t>Better</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 Delegation </a:t>
            </a:r>
            <a:r>
              <a:rPr lang="en-GB" sz="2800" dirty="0">
                <a:latin typeface="Times New Roman" panose="02020603050405020304" pitchFamily="18" charset="0"/>
                <a:cs typeface="Times New Roman" panose="02020603050405020304" pitchFamily="18" charset="0"/>
              </a:rPr>
              <a:t>will benefit your team, your department, and your organization.</a:t>
            </a:r>
          </a:p>
          <a:p>
            <a:pPr marL="285750" indent="-285750">
              <a:buFont typeface="Arial" panose="020B0604020202020204" pitchFamily="34" charset="0"/>
              <a:buChar char="•"/>
            </a:pPr>
            <a:r>
              <a:rPr lang="en-GB" sz="2800" dirty="0" smtClean="0">
                <a:latin typeface="Times New Roman" panose="02020603050405020304" pitchFamily="18" charset="0"/>
                <a:cs typeface="Times New Roman" panose="02020603050405020304" pitchFamily="18" charset="0"/>
              </a:rPr>
              <a:t>To empower the junior levels.</a:t>
            </a:r>
            <a:endParaRPr lang="en-GB"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3782556" y="425657"/>
            <a:ext cx="4635375" cy="6880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Arrow 9"/>
          <p:cNvSpPr/>
          <p:nvPr/>
        </p:nvSpPr>
        <p:spPr>
          <a:xfrm>
            <a:off x="497774" y="2323552"/>
            <a:ext cx="3436537" cy="740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Efficiency  </a:t>
            </a:r>
            <a:endParaRPr lang="en-GB" sz="2800" b="1" dirty="0">
              <a:latin typeface="Times New Roman" panose="02020603050405020304" pitchFamily="18" charset="0"/>
              <a:cs typeface="Times New Roman" panose="02020603050405020304" pitchFamily="18" charset="0"/>
            </a:endParaRPr>
          </a:p>
        </p:txBody>
      </p:sp>
      <p:sp>
        <p:nvSpPr>
          <p:cNvPr id="11" name="Right Arrow 10"/>
          <p:cNvSpPr/>
          <p:nvPr/>
        </p:nvSpPr>
        <p:spPr>
          <a:xfrm>
            <a:off x="8430568" y="2293407"/>
            <a:ext cx="3215473" cy="860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latin typeface="Times New Roman" panose="02020603050405020304" pitchFamily="18" charset="0"/>
                <a:cs typeface="Times New Roman" panose="02020603050405020304" pitchFamily="18" charset="0"/>
              </a:rPr>
              <a:t>Development</a:t>
            </a:r>
            <a:endParaRPr lang="en-GB" sz="2400" b="1" dirty="0">
              <a:latin typeface="Times New Roman" panose="02020603050405020304" pitchFamily="18" charset="0"/>
              <a:cs typeface="Times New Roman" panose="02020603050405020304" pitchFamily="18" charset="0"/>
            </a:endParaRPr>
          </a:p>
        </p:txBody>
      </p:sp>
      <p:sp>
        <p:nvSpPr>
          <p:cNvPr id="12" name="Right Arrow 11"/>
          <p:cNvSpPr/>
          <p:nvPr/>
        </p:nvSpPr>
        <p:spPr>
          <a:xfrm>
            <a:off x="4438403" y="2325227"/>
            <a:ext cx="3436537" cy="7401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smtClean="0">
                <a:latin typeface="Times New Roman" panose="02020603050405020304" pitchFamily="18" charset="0"/>
                <a:cs typeface="Times New Roman" panose="02020603050405020304" pitchFamily="18" charset="0"/>
              </a:rPr>
              <a:t>Effectiveness  </a:t>
            </a:r>
            <a:endParaRPr lang="en-GB" sz="2800" b="1" dirty="0">
              <a:latin typeface="Times New Roman" panose="02020603050405020304" pitchFamily="18" charset="0"/>
              <a:cs typeface="Times New Roman" panose="02020603050405020304" pitchFamily="18" charset="0"/>
            </a:endParaRPr>
          </a:p>
        </p:txBody>
      </p:sp>
      <p:cxnSp>
        <p:nvCxnSpPr>
          <p:cNvPr id="22" name="Straight Arrow Connector 21"/>
          <p:cNvCxnSpPr>
            <a:stCxn id="4" idx="2"/>
          </p:cNvCxnSpPr>
          <p:nvPr/>
        </p:nvCxnSpPr>
        <p:spPr>
          <a:xfrm flipH="1">
            <a:off x="2391508" y="1113720"/>
            <a:ext cx="3708736" cy="136822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4" idx="2"/>
          </p:cNvCxnSpPr>
          <p:nvPr/>
        </p:nvCxnSpPr>
        <p:spPr>
          <a:xfrm>
            <a:off x="6100244" y="1113720"/>
            <a:ext cx="3958156" cy="13380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4" idx="2"/>
          </p:cNvCxnSpPr>
          <p:nvPr/>
        </p:nvCxnSpPr>
        <p:spPr>
          <a:xfrm flipH="1">
            <a:off x="6089301" y="1113720"/>
            <a:ext cx="10943" cy="144861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6390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3432" y="160773"/>
            <a:ext cx="11374735" cy="6500306"/>
          </a:xfrm>
          <a:prstGeom prst="rect">
            <a:avLst/>
          </a:prstGeom>
          <a:noFill/>
        </p:spPr>
        <p:txBody>
          <a:bodyPr wrap="square" rtlCol="0">
            <a:spAutoFit/>
          </a:bodyPr>
          <a:lstStyle/>
          <a:p>
            <a:pPr fontAlgn="base">
              <a:lnSpc>
                <a:spcPct val="150000"/>
              </a:lnSpc>
            </a:pPr>
            <a:r>
              <a:rPr lang="en-GB" sz="2000" dirty="0">
                <a:latin typeface="Times New Roman" panose="02020603050405020304" pitchFamily="18" charset="0"/>
                <a:cs typeface="Times New Roman" panose="02020603050405020304" pitchFamily="18" charset="0"/>
              </a:rPr>
              <a:t>When you need to get something done you have both responsibility and authority. As soon as you hand that authority to someone else to do the work, you have delegated.</a:t>
            </a:r>
          </a:p>
          <a:p>
            <a:pPr fontAlgn="base">
              <a:lnSpc>
                <a:spcPct val="150000"/>
              </a:lnSpc>
            </a:pPr>
            <a:r>
              <a:rPr lang="en-GB" sz="2000" dirty="0">
                <a:latin typeface="Times New Roman" panose="02020603050405020304" pitchFamily="18" charset="0"/>
                <a:cs typeface="Times New Roman" panose="02020603050405020304" pitchFamily="18" charset="0"/>
              </a:rPr>
              <a:t>But before you delegate, make sure you are clear about why you are delegating. Reasons to delegate:</a:t>
            </a:r>
          </a:p>
          <a:p>
            <a:pPr fontAlgn="base">
              <a:lnSpc>
                <a:spcPct val="150000"/>
              </a:lnSpc>
            </a:pPr>
            <a:endParaRPr lang="en-GB" sz="2000" b="1" dirty="0" smtClean="0">
              <a:latin typeface="Times New Roman" panose="02020603050405020304" pitchFamily="18" charset="0"/>
              <a:cs typeface="Times New Roman" panose="02020603050405020304" pitchFamily="18" charset="0"/>
            </a:endParaRPr>
          </a:p>
          <a:p>
            <a:pPr fontAlgn="base">
              <a:lnSpc>
                <a:spcPct val="150000"/>
              </a:lnSpc>
            </a:pPr>
            <a:r>
              <a:rPr lang="en-GB" sz="2000" b="1" dirty="0" smtClean="0">
                <a:latin typeface="Times New Roman" panose="02020603050405020304" pitchFamily="18" charset="0"/>
                <a:cs typeface="Times New Roman" panose="02020603050405020304" pitchFamily="18" charset="0"/>
              </a:rPr>
              <a:t>1.You’re </a:t>
            </a:r>
            <a:r>
              <a:rPr lang="en-GB" sz="2000" b="1" dirty="0">
                <a:latin typeface="Times New Roman" panose="02020603050405020304" pitchFamily="18" charset="0"/>
                <a:cs typeface="Times New Roman" panose="02020603050405020304" pitchFamily="18" charset="0"/>
              </a:rPr>
              <a:t>Aren’t Superman:</a:t>
            </a:r>
            <a:br>
              <a:rPr lang="en-GB" sz="2000" b="1"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You acknowledge that I can’t do it all. There will always be more than enough work to do and what you can’t get done may be a candidate for delegation. Delegating the right things will free you up to take on higher priorities that have a greater impact.</a:t>
            </a:r>
          </a:p>
          <a:p>
            <a:pPr fontAlgn="base">
              <a:lnSpc>
                <a:spcPct val="150000"/>
              </a:lnSpc>
            </a:pPr>
            <a:endParaRPr lang="en-GB" sz="2000" b="1" dirty="0" smtClean="0">
              <a:latin typeface="Times New Roman" panose="02020603050405020304" pitchFamily="18" charset="0"/>
              <a:cs typeface="Times New Roman" panose="02020603050405020304" pitchFamily="18" charset="0"/>
            </a:endParaRPr>
          </a:p>
          <a:p>
            <a:pPr fontAlgn="base">
              <a:lnSpc>
                <a:spcPct val="150000"/>
              </a:lnSpc>
            </a:pPr>
            <a:r>
              <a:rPr lang="en-GB" sz="2000" b="1" dirty="0" smtClean="0">
                <a:latin typeface="Times New Roman" panose="02020603050405020304" pitchFamily="18" charset="0"/>
                <a:cs typeface="Times New Roman" panose="02020603050405020304" pitchFamily="18" charset="0"/>
              </a:rPr>
              <a:t>2.There </a:t>
            </a:r>
            <a:r>
              <a:rPr lang="en-GB" sz="2000" b="1" dirty="0">
                <a:latin typeface="Times New Roman" panose="02020603050405020304" pitchFamily="18" charset="0"/>
                <a:cs typeface="Times New Roman" panose="02020603050405020304" pitchFamily="18" charset="0"/>
              </a:rPr>
              <a:t>is a Better Way</a:t>
            </a:r>
            <a:r>
              <a:rPr lang="en-GB" sz="2000" b="1" dirty="0" smtClean="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Many times delegating work provides an opportunity find a better way to accomplish the work. Giving the work to someone else gives the work another mind to think creatively about how to accomplish the result. Stimulating creativity feeds innovation and builds initiative.</a:t>
            </a:r>
          </a:p>
          <a:p>
            <a:pPr fontAlgn="base">
              <a:lnSpc>
                <a:spcPct val="150000"/>
              </a:lnSpc>
            </a:pPr>
            <a:endParaRPr lang="en-GB"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3894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2901</TotalTime>
  <Words>798</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123</cp:lastModifiedBy>
  <cp:revision>172</cp:revision>
  <dcterms:created xsi:type="dcterms:W3CDTF">2022-06-01T14:28:06Z</dcterms:created>
  <dcterms:modified xsi:type="dcterms:W3CDTF">2023-12-19T10:49:39Z</dcterms:modified>
</cp:coreProperties>
</file>