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7" r:id="rId2"/>
    <p:sldId id="264" r:id="rId3"/>
    <p:sldId id="263" r:id="rId4"/>
    <p:sldId id="271" r:id="rId5"/>
    <p:sldId id="272" r:id="rId6"/>
    <p:sldId id="274" r:id="rId7"/>
    <p:sldId id="273" r:id="rId8"/>
    <p:sldId id="276" r:id="rId9"/>
    <p:sldId id="275" r:id="rId10"/>
    <p:sldId id="281" r:id="rId11"/>
    <p:sldId id="277" r:id="rId12"/>
    <p:sldId id="278" r:id="rId13"/>
    <p:sldId id="279"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660"/>
  </p:normalViewPr>
  <p:slideViewPr>
    <p:cSldViewPr snapToGrid="0" showGuides="1">
      <p:cViewPr varScale="1">
        <p:scale>
          <a:sx n="69" d="100"/>
          <a:sy n="69" d="100"/>
        </p:scale>
        <p:origin x="5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C4BA7A-1C59-4BC3-9560-921947C6248A}" type="datetimeFigureOut">
              <a:rPr lang="en-GB" smtClean="0"/>
              <a:t>04/02/2024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310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04/02/2024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84729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04/02/2024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65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04/02/2024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3587670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C4BA7A-1C59-4BC3-9560-921947C6248A}" type="datetimeFigureOut">
              <a:rPr lang="en-GB" smtClean="0"/>
              <a:t>04/02/2024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138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C4BA7A-1C59-4BC3-9560-921947C6248A}" type="datetimeFigureOut">
              <a:rPr lang="en-GB" smtClean="0"/>
              <a:t>04/02/2024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41857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C4BA7A-1C59-4BC3-9560-921947C6248A}" type="datetimeFigureOut">
              <a:rPr lang="en-GB" smtClean="0"/>
              <a:t>04/02/2024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1641786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C4BA7A-1C59-4BC3-9560-921947C6248A}" type="datetimeFigureOut">
              <a:rPr lang="en-GB" smtClean="0"/>
              <a:t>04/02/2024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51292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4BA7A-1C59-4BC3-9560-921947C6248A}" type="datetimeFigureOut">
              <a:rPr lang="en-GB" smtClean="0"/>
              <a:t>04/02/2024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99465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4BA7A-1C59-4BC3-9560-921947C6248A}" type="datetimeFigureOut">
              <a:rPr lang="en-GB" smtClean="0"/>
              <a:t>04/02/2024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893856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4BA7A-1C59-4BC3-9560-921947C6248A}" type="datetimeFigureOut">
              <a:rPr lang="en-GB" smtClean="0"/>
              <a:t>04/02/2024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47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C4BA7A-1C59-4BC3-9560-921947C6248A}" type="datetimeFigureOut">
              <a:rPr lang="en-GB" smtClean="0"/>
              <a:t>04/02/2024</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6D4307E-EF79-43E6-A789-C81C3144AF13}"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19042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60262" y="118335"/>
            <a:ext cx="11027121" cy="1754326"/>
          </a:xfrm>
          <a:prstGeom prst="rect">
            <a:avLst/>
          </a:prstGeom>
          <a:noFill/>
        </p:spPr>
        <p:txBody>
          <a:bodyPr wrap="square" rtlCol="0">
            <a:spAutoFit/>
          </a:bodyPr>
          <a:lstStyle/>
          <a:p>
            <a:r>
              <a:rPr lang="en-GB" sz="2800" dirty="0" smtClean="0">
                <a:latin typeface="Times New Roman" panose="02020603050405020304" pitchFamily="18" charset="0"/>
                <a:cs typeface="Times New Roman" panose="02020603050405020304" pitchFamily="18" charset="0"/>
              </a:rPr>
              <a:t>                                                   </a:t>
            </a:r>
            <a:r>
              <a:rPr lang="en-GB" sz="2800" b="1" dirty="0" smtClean="0">
                <a:latin typeface="Times New Roman" panose="02020603050405020304" pitchFamily="18" charset="0"/>
                <a:cs typeface="Times New Roman" panose="02020603050405020304" pitchFamily="18" charset="0"/>
              </a:rPr>
              <a:t>Communication</a:t>
            </a:r>
          </a:p>
          <a:p>
            <a:pPr algn="just"/>
            <a:r>
              <a:rPr lang="en-GB" sz="2000" dirty="0" smtClean="0">
                <a:latin typeface="Times New Roman" panose="02020603050405020304" pitchFamily="18" charset="0"/>
                <a:cs typeface="Times New Roman" panose="02020603050405020304" pitchFamily="18" charset="0"/>
              </a:rPr>
              <a:t>It </a:t>
            </a:r>
            <a:r>
              <a:rPr lang="en-GB" sz="2000" dirty="0">
                <a:latin typeface="Times New Roman" panose="02020603050405020304" pitchFamily="18" charset="0"/>
                <a:cs typeface="Times New Roman" panose="02020603050405020304" pitchFamily="18" charset="0"/>
              </a:rPr>
              <a:t>is a process of creating and sharing ideas, information, views, facts, feelings from one place, person or group to another.  Communication is the key to the Directing function of </a:t>
            </a:r>
            <a:r>
              <a:rPr lang="en-GB" sz="2000" dirty="0" smtClean="0">
                <a:latin typeface="Times New Roman" panose="02020603050405020304" pitchFamily="18" charset="0"/>
                <a:cs typeface="Times New Roman" panose="02020603050405020304" pitchFamily="18" charset="0"/>
              </a:rPr>
              <a:t>management.</a:t>
            </a:r>
          </a:p>
          <a:p>
            <a:pPr algn="just"/>
            <a:r>
              <a:rPr lang="en-GB" sz="2000" dirty="0">
                <a:latin typeface="Times New Roman" panose="02020603050405020304" pitchFamily="18" charset="0"/>
                <a:cs typeface="Times New Roman" panose="02020603050405020304" pitchFamily="18" charset="0"/>
              </a:rPr>
              <a:t> A manager must communicate his directions effectively to the subordinates to get the work done from them properly</a:t>
            </a:r>
          </a:p>
        </p:txBody>
      </p:sp>
      <p:pic>
        <p:nvPicPr>
          <p:cNvPr id="6146" name="Picture 2" descr="IMPORTANCE OF COMMUNICATION IN TODAY'S WORKING 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582" y="2724727"/>
            <a:ext cx="4645982" cy="2977763"/>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a:extLst>
              <a:ext uri="{FF2B5EF4-FFF2-40B4-BE49-F238E27FC236}">
                <a16:creationId xmlns="" xmlns:a16="http://schemas.microsoft.com/office/drawing/2014/main" id="{47E8EE02-2136-4F40-858A-9B3661F6F690}"/>
              </a:ext>
            </a:extLst>
          </p:cNvPr>
          <p:cNvPicPr>
            <a:picLocks noGrp="1" noChangeAspect="1"/>
          </p:cNvPicPr>
          <p:nvPr>
            <p:ph idx="1"/>
          </p:nvPr>
        </p:nvPicPr>
        <p:blipFill>
          <a:blip r:embed="rId3"/>
          <a:stretch>
            <a:fillRect/>
          </a:stretch>
        </p:blipFill>
        <p:spPr>
          <a:xfrm>
            <a:off x="6132944" y="2863274"/>
            <a:ext cx="5232169" cy="2881746"/>
          </a:xfrm>
          <a:prstGeom prst="rect">
            <a:avLst/>
          </a:prstGeom>
        </p:spPr>
      </p:pic>
    </p:spTree>
    <p:extLst>
      <p:ext uri="{BB962C8B-B14F-4D97-AF65-F5344CB8AC3E}">
        <p14:creationId xmlns:p14="http://schemas.microsoft.com/office/powerpoint/2010/main" val="17244329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306D2F41-78E8-443E-8DD8-40C1CF92A566}"/>
              </a:ext>
            </a:extLst>
          </p:cNvPr>
          <p:cNvPicPr>
            <a:picLocks noGrp="1" noChangeAspect="1"/>
          </p:cNvPicPr>
          <p:nvPr>
            <p:ph idx="1"/>
          </p:nvPr>
        </p:nvPicPr>
        <p:blipFill>
          <a:blip r:embed="rId2"/>
          <a:stretch>
            <a:fillRect/>
          </a:stretch>
        </p:blipFill>
        <p:spPr>
          <a:xfrm>
            <a:off x="1396653" y="730970"/>
            <a:ext cx="8770619" cy="3735635"/>
          </a:xfrm>
        </p:spPr>
      </p:pic>
    </p:spTree>
    <p:extLst>
      <p:ext uri="{BB962C8B-B14F-4D97-AF65-F5344CB8AC3E}">
        <p14:creationId xmlns:p14="http://schemas.microsoft.com/office/powerpoint/2010/main" val="4215976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9545" y="796704"/>
            <a:ext cx="10855104" cy="4524315"/>
          </a:xfrm>
          <a:prstGeom prst="rect">
            <a:avLst/>
          </a:prstGeom>
          <a:noFill/>
        </p:spPr>
        <p:txBody>
          <a:bodyPr wrap="square" rtlCol="0">
            <a:spAutoFit/>
          </a:bodyPr>
          <a:lstStyle/>
          <a:p>
            <a:pPr algn="just"/>
            <a:r>
              <a:rPr lang="en-GB" b="1" dirty="0">
                <a:latin typeface="Times New Roman" panose="02020603050405020304" pitchFamily="18" charset="0"/>
                <a:cs typeface="Times New Roman" panose="02020603050405020304" pitchFamily="18" charset="0"/>
              </a:rPr>
              <a:t>Verbal Communication</a:t>
            </a:r>
          </a:p>
          <a:p>
            <a:pPr algn="just"/>
            <a:r>
              <a:rPr lang="en-GB" dirty="0">
                <a:latin typeface="Times New Roman" panose="02020603050405020304" pitchFamily="18" charset="0"/>
                <a:cs typeface="Times New Roman" panose="02020603050405020304" pitchFamily="18" charset="0"/>
              </a:rPr>
              <a:t>Verbal communication is the use of voice or language to convey information to the target audience. This can also include the transfer of information using sign language. Verbal communication is the most common and widely used type of communication. This can be seen in one-on-one conversations, group meetings, conferences, presentations, phone calls, etc. Verbal communication is so efficient that it can also support non-verbal and written communication in one way or another.</a:t>
            </a:r>
          </a:p>
          <a:p>
            <a:pPr algn="just"/>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Verbal communication can be used in both formal and informal communications. For example, scheduling a meeting for office work over a phone call (formal) or talking to a friend over coffee (</a:t>
            </a:r>
            <a:r>
              <a:rPr lang="en-GB" dirty="0" smtClean="0">
                <a:latin typeface="Times New Roman" panose="02020603050405020304" pitchFamily="18" charset="0"/>
                <a:cs typeface="Times New Roman" panose="02020603050405020304" pitchFamily="18" charset="0"/>
              </a:rPr>
              <a:t>informal)</a:t>
            </a:r>
          </a:p>
          <a:p>
            <a:pPr algn="just"/>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Terminating employees</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Training others to perform a role or completing tasks</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Speaking calmly, while worrying</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Boldness</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Using self-revelation to support sharing</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510531"/>
      </p:ext>
    </p:extLst>
  </p:cSld>
  <p:clrMapOvr>
    <a:masterClrMapping/>
  </p:clrMapOvr>
  <p:transition spd="slow">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5758" y="208229"/>
            <a:ext cx="11386242" cy="7294305"/>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Nonverbal Communication</a:t>
            </a:r>
          </a:p>
          <a:p>
            <a:pPr algn="just"/>
            <a:r>
              <a:rPr lang="en-GB" dirty="0">
                <a:latin typeface="Times New Roman" panose="02020603050405020304" pitchFamily="18" charset="0"/>
                <a:cs typeface="Times New Roman" panose="02020603050405020304" pitchFamily="18" charset="0"/>
              </a:rPr>
              <a:t>Nonverbal communication uses our body language activity and gestures and facial expressions to convey information to the target audience. It can be used both ways, intentionally and unintentionally. For example, we can smile for a while when we hear positive or pleasant thoughts or information. It depends on the situation. This type of communication is beneficial when understanding the thoughts and feelings of others.</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Body language</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Eye contact</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Facial expressions</a:t>
            </a:r>
          </a:p>
          <a:p>
            <a:pPr algn="just"/>
            <a:endParaRPr lang="en-GB" dirty="0" smtClean="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Written Communication</a:t>
            </a:r>
          </a:p>
          <a:p>
            <a:pPr algn="just"/>
            <a:r>
              <a:rPr lang="en-GB" dirty="0">
                <a:latin typeface="Times New Roman" panose="02020603050405020304" pitchFamily="18" charset="0"/>
                <a:cs typeface="Times New Roman" panose="02020603050405020304" pitchFamily="18" charset="0"/>
              </a:rPr>
              <a:t>Written communication is known as writing, typing, or printing symbols like letters and numbers to convey information to the target audience. This can include an email, a note, a report, a social media post, a tweet, etc. This type of communication is beneficial as it is in written form and can be used for reference or even record for evidence. This communication mode is mainly used to share information or knowledge through books, websites, blogs, pamphlets, </a:t>
            </a:r>
            <a:r>
              <a:rPr lang="en-GB" dirty="0" err="1" smtClean="0">
                <a:latin typeface="Times New Roman" panose="02020603050405020304" pitchFamily="18" charset="0"/>
                <a:cs typeface="Times New Roman" panose="02020603050405020304" pitchFamily="18" charset="0"/>
              </a:rPr>
              <a:t>etc</a:t>
            </a:r>
            <a:endParaRPr lang="en-GB"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Letters</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Postcards</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Emails</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Faxes</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Social Media platforms or forums</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Advertisements</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Brochures</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Proposals</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Telegrams</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792028"/>
      </p:ext>
    </p:extLst>
  </p:cSld>
  <p:clrMapOvr>
    <a:masterClrMapping/>
  </p:clrMapOvr>
  <p:transition spd="slow">
    <p:wheel spokes="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5758" y="208229"/>
            <a:ext cx="11386242" cy="6275051"/>
          </a:xfrm>
          <a:prstGeom prst="rect">
            <a:avLst/>
          </a:prstGeom>
          <a:noFill/>
        </p:spPr>
        <p:txBody>
          <a:bodyPr wrap="square" rtlCol="0">
            <a:spAutoFit/>
          </a:bodyPr>
          <a:lstStyle/>
          <a:p>
            <a:pPr algn="just">
              <a:lnSpc>
                <a:spcPct val="150000"/>
              </a:lnSpc>
            </a:pPr>
            <a:r>
              <a:rPr lang="en-GB" b="1" dirty="0">
                <a:latin typeface="Times New Roman" panose="02020603050405020304" pitchFamily="18" charset="0"/>
                <a:cs typeface="Times New Roman" panose="02020603050405020304" pitchFamily="18" charset="0"/>
              </a:rPr>
              <a:t>Visual Communication</a:t>
            </a:r>
          </a:p>
          <a:p>
            <a:pPr algn="just">
              <a:lnSpc>
                <a:spcPct val="150000"/>
              </a:lnSpc>
            </a:pPr>
            <a:r>
              <a:rPr lang="en-GB" dirty="0">
                <a:latin typeface="Times New Roman" panose="02020603050405020304" pitchFamily="18" charset="0"/>
                <a:cs typeface="Times New Roman" panose="02020603050405020304" pitchFamily="18" charset="0"/>
              </a:rPr>
              <a:t>Visual communication refers to the use of visual actions and activities for conveying information to the target audience. This can involve arts, photographs, videos, graphs, charts, drawings, banners, sketches, etc. This type of communication is mostly seen to present advertisements. Apart from this, visuals are often used during the presentations to additional helpful context to the project. Visuals help display powerful contents alongside written, verbal and nonverbal communication. For example, Facebook is a platform that allows visual communications alongside videos, images, texts, etc</a:t>
            </a:r>
            <a:r>
              <a:rPr lang="en-GB" dirty="0" smtClean="0">
                <a:latin typeface="Times New Roman" panose="02020603050405020304" pitchFamily="18" charset="0"/>
                <a:cs typeface="Times New Roman" panose="02020603050405020304" pitchFamily="18" charset="0"/>
              </a:rPr>
              <a:t>.</a:t>
            </a:r>
          </a:p>
          <a:p>
            <a:pPr algn="just">
              <a:lnSpc>
                <a:spcPct val="150000"/>
              </a:lnSpc>
            </a:pPr>
            <a:endParaRPr lang="en-GB"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Training videos or other educational presentation</a:t>
            </a:r>
          </a:p>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Conferences</a:t>
            </a:r>
          </a:p>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Social Media Graphics and posts</a:t>
            </a:r>
          </a:p>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Websites</a:t>
            </a:r>
          </a:p>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Trade shows</a:t>
            </a:r>
          </a:p>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Office presentations</a:t>
            </a:r>
          </a:p>
          <a:p>
            <a:pPr algn="just">
              <a:lnSpc>
                <a:spcPct val="150000"/>
              </a:lnSpc>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059829"/>
      </p:ext>
    </p:extLst>
  </p:cSld>
  <p:clrMapOvr>
    <a:masterClrMapping/>
  </p:clrMapOvr>
  <p:transition spd="slow">
    <p:wheel spokes="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arriers to effective communication"/>
          <p:cNvPicPr>
            <a:picLocks noChangeAspect="1" noChangeArrowheads="1"/>
          </p:cNvPicPr>
          <p:nvPr/>
        </p:nvPicPr>
        <p:blipFill rotWithShape="1">
          <a:blip r:embed="rId2">
            <a:extLst>
              <a:ext uri="{28A0092B-C50C-407E-A947-70E740481C1C}">
                <a14:useLocalDpi xmlns:a14="http://schemas.microsoft.com/office/drawing/2010/main" val="0"/>
              </a:ext>
            </a:extLst>
          </a:blip>
          <a:srcRect l="38542"/>
          <a:stretch/>
        </p:blipFill>
        <p:spPr bwMode="auto">
          <a:xfrm>
            <a:off x="5627076" y="1058949"/>
            <a:ext cx="5064369" cy="5522721"/>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1190577" y="2290828"/>
            <a:ext cx="4471516" cy="3336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latin typeface="Times New Roman" panose="02020603050405020304" pitchFamily="18" charset="0"/>
                <a:cs typeface="Times New Roman" panose="02020603050405020304" pitchFamily="18" charset="0"/>
              </a:rPr>
              <a:t>Barrier </a:t>
            </a:r>
            <a:r>
              <a:rPr lang="en-GB" sz="3200" b="1" dirty="0">
                <a:latin typeface="Times New Roman" panose="02020603050405020304" pitchFamily="18" charset="0"/>
                <a:cs typeface="Times New Roman" panose="02020603050405020304" pitchFamily="18" charset="0"/>
              </a:rPr>
              <a:t>of effective communication</a:t>
            </a:r>
          </a:p>
        </p:txBody>
      </p:sp>
    </p:spTree>
    <p:extLst>
      <p:ext uri="{BB962C8B-B14F-4D97-AF65-F5344CB8AC3E}">
        <p14:creationId xmlns:p14="http://schemas.microsoft.com/office/powerpoint/2010/main" val="1664663496"/>
      </p:ext>
    </p:extLst>
  </p:cSld>
  <p:clrMapOvr>
    <a:masterClrMapping/>
  </p:clrMapOvr>
  <p:transition spd="slow">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3863" y="5633541"/>
            <a:ext cx="10229227" cy="830997"/>
          </a:xfrm>
          <a:prstGeom prst="rect">
            <a:avLst/>
          </a:prstGeom>
          <a:noFill/>
        </p:spPr>
        <p:txBody>
          <a:bodyPr wrap="square" rtlCol="0">
            <a:spAutoFit/>
          </a:bodyPr>
          <a:lstStyle/>
          <a:p>
            <a:pPr algn="just"/>
            <a:r>
              <a:rPr lang="en-GB" sz="2400" b="1" dirty="0">
                <a:latin typeface="Times New Roman" panose="02020603050405020304" pitchFamily="18" charset="0"/>
                <a:cs typeface="Times New Roman" panose="02020603050405020304" pitchFamily="18" charset="0"/>
              </a:rPr>
              <a:t>Communications is a continuous process that mainly involves three elements viz. sender, message, and receiver. </a:t>
            </a:r>
          </a:p>
        </p:txBody>
      </p:sp>
      <p:sp>
        <p:nvSpPr>
          <p:cNvPr id="3" name="TextBox 2"/>
          <p:cNvSpPr txBox="1"/>
          <p:nvPr/>
        </p:nvSpPr>
        <p:spPr>
          <a:xfrm>
            <a:off x="988291" y="64655"/>
            <a:ext cx="11055927" cy="2585323"/>
          </a:xfrm>
          <a:prstGeom prst="rect">
            <a:avLst/>
          </a:prstGeom>
          <a:noFill/>
        </p:spPr>
        <p:txBody>
          <a:bodyPr wrap="square" rtlCol="0">
            <a:spAutoFit/>
          </a:bodyPr>
          <a:lstStyle/>
          <a:p>
            <a:pPr algn="just">
              <a:lnSpc>
                <a:spcPct val="150000"/>
              </a:lnSpc>
            </a:pPr>
            <a:r>
              <a:rPr lang="en-GB" dirty="0" smtClean="0">
                <a:latin typeface="Times New Roman" panose="02020603050405020304" pitchFamily="18" charset="0"/>
                <a:cs typeface="Times New Roman" panose="02020603050405020304" pitchFamily="18" charset="0"/>
              </a:rPr>
              <a:t>In management communication refers to the process of conveying and exchanging the information, ideas, concepts, thoughts and instructions with in an organizations. Such as product and its working plan and details, Management and customers expectations, employee’s working process and progress, product design and redesign, market and competitors  etc.  in order to creating clarity and understandable the situations, providing the directions and guidance, conflict resolution and motivation as well as decision making through the communication  process of verbal, nonverbal, written and visualizing for achieving the organizational goal. </a:t>
            </a:r>
            <a:endParaRPr lang="en-GB" dirty="0">
              <a:latin typeface="Times New Roman" panose="02020603050405020304" pitchFamily="18" charset="0"/>
              <a:cs typeface="Times New Roman" panose="02020603050405020304" pitchFamily="18" charset="0"/>
            </a:endParaRPr>
          </a:p>
        </p:txBody>
      </p:sp>
      <p:pic>
        <p:nvPicPr>
          <p:cNvPr id="4" name="Picture 2" descr="The Communication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764" y="3131127"/>
            <a:ext cx="10852727" cy="2218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244947"/>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layer.slideplayer.com/78/12839927/slides/slide_4.jpg"/>
          <p:cNvPicPr>
            <a:picLocks noChangeAspect="1" noChangeArrowheads="1"/>
          </p:cNvPicPr>
          <p:nvPr/>
        </p:nvPicPr>
        <p:blipFill rotWithShape="1">
          <a:blip r:embed="rId2">
            <a:extLst>
              <a:ext uri="{28A0092B-C50C-407E-A947-70E740481C1C}">
                <a14:useLocalDpi xmlns:a14="http://schemas.microsoft.com/office/drawing/2010/main" val="0"/>
              </a:ext>
            </a:extLst>
          </a:blip>
          <a:srcRect b="11459"/>
          <a:stretch/>
        </p:blipFill>
        <p:spPr bwMode="auto">
          <a:xfrm>
            <a:off x="798371" y="914399"/>
            <a:ext cx="10455085" cy="5386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292954"/>
      </p:ext>
    </p:extLst>
  </p:cSld>
  <p:clrMapOvr>
    <a:masterClrMapping/>
  </p:clrMapOvr>
  <p:transition spd="slow">
    <p:wheel spokes="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player.slideplayer.com/78/12839927/slides/slide_6.jpg"/>
          <p:cNvPicPr>
            <a:picLocks noChangeAspect="1" noChangeArrowheads="1"/>
          </p:cNvPicPr>
          <p:nvPr/>
        </p:nvPicPr>
        <p:blipFill rotWithShape="1">
          <a:blip r:embed="rId2">
            <a:extLst>
              <a:ext uri="{28A0092B-C50C-407E-A947-70E740481C1C}">
                <a14:useLocalDpi xmlns:a14="http://schemas.microsoft.com/office/drawing/2010/main" val="0"/>
              </a:ext>
            </a:extLst>
          </a:blip>
          <a:srcRect l="-85" t="18507" r="85" b="10992"/>
          <a:stretch/>
        </p:blipFill>
        <p:spPr bwMode="auto">
          <a:xfrm>
            <a:off x="707835" y="1548143"/>
            <a:ext cx="10681423" cy="434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744561"/>
      </p:ext>
    </p:extLst>
  </p:cSld>
  <p:clrMapOvr>
    <a:masterClrMapping/>
  </p:clrMapOvr>
  <p:transition spd="slow">
    <p:wheel spokes="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player.slideplayer.com/78/12839927/slides/slide_7.jpg"/>
          <p:cNvPicPr>
            <a:picLocks noChangeAspect="1" noChangeArrowheads="1"/>
          </p:cNvPicPr>
          <p:nvPr/>
        </p:nvPicPr>
        <p:blipFill rotWithShape="1">
          <a:blip r:embed="rId2">
            <a:extLst>
              <a:ext uri="{28A0092B-C50C-407E-A947-70E740481C1C}">
                <a14:useLocalDpi xmlns:a14="http://schemas.microsoft.com/office/drawing/2010/main" val="0"/>
              </a:ext>
            </a:extLst>
          </a:blip>
          <a:srcRect l="-93" t="21787" r="93" b="19374"/>
          <a:stretch/>
        </p:blipFill>
        <p:spPr bwMode="auto">
          <a:xfrm>
            <a:off x="1296311" y="443621"/>
            <a:ext cx="9753600" cy="33497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55023" y="4264182"/>
            <a:ext cx="11036175" cy="1200329"/>
          </a:xfrm>
          <a:prstGeom prst="rect">
            <a:avLst/>
          </a:prstGeom>
          <a:noFill/>
        </p:spPr>
        <p:txBody>
          <a:bodyPr wrap="square" rtlCol="0">
            <a:spAutoFit/>
          </a:bodyPr>
          <a:lstStyle/>
          <a:p>
            <a:pPr algn="just"/>
            <a:r>
              <a:rPr lang="en-GB" sz="2400" b="1" dirty="0">
                <a:latin typeface="Times New Roman" panose="02020603050405020304" pitchFamily="18" charset="0"/>
                <a:cs typeface="Times New Roman" panose="02020603050405020304" pitchFamily="18" charset="0"/>
              </a:rPr>
              <a:t>Feedback</a:t>
            </a:r>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Once the receiver confirms to the sender that he has received the message and understood it, the process of communication is complete</a:t>
            </a:r>
            <a:r>
              <a:rPr lang="en-GB" dirty="0"/>
              <a:t>.</a:t>
            </a:r>
          </a:p>
        </p:txBody>
      </p:sp>
    </p:spTree>
    <p:extLst>
      <p:ext uri="{BB962C8B-B14F-4D97-AF65-F5344CB8AC3E}">
        <p14:creationId xmlns:p14="http://schemas.microsoft.com/office/powerpoint/2010/main" val="1274741755"/>
      </p:ext>
    </p:extLst>
  </p:cSld>
  <p:clrMapOvr>
    <a:masterClrMapping/>
  </p:clrMapOvr>
  <p:transition spd="slow">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75342" y="3022103"/>
            <a:ext cx="2724724" cy="707886"/>
          </a:xfrm>
          <a:prstGeom prst="rect">
            <a:avLst/>
          </a:prstGeom>
        </p:spPr>
        <p:txBody>
          <a:bodyPr wrap="square">
            <a:spAutoFit/>
          </a:bodyPr>
          <a:lstStyle/>
          <a:p>
            <a:pPr algn="ctr"/>
            <a:r>
              <a:rPr lang="en-GB" sz="2000" b="1" dirty="0" smtClean="0">
                <a:latin typeface="Times New Roman" panose="02020603050405020304" pitchFamily="18" charset="0"/>
                <a:cs typeface="Times New Roman" panose="02020603050405020304" pitchFamily="18" charset="0"/>
              </a:rPr>
              <a:t>Important of communication</a:t>
            </a:r>
            <a:endParaRPr lang="en-GB" sz="2000" b="1" dirty="0">
              <a:latin typeface="Times New Roman" panose="02020603050405020304" pitchFamily="18" charset="0"/>
              <a:cs typeface="Times New Roman" panose="02020603050405020304" pitchFamily="18" charset="0"/>
            </a:endParaRPr>
          </a:p>
        </p:txBody>
      </p:sp>
      <p:sp>
        <p:nvSpPr>
          <p:cNvPr id="5" name="Rectangle 4"/>
          <p:cNvSpPr/>
          <p:nvPr/>
        </p:nvSpPr>
        <p:spPr>
          <a:xfrm>
            <a:off x="4670080" y="2979790"/>
            <a:ext cx="1765425" cy="733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03385" y="1053492"/>
            <a:ext cx="2858126" cy="707886"/>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The Basis of Co-ordination</a:t>
            </a:r>
            <a:endParaRPr lang="en-GB"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543330" y="1255036"/>
            <a:ext cx="2770360" cy="400110"/>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Fluent Working</a:t>
            </a:r>
            <a:endParaRPr lang="en-GB"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515197" y="1053492"/>
            <a:ext cx="2815628" cy="707886"/>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The Basis of Decision Making</a:t>
            </a:r>
            <a:endParaRPr lang="en-GB" sz="2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26265" y="4832145"/>
            <a:ext cx="2752254" cy="984885"/>
          </a:xfrm>
          <a:prstGeom prst="rect">
            <a:avLst/>
          </a:prstGeom>
          <a:noFill/>
        </p:spPr>
        <p:txBody>
          <a:bodyPr wrap="square" rtlCol="0">
            <a:spAutoFit/>
          </a:bodyPr>
          <a:lstStyle/>
          <a:p>
            <a:r>
              <a:rPr lang="en-GB" sz="2000" b="1" dirty="0"/>
              <a:t> </a:t>
            </a:r>
            <a:r>
              <a:rPr lang="en-GB" sz="2000" b="1" dirty="0">
                <a:latin typeface="Times New Roman" panose="02020603050405020304" pitchFamily="18" charset="0"/>
                <a:cs typeface="Times New Roman" panose="02020603050405020304" pitchFamily="18" charset="0"/>
              </a:rPr>
              <a:t>Increases Managerial Efficiency</a:t>
            </a:r>
            <a:endParaRPr lang="en-GB" sz="2000"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9187209" y="4827252"/>
            <a:ext cx="2744709" cy="984885"/>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Boosts Morale of the Employees</a:t>
            </a:r>
            <a:endParaRPr lang="en-GB" sz="2000" dirty="0">
              <a:latin typeface="Times New Roman" panose="02020603050405020304" pitchFamily="18" charset="0"/>
              <a:cs typeface="Times New Roman" panose="02020603050405020304" pitchFamily="18" charset="0"/>
            </a:endParaRPr>
          </a:p>
          <a:p>
            <a:endParaRPr lang="en-GB"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4670080" y="4633846"/>
            <a:ext cx="2373815" cy="1323439"/>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Increases Cooperation and Organizational Peace</a:t>
            </a:r>
            <a:endParaRPr lang="en-GB" sz="2000" dirty="0">
              <a:latin typeface="Times New Roman" panose="02020603050405020304" pitchFamily="18" charset="0"/>
              <a:cs typeface="Times New Roman" panose="02020603050405020304" pitchFamily="18" charset="0"/>
            </a:endParaRPr>
          </a:p>
        </p:txBody>
      </p:sp>
      <p:sp>
        <p:nvSpPr>
          <p:cNvPr id="14" name="Rectangle 13"/>
          <p:cNvSpPr/>
          <p:nvPr/>
        </p:nvSpPr>
        <p:spPr>
          <a:xfrm>
            <a:off x="452673" y="506445"/>
            <a:ext cx="3168713" cy="2128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4171591" y="440435"/>
            <a:ext cx="3168713" cy="2128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91876" y="397803"/>
            <a:ext cx="3168713" cy="2128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452673" y="4477722"/>
            <a:ext cx="2699439" cy="16839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4501832" y="4410513"/>
            <a:ext cx="2699439" cy="16839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9187209" y="4363770"/>
            <a:ext cx="2699439" cy="16839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Arrow Connector 21"/>
          <p:cNvCxnSpPr>
            <a:stCxn id="5" idx="0"/>
            <a:endCxn id="15" idx="2"/>
          </p:cNvCxnSpPr>
          <p:nvPr/>
        </p:nvCxnSpPr>
        <p:spPr>
          <a:xfrm flipV="1">
            <a:off x="5552793" y="2568548"/>
            <a:ext cx="203155" cy="4112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5" idx="3"/>
            <a:endCxn id="16" idx="1"/>
          </p:cNvCxnSpPr>
          <p:nvPr/>
        </p:nvCxnSpPr>
        <p:spPr>
          <a:xfrm flipV="1">
            <a:off x="6435505" y="1461860"/>
            <a:ext cx="1756371" cy="1884596"/>
          </a:xfrm>
          <a:prstGeom prst="curvedConnector3">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5" idx="3"/>
          </p:cNvCxnSpPr>
          <p:nvPr/>
        </p:nvCxnSpPr>
        <p:spPr>
          <a:xfrm>
            <a:off x="6435505" y="3346456"/>
            <a:ext cx="4224950" cy="1017314"/>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1"/>
          </p:cNvCxnSpPr>
          <p:nvPr/>
        </p:nvCxnSpPr>
        <p:spPr>
          <a:xfrm flipH="1" flipV="1">
            <a:off x="1910282" y="2611180"/>
            <a:ext cx="2759798" cy="735276"/>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5" idx="1"/>
            <a:endCxn id="17" idx="0"/>
          </p:cNvCxnSpPr>
          <p:nvPr/>
        </p:nvCxnSpPr>
        <p:spPr>
          <a:xfrm flipH="1">
            <a:off x="1802393" y="3346456"/>
            <a:ext cx="2867687" cy="1131266"/>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81070" y="245240"/>
            <a:ext cx="11761958" cy="6165608"/>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 name="Straight Arrow Connector 2"/>
          <p:cNvCxnSpPr>
            <a:stCxn id="4" idx="2"/>
          </p:cNvCxnSpPr>
          <p:nvPr/>
        </p:nvCxnSpPr>
        <p:spPr>
          <a:xfrm>
            <a:off x="5537704" y="3729989"/>
            <a:ext cx="0" cy="63378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83301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2051" y="89803"/>
            <a:ext cx="7840301" cy="461665"/>
          </a:xfrm>
          <a:prstGeom prst="rect">
            <a:avLst/>
          </a:prstGeom>
          <a:noFill/>
        </p:spPr>
        <p:txBody>
          <a:bodyPr wrap="square" rtlCol="0">
            <a:spAutoFit/>
          </a:bodyPr>
          <a:lstStyle/>
          <a:p>
            <a:pPr algn="ctr"/>
            <a:r>
              <a:rPr lang="en-GB" sz="2400" b="1" dirty="0" smtClean="0">
                <a:latin typeface="Times New Roman" panose="02020603050405020304" pitchFamily="18" charset="0"/>
                <a:cs typeface="Times New Roman" panose="02020603050405020304" pitchFamily="18" charset="0"/>
              </a:rPr>
              <a:t>Network/ Structure of Communication</a:t>
            </a:r>
            <a:endParaRPr lang="en-GB" sz="2400" b="1" dirty="0">
              <a:latin typeface="Times New Roman" panose="02020603050405020304" pitchFamily="18" charset="0"/>
              <a:cs typeface="Times New Roman" panose="02020603050405020304" pitchFamily="18" charset="0"/>
            </a:endParaRPr>
          </a:p>
        </p:txBody>
      </p:sp>
      <p:pic>
        <p:nvPicPr>
          <p:cNvPr id="1026" name="Picture 2" descr="Communication Network Types &amp; Examples | What is a Communication Network? -  Video &amp; Lesson Transcript | Study.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417" y="938164"/>
            <a:ext cx="97536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025579"/>
      </p:ext>
    </p:extLst>
  </p:cSld>
  <p:clrMapOvr>
    <a:masterClrMapping/>
  </p:clrMapOvr>
  <p:transition spd="slow">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2051" y="126749"/>
            <a:ext cx="7840301" cy="461665"/>
          </a:xfrm>
          <a:prstGeom prst="rect">
            <a:avLst/>
          </a:prstGeom>
          <a:noFill/>
        </p:spPr>
        <p:txBody>
          <a:bodyPr wrap="square" rtlCol="0">
            <a:spAutoFit/>
          </a:bodyPr>
          <a:lstStyle/>
          <a:p>
            <a:pPr algn="ctr"/>
            <a:r>
              <a:rPr lang="en-GB" sz="2400" b="1" dirty="0" smtClean="0">
                <a:latin typeface="Times New Roman" panose="02020603050405020304" pitchFamily="18" charset="0"/>
                <a:cs typeface="Times New Roman" panose="02020603050405020304" pitchFamily="18" charset="0"/>
              </a:rPr>
              <a:t>Network/ Structure of Communication</a:t>
            </a:r>
            <a:endParaRPr lang="en-GB" sz="2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72017" y="878186"/>
            <a:ext cx="11887200" cy="6463308"/>
          </a:xfrm>
          <a:prstGeom prst="rect">
            <a:avLst/>
          </a:prstGeom>
          <a:noFill/>
        </p:spPr>
        <p:txBody>
          <a:bodyPr wrap="square" rtlCol="0">
            <a:spAutoFit/>
          </a:bodyPr>
          <a:lstStyle/>
          <a:p>
            <a:pPr algn="just" fontAlgn="base"/>
            <a:r>
              <a:rPr lang="en-GB" b="1" dirty="0"/>
              <a:t>1 </a:t>
            </a:r>
            <a:r>
              <a:rPr lang="en-GB" b="1" dirty="0">
                <a:latin typeface="Times New Roman" panose="02020603050405020304" pitchFamily="18" charset="0"/>
                <a:cs typeface="Times New Roman" panose="02020603050405020304" pitchFamily="18" charset="0"/>
              </a:rPr>
              <a:t>Wheel Network</a:t>
            </a:r>
          </a:p>
          <a:p>
            <a:pPr algn="just" fontAlgn="base"/>
            <a:r>
              <a:rPr lang="en-GB" dirty="0">
                <a:latin typeface="Times New Roman" panose="02020603050405020304" pitchFamily="18" charset="0"/>
                <a:cs typeface="Times New Roman" panose="02020603050405020304" pitchFamily="18" charset="0"/>
              </a:rPr>
              <a:t>Under the wheel communication network, the leader of the organization works as a central person to accumulate information and disseminate it to all the members. In-wheel network, the top-level manager is the source of information. He provides information within and outside the organization. Within the organization, </a:t>
            </a:r>
            <a:r>
              <a:rPr lang="en-GB" dirty="0" smtClean="0">
                <a:latin typeface="Times New Roman" panose="02020603050405020304" pitchFamily="18" charset="0"/>
                <a:cs typeface="Times New Roman" panose="02020603050405020304" pitchFamily="18" charset="0"/>
              </a:rPr>
              <a:t>he/she </a:t>
            </a:r>
            <a:r>
              <a:rPr lang="en-GB" dirty="0">
                <a:latin typeface="Times New Roman" panose="02020603050405020304" pitchFamily="18" charset="0"/>
                <a:cs typeface="Times New Roman" panose="02020603050405020304" pitchFamily="18" charset="0"/>
              </a:rPr>
              <a:t>provides information to subordinates and also accumulates required information from them.</a:t>
            </a:r>
          </a:p>
          <a:p>
            <a:pPr algn="just"/>
            <a:endParaRPr lang="en-GB" dirty="0" smtClean="0">
              <a:latin typeface="Times New Roman" panose="02020603050405020304" pitchFamily="18" charset="0"/>
              <a:cs typeface="Times New Roman" panose="02020603050405020304" pitchFamily="18" charset="0"/>
            </a:endParaRPr>
          </a:p>
          <a:p>
            <a:pPr algn="just" fontAlgn="base"/>
            <a:r>
              <a:rPr lang="en-GB" b="1" dirty="0">
                <a:latin typeface="Times New Roman" panose="02020603050405020304" pitchFamily="18" charset="0"/>
                <a:cs typeface="Times New Roman" panose="02020603050405020304" pitchFamily="18" charset="0"/>
              </a:rPr>
              <a:t>2 Chain Network</a:t>
            </a:r>
          </a:p>
          <a:p>
            <a:pPr algn="just" fontAlgn="base"/>
            <a:r>
              <a:rPr lang="en-GB" dirty="0">
                <a:latin typeface="Times New Roman" panose="02020603050405020304" pitchFamily="18" charset="0"/>
                <a:cs typeface="Times New Roman" panose="02020603050405020304" pitchFamily="18" charset="0"/>
              </a:rPr>
              <a:t>The chain network has all the appearance of an organizational chain of command. It is the vertical upward and downward form of the formal chain of communication. In this communication network, a person can communicate only with his immediate superior and </a:t>
            </a:r>
            <a:r>
              <a:rPr lang="en-GB" dirty="0" smtClean="0">
                <a:latin typeface="Times New Roman" panose="02020603050405020304" pitchFamily="18" charset="0"/>
                <a:cs typeface="Times New Roman" panose="02020603050405020304" pitchFamily="18" charset="0"/>
              </a:rPr>
              <a:t>subordinate.</a:t>
            </a:r>
          </a:p>
          <a:p>
            <a:pPr algn="just" fontAlgn="base"/>
            <a:endParaRPr lang="en-GB" dirty="0" smtClean="0">
              <a:latin typeface="Times New Roman" panose="02020603050405020304" pitchFamily="18" charset="0"/>
              <a:cs typeface="Times New Roman" panose="02020603050405020304" pitchFamily="18" charset="0"/>
            </a:endParaRPr>
          </a:p>
          <a:p>
            <a:pPr algn="just" fontAlgn="base"/>
            <a:r>
              <a:rPr lang="en-GB" b="1" dirty="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3.Circle </a:t>
            </a:r>
            <a:r>
              <a:rPr lang="en-GB" b="1" dirty="0">
                <a:latin typeface="Times New Roman" panose="02020603050405020304" pitchFamily="18" charset="0"/>
                <a:cs typeface="Times New Roman" panose="02020603050405020304" pitchFamily="18" charset="0"/>
              </a:rPr>
              <a:t>Network</a:t>
            </a:r>
          </a:p>
          <a:p>
            <a:pPr algn="just" fontAlgn="base"/>
            <a:r>
              <a:rPr lang="en-GB" dirty="0">
                <a:latin typeface="Times New Roman" panose="02020603050405020304" pitchFamily="18" charset="0"/>
                <a:cs typeface="Times New Roman" panose="02020603050405020304" pitchFamily="18" charset="0"/>
              </a:rPr>
              <a:t>It is a horizontal or sideward form of a circle network. In this network, a person can communicate to another person next to his right or left but not with any other member of the group. Such a network offers a wider option of channels and provides satisfaction to </a:t>
            </a:r>
            <a:r>
              <a:rPr lang="en-GB" dirty="0" smtClean="0">
                <a:latin typeface="Times New Roman" panose="02020603050405020304" pitchFamily="18" charset="0"/>
                <a:cs typeface="Times New Roman" panose="02020603050405020304" pitchFamily="18" charset="0"/>
              </a:rPr>
              <a:t>members.</a:t>
            </a:r>
          </a:p>
          <a:p>
            <a:pPr algn="just" fontAlgn="base"/>
            <a:endParaRPr lang="en-GB" dirty="0" smtClean="0">
              <a:latin typeface="Times New Roman" panose="02020603050405020304" pitchFamily="18" charset="0"/>
              <a:cs typeface="Times New Roman" panose="02020603050405020304" pitchFamily="18" charset="0"/>
            </a:endParaRPr>
          </a:p>
          <a:p>
            <a:pPr algn="just" fontAlgn="base"/>
            <a:r>
              <a:rPr lang="en-GB" b="1" dirty="0">
                <a:latin typeface="Times New Roman" panose="02020603050405020304" pitchFamily="18" charset="0"/>
                <a:cs typeface="Times New Roman" panose="02020603050405020304" pitchFamily="18" charset="0"/>
              </a:rPr>
              <a:t>4 All Channel Network</a:t>
            </a:r>
          </a:p>
          <a:p>
            <a:pPr algn="just" fontAlgn="base"/>
            <a:r>
              <a:rPr lang="en-GB" dirty="0">
                <a:latin typeface="Times New Roman" panose="02020603050405020304" pitchFamily="18" charset="0"/>
                <a:cs typeface="Times New Roman" panose="02020603050405020304" pitchFamily="18" charset="0"/>
              </a:rPr>
              <a:t>In all channel networks, all members can communicate with all the members without any formal </a:t>
            </a:r>
            <a:r>
              <a:rPr lang="en-GB" dirty="0" smtClean="0">
                <a:latin typeface="Times New Roman" panose="02020603050405020304" pitchFamily="18" charset="0"/>
                <a:cs typeface="Times New Roman" panose="02020603050405020304" pitchFamily="18" charset="0"/>
              </a:rPr>
              <a:t>restrictions. </a:t>
            </a:r>
            <a:r>
              <a:rPr lang="en-GB" dirty="0">
                <a:latin typeface="Times New Roman" panose="02020603050405020304" pitchFamily="18" charset="0"/>
                <a:cs typeface="Times New Roman" panose="02020603050405020304" pitchFamily="18" charset="0"/>
              </a:rPr>
              <a:t>Members have more freedom to flow information among the group members. The leader of the group does not hold exceptional power to control group members. Therefore, it is known as an open communication network</a:t>
            </a:r>
          </a:p>
          <a:p>
            <a:pPr fontAlgn="base"/>
            <a:endParaRPr lang="en-GB" dirty="0">
              <a:latin typeface="Times New Roman" panose="02020603050405020304" pitchFamily="18" charset="0"/>
              <a:cs typeface="Times New Roman" panose="02020603050405020304" pitchFamily="18" charset="0"/>
            </a:endParaRPr>
          </a:p>
          <a:p>
            <a:pPr fontAlgn="base"/>
            <a:endParaRPr lang="en-GB"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045092436"/>
      </p:ext>
    </p:extLst>
  </p:cSld>
  <p:clrMapOvr>
    <a:masterClrMapping/>
  </p:clrMapOvr>
  <p:transition spd="slow">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ypes of Communication"/>
          <p:cNvPicPr>
            <a:picLocks noChangeAspect="1" noChangeArrowheads="1"/>
          </p:cNvPicPr>
          <p:nvPr/>
        </p:nvPicPr>
        <p:blipFill rotWithShape="1">
          <a:blip r:embed="rId2">
            <a:extLst>
              <a:ext uri="{28A0092B-C50C-407E-A947-70E740481C1C}">
                <a14:useLocalDpi xmlns:a14="http://schemas.microsoft.com/office/drawing/2010/main" val="0"/>
              </a:ext>
            </a:extLst>
          </a:blip>
          <a:srcRect l="34794" t="1205" r="98" b="-1205"/>
          <a:stretch/>
        </p:blipFill>
        <p:spPr bwMode="auto">
          <a:xfrm>
            <a:off x="4381877" y="407406"/>
            <a:ext cx="6047715" cy="6011501"/>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582897" y="1131135"/>
            <a:ext cx="4227968" cy="428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latin typeface="Times New Roman" panose="02020603050405020304" pitchFamily="18" charset="0"/>
                <a:cs typeface="Times New Roman" panose="02020603050405020304" pitchFamily="18" charset="0"/>
              </a:rPr>
              <a:t>Types of communication</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1054748"/>
      </p:ext>
    </p:extLst>
  </p:cSld>
  <p:clrMapOvr>
    <a:masterClrMapping/>
  </p:clrMapOvr>
  <p:transition spd="slow">
    <p:wheel spokes="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3612</TotalTime>
  <Words>722</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Times New Roman</vt:lpstr>
      <vt:lpstr>Tw Cen MT</vt:lpstr>
      <vt:lpstr>Tw Cen MT Condensed</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123</dc:creator>
  <cp:lastModifiedBy>123</cp:lastModifiedBy>
  <cp:revision>199</cp:revision>
  <dcterms:created xsi:type="dcterms:W3CDTF">2022-06-01T14:28:06Z</dcterms:created>
  <dcterms:modified xsi:type="dcterms:W3CDTF">2024-02-04T11:14:27Z</dcterms:modified>
</cp:coreProperties>
</file>