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65" r:id="rId2"/>
    <p:sldId id="258" r:id="rId3"/>
    <p:sldId id="266" r:id="rId4"/>
    <p:sldId id="268" r:id="rId5"/>
    <p:sldId id="267" r:id="rId6"/>
    <p:sldId id="269"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282" r:id="rId20"/>
    <p:sldId id="286" r:id="rId21"/>
    <p:sldId id="287" r:id="rId22"/>
    <p:sldId id="288" r:id="rId23"/>
    <p:sldId id="289" r:id="rId24"/>
    <p:sldId id="290" r:id="rId25"/>
    <p:sldId id="291" r:id="rId26"/>
    <p:sldId id="283" r:id="rId27"/>
    <p:sldId id="284" r:id="rId28"/>
    <p:sldId id="285"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572" y="3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FD35DB-D4AD-4102-8F02-5E1C818415B5}" type="doc">
      <dgm:prSet loTypeId="urn:microsoft.com/office/officeart/2005/8/layout/venn1" loCatId="relationship" qsTypeId="urn:microsoft.com/office/officeart/2005/8/quickstyle/simple1" qsCatId="simple" csTypeId="urn:microsoft.com/office/officeart/2005/8/colors/accent1_2" csCatId="accent1"/>
      <dgm:spPr/>
      <dgm:t>
        <a:bodyPr/>
        <a:lstStyle/>
        <a:p>
          <a:endParaRPr lang="en-GB"/>
        </a:p>
      </dgm:t>
    </dgm:pt>
    <dgm:pt modelId="{1F0DD297-E698-4671-96AE-E91BAC74027B}">
      <dgm:prSet/>
      <dgm:spPr/>
      <dgm:t>
        <a:bodyPr/>
        <a:lstStyle/>
        <a:p>
          <a:pPr rtl="0"/>
          <a:r>
            <a:rPr lang="en-GB" smtClean="0"/>
            <a:t>Accuracy</a:t>
          </a:r>
          <a:endParaRPr lang="en-GB"/>
        </a:p>
      </dgm:t>
    </dgm:pt>
    <dgm:pt modelId="{6ADB94BD-4068-4237-8036-6E6C8EA24C50}" type="parTrans" cxnId="{9AABE5C5-E84A-44E9-AA7C-047B5DAF2A5B}">
      <dgm:prSet/>
      <dgm:spPr/>
      <dgm:t>
        <a:bodyPr/>
        <a:lstStyle/>
        <a:p>
          <a:endParaRPr lang="en-GB"/>
        </a:p>
      </dgm:t>
    </dgm:pt>
    <dgm:pt modelId="{58A04904-B4A6-4F72-BFB8-E20AFED7D308}" type="sibTrans" cxnId="{9AABE5C5-E84A-44E9-AA7C-047B5DAF2A5B}">
      <dgm:prSet/>
      <dgm:spPr/>
      <dgm:t>
        <a:bodyPr/>
        <a:lstStyle/>
        <a:p>
          <a:endParaRPr lang="en-GB"/>
        </a:p>
      </dgm:t>
    </dgm:pt>
    <dgm:pt modelId="{53B816C2-7470-48EE-B099-E595C39B98D2}">
      <dgm:prSet/>
      <dgm:spPr/>
      <dgm:t>
        <a:bodyPr/>
        <a:lstStyle/>
        <a:p>
          <a:pPr rtl="0"/>
          <a:r>
            <a:rPr lang="en-GB" smtClean="0"/>
            <a:t>Timeliness</a:t>
          </a:r>
          <a:endParaRPr lang="en-GB"/>
        </a:p>
      </dgm:t>
    </dgm:pt>
    <dgm:pt modelId="{4B9AC8D7-C98C-4510-B17D-F96CF9EAF198}" type="parTrans" cxnId="{7F11B65F-B6BE-4C85-9E03-0377AEE6BDC8}">
      <dgm:prSet/>
      <dgm:spPr/>
      <dgm:t>
        <a:bodyPr/>
        <a:lstStyle/>
        <a:p>
          <a:endParaRPr lang="en-GB"/>
        </a:p>
      </dgm:t>
    </dgm:pt>
    <dgm:pt modelId="{9D7E061B-58EB-4519-B3A9-EE4CC4A1E09B}" type="sibTrans" cxnId="{7F11B65F-B6BE-4C85-9E03-0377AEE6BDC8}">
      <dgm:prSet/>
      <dgm:spPr/>
      <dgm:t>
        <a:bodyPr/>
        <a:lstStyle/>
        <a:p>
          <a:endParaRPr lang="en-GB"/>
        </a:p>
      </dgm:t>
    </dgm:pt>
    <dgm:pt modelId="{76274DD5-961A-4385-AB95-CDAC184510B7}">
      <dgm:prSet/>
      <dgm:spPr/>
      <dgm:t>
        <a:bodyPr/>
        <a:lstStyle/>
        <a:p>
          <a:pPr rtl="0"/>
          <a:r>
            <a:rPr lang="en-GB" smtClean="0"/>
            <a:t>Flexibility</a:t>
          </a:r>
          <a:endParaRPr lang="en-GB"/>
        </a:p>
      </dgm:t>
    </dgm:pt>
    <dgm:pt modelId="{AB1DB1AD-D54A-4A23-8507-D56F7D6F32FC}" type="parTrans" cxnId="{A5359795-F629-4A6C-AC18-6BDF98B9EB49}">
      <dgm:prSet/>
      <dgm:spPr/>
      <dgm:t>
        <a:bodyPr/>
        <a:lstStyle/>
        <a:p>
          <a:endParaRPr lang="en-GB"/>
        </a:p>
      </dgm:t>
    </dgm:pt>
    <dgm:pt modelId="{987C9631-1D7E-4C82-9FE8-2E5BE735E456}" type="sibTrans" cxnId="{A5359795-F629-4A6C-AC18-6BDF98B9EB49}">
      <dgm:prSet/>
      <dgm:spPr/>
      <dgm:t>
        <a:bodyPr/>
        <a:lstStyle/>
        <a:p>
          <a:endParaRPr lang="en-GB"/>
        </a:p>
      </dgm:t>
    </dgm:pt>
    <dgm:pt modelId="{75EF63F0-76C0-4187-A298-C2A36B33691B}">
      <dgm:prSet/>
      <dgm:spPr/>
      <dgm:t>
        <a:bodyPr/>
        <a:lstStyle/>
        <a:p>
          <a:pPr rtl="0"/>
          <a:r>
            <a:rPr lang="en-GB" smtClean="0"/>
            <a:t>Acceptability</a:t>
          </a:r>
          <a:endParaRPr lang="en-GB"/>
        </a:p>
      </dgm:t>
    </dgm:pt>
    <dgm:pt modelId="{2555C216-87AB-439F-9919-9DF3EB1F3B5F}" type="parTrans" cxnId="{5D548CFE-5C14-4376-804B-9C48E03B0468}">
      <dgm:prSet/>
      <dgm:spPr/>
      <dgm:t>
        <a:bodyPr/>
        <a:lstStyle/>
        <a:p>
          <a:endParaRPr lang="en-GB"/>
        </a:p>
      </dgm:t>
    </dgm:pt>
    <dgm:pt modelId="{F6B84E48-17E9-49D2-BCAB-B8DE4ACB87A1}" type="sibTrans" cxnId="{5D548CFE-5C14-4376-804B-9C48E03B0468}">
      <dgm:prSet/>
      <dgm:spPr/>
      <dgm:t>
        <a:bodyPr/>
        <a:lstStyle/>
        <a:p>
          <a:endParaRPr lang="en-GB"/>
        </a:p>
      </dgm:t>
    </dgm:pt>
    <dgm:pt modelId="{10DA5A89-6876-46C8-8930-CD7AE9933C2B}">
      <dgm:prSet/>
      <dgm:spPr/>
      <dgm:t>
        <a:bodyPr/>
        <a:lstStyle/>
        <a:p>
          <a:pPr rtl="0"/>
          <a:r>
            <a:rPr lang="en-GB" dirty="0" smtClean="0"/>
            <a:t>Integration</a:t>
          </a:r>
          <a:endParaRPr lang="en-GB" dirty="0"/>
        </a:p>
      </dgm:t>
    </dgm:pt>
    <dgm:pt modelId="{DB9CD9BF-8248-45BD-BBAA-78AF120D7BBA}" type="parTrans" cxnId="{B205FAF5-B36F-46C1-B751-168344C2AEC7}">
      <dgm:prSet/>
      <dgm:spPr/>
      <dgm:t>
        <a:bodyPr/>
        <a:lstStyle/>
        <a:p>
          <a:endParaRPr lang="en-GB"/>
        </a:p>
      </dgm:t>
    </dgm:pt>
    <dgm:pt modelId="{9B15E74C-FE24-4674-A564-4D87C7A5FEDF}" type="sibTrans" cxnId="{B205FAF5-B36F-46C1-B751-168344C2AEC7}">
      <dgm:prSet/>
      <dgm:spPr/>
      <dgm:t>
        <a:bodyPr/>
        <a:lstStyle/>
        <a:p>
          <a:endParaRPr lang="en-GB"/>
        </a:p>
      </dgm:t>
    </dgm:pt>
    <dgm:pt modelId="{17510C2A-BBAA-4ED8-A180-A3B468E9D1D4}">
      <dgm:prSet/>
      <dgm:spPr/>
      <dgm:t>
        <a:bodyPr/>
        <a:lstStyle/>
        <a:p>
          <a:pPr rtl="0"/>
          <a:r>
            <a:rPr lang="en-GB" dirty="0" smtClean="0"/>
            <a:t>Economic Feasibility</a:t>
          </a:r>
          <a:endParaRPr lang="en-GB" dirty="0"/>
        </a:p>
      </dgm:t>
    </dgm:pt>
    <dgm:pt modelId="{2B184CA4-3B77-48F8-8155-9175A51E15B0}" type="parTrans" cxnId="{3E526FC8-C567-488A-AFBE-AEA5A979E96D}">
      <dgm:prSet/>
      <dgm:spPr/>
      <dgm:t>
        <a:bodyPr/>
        <a:lstStyle/>
        <a:p>
          <a:endParaRPr lang="en-GB"/>
        </a:p>
      </dgm:t>
    </dgm:pt>
    <dgm:pt modelId="{DB487322-F0DD-4A97-9AD4-D000659F8503}" type="sibTrans" cxnId="{3E526FC8-C567-488A-AFBE-AEA5A979E96D}">
      <dgm:prSet/>
      <dgm:spPr/>
      <dgm:t>
        <a:bodyPr/>
        <a:lstStyle/>
        <a:p>
          <a:endParaRPr lang="en-GB"/>
        </a:p>
      </dgm:t>
    </dgm:pt>
    <dgm:pt modelId="{DE67F172-72A4-4CA8-B0B5-82A0941E467B}">
      <dgm:prSet/>
      <dgm:spPr/>
      <dgm:t>
        <a:bodyPr/>
        <a:lstStyle/>
        <a:p>
          <a:pPr rtl="0"/>
          <a:r>
            <a:rPr lang="en-GB" dirty="0" smtClean="0"/>
            <a:t>Strategic Placement</a:t>
          </a:r>
          <a:endParaRPr lang="en-GB" dirty="0"/>
        </a:p>
      </dgm:t>
    </dgm:pt>
    <dgm:pt modelId="{613D009C-4218-4EC6-ACBC-55381AB96A03}" type="parTrans" cxnId="{F2A9034F-D940-4215-B8D0-AF201FEA43D0}">
      <dgm:prSet/>
      <dgm:spPr/>
      <dgm:t>
        <a:bodyPr/>
        <a:lstStyle/>
        <a:p>
          <a:endParaRPr lang="en-GB"/>
        </a:p>
      </dgm:t>
    </dgm:pt>
    <dgm:pt modelId="{3A738D8E-1B09-4F7A-A721-F5CC0BD785AD}" type="sibTrans" cxnId="{F2A9034F-D940-4215-B8D0-AF201FEA43D0}">
      <dgm:prSet/>
      <dgm:spPr/>
      <dgm:t>
        <a:bodyPr/>
        <a:lstStyle/>
        <a:p>
          <a:endParaRPr lang="en-GB"/>
        </a:p>
      </dgm:t>
    </dgm:pt>
    <dgm:pt modelId="{A8E2E100-908B-4CE3-84A5-B1A88CB3877D}">
      <dgm:prSet/>
      <dgm:spPr/>
    </dgm:pt>
    <dgm:pt modelId="{5DCE8D6A-9851-4B83-9DDD-C4CEE0E52C09}" type="parTrans" cxnId="{32BE183C-1388-43E6-B911-3F2655E09364}">
      <dgm:prSet/>
      <dgm:spPr/>
      <dgm:t>
        <a:bodyPr/>
        <a:lstStyle/>
        <a:p>
          <a:endParaRPr lang="en-GB"/>
        </a:p>
      </dgm:t>
    </dgm:pt>
    <dgm:pt modelId="{FBC2E28F-B7C2-43B4-BA69-7029516A4AE8}" type="sibTrans" cxnId="{32BE183C-1388-43E6-B911-3F2655E09364}">
      <dgm:prSet/>
      <dgm:spPr/>
      <dgm:t>
        <a:bodyPr/>
        <a:lstStyle/>
        <a:p>
          <a:endParaRPr lang="en-GB"/>
        </a:p>
      </dgm:t>
    </dgm:pt>
    <dgm:pt modelId="{CEB3D67E-8BE4-479E-8838-C3565C65BA9F}">
      <dgm:prSet/>
      <dgm:spPr/>
    </dgm:pt>
    <dgm:pt modelId="{E186E8ED-1976-4136-9042-08F53068C615}" type="parTrans" cxnId="{981FF209-73FA-49A8-AF67-69509BAE416C}">
      <dgm:prSet/>
      <dgm:spPr/>
      <dgm:t>
        <a:bodyPr/>
        <a:lstStyle/>
        <a:p>
          <a:endParaRPr lang="en-GB"/>
        </a:p>
      </dgm:t>
    </dgm:pt>
    <dgm:pt modelId="{B8F9F06A-2627-4B31-BE71-27EFA5DDAD4F}" type="sibTrans" cxnId="{981FF209-73FA-49A8-AF67-69509BAE416C}">
      <dgm:prSet/>
      <dgm:spPr/>
      <dgm:t>
        <a:bodyPr/>
        <a:lstStyle/>
        <a:p>
          <a:endParaRPr lang="en-GB"/>
        </a:p>
      </dgm:t>
    </dgm:pt>
    <dgm:pt modelId="{AF4D9B27-A1F8-46A5-95E9-011748D54BED}">
      <dgm:prSet/>
      <dgm:spPr/>
    </dgm:pt>
    <dgm:pt modelId="{2A26D56F-45BA-4231-AF26-87A5666A6AB2}" type="parTrans" cxnId="{38C7066B-1D5B-4FB7-B5E3-A1ECB4525686}">
      <dgm:prSet/>
      <dgm:spPr/>
      <dgm:t>
        <a:bodyPr/>
        <a:lstStyle/>
        <a:p>
          <a:endParaRPr lang="en-GB"/>
        </a:p>
      </dgm:t>
    </dgm:pt>
    <dgm:pt modelId="{6C702551-AD6C-416E-BEF0-CCAE7A115163}" type="sibTrans" cxnId="{38C7066B-1D5B-4FB7-B5E3-A1ECB4525686}">
      <dgm:prSet/>
      <dgm:spPr/>
      <dgm:t>
        <a:bodyPr/>
        <a:lstStyle/>
        <a:p>
          <a:endParaRPr lang="en-GB"/>
        </a:p>
      </dgm:t>
    </dgm:pt>
    <dgm:pt modelId="{ABA677F9-F8CC-4112-A957-71CE2F704DAA}">
      <dgm:prSet/>
      <dgm:spPr/>
    </dgm:pt>
    <dgm:pt modelId="{9EEA31C4-8607-4A84-8733-EF01D5EA0EA5}" type="parTrans" cxnId="{FB5A05BB-5CC9-4436-820E-B5623793A664}">
      <dgm:prSet/>
      <dgm:spPr/>
      <dgm:t>
        <a:bodyPr/>
        <a:lstStyle/>
        <a:p>
          <a:endParaRPr lang="en-GB"/>
        </a:p>
      </dgm:t>
    </dgm:pt>
    <dgm:pt modelId="{0B6095DA-BEE9-4540-BAF8-21D91635F2BF}" type="sibTrans" cxnId="{FB5A05BB-5CC9-4436-820E-B5623793A664}">
      <dgm:prSet/>
      <dgm:spPr/>
      <dgm:t>
        <a:bodyPr/>
        <a:lstStyle/>
        <a:p>
          <a:endParaRPr lang="en-GB"/>
        </a:p>
      </dgm:t>
    </dgm:pt>
    <dgm:pt modelId="{A515D0E8-865D-491E-9C9E-515EB48D17AC}">
      <dgm:prSet/>
      <dgm:spPr/>
    </dgm:pt>
    <dgm:pt modelId="{E9778290-BC80-4C88-9FBE-3788D7A5B73E}" type="parTrans" cxnId="{59CBE73A-FC58-4A87-A236-122210C83D93}">
      <dgm:prSet/>
      <dgm:spPr/>
      <dgm:t>
        <a:bodyPr/>
        <a:lstStyle/>
        <a:p>
          <a:endParaRPr lang="en-GB"/>
        </a:p>
      </dgm:t>
    </dgm:pt>
    <dgm:pt modelId="{286EB27D-1F35-490E-9713-30B40F17AF2A}" type="sibTrans" cxnId="{59CBE73A-FC58-4A87-A236-122210C83D93}">
      <dgm:prSet/>
      <dgm:spPr/>
      <dgm:t>
        <a:bodyPr/>
        <a:lstStyle/>
        <a:p>
          <a:endParaRPr lang="en-GB"/>
        </a:p>
      </dgm:t>
    </dgm:pt>
    <dgm:pt modelId="{41AFA4DC-5226-4064-9917-E35865DBD915}">
      <dgm:prSet/>
      <dgm:spPr/>
    </dgm:pt>
    <dgm:pt modelId="{80EB1CA2-82F1-4A76-9A3D-9FFA33B4C385}" type="parTrans" cxnId="{AD0F4482-B37D-4697-BB94-CA0B9DF05B60}">
      <dgm:prSet/>
      <dgm:spPr/>
      <dgm:t>
        <a:bodyPr/>
        <a:lstStyle/>
        <a:p>
          <a:endParaRPr lang="en-GB"/>
        </a:p>
      </dgm:t>
    </dgm:pt>
    <dgm:pt modelId="{560F191D-A049-44E0-A0FF-268D4DB61089}" type="sibTrans" cxnId="{AD0F4482-B37D-4697-BB94-CA0B9DF05B60}">
      <dgm:prSet/>
      <dgm:spPr/>
      <dgm:t>
        <a:bodyPr/>
        <a:lstStyle/>
        <a:p>
          <a:endParaRPr lang="en-GB"/>
        </a:p>
      </dgm:t>
    </dgm:pt>
    <dgm:pt modelId="{4CEE979B-0DD4-457F-99D6-90EE68F054C1}">
      <dgm:prSet/>
      <dgm:spPr/>
    </dgm:pt>
    <dgm:pt modelId="{34A89F71-D51D-41CC-ADFF-9A46560319E0}" type="parTrans" cxnId="{DDE9EBFF-A49A-42F6-AE49-FF744FDE6AF8}">
      <dgm:prSet/>
      <dgm:spPr/>
      <dgm:t>
        <a:bodyPr/>
        <a:lstStyle/>
        <a:p>
          <a:endParaRPr lang="en-GB"/>
        </a:p>
      </dgm:t>
    </dgm:pt>
    <dgm:pt modelId="{82B146C4-5553-411C-B961-68F378E4268E}" type="sibTrans" cxnId="{DDE9EBFF-A49A-42F6-AE49-FF744FDE6AF8}">
      <dgm:prSet/>
      <dgm:spPr/>
      <dgm:t>
        <a:bodyPr/>
        <a:lstStyle/>
        <a:p>
          <a:endParaRPr lang="en-GB"/>
        </a:p>
      </dgm:t>
    </dgm:pt>
    <dgm:pt modelId="{E934DB40-45E3-412F-930C-15D2A53C8AB0}">
      <dgm:prSet/>
      <dgm:spPr/>
    </dgm:pt>
    <dgm:pt modelId="{26D9448E-B096-4AA2-A597-54A401204FBA}" type="parTrans" cxnId="{45E2163F-CC8D-4952-9D12-E00F3448F666}">
      <dgm:prSet/>
      <dgm:spPr/>
      <dgm:t>
        <a:bodyPr/>
        <a:lstStyle/>
        <a:p>
          <a:endParaRPr lang="en-GB"/>
        </a:p>
      </dgm:t>
    </dgm:pt>
    <dgm:pt modelId="{06E76AEB-9F62-4E65-859D-C872FBFBE29D}" type="sibTrans" cxnId="{45E2163F-CC8D-4952-9D12-E00F3448F666}">
      <dgm:prSet/>
      <dgm:spPr/>
      <dgm:t>
        <a:bodyPr/>
        <a:lstStyle/>
        <a:p>
          <a:endParaRPr lang="en-GB"/>
        </a:p>
      </dgm:t>
    </dgm:pt>
    <dgm:pt modelId="{4051D6E2-741A-496D-8442-50575D1CB770}" type="pres">
      <dgm:prSet presAssocID="{A3FD35DB-D4AD-4102-8F02-5E1C818415B5}" presName="compositeShape" presStyleCnt="0">
        <dgm:presLayoutVars>
          <dgm:chMax val="7"/>
          <dgm:dir/>
          <dgm:resizeHandles val="exact"/>
        </dgm:presLayoutVars>
      </dgm:prSet>
      <dgm:spPr/>
    </dgm:pt>
    <dgm:pt modelId="{77974630-55F5-47B7-BEC7-E02B85B30EE0}" type="pres">
      <dgm:prSet presAssocID="{1F0DD297-E698-4671-96AE-E91BAC74027B}" presName="circ1" presStyleLbl="vennNode1" presStyleIdx="0" presStyleCnt="7"/>
      <dgm:spPr/>
    </dgm:pt>
    <dgm:pt modelId="{9B2BA632-99AE-4D9F-8BBB-D05386F5B28B}" type="pres">
      <dgm:prSet presAssocID="{1F0DD297-E698-4671-96AE-E91BAC74027B}" presName="circ1Tx" presStyleLbl="revTx" presStyleIdx="0" presStyleCnt="0">
        <dgm:presLayoutVars>
          <dgm:chMax val="0"/>
          <dgm:chPref val="0"/>
          <dgm:bulletEnabled val="1"/>
        </dgm:presLayoutVars>
      </dgm:prSet>
      <dgm:spPr/>
    </dgm:pt>
    <dgm:pt modelId="{B39FA069-E6C4-4C5A-A774-DA8FAEA5BD25}" type="pres">
      <dgm:prSet presAssocID="{53B816C2-7470-48EE-B099-E595C39B98D2}" presName="circ2" presStyleLbl="vennNode1" presStyleIdx="1" presStyleCnt="7"/>
      <dgm:spPr/>
    </dgm:pt>
    <dgm:pt modelId="{DF8CCC51-A0AC-4803-B9A4-5654B9839A0A}" type="pres">
      <dgm:prSet presAssocID="{53B816C2-7470-48EE-B099-E595C39B98D2}" presName="circ2Tx" presStyleLbl="revTx" presStyleIdx="0" presStyleCnt="0">
        <dgm:presLayoutVars>
          <dgm:chMax val="0"/>
          <dgm:chPref val="0"/>
          <dgm:bulletEnabled val="1"/>
        </dgm:presLayoutVars>
      </dgm:prSet>
      <dgm:spPr/>
    </dgm:pt>
    <dgm:pt modelId="{3EA44F18-F4FB-4D9E-B964-F824151EC7FF}" type="pres">
      <dgm:prSet presAssocID="{76274DD5-961A-4385-AB95-CDAC184510B7}" presName="circ3" presStyleLbl="vennNode1" presStyleIdx="2" presStyleCnt="7"/>
      <dgm:spPr/>
    </dgm:pt>
    <dgm:pt modelId="{F09F687B-BA60-4254-87D6-6ECB22C75CC6}" type="pres">
      <dgm:prSet presAssocID="{76274DD5-961A-4385-AB95-CDAC184510B7}" presName="circ3Tx" presStyleLbl="revTx" presStyleIdx="0" presStyleCnt="0">
        <dgm:presLayoutVars>
          <dgm:chMax val="0"/>
          <dgm:chPref val="0"/>
          <dgm:bulletEnabled val="1"/>
        </dgm:presLayoutVars>
      </dgm:prSet>
      <dgm:spPr/>
    </dgm:pt>
    <dgm:pt modelId="{C5D078CF-25AC-4F59-967C-A6CEBF249BEA}" type="pres">
      <dgm:prSet presAssocID="{75EF63F0-76C0-4187-A298-C2A36B33691B}" presName="circ4" presStyleLbl="vennNode1" presStyleIdx="3" presStyleCnt="7"/>
      <dgm:spPr/>
    </dgm:pt>
    <dgm:pt modelId="{A4825E32-BCFF-4567-AD8E-019252542950}" type="pres">
      <dgm:prSet presAssocID="{75EF63F0-76C0-4187-A298-C2A36B33691B}" presName="circ4Tx" presStyleLbl="revTx" presStyleIdx="0" presStyleCnt="0">
        <dgm:presLayoutVars>
          <dgm:chMax val="0"/>
          <dgm:chPref val="0"/>
          <dgm:bulletEnabled val="1"/>
        </dgm:presLayoutVars>
      </dgm:prSet>
      <dgm:spPr/>
    </dgm:pt>
    <dgm:pt modelId="{007BB1C5-3957-4D56-8020-D92CC27B2341}" type="pres">
      <dgm:prSet presAssocID="{10DA5A89-6876-46C8-8930-CD7AE9933C2B}" presName="circ5" presStyleLbl="vennNode1" presStyleIdx="4" presStyleCnt="7"/>
      <dgm:spPr/>
    </dgm:pt>
    <dgm:pt modelId="{B34000E1-A925-44C7-84B2-E52768F5AFC7}" type="pres">
      <dgm:prSet presAssocID="{10DA5A89-6876-46C8-8930-CD7AE9933C2B}" presName="circ5Tx" presStyleLbl="revTx" presStyleIdx="0" presStyleCnt="0">
        <dgm:presLayoutVars>
          <dgm:chMax val="0"/>
          <dgm:chPref val="0"/>
          <dgm:bulletEnabled val="1"/>
        </dgm:presLayoutVars>
      </dgm:prSet>
      <dgm:spPr/>
    </dgm:pt>
    <dgm:pt modelId="{595C0D62-3966-48E5-924E-FFF721C214BD}" type="pres">
      <dgm:prSet presAssocID="{17510C2A-BBAA-4ED8-A180-A3B468E9D1D4}" presName="circ6" presStyleLbl="vennNode1" presStyleIdx="5" presStyleCnt="7"/>
      <dgm:spPr/>
    </dgm:pt>
    <dgm:pt modelId="{6C38C296-D56A-454D-AE30-0F8351CB96AD}" type="pres">
      <dgm:prSet presAssocID="{17510C2A-BBAA-4ED8-A180-A3B468E9D1D4}" presName="circ6Tx" presStyleLbl="revTx" presStyleIdx="0" presStyleCnt="0">
        <dgm:presLayoutVars>
          <dgm:chMax val="0"/>
          <dgm:chPref val="0"/>
          <dgm:bulletEnabled val="1"/>
        </dgm:presLayoutVars>
      </dgm:prSet>
      <dgm:spPr/>
    </dgm:pt>
    <dgm:pt modelId="{5F19CDE8-16F9-4D37-8992-574D15C6247D}" type="pres">
      <dgm:prSet presAssocID="{DE67F172-72A4-4CA8-B0B5-82A0941E467B}" presName="circ7" presStyleLbl="vennNode1" presStyleIdx="6" presStyleCnt="7"/>
      <dgm:spPr/>
    </dgm:pt>
    <dgm:pt modelId="{C5DA07B0-9E62-42D7-A61A-BDA721FA35FE}" type="pres">
      <dgm:prSet presAssocID="{DE67F172-72A4-4CA8-B0B5-82A0941E467B}" presName="circ7Tx" presStyleLbl="revTx" presStyleIdx="0" presStyleCnt="0">
        <dgm:presLayoutVars>
          <dgm:chMax val="0"/>
          <dgm:chPref val="0"/>
          <dgm:bulletEnabled val="1"/>
        </dgm:presLayoutVars>
      </dgm:prSet>
      <dgm:spPr/>
    </dgm:pt>
  </dgm:ptLst>
  <dgm:cxnLst>
    <dgm:cxn modelId="{FF16C7F3-B6DF-4EB0-A960-62F897EA69E0}" type="presOf" srcId="{A3FD35DB-D4AD-4102-8F02-5E1C818415B5}" destId="{4051D6E2-741A-496D-8442-50575D1CB770}" srcOrd="0" destOrd="0" presId="urn:microsoft.com/office/officeart/2005/8/layout/venn1"/>
    <dgm:cxn modelId="{AD0F4482-B37D-4697-BB94-CA0B9DF05B60}" srcId="{CEB3D67E-8BE4-479E-8838-C3565C65BA9F}" destId="{41AFA4DC-5226-4064-9917-E35865DBD915}" srcOrd="3" destOrd="0" parTransId="{80EB1CA2-82F1-4A76-9A3D-9FFA33B4C385}" sibTransId="{560F191D-A049-44E0-A0FF-268D4DB61089}"/>
    <dgm:cxn modelId="{9AABE5C5-E84A-44E9-AA7C-047B5DAF2A5B}" srcId="{A3FD35DB-D4AD-4102-8F02-5E1C818415B5}" destId="{1F0DD297-E698-4671-96AE-E91BAC74027B}" srcOrd="0" destOrd="0" parTransId="{6ADB94BD-4068-4237-8036-6E6C8EA24C50}" sibTransId="{58A04904-B4A6-4F72-BFB8-E20AFED7D308}"/>
    <dgm:cxn modelId="{7004926B-6659-4C6E-8002-CCC9C35391F6}" type="presOf" srcId="{76274DD5-961A-4385-AB95-CDAC184510B7}" destId="{F09F687B-BA60-4254-87D6-6ECB22C75CC6}" srcOrd="0" destOrd="0" presId="urn:microsoft.com/office/officeart/2005/8/layout/venn1"/>
    <dgm:cxn modelId="{38C7066B-1D5B-4FB7-B5E3-A1ECB4525686}" srcId="{CEB3D67E-8BE4-479E-8838-C3565C65BA9F}" destId="{AF4D9B27-A1F8-46A5-95E9-011748D54BED}" srcOrd="0" destOrd="0" parTransId="{2A26D56F-45BA-4231-AF26-87A5666A6AB2}" sibTransId="{6C702551-AD6C-416E-BEF0-CCAE7A115163}"/>
    <dgm:cxn modelId="{F2A9034F-D940-4215-B8D0-AF201FEA43D0}" srcId="{A3FD35DB-D4AD-4102-8F02-5E1C818415B5}" destId="{DE67F172-72A4-4CA8-B0B5-82A0941E467B}" srcOrd="6" destOrd="0" parTransId="{613D009C-4218-4EC6-ACBC-55381AB96A03}" sibTransId="{3A738D8E-1B09-4F7A-A721-F5CC0BD785AD}"/>
    <dgm:cxn modelId="{B205FAF5-B36F-46C1-B751-168344C2AEC7}" srcId="{A3FD35DB-D4AD-4102-8F02-5E1C818415B5}" destId="{10DA5A89-6876-46C8-8930-CD7AE9933C2B}" srcOrd="4" destOrd="0" parTransId="{DB9CD9BF-8248-45BD-BBAA-78AF120D7BBA}" sibTransId="{9B15E74C-FE24-4674-A564-4D87C7A5FEDF}"/>
    <dgm:cxn modelId="{AE981B7D-BF0C-4A47-8366-F9F0EF7FAC03}" type="presOf" srcId="{17510C2A-BBAA-4ED8-A180-A3B468E9D1D4}" destId="{6C38C296-D56A-454D-AE30-0F8351CB96AD}" srcOrd="0" destOrd="0" presId="urn:microsoft.com/office/officeart/2005/8/layout/venn1"/>
    <dgm:cxn modelId="{981FF209-73FA-49A8-AF67-69509BAE416C}" srcId="{A3FD35DB-D4AD-4102-8F02-5E1C818415B5}" destId="{CEB3D67E-8BE4-479E-8838-C3565C65BA9F}" srcOrd="8" destOrd="0" parTransId="{E186E8ED-1976-4136-9042-08F53068C615}" sibTransId="{B8F9F06A-2627-4B31-BE71-27EFA5DDAD4F}"/>
    <dgm:cxn modelId="{DDE9EBFF-A49A-42F6-AE49-FF744FDE6AF8}" srcId="{CEB3D67E-8BE4-479E-8838-C3565C65BA9F}" destId="{4CEE979B-0DD4-457F-99D6-90EE68F054C1}" srcOrd="4" destOrd="0" parTransId="{34A89F71-D51D-41CC-ADFF-9A46560319E0}" sibTransId="{82B146C4-5553-411C-B961-68F378E4268E}"/>
    <dgm:cxn modelId="{3E526FC8-C567-488A-AFBE-AEA5A979E96D}" srcId="{A3FD35DB-D4AD-4102-8F02-5E1C818415B5}" destId="{17510C2A-BBAA-4ED8-A180-A3B468E9D1D4}" srcOrd="5" destOrd="0" parTransId="{2B184CA4-3B77-48F8-8155-9175A51E15B0}" sibTransId="{DB487322-F0DD-4A97-9AD4-D000659F8503}"/>
    <dgm:cxn modelId="{45E2163F-CC8D-4952-9D12-E00F3448F666}" srcId="{CEB3D67E-8BE4-479E-8838-C3565C65BA9F}" destId="{E934DB40-45E3-412F-930C-15D2A53C8AB0}" srcOrd="5" destOrd="0" parTransId="{26D9448E-B096-4AA2-A597-54A401204FBA}" sibTransId="{06E76AEB-9F62-4E65-859D-C872FBFBE29D}"/>
    <dgm:cxn modelId="{32BE183C-1388-43E6-B911-3F2655E09364}" srcId="{A3FD35DB-D4AD-4102-8F02-5E1C818415B5}" destId="{A8E2E100-908B-4CE3-84A5-B1A88CB3877D}" srcOrd="7" destOrd="0" parTransId="{5DCE8D6A-9851-4B83-9DDD-C4CEE0E52C09}" sibTransId="{FBC2E28F-B7C2-43B4-BA69-7029516A4AE8}"/>
    <dgm:cxn modelId="{A5359795-F629-4A6C-AC18-6BDF98B9EB49}" srcId="{A3FD35DB-D4AD-4102-8F02-5E1C818415B5}" destId="{76274DD5-961A-4385-AB95-CDAC184510B7}" srcOrd="2" destOrd="0" parTransId="{AB1DB1AD-D54A-4A23-8507-D56F7D6F32FC}" sibTransId="{987C9631-1D7E-4C82-9FE8-2E5BE735E456}"/>
    <dgm:cxn modelId="{D75D6CD9-8FB8-4F80-BCBD-6F83D6997E69}" type="presOf" srcId="{DE67F172-72A4-4CA8-B0B5-82A0941E467B}" destId="{C5DA07B0-9E62-42D7-A61A-BDA721FA35FE}" srcOrd="0" destOrd="0" presId="urn:microsoft.com/office/officeart/2005/8/layout/venn1"/>
    <dgm:cxn modelId="{7F11B65F-B6BE-4C85-9E03-0377AEE6BDC8}" srcId="{A3FD35DB-D4AD-4102-8F02-5E1C818415B5}" destId="{53B816C2-7470-48EE-B099-E595C39B98D2}" srcOrd="1" destOrd="0" parTransId="{4B9AC8D7-C98C-4510-B17D-F96CF9EAF198}" sibTransId="{9D7E061B-58EB-4519-B3A9-EE4CC4A1E09B}"/>
    <dgm:cxn modelId="{FB5A05BB-5CC9-4436-820E-B5623793A664}" srcId="{CEB3D67E-8BE4-479E-8838-C3565C65BA9F}" destId="{ABA677F9-F8CC-4112-A957-71CE2F704DAA}" srcOrd="1" destOrd="0" parTransId="{9EEA31C4-8607-4A84-8733-EF01D5EA0EA5}" sibTransId="{0B6095DA-BEE9-4540-BAF8-21D91635F2BF}"/>
    <dgm:cxn modelId="{F213DF40-844C-44CB-9289-A551087CD4B0}" type="presOf" srcId="{75EF63F0-76C0-4187-A298-C2A36B33691B}" destId="{A4825E32-BCFF-4567-AD8E-019252542950}" srcOrd="0" destOrd="0" presId="urn:microsoft.com/office/officeart/2005/8/layout/venn1"/>
    <dgm:cxn modelId="{5D548CFE-5C14-4376-804B-9C48E03B0468}" srcId="{A3FD35DB-D4AD-4102-8F02-5E1C818415B5}" destId="{75EF63F0-76C0-4187-A298-C2A36B33691B}" srcOrd="3" destOrd="0" parTransId="{2555C216-87AB-439F-9919-9DF3EB1F3B5F}" sibTransId="{F6B84E48-17E9-49D2-BCAB-B8DE4ACB87A1}"/>
    <dgm:cxn modelId="{59CBE73A-FC58-4A87-A236-122210C83D93}" srcId="{CEB3D67E-8BE4-479E-8838-C3565C65BA9F}" destId="{A515D0E8-865D-491E-9C9E-515EB48D17AC}" srcOrd="2" destOrd="0" parTransId="{E9778290-BC80-4C88-9FBE-3788D7A5B73E}" sibTransId="{286EB27D-1F35-490E-9713-30B40F17AF2A}"/>
    <dgm:cxn modelId="{6677CFC1-282C-47D9-B600-6E6C1C375EF0}" type="presOf" srcId="{53B816C2-7470-48EE-B099-E595C39B98D2}" destId="{DF8CCC51-A0AC-4803-B9A4-5654B9839A0A}" srcOrd="0" destOrd="0" presId="urn:microsoft.com/office/officeart/2005/8/layout/venn1"/>
    <dgm:cxn modelId="{BB923EAF-E528-4A64-B572-81E721C35080}" type="presOf" srcId="{1F0DD297-E698-4671-96AE-E91BAC74027B}" destId="{9B2BA632-99AE-4D9F-8BBB-D05386F5B28B}" srcOrd="0" destOrd="0" presId="urn:microsoft.com/office/officeart/2005/8/layout/venn1"/>
    <dgm:cxn modelId="{0E0EE62A-C4E0-4D25-BFB1-746CDCBA13D0}" type="presOf" srcId="{10DA5A89-6876-46C8-8930-CD7AE9933C2B}" destId="{B34000E1-A925-44C7-84B2-E52768F5AFC7}" srcOrd="0" destOrd="0" presId="urn:microsoft.com/office/officeart/2005/8/layout/venn1"/>
    <dgm:cxn modelId="{8680C915-605B-4BB2-83CD-D559F47F0E97}" type="presParOf" srcId="{4051D6E2-741A-496D-8442-50575D1CB770}" destId="{77974630-55F5-47B7-BEC7-E02B85B30EE0}" srcOrd="0" destOrd="0" presId="urn:microsoft.com/office/officeart/2005/8/layout/venn1"/>
    <dgm:cxn modelId="{DB241052-E8D2-420C-A20D-BF89C1427ED8}" type="presParOf" srcId="{4051D6E2-741A-496D-8442-50575D1CB770}" destId="{9B2BA632-99AE-4D9F-8BBB-D05386F5B28B}" srcOrd="1" destOrd="0" presId="urn:microsoft.com/office/officeart/2005/8/layout/venn1"/>
    <dgm:cxn modelId="{04A248B8-77B0-440F-94D4-DBBD97AEE313}" type="presParOf" srcId="{4051D6E2-741A-496D-8442-50575D1CB770}" destId="{B39FA069-E6C4-4C5A-A774-DA8FAEA5BD25}" srcOrd="2" destOrd="0" presId="urn:microsoft.com/office/officeart/2005/8/layout/venn1"/>
    <dgm:cxn modelId="{4EEB287D-8D00-4405-8B4A-1CBDF98FF340}" type="presParOf" srcId="{4051D6E2-741A-496D-8442-50575D1CB770}" destId="{DF8CCC51-A0AC-4803-B9A4-5654B9839A0A}" srcOrd="3" destOrd="0" presId="urn:microsoft.com/office/officeart/2005/8/layout/venn1"/>
    <dgm:cxn modelId="{1113732F-F342-4EBF-AD43-7B471853BEB2}" type="presParOf" srcId="{4051D6E2-741A-496D-8442-50575D1CB770}" destId="{3EA44F18-F4FB-4D9E-B964-F824151EC7FF}" srcOrd="4" destOrd="0" presId="urn:microsoft.com/office/officeart/2005/8/layout/venn1"/>
    <dgm:cxn modelId="{654E7849-3AFA-47A6-AF59-C271962498C4}" type="presParOf" srcId="{4051D6E2-741A-496D-8442-50575D1CB770}" destId="{F09F687B-BA60-4254-87D6-6ECB22C75CC6}" srcOrd="5" destOrd="0" presId="urn:microsoft.com/office/officeart/2005/8/layout/venn1"/>
    <dgm:cxn modelId="{DB90A7DD-0269-412E-B883-E8C4A4938A9D}" type="presParOf" srcId="{4051D6E2-741A-496D-8442-50575D1CB770}" destId="{C5D078CF-25AC-4F59-967C-A6CEBF249BEA}" srcOrd="6" destOrd="0" presId="urn:microsoft.com/office/officeart/2005/8/layout/venn1"/>
    <dgm:cxn modelId="{926E8926-0169-4F9D-81CB-9797809757F6}" type="presParOf" srcId="{4051D6E2-741A-496D-8442-50575D1CB770}" destId="{A4825E32-BCFF-4567-AD8E-019252542950}" srcOrd="7" destOrd="0" presId="urn:microsoft.com/office/officeart/2005/8/layout/venn1"/>
    <dgm:cxn modelId="{4D3A536B-7D4E-4A4F-A1C0-75C2E716C9DF}" type="presParOf" srcId="{4051D6E2-741A-496D-8442-50575D1CB770}" destId="{007BB1C5-3957-4D56-8020-D92CC27B2341}" srcOrd="8" destOrd="0" presId="urn:microsoft.com/office/officeart/2005/8/layout/venn1"/>
    <dgm:cxn modelId="{7CCEC6BA-33F6-4655-B0E8-A23499FE3393}" type="presParOf" srcId="{4051D6E2-741A-496D-8442-50575D1CB770}" destId="{B34000E1-A925-44C7-84B2-E52768F5AFC7}" srcOrd="9" destOrd="0" presId="urn:microsoft.com/office/officeart/2005/8/layout/venn1"/>
    <dgm:cxn modelId="{9A03CD3F-14C9-4CF1-9101-A3B067A68D2A}" type="presParOf" srcId="{4051D6E2-741A-496D-8442-50575D1CB770}" destId="{595C0D62-3966-48E5-924E-FFF721C214BD}" srcOrd="10" destOrd="0" presId="urn:microsoft.com/office/officeart/2005/8/layout/venn1"/>
    <dgm:cxn modelId="{A029404B-3577-4675-98E4-DCB54E10C3D7}" type="presParOf" srcId="{4051D6E2-741A-496D-8442-50575D1CB770}" destId="{6C38C296-D56A-454D-AE30-0F8351CB96AD}" srcOrd="11" destOrd="0" presId="urn:microsoft.com/office/officeart/2005/8/layout/venn1"/>
    <dgm:cxn modelId="{91E63FF2-0164-4B85-84BE-25994AAAF415}" type="presParOf" srcId="{4051D6E2-741A-496D-8442-50575D1CB770}" destId="{5F19CDE8-16F9-4D37-8992-574D15C6247D}" srcOrd="12" destOrd="0" presId="urn:microsoft.com/office/officeart/2005/8/layout/venn1"/>
    <dgm:cxn modelId="{45A2638E-BF77-474F-AFC7-A3FB88696EE5}" type="presParOf" srcId="{4051D6E2-741A-496D-8442-50575D1CB770}" destId="{C5DA07B0-9E62-42D7-A61A-BDA721FA35FE}" srcOrd="13"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AB9450D-3B88-43B0-8886-AF8A1191E631}" type="doc">
      <dgm:prSet loTypeId="urn:microsoft.com/office/officeart/2005/8/layout/venn1" loCatId="relationship" qsTypeId="urn:microsoft.com/office/officeart/2005/8/quickstyle/simple1" qsCatId="simple" csTypeId="urn:microsoft.com/office/officeart/2005/8/colors/accent1_2" csCatId="accent1"/>
      <dgm:spPr/>
      <dgm:t>
        <a:bodyPr/>
        <a:lstStyle/>
        <a:p>
          <a:endParaRPr lang="en-GB"/>
        </a:p>
      </dgm:t>
    </dgm:pt>
    <dgm:pt modelId="{6D9A7351-B446-49F9-A1C0-0F131EB03CB5}">
      <dgm:prSet custT="1"/>
      <dgm:spPr/>
      <dgm:t>
        <a:bodyPr/>
        <a:lstStyle/>
        <a:p>
          <a:pPr rtl="0"/>
          <a:r>
            <a:rPr lang="en-GB" sz="2000" b="1" dirty="0" smtClean="0">
              <a:latin typeface="Times New Roman" panose="02020603050405020304" pitchFamily="18" charset="0"/>
              <a:cs typeface="Times New Roman" panose="02020603050405020304" pitchFamily="18" charset="0"/>
            </a:rPr>
            <a:t>Feed forward Control:</a:t>
          </a:r>
          <a:endParaRPr lang="en-GB" sz="2000" dirty="0">
            <a:latin typeface="Times New Roman" panose="02020603050405020304" pitchFamily="18" charset="0"/>
            <a:cs typeface="Times New Roman" panose="02020603050405020304" pitchFamily="18" charset="0"/>
          </a:endParaRPr>
        </a:p>
      </dgm:t>
    </dgm:pt>
    <dgm:pt modelId="{064E3664-0DD4-4A89-B649-C77E633727E4}" type="parTrans" cxnId="{15E60765-0CB8-42F7-A784-1C395FB22087}">
      <dgm:prSet/>
      <dgm:spPr/>
      <dgm:t>
        <a:bodyPr/>
        <a:lstStyle/>
        <a:p>
          <a:endParaRPr lang="en-GB"/>
        </a:p>
      </dgm:t>
    </dgm:pt>
    <dgm:pt modelId="{E22333B5-A32D-48A4-91D1-B033C25FF75F}" type="sibTrans" cxnId="{15E60765-0CB8-42F7-A784-1C395FB22087}">
      <dgm:prSet/>
      <dgm:spPr/>
      <dgm:t>
        <a:bodyPr/>
        <a:lstStyle/>
        <a:p>
          <a:endParaRPr lang="en-GB"/>
        </a:p>
      </dgm:t>
    </dgm:pt>
    <dgm:pt modelId="{CC6A622C-5E7E-4E7D-BAB9-BE85F3A8152C}">
      <dgm:prSet custT="1"/>
      <dgm:spPr/>
      <dgm:t>
        <a:bodyPr/>
        <a:lstStyle/>
        <a:p>
          <a:pPr rtl="0"/>
          <a:r>
            <a:rPr lang="en-GB" sz="2000" b="1" smtClean="0">
              <a:latin typeface="Times New Roman" panose="02020603050405020304" pitchFamily="18" charset="0"/>
              <a:cs typeface="Times New Roman" panose="02020603050405020304" pitchFamily="18" charset="0"/>
            </a:rPr>
            <a:t>Concurrent Control:</a:t>
          </a:r>
          <a:endParaRPr lang="en-GB" sz="2000">
            <a:latin typeface="Times New Roman" panose="02020603050405020304" pitchFamily="18" charset="0"/>
            <a:cs typeface="Times New Roman" panose="02020603050405020304" pitchFamily="18" charset="0"/>
          </a:endParaRPr>
        </a:p>
      </dgm:t>
    </dgm:pt>
    <dgm:pt modelId="{9DE7A01A-57E0-402B-BD00-15E54303E1C3}" type="parTrans" cxnId="{C0D6989D-2FFF-4F6A-8725-654A7D5C3407}">
      <dgm:prSet/>
      <dgm:spPr/>
      <dgm:t>
        <a:bodyPr/>
        <a:lstStyle/>
        <a:p>
          <a:endParaRPr lang="en-GB"/>
        </a:p>
      </dgm:t>
    </dgm:pt>
    <dgm:pt modelId="{C37F2B16-840D-4438-A409-DFA4EF1603EA}" type="sibTrans" cxnId="{C0D6989D-2FFF-4F6A-8725-654A7D5C3407}">
      <dgm:prSet/>
      <dgm:spPr/>
      <dgm:t>
        <a:bodyPr/>
        <a:lstStyle/>
        <a:p>
          <a:endParaRPr lang="en-GB"/>
        </a:p>
      </dgm:t>
    </dgm:pt>
    <dgm:pt modelId="{0E68F86F-883B-48A6-B43B-6F2FA1CCC3DF}">
      <dgm:prSet custT="1"/>
      <dgm:spPr/>
      <dgm:t>
        <a:bodyPr/>
        <a:lstStyle/>
        <a:p>
          <a:pPr rtl="0"/>
          <a:r>
            <a:rPr lang="en-GB" sz="2000" b="1" smtClean="0">
              <a:latin typeface="Times New Roman" panose="02020603050405020304" pitchFamily="18" charset="0"/>
              <a:cs typeface="Times New Roman" panose="02020603050405020304" pitchFamily="18" charset="0"/>
            </a:rPr>
            <a:t>Feedback Control:</a:t>
          </a:r>
          <a:endParaRPr lang="en-GB" sz="2000">
            <a:latin typeface="Times New Roman" panose="02020603050405020304" pitchFamily="18" charset="0"/>
            <a:cs typeface="Times New Roman" panose="02020603050405020304" pitchFamily="18" charset="0"/>
          </a:endParaRPr>
        </a:p>
      </dgm:t>
    </dgm:pt>
    <dgm:pt modelId="{9C8840B1-21E9-400B-B1B7-704E409E8BD0}" type="parTrans" cxnId="{36FC8085-C619-4477-85FA-8916E2F2849F}">
      <dgm:prSet/>
      <dgm:spPr/>
      <dgm:t>
        <a:bodyPr/>
        <a:lstStyle/>
        <a:p>
          <a:endParaRPr lang="en-GB"/>
        </a:p>
      </dgm:t>
    </dgm:pt>
    <dgm:pt modelId="{C574EAB7-C7AE-45EB-9B7A-70B8E3533F40}" type="sibTrans" cxnId="{36FC8085-C619-4477-85FA-8916E2F2849F}">
      <dgm:prSet/>
      <dgm:spPr/>
      <dgm:t>
        <a:bodyPr/>
        <a:lstStyle/>
        <a:p>
          <a:endParaRPr lang="en-GB"/>
        </a:p>
      </dgm:t>
    </dgm:pt>
    <dgm:pt modelId="{F58A96C6-B0C6-40EC-B421-F966B5C5303A}">
      <dgm:prSet custT="1"/>
      <dgm:spPr/>
      <dgm:t>
        <a:bodyPr/>
        <a:lstStyle/>
        <a:p>
          <a:pPr rtl="0"/>
          <a:r>
            <a:rPr lang="en-GB" sz="2000" b="1" smtClean="0">
              <a:latin typeface="Times New Roman" panose="02020603050405020304" pitchFamily="18" charset="0"/>
              <a:cs typeface="Times New Roman" panose="02020603050405020304" pitchFamily="18" charset="0"/>
            </a:rPr>
            <a:t>Strategic Control:</a:t>
          </a:r>
          <a:endParaRPr lang="en-GB" sz="2000">
            <a:latin typeface="Times New Roman" panose="02020603050405020304" pitchFamily="18" charset="0"/>
            <a:cs typeface="Times New Roman" panose="02020603050405020304" pitchFamily="18" charset="0"/>
          </a:endParaRPr>
        </a:p>
      </dgm:t>
    </dgm:pt>
    <dgm:pt modelId="{E77CBFAF-11D2-46D3-A3FC-56748184F07C}" type="parTrans" cxnId="{C3F962A3-CC86-47E9-ACB2-47CA6A7845AF}">
      <dgm:prSet/>
      <dgm:spPr/>
      <dgm:t>
        <a:bodyPr/>
        <a:lstStyle/>
        <a:p>
          <a:endParaRPr lang="en-GB"/>
        </a:p>
      </dgm:t>
    </dgm:pt>
    <dgm:pt modelId="{E6F23D04-2781-438E-9086-F5D4583949B2}" type="sibTrans" cxnId="{C3F962A3-CC86-47E9-ACB2-47CA6A7845AF}">
      <dgm:prSet/>
      <dgm:spPr/>
      <dgm:t>
        <a:bodyPr/>
        <a:lstStyle/>
        <a:p>
          <a:endParaRPr lang="en-GB"/>
        </a:p>
      </dgm:t>
    </dgm:pt>
    <dgm:pt modelId="{5194384C-3BBC-4647-870A-1ACFD8E01C84}">
      <dgm:prSet custT="1"/>
      <dgm:spPr/>
      <dgm:t>
        <a:bodyPr/>
        <a:lstStyle/>
        <a:p>
          <a:pPr rtl="0"/>
          <a:r>
            <a:rPr lang="en-GB" sz="2000" b="1" dirty="0" smtClean="0">
              <a:latin typeface="Times New Roman" panose="02020603050405020304" pitchFamily="18" charset="0"/>
              <a:cs typeface="Times New Roman" panose="02020603050405020304" pitchFamily="18" charset="0"/>
            </a:rPr>
            <a:t>Budgetary Control:</a:t>
          </a:r>
          <a:endParaRPr lang="en-GB" sz="2000" dirty="0">
            <a:latin typeface="Times New Roman" panose="02020603050405020304" pitchFamily="18" charset="0"/>
            <a:cs typeface="Times New Roman" panose="02020603050405020304" pitchFamily="18" charset="0"/>
          </a:endParaRPr>
        </a:p>
      </dgm:t>
    </dgm:pt>
    <dgm:pt modelId="{A9AD7D63-5571-4B83-9080-5046E76C6861}" type="parTrans" cxnId="{A4EBE948-4BE1-40EC-83F5-4479CCB8FA7F}">
      <dgm:prSet/>
      <dgm:spPr/>
      <dgm:t>
        <a:bodyPr/>
        <a:lstStyle/>
        <a:p>
          <a:endParaRPr lang="en-GB"/>
        </a:p>
      </dgm:t>
    </dgm:pt>
    <dgm:pt modelId="{63C6C8BC-DD96-48AC-9F99-31AF557D0CB7}" type="sibTrans" cxnId="{A4EBE948-4BE1-40EC-83F5-4479CCB8FA7F}">
      <dgm:prSet/>
      <dgm:spPr/>
      <dgm:t>
        <a:bodyPr/>
        <a:lstStyle/>
        <a:p>
          <a:endParaRPr lang="en-GB"/>
        </a:p>
      </dgm:t>
    </dgm:pt>
    <dgm:pt modelId="{9EC3A943-F9D1-4808-BD95-F980D357CD15}">
      <dgm:prSet custT="1"/>
      <dgm:spPr/>
      <dgm:t>
        <a:bodyPr/>
        <a:lstStyle/>
        <a:p>
          <a:pPr rtl="0"/>
          <a:r>
            <a:rPr lang="en-GB" sz="2000" b="1" smtClean="0">
              <a:latin typeface="Times New Roman" panose="02020603050405020304" pitchFamily="18" charset="0"/>
              <a:cs typeface="Times New Roman" panose="02020603050405020304" pitchFamily="18" charset="0"/>
            </a:rPr>
            <a:t>Quality Control:</a:t>
          </a:r>
          <a:endParaRPr lang="en-GB" sz="2000">
            <a:latin typeface="Times New Roman" panose="02020603050405020304" pitchFamily="18" charset="0"/>
            <a:cs typeface="Times New Roman" panose="02020603050405020304" pitchFamily="18" charset="0"/>
          </a:endParaRPr>
        </a:p>
      </dgm:t>
    </dgm:pt>
    <dgm:pt modelId="{D967BF92-E860-414B-97BD-C6F37BC66DA3}" type="parTrans" cxnId="{2B5EDC50-5712-4D47-A3F2-D572FC09DB61}">
      <dgm:prSet/>
      <dgm:spPr/>
      <dgm:t>
        <a:bodyPr/>
        <a:lstStyle/>
        <a:p>
          <a:endParaRPr lang="en-GB"/>
        </a:p>
      </dgm:t>
    </dgm:pt>
    <dgm:pt modelId="{8AAADC33-6897-45B1-86A6-8CD8FF29B6E4}" type="sibTrans" cxnId="{2B5EDC50-5712-4D47-A3F2-D572FC09DB61}">
      <dgm:prSet/>
      <dgm:spPr/>
      <dgm:t>
        <a:bodyPr/>
        <a:lstStyle/>
        <a:p>
          <a:endParaRPr lang="en-GB"/>
        </a:p>
      </dgm:t>
    </dgm:pt>
    <dgm:pt modelId="{57D54649-2598-462E-8110-8C2A60F86357}">
      <dgm:prSet custT="1"/>
      <dgm:spPr/>
      <dgm:t>
        <a:bodyPr/>
        <a:lstStyle/>
        <a:p>
          <a:pPr rtl="0"/>
          <a:r>
            <a:rPr lang="en-GB" sz="2000" b="1" smtClean="0">
              <a:latin typeface="Times New Roman" panose="02020603050405020304" pitchFamily="18" charset="0"/>
              <a:cs typeface="Times New Roman" panose="02020603050405020304" pitchFamily="18" charset="0"/>
            </a:rPr>
            <a:t>Process Control:</a:t>
          </a:r>
          <a:endParaRPr lang="en-GB" sz="2000">
            <a:latin typeface="Times New Roman" panose="02020603050405020304" pitchFamily="18" charset="0"/>
            <a:cs typeface="Times New Roman" panose="02020603050405020304" pitchFamily="18" charset="0"/>
          </a:endParaRPr>
        </a:p>
      </dgm:t>
    </dgm:pt>
    <dgm:pt modelId="{41CFCF5C-54C5-4A4C-AD34-65246519481A}" type="parTrans" cxnId="{6639FA20-4862-4EC5-A229-69564B177E12}">
      <dgm:prSet/>
      <dgm:spPr/>
      <dgm:t>
        <a:bodyPr/>
        <a:lstStyle/>
        <a:p>
          <a:endParaRPr lang="en-GB"/>
        </a:p>
      </dgm:t>
    </dgm:pt>
    <dgm:pt modelId="{9665A019-922A-4888-979C-22B39025A8DD}" type="sibTrans" cxnId="{6639FA20-4862-4EC5-A229-69564B177E12}">
      <dgm:prSet/>
      <dgm:spPr/>
      <dgm:t>
        <a:bodyPr/>
        <a:lstStyle/>
        <a:p>
          <a:endParaRPr lang="en-GB"/>
        </a:p>
      </dgm:t>
    </dgm:pt>
    <dgm:pt modelId="{C0EACD0C-8EAA-4794-A740-45FF1C6DF312}">
      <dgm:prSet/>
      <dgm:spPr/>
    </dgm:pt>
    <dgm:pt modelId="{50EC37B9-192C-4BD6-87CA-28DE1E674310}" type="parTrans" cxnId="{12EC5EC1-997D-4893-9F07-9AA8A9CC9523}">
      <dgm:prSet/>
      <dgm:spPr/>
      <dgm:t>
        <a:bodyPr/>
        <a:lstStyle/>
        <a:p>
          <a:endParaRPr lang="en-GB"/>
        </a:p>
      </dgm:t>
    </dgm:pt>
    <dgm:pt modelId="{E1B017EC-F04D-48BF-9F23-2ED87469A062}" type="sibTrans" cxnId="{12EC5EC1-997D-4893-9F07-9AA8A9CC9523}">
      <dgm:prSet/>
      <dgm:spPr/>
      <dgm:t>
        <a:bodyPr/>
        <a:lstStyle/>
        <a:p>
          <a:endParaRPr lang="en-GB"/>
        </a:p>
      </dgm:t>
    </dgm:pt>
    <dgm:pt modelId="{AFA10E4F-487C-4AE3-A87A-152122D2E279}" type="pres">
      <dgm:prSet presAssocID="{AAB9450D-3B88-43B0-8886-AF8A1191E631}" presName="compositeShape" presStyleCnt="0">
        <dgm:presLayoutVars>
          <dgm:chMax val="7"/>
          <dgm:dir/>
          <dgm:resizeHandles val="exact"/>
        </dgm:presLayoutVars>
      </dgm:prSet>
      <dgm:spPr/>
    </dgm:pt>
    <dgm:pt modelId="{6526CFF6-578A-4025-B9FF-2E061155FDDC}" type="pres">
      <dgm:prSet presAssocID="{6D9A7351-B446-49F9-A1C0-0F131EB03CB5}" presName="circ1" presStyleLbl="vennNode1" presStyleIdx="0" presStyleCnt="7"/>
      <dgm:spPr/>
    </dgm:pt>
    <dgm:pt modelId="{F65C3BAE-0D03-4252-AF35-7BFFBF1B238F}" type="pres">
      <dgm:prSet presAssocID="{6D9A7351-B446-49F9-A1C0-0F131EB03CB5}" presName="circ1Tx" presStyleLbl="revTx" presStyleIdx="0" presStyleCnt="0">
        <dgm:presLayoutVars>
          <dgm:chMax val="0"/>
          <dgm:chPref val="0"/>
          <dgm:bulletEnabled val="1"/>
        </dgm:presLayoutVars>
      </dgm:prSet>
      <dgm:spPr/>
    </dgm:pt>
    <dgm:pt modelId="{8CEFD444-1EAC-4D3A-AB56-9D3ACC9A53CE}" type="pres">
      <dgm:prSet presAssocID="{CC6A622C-5E7E-4E7D-BAB9-BE85F3A8152C}" presName="circ2" presStyleLbl="vennNode1" presStyleIdx="1" presStyleCnt="7"/>
      <dgm:spPr/>
    </dgm:pt>
    <dgm:pt modelId="{0DFC5C73-E8D9-4BFF-A83F-D7C9144B8D3B}" type="pres">
      <dgm:prSet presAssocID="{CC6A622C-5E7E-4E7D-BAB9-BE85F3A8152C}" presName="circ2Tx" presStyleLbl="revTx" presStyleIdx="0" presStyleCnt="0">
        <dgm:presLayoutVars>
          <dgm:chMax val="0"/>
          <dgm:chPref val="0"/>
          <dgm:bulletEnabled val="1"/>
        </dgm:presLayoutVars>
      </dgm:prSet>
      <dgm:spPr/>
    </dgm:pt>
    <dgm:pt modelId="{6A8ACF81-2181-4E95-9306-5977E51E5C80}" type="pres">
      <dgm:prSet presAssocID="{0E68F86F-883B-48A6-B43B-6F2FA1CCC3DF}" presName="circ3" presStyleLbl="vennNode1" presStyleIdx="2" presStyleCnt="7"/>
      <dgm:spPr/>
    </dgm:pt>
    <dgm:pt modelId="{50A74AD9-EBDC-4D86-B0E6-6E63DFDCDB49}" type="pres">
      <dgm:prSet presAssocID="{0E68F86F-883B-48A6-B43B-6F2FA1CCC3DF}" presName="circ3Tx" presStyleLbl="revTx" presStyleIdx="0" presStyleCnt="0">
        <dgm:presLayoutVars>
          <dgm:chMax val="0"/>
          <dgm:chPref val="0"/>
          <dgm:bulletEnabled val="1"/>
        </dgm:presLayoutVars>
      </dgm:prSet>
      <dgm:spPr/>
    </dgm:pt>
    <dgm:pt modelId="{99F40801-10A8-447D-8E6C-E6045B49A0FB}" type="pres">
      <dgm:prSet presAssocID="{F58A96C6-B0C6-40EC-B421-F966B5C5303A}" presName="circ4" presStyleLbl="vennNode1" presStyleIdx="3" presStyleCnt="7"/>
      <dgm:spPr/>
    </dgm:pt>
    <dgm:pt modelId="{8388B28D-A5F9-491A-AB38-6173D597D10F}" type="pres">
      <dgm:prSet presAssocID="{F58A96C6-B0C6-40EC-B421-F966B5C5303A}" presName="circ4Tx" presStyleLbl="revTx" presStyleIdx="0" presStyleCnt="0">
        <dgm:presLayoutVars>
          <dgm:chMax val="0"/>
          <dgm:chPref val="0"/>
          <dgm:bulletEnabled val="1"/>
        </dgm:presLayoutVars>
      </dgm:prSet>
      <dgm:spPr/>
    </dgm:pt>
    <dgm:pt modelId="{DE266D3F-DC4C-4024-AEB7-F8E630724B31}" type="pres">
      <dgm:prSet presAssocID="{5194384C-3BBC-4647-870A-1ACFD8E01C84}" presName="circ5" presStyleLbl="vennNode1" presStyleIdx="4" presStyleCnt="7"/>
      <dgm:spPr/>
    </dgm:pt>
    <dgm:pt modelId="{1FEBAF43-1DA9-4D05-934E-8BCF338C9318}" type="pres">
      <dgm:prSet presAssocID="{5194384C-3BBC-4647-870A-1ACFD8E01C84}" presName="circ5Tx" presStyleLbl="revTx" presStyleIdx="0" presStyleCnt="0">
        <dgm:presLayoutVars>
          <dgm:chMax val="0"/>
          <dgm:chPref val="0"/>
          <dgm:bulletEnabled val="1"/>
        </dgm:presLayoutVars>
      </dgm:prSet>
      <dgm:spPr/>
    </dgm:pt>
    <dgm:pt modelId="{E53E9F29-C1DF-4D04-8CA9-12D264A2F23F}" type="pres">
      <dgm:prSet presAssocID="{9EC3A943-F9D1-4808-BD95-F980D357CD15}" presName="circ6" presStyleLbl="vennNode1" presStyleIdx="5" presStyleCnt="7"/>
      <dgm:spPr/>
    </dgm:pt>
    <dgm:pt modelId="{3BF2AFE2-A82F-488C-90F4-508ACB8B2412}" type="pres">
      <dgm:prSet presAssocID="{9EC3A943-F9D1-4808-BD95-F980D357CD15}" presName="circ6Tx" presStyleLbl="revTx" presStyleIdx="0" presStyleCnt="0">
        <dgm:presLayoutVars>
          <dgm:chMax val="0"/>
          <dgm:chPref val="0"/>
          <dgm:bulletEnabled val="1"/>
        </dgm:presLayoutVars>
      </dgm:prSet>
      <dgm:spPr/>
    </dgm:pt>
    <dgm:pt modelId="{E8D1FB0A-3054-4B27-94B8-8230F39B0550}" type="pres">
      <dgm:prSet presAssocID="{57D54649-2598-462E-8110-8C2A60F86357}" presName="circ7" presStyleLbl="vennNode1" presStyleIdx="6" presStyleCnt="7"/>
      <dgm:spPr/>
    </dgm:pt>
    <dgm:pt modelId="{64E8141B-A2E4-4607-81E3-150CDDF10B75}" type="pres">
      <dgm:prSet presAssocID="{57D54649-2598-462E-8110-8C2A60F86357}" presName="circ7Tx" presStyleLbl="revTx" presStyleIdx="0" presStyleCnt="0">
        <dgm:presLayoutVars>
          <dgm:chMax val="0"/>
          <dgm:chPref val="0"/>
          <dgm:bulletEnabled val="1"/>
        </dgm:presLayoutVars>
      </dgm:prSet>
      <dgm:spPr/>
    </dgm:pt>
  </dgm:ptLst>
  <dgm:cxnLst>
    <dgm:cxn modelId="{36FC8085-C619-4477-85FA-8916E2F2849F}" srcId="{AAB9450D-3B88-43B0-8886-AF8A1191E631}" destId="{0E68F86F-883B-48A6-B43B-6F2FA1CCC3DF}" srcOrd="2" destOrd="0" parTransId="{9C8840B1-21E9-400B-B1B7-704E409E8BD0}" sibTransId="{C574EAB7-C7AE-45EB-9B7A-70B8E3533F40}"/>
    <dgm:cxn modelId="{A4EBE948-4BE1-40EC-83F5-4479CCB8FA7F}" srcId="{AAB9450D-3B88-43B0-8886-AF8A1191E631}" destId="{5194384C-3BBC-4647-870A-1ACFD8E01C84}" srcOrd="4" destOrd="0" parTransId="{A9AD7D63-5571-4B83-9080-5046E76C6861}" sibTransId="{63C6C8BC-DD96-48AC-9F99-31AF557D0CB7}"/>
    <dgm:cxn modelId="{B1722212-CB30-4143-B3C9-A744B4890A9E}" type="presOf" srcId="{9EC3A943-F9D1-4808-BD95-F980D357CD15}" destId="{3BF2AFE2-A82F-488C-90F4-508ACB8B2412}" srcOrd="0" destOrd="0" presId="urn:microsoft.com/office/officeart/2005/8/layout/venn1"/>
    <dgm:cxn modelId="{6639FA20-4862-4EC5-A229-69564B177E12}" srcId="{AAB9450D-3B88-43B0-8886-AF8A1191E631}" destId="{57D54649-2598-462E-8110-8C2A60F86357}" srcOrd="6" destOrd="0" parTransId="{41CFCF5C-54C5-4A4C-AD34-65246519481A}" sibTransId="{9665A019-922A-4888-979C-22B39025A8DD}"/>
    <dgm:cxn modelId="{C0D6989D-2FFF-4F6A-8725-654A7D5C3407}" srcId="{AAB9450D-3B88-43B0-8886-AF8A1191E631}" destId="{CC6A622C-5E7E-4E7D-BAB9-BE85F3A8152C}" srcOrd="1" destOrd="0" parTransId="{9DE7A01A-57E0-402B-BD00-15E54303E1C3}" sibTransId="{C37F2B16-840D-4438-A409-DFA4EF1603EA}"/>
    <dgm:cxn modelId="{073C6714-F7FC-4E87-AFD1-99F596248ED1}" type="presOf" srcId="{0E68F86F-883B-48A6-B43B-6F2FA1CCC3DF}" destId="{50A74AD9-EBDC-4D86-B0E6-6E63DFDCDB49}" srcOrd="0" destOrd="0" presId="urn:microsoft.com/office/officeart/2005/8/layout/venn1"/>
    <dgm:cxn modelId="{2B5EDC50-5712-4D47-A3F2-D572FC09DB61}" srcId="{AAB9450D-3B88-43B0-8886-AF8A1191E631}" destId="{9EC3A943-F9D1-4808-BD95-F980D357CD15}" srcOrd="5" destOrd="0" parTransId="{D967BF92-E860-414B-97BD-C6F37BC66DA3}" sibTransId="{8AAADC33-6897-45B1-86A6-8CD8FF29B6E4}"/>
    <dgm:cxn modelId="{15E60765-0CB8-42F7-A784-1C395FB22087}" srcId="{AAB9450D-3B88-43B0-8886-AF8A1191E631}" destId="{6D9A7351-B446-49F9-A1C0-0F131EB03CB5}" srcOrd="0" destOrd="0" parTransId="{064E3664-0DD4-4A89-B649-C77E633727E4}" sibTransId="{E22333B5-A32D-48A4-91D1-B033C25FF75F}"/>
    <dgm:cxn modelId="{14E75D7A-4ED7-4B12-B751-503C0F253E31}" type="presOf" srcId="{57D54649-2598-462E-8110-8C2A60F86357}" destId="{64E8141B-A2E4-4607-81E3-150CDDF10B75}" srcOrd="0" destOrd="0" presId="urn:microsoft.com/office/officeart/2005/8/layout/venn1"/>
    <dgm:cxn modelId="{4AA2783E-9E0C-414E-A423-0C4179E51E68}" type="presOf" srcId="{5194384C-3BBC-4647-870A-1ACFD8E01C84}" destId="{1FEBAF43-1DA9-4D05-934E-8BCF338C9318}" srcOrd="0" destOrd="0" presId="urn:microsoft.com/office/officeart/2005/8/layout/venn1"/>
    <dgm:cxn modelId="{A1E4A2DB-4335-42BA-BEE0-EEF59C172DE8}" type="presOf" srcId="{6D9A7351-B446-49F9-A1C0-0F131EB03CB5}" destId="{F65C3BAE-0D03-4252-AF35-7BFFBF1B238F}" srcOrd="0" destOrd="0" presId="urn:microsoft.com/office/officeart/2005/8/layout/venn1"/>
    <dgm:cxn modelId="{47164D8D-73EB-4DFA-916C-B8A6337917A7}" type="presOf" srcId="{AAB9450D-3B88-43B0-8886-AF8A1191E631}" destId="{AFA10E4F-487C-4AE3-A87A-152122D2E279}" srcOrd="0" destOrd="0" presId="urn:microsoft.com/office/officeart/2005/8/layout/venn1"/>
    <dgm:cxn modelId="{12EC5EC1-997D-4893-9F07-9AA8A9CC9523}" srcId="{AAB9450D-3B88-43B0-8886-AF8A1191E631}" destId="{C0EACD0C-8EAA-4794-A740-45FF1C6DF312}" srcOrd="7" destOrd="0" parTransId="{50EC37B9-192C-4BD6-87CA-28DE1E674310}" sibTransId="{E1B017EC-F04D-48BF-9F23-2ED87469A062}"/>
    <dgm:cxn modelId="{C3F962A3-CC86-47E9-ACB2-47CA6A7845AF}" srcId="{AAB9450D-3B88-43B0-8886-AF8A1191E631}" destId="{F58A96C6-B0C6-40EC-B421-F966B5C5303A}" srcOrd="3" destOrd="0" parTransId="{E77CBFAF-11D2-46D3-A3FC-56748184F07C}" sibTransId="{E6F23D04-2781-438E-9086-F5D4583949B2}"/>
    <dgm:cxn modelId="{22246A1B-8758-41F0-B71A-20969E155770}" type="presOf" srcId="{CC6A622C-5E7E-4E7D-BAB9-BE85F3A8152C}" destId="{0DFC5C73-E8D9-4BFF-A83F-D7C9144B8D3B}" srcOrd="0" destOrd="0" presId="urn:microsoft.com/office/officeart/2005/8/layout/venn1"/>
    <dgm:cxn modelId="{02F96713-A242-4E0C-A570-3A4EE9BB2389}" type="presOf" srcId="{F58A96C6-B0C6-40EC-B421-F966B5C5303A}" destId="{8388B28D-A5F9-491A-AB38-6173D597D10F}" srcOrd="0" destOrd="0" presId="urn:microsoft.com/office/officeart/2005/8/layout/venn1"/>
    <dgm:cxn modelId="{A5451178-3094-41C6-9026-943BAA35B9EA}" type="presParOf" srcId="{AFA10E4F-487C-4AE3-A87A-152122D2E279}" destId="{6526CFF6-578A-4025-B9FF-2E061155FDDC}" srcOrd="0" destOrd="0" presId="urn:microsoft.com/office/officeart/2005/8/layout/venn1"/>
    <dgm:cxn modelId="{A26870AC-C112-4038-93F6-5319865C977F}" type="presParOf" srcId="{AFA10E4F-487C-4AE3-A87A-152122D2E279}" destId="{F65C3BAE-0D03-4252-AF35-7BFFBF1B238F}" srcOrd="1" destOrd="0" presId="urn:microsoft.com/office/officeart/2005/8/layout/venn1"/>
    <dgm:cxn modelId="{F69BBE11-91BC-43BE-89C1-67E5D098BECB}" type="presParOf" srcId="{AFA10E4F-487C-4AE3-A87A-152122D2E279}" destId="{8CEFD444-1EAC-4D3A-AB56-9D3ACC9A53CE}" srcOrd="2" destOrd="0" presId="urn:microsoft.com/office/officeart/2005/8/layout/venn1"/>
    <dgm:cxn modelId="{FBFBE058-D1DB-4256-ADCC-6CC04A743813}" type="presParOf" srcId="{AFA10E4F-487C-4AE3-A87A-152122D2E279}" destId="{0DFC5C73-E8D9-4BFF-A83F-D7C9144B8D3B}" srcOrd="3" destOrd="0" presId="urn:microsoft.com/office/officeart/2005/8/layout/venn1"/>
    <dgm:cxn modelId="{24CFBD5C-13E3-419D-850E-7526A0A5DB89}" type="presParOf" srcId="{AFA10E4F-487C-4AE3-A87A-152122D2E279}" destId="{6A8ACF81-2181-4E95-9306-5977E51E5C80}" srcOrd="4" destOrd="0" presId="urn:microsoft.com/office/officeart/2005/8/layout/venn1"/>
    <dgm:cxn modelId="{E14A40C4-A69F-48C1-8482-63FA74A1B145}" type="presParOf" srcId="{AFA10E4F-487C-4AE3-A87A-152122D2E279}" destId="{50A74AD9-EBDC-4D86-B0E6-6E63DFDCDB49}" srcOrd="5" destOrd="0" presId="urn:microsoft.com/office/officeart/2005/8/layout/venn1"/>
    <dgm:cxn modelId="{19D48940-CCDD-4A3B-9F2C-DFA87FCACF52}" type="presParOf" srcId="{AFA10E4F-487C-4AE3-A87A-152122D2E279}" destId="{99F40801-10A8-447D-8E6C-E6045B49A0FB}" srcOrd="6" destOrd="0" presId="urn:microsoft.com/office/officeart/2005/8/layout/venn1"/>
    <dgm:cxn modelId="{45621BF9-F074-41BF-BAEF-A04FC470ED9E}" type="presParOf" srcId="{AFA10E4F-487C-4AE3-A87A-152122D2E279}" destId="{8388B28D-A5F9-491A-AB38-6173D597D10F}" srcOrd="7" destOrd="0" presId="urn:microsoft.com/office/officeart/2005/8/layout/venn1"/>
    <dgm:cxn modelId="{7005C6D2-C33E-4653-9611-C9FD909D55F5}" type="presParOf" srcId="{AFA10E4F-487C-4AE3-A87A-152122D2E279}" destId="{DE266D3F-DC4C-4024-AEB7-F8E630724B31}" srcOrd="8" destOrd="0" presId="urn:microsoft.com/office/officeart/2005/8/layout/venn1"/>
    <dgm:cxn modelId="{4EF5FBEF-7ADF-491D-90F9-3A6DE0CA7CBB}" type="presParOf" srcId="{AFA10E4F-487C-4AE3-A87A-152122D2E279}" destId="{1FEBAF43-1DA9-4D05-934E-8BCF338C9318}" srcOrd="9" destOrd="0" presId="urn:microsoft.com/office/officeart/2005/8/layout/venn1"/>
    <dgm:cxn modelId="{F1F623D3-65F8-48C4-AAF6-CED1A853E61A}" type="presParOf" srcId="{AFA10E4F-487C-4AE3-A87A-152122D2E279}" destId="{E53E9F29-C1DF-4D04-8CA9-12D264A2F23F}" srcOrd="10" destOrd="0" presId="urn:microsoft.com/office/officeart/2005/8/layout/venn1"/>
    <dgm:cxn modelId="{04A6F28B-9250-4CD5-BF98-496063B21214}" type="presParOf" srcId="{AFA10E4F-487C-4AE3-A87A-152122D2E279}" destId="{3BF2AFE2-A82F-488C-90F4-508ACB8B2412}" srcOrd="11" destOrd="0" presId="urn:microsoft.com/office/officeart/2005/8/layout/venn1"/>
    <dgm:cxn modelId="{DD228D18-81C0-4B5A-BABD-20D8EE4D6464}" type="presParOf" srcId="{AFA10E4F-487C-4AE3-A87A-152122D2E279}" destId="{E8D1FB0A-3054-4B27-94B8-8230F39B0550}" srcOrd="12" destOrd="0" presId="urn:microsoft.com/office/officeart/2005/8/layout/venn1"/>
    <dgm:cxn modelId="{3FD5E616-09FF-4A57-9599-13CD8747791A}" type="presParOf" srcId="{AFA10E4F-487C-4AE3-A87A-152122D2E279}" destId="{64E8141B-A2E4-4607-81E3-150CDDF10B75}" srcOrd="13"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6A009C4-AAD6-48AD-8045-C7E577219E48}"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GB"/>
        </a:p>
      </dgm:t>
    </dgm:pt>
    <dgm:pt modelId="{11EF7BA1-32FF-47F8-B41A-5717AB207C8A}">
      <dgm:prSet/>
      <dgm:spPr/>
      <dgm:t>
        <a:bodyPr/>
        <a:lstStyle/>
        <a:p>
          <a:pPr rtl="0"/>
          <a:r>
            <a:rPr lang="en-GB" dirty="0" smtClean="0">
              <a:latin typeface="Times New Roman" panose="02020603050405020304" pitchFamily="18" charset="0"/>
              <a:cs typeface="Times New Roman" panose="02020603050405020304" pitchFamily="18" charset="0"/>
            </a:rPr>
            <a:t>Potential Barriers To Controlling</a:t>
          </a:r>
          <a:endParaRPr lang="en-GB" dirty="0">
            <a:latin typeface="Times New Roman" panose="02020603050405020304" pitchFamily="18" charset="0"/>
            <a:cs typeface="Times New Roman" panose="02020603050405020304" pitchFamily="18" charset="0"/>
          </a:endParaRPr>
        </a:p>
      </dgm:t>
    </dgm:pt>
    <dgm:pt modelId="{8BB0B116-AF11-4A13-A440-40386BED52D0}" type="parTrans" cxnId="{9AE9D732-4C87-49B1-9862-01C042C8BC8D}">
      <dgm:prSet/>
      <dgm:spPr/>
      <dgm:t>
        <a:bodyPr/>
        <a:lstStyle/>
        <a:p>
          <a:endParaRPr lang="en-GB"/>
        </a:p>
      </dgm:t>
    </dgm:pt>
    <dgm:pt modelId="{2FC47A5C-65B1-4771-90B0-E8B843B17BAF}" type="sibTrans" cxnId="{9AE9D732-4C87-49B1-9862-01C042C8BC8D}">
      <dgm:prSet/>
      <dgm:spPr/>
      <dgm:t>
        <a:bodyPr/>
        <a:lstStyle/>
        <a:p>
          <a:endParaRPr lang="en-GB"/>
        </a:p>
      </dgm:t>
    </dgm:pt>
    <dgm:pt modelId="{56298D9D-2F95-43B3-A9B3-097B02070E6C}">
      <dgm:prSet/>
      <dgm:spPr/>
      <dgm:t>
        <a:bodyPr/>
        <a:lstStyle/>
        <a:p>
          <a:pPr rtl="0"/>
          <a:r>
            <a:rPr lang="en-GB" smtClean="0">
              <a:latin typeface="Times New Roman" panose="02020603050405020304" pitchFamily="18" charset="0"/>
              <a:cs typeface="Times New Roman" panose="02020603050405020304" pitchFamily="18" charset="0"/>
            </a:rPr>
            <a:t>1. Over Control</a:t>
          </a:r>
          <a:endParaRPr lang="en-GB">
            <a:latin typeface="Times New Roman" panose="02020603050405020304" pitchFamily="18" charset="0"/>
            <a:cs typeface="Times New Roman" panose="02020603050405020304" pitchFamily="18" charset="0"/>
          </a:endParaRPr>
        </a:p>
      </dgm:t>
    </dgm:pt>
    <dgm:pt modelId="{9CA3C52F-FFE8-422E-A17C-F5B017F4387C}" type="parTrans" cxnId="{19D7BDA1-530E-462E-983A-2E4E0A5C8592}">
      <dgm:prSet/>
      <dgm:spPr/>
      <dgm:t>
        <a:bodyPr/>
        <a:lstStyle/>
        <a:p>
          <a:endParaRPr lang="en-GB"/>
        </a:p>
      </dgm:t>
    </dgm:pt>
    <dgm:pt modelId="{984C8453-9DF7-4B59-9138-AEE5C7BDC8CB}" type="sibTrans" cxnId="{19D7BDA1-530E-462E-983A-2E4E0A5C8592}">
      <dgm:prSet/>
      <dgm:spPr/>
      <dgm:t>
        <a:bodyPr/>
        <a:lstStyle/>
        <a:p>
          <a:endParaRPr lang="en-GB"/>
        </a:p>
      </dgm:t>
    </dgm:pt>
    <dgm:pt modelId="{C9CB393F-1EB3-439B-9DEC-9066A9295457}">
      <dgm:prSet/>
      <dgm:spPr/>
      <dgm:t>
        <a:bodyPr/>
        <a:lstStyle/>
        <a:p>
          <a:pPr rtl="0"/>
          <a:r>
            <a:rPr lang="en-GB" smtClean="0">
              <a:latin typeface="Times New Roman" panose="02020603050405020304" pitchFamily="18" charset="0"/>
              <a:cs typeface="Times New Roman" panose="02020603050405020304" pitchFamily="18" charset="0"/>
            </a:rPr>
            <a:t>Over-Emphasis on Quantitative Data</a:t>
          </a:r>
          <a:endParaRPr lang="en-GB">
            <a:latin typeface="Times New Roman" panose="02020603050405020304" pitchFamily="18" charset="0"/>
            <a:cs typeface="Times New Roman" panose="02020603050405020304" pitchFamily="18" charset="0"/>
          </a:endParaRPr>
        </a:p>
      </dgm:t>
    </dgm:pt>
    <dgm:pt modelId="{9C710553-4893-4C55-9C0F-4FC16F1D130C}" type="parTrans" cxnId="{305D325F-64C8-4B9A-971B-B0377B65D4E9}">
      <dgm:prSet/>
      <dgm:spPr/>
      <dgm:t>
        <a:bodyPr/>
        <a:lstStyle/>
        <a:p>
          <a:endParaRPr lang="en-GB"/>
        </a:p>
      </dgm:t>
    </dgm:pt>
    <dgm:pt modelId="{1A1EBB11-E450-4227-BFC4-B9C9A7439F39}" type="sibTrans" cxnId="{305D325F-64C8-4B9A-971B-B0377B65D4E9}">
      <dgm:prSet/>
      <dgm:spPr/>
      <dgm:t>
        <a:bodyPr/>
        <a:lstStyle/>
        <a:p>
          <a:endParaRPr lang="en-GB"/>
        </a:p>
      </dgm:t>
    </dgm:pt>
    <dgm:pt modelId="{80262653-338B-4763-BC36-C57D0791F3A4}">
      <dgm:prSet/>
      <dgm:spPr/>
      <dgm:t>
        <a:bodyPr/>
        <a:lstStyle/>
        <a:p>
          <a:pPr rtl="0"/>
          <a:r>
            <a:rPr lang="en-GB" smtClean="0">
              <a:latin typeface="Times New Roman" panose="02020603050405020304" pitchFamily="18" charset="0"/>
              <a:cs typeface="Times New Roman" panose="02020603050405020304" pitchFamily="18" charset="0"/>
            </a:rPr>
            <a:t>Too Liberal</a:t>
          </a:r>
          <a:endParaRPr lang="en-GB">
            <a:latin typeface="Times New Roman" panose="02020603050405020304" pitchFamily="18" charset="0"/>
            <a:cs typeface="Times New Roman" panose="02020603050405020304" pitchFamily="18" charset="0"/>
          </a:endParaRPr>
        </a:p>
      </dgm:t>
    </dgm:pt>
    <dgm:pt modelId="{89F5F654-291A-4210-A6F4-100272E65344}" type="parTrans" cxnId="{0D89C0CB-47E1-4205-9ACC-1E633DBE5DE1}">
      <dgm:prSet/>
      <dgm:spPr/>
      <dgm:t>
        <a:bodyPr/>
        <a:lstStyle/>
        <a:p>
          <a:endParaRPr lang="en-GB"/>
        </a:p>
      </dgm:t>
    </dgm:pt>
    <dgm:pt modelId="{2607C8FD-2B39-4FE2-A918-F1C7B0213D6F}" type="sibTrans" cxnId="{0D89C0CB-47E1-4205-9ACC-1E633DBE5DE1}">
      <dgm:prSet/>
      <dgm:spPr/>
      <dgm:t>
        <a:bodyPr/>
        <a:lstStyle/>
        <a:p>
          <a:endParaRPr lang="en-GB"/>
        </a:p>
      </dgm:t>
    </dgm:pt>
    <dgm:pt modelId="{1027E332-FB7F-4260-B78A-E555CD734985}">
      <dgm:prSet/>
      <dgm:spPr/>
      <dgm:t>
        <a:bodyPr/>
        <a:lstStyle/>
        <a:p>
          <a:pPr rtl="0"/>
          <a:r>
            <a:rPr lang="en-GB" dirty="0" smtClean="0">
              <a:latin typeface="Times New Roman" panose="02020603050405020304" pitchFamily="18" charset="0"/>
              <a:cs typeface="Times New Roman" panose="02020603050405020304" pitchFamily="18" charset="0"/>
            </a:rPr>
            <a:t>Influence of External Factors</a:t>
          </a:r>
          <a:endParaRPr lang="en-GB" dirty="0">
            <a:latin typeface="Times New Roman" panose="02020603050405020304" pitchFamily="18" charset="0"/>
            <a:cs typeface="Times New Roman" panose="02020603050405020304" pitchFamily="18" charset="0"/>
          </a:endParaRPr>
        </a:p>
      </dgm:t>
    </dgm:pt>
    <dgm:pt modelId="{61816060-610B-49D0-B20A-9712F75AA1A2}" type="parTrans" cxnId="{3D97C050-87DA-4D70-8D26-6CEA9D2B943B}">
      <dgm:prSet/>
      <dgm:spPr/>
      <dgm:t>
        <a:bodyPr/>
        <a:lstStyle/>
        <a:p>
          <a:endParaRPr lang="en-GB"/>
        </a:p>
      </dgm:t>
    </dgm:pt>
    <dgm:pt modelId="{57837133-606F-4348-BE6F-5BF9756CBB20}" type="sibTrans" cxnId="{3D97C050-87DA-4D70-8D26-6CEA9D2B943B}">
      <dgm:prSet/>
      <dgm:spPr/>
      <dgm:t>
        <a:bodyPr/>
        <a:lstStyle/>
        <a:p>
          <a:endParaRPr lang="en-GB"/>
        </a:p>
      </dgm:t>
    </dgm:pt>
    <dgm:pt modelId="{96414D81-E92B-4C84-8E5B-EDA51FB9C7CF}">
      <dgm:prSet/>
      <dgm:spPr/>
      <dgm:t>
        <a:bodyPr/>
        <a:lstStyle/>
        <a:p>
          <a:pPr rtl="0"/>
          <a:r>
            <a:rPr lang="en-GB" smtClean="0">
              <a:latin typeface="Times New Roman" panose="02020603050405020304" pitchFamily="18" charset="0"/>
              <a:cs typeface="Times New Roman" panose="02020603050405020304" pitchFamily="18" charset="0"/>
            </a:rPr>
            <a:t>Expensive</a:t>
          </a:r>
          <a:endParaRPr lang="en-GB">
            <a:latin typeface="Times New Roman" panose="02020603050405020304" pitchFamily="18" charset="0"/>
            <a:cs typeface="Times New Roman" panose="02020603050405020304" pitchFamily="18" charset="0"/>
          </a:endParaRPr>
        </a:p>
      </dgm:t>
    </dgm:pt>
    <dgm:pt modelId="{8B4CF7F6-D116-44C7-BD6C-044902573B76}" type="parTrans" cxnId="{A88B722E-D154-4A7B-9855-AEBD7EE6BC90}">
      <dgm:prSet/>
      <dgm:spPr/>
      <dgm:t>
        <a:bodyPr/>
        <a:lstStyle/>
        <a:p>
          <a:endParaRPr lang="en-GB"/>
        </a:p>
      </dgm:t>
    </dgm:pt>
    <dgm:pt modelId="{71D4C642-BE1B-4AB3-B8E4-F9B0AB74DC77}" type="sibTrans" cxnId="{A88B722E-D154-4A7B-9855-AEBD7EE6BC90}">
      <dgm:prSet/>
      <dgm:spPr/>
      <dgm:t>
        <a:bodyPr/>
        <a:lstStyle/>
        <a:p>
          <a:endParaRPr lang="en-GB"/>
        </a:p>
      </dgm:t>
    </dgm:pt>
    <dgm:pt modelId="{850284A0-0C18-4D1B-9909-596940E31FBB}">
      <dgm:prSet/>
      <dgm:spPr/>
      <dgm:t>
        <a:bodyPr/>
        <a:lstStyle/>
        <a:p>
          <a:pPr rtl="0"/>
          <a:r>
            <a:rPr lang="en-GB" smtClean="0">
              <a:latin typeface="Times New Roman" panose="02020603050405020304" pitchFamily="18" charset="0"/>
              <a:cs typeface="Times New Roman" panose="02020603050405020304" pitchFamily="18" charset="0"/>
            </a:rPr>
            <a:t>Lack of Satisfactory Standards</a:t>
          </a:r>
          <a:endParaRPr lang="en-GB">
            <a:latin typeface="Times New Roman" panose="02020603050405020304" pitchFamily="18" charset="0"/>
            <a:cs typeface="Times New Roman" panose="02020603050405020304" pitchFamily="18" charset="0"/>
          </a:endParaRPr>
        </a:p>
      </dgm:t>
    </dgm:pt>
    <dgm:pt modelId="{B510E92F-5B5C-45D1-8533-18D6553F9023}" type="parTrans" cxnId="{11E3526C-96BA-46B2-B87C-7C156C2D0F04}">
      <dgm:prSet/>
      <dgm:spPr/>
      <dgm:t>
        <a:bodyPr/>
        <a:lstStyle/>
        <a:p>
          <a:endParaRPr lang="en-GB"/>
        </a:p>
      </dgm:t>
    </dgm:pt>
    <dgm:pt modelId="{C73C5509-4C3F-4CB4-8555-AAD51080103A}" type="sibTrans" cxnId="{11E3526C-96BA-46B2-B87C-7C156C2D0F04}">
      <dgm:prSet/>
      <dgm:spPr/>
      <dgm:t>
        <a:bodyPr/>
        <a:lstStyle/>
        <a:p>
          <a:endParaRPr lang="en-GB"/>
        </a:p>
      </dgm:t>
    </dgm:pt>
    <dgm:pt modelId="{BAD9ABFA-D02B-43DF-94EF-5AFD81B0E9B9}">
      <dgm:prSet/>
      <dgm:spPr/>
      <dgm:t>
        <a:bodyPr/>
        <a:lstStyle/>
        <a:p>
          <a:pPr rtl="0"/>
          <a:r>
            <a:rPr lang="en-GB" smtClean="0">
              <a:latin typeface="Times New Roman" panose="02020603050405020304" pitchFamily="18" charset="0"/>
              <a:cs typeface="Times New Roman" panose="02020603050405020304" pitchFamily="18" charset="0"/>
            </a:rPr>
            <a:t>Poor Visioning</a:t>
          </a:r>
          <a:endParaRPr lang="en-GB">
            <a:latin typeface="Times New Roman" panose="02020603050405020304" pitchFamily="18" charset="0"/>
            <a:cs typeface="Times New Roman" panose="02020603050405020304" pitchFamily="18" charset="0"/>
          </a:endParaRPr>
        </a:p>
      </dgm:t>
    </dgm:pt>
    <dgm:pt modelId="{2E9C8806-8D42-4A8C-88B4-FE7515C9B66D}" type="parTrans" cxnId="{2CEF8E07-FDF3-455B-8824-E38C82317F1D}">
      <dgm:prSet/>
      <dgm:spPr/>
      <dgm:t>
        <a:bodyPr/>
        <a:lstStyle/>
        <a:p>
          <a:endParaRPr lang="en-GB"/>
        </a:p>
      </dgm:t>
    </dgm:pt>
    <dgm:pt modelId="{D0F8502A-2BEA-4936-966A-F55914F3941D}" type="sibTrans" cxnId="{2CEF8E07-FDF3-455B-8824-E38C82317F1D}">
      <dgm:prSet/>
      <dgm:spPr/>
      <dgm:t>
        <a:bodyPr/>
        <a:lstStyle/>
        <a:p>
          <a:endParaRPr lang="en-GB"/>
        </a:p>
      </dgm:t>
    </dgm:pt>
    <dgm:pt modelId="{A6482BCA-5DD0-4656-951F-33E1058C2060}">
      <dgm:prSet/>
      <dgm:spPr/>
      <dgm:t>
        <a:bodyPr/>
        <a:lstStyle/>
        <a:p>
          <a:pPr rtl="0"/>
          <a:r>
            <a:rPr lang="en-GB" smtClean="0">
              <a:latin typeface="Times New Roman" panose="02020603050405020304" pitchFamily="18" charset="0"/>
              <a:cs typeface="Times New Roman" panose="02020603050405020304" pitchFamily="18" charset="0"/>
            </a:rPr>
            <a:t>Poor Ownership</a:t>
          </a:r>
          <a:endParaRPr lang="en-GB">
            <a:latin typeface="Times New Roman" panose="02020603050405020304" pitchFamily="18" charset="0"/>
            <a:cs typeface="Times New Roman" panose="02020603050405020304" pitchFamily="18" charset="0"/>
          </a:endParaRPr>
        </a:p>
      </dgm:t>
    </dgm:pt>
    <dgm:pt modelId="{D7DDAD9E-2C1C-49F9-8066-CDAAE8F12A8F}" type="parTrans" cxnId="{F9872770-0D97-4928-A1AA-E0AFA82B666D}">
      <dgm:prSet/>
      <dgm:spPr/>
      <dgm:t>
        <a:bodyPr/>
        <a:lstStyle/>
        <a:p>
          <a:endParaRPr lang="en-GB"/>
        </a:p>
      </dgm:t>
    </dgm:pt>
    <dgm:pt modelId="{A37A56FA-0BBE-44C4-A695-6E301946F43E}" type="sibTrans" cxnId="{F9872770-0D97-4928-A1AA-E0AFA82B666D}">
      <dgm:prSet/>
      <dgm:spPr/>
      <dgm:t>
        <a:bodyPr/>
        <a:lstStyle/>
        <a:p>
          <a:endParaRPr lang="en-GB"/>
        </a:p>
      </dgm:t>
    </dgm:pt>
    <dgm:pt modelId="{B6E04C3E-B5CD-4B06-8054-D07AF9118F54}" type="pres">
      <dgm:prSet presAssocID="{D6A009C4-AAD6-48AD-8045-C7E577219E48}" presName="Name0" presStyleCnt="0">
        <dgm:presLayoutVars>
          <dgm:dir/>
          <dgm:animLvl val="lvl"/>
          <dgm:resizeHandles val="exact"/>
        </dgm:presLayoutVars>
      </dgm:prSet>
      <dgm:spPr/>
    </dgm:pt>
    <dgm:pt modelId="{D6C919C7-6BFA-42AC-A631-FD5D5212CF1F}" type="pres">
      <dgm:prSet presAssocID="{11EF7BA1-32FF-47F8-B41A-5717AB207C8A}" presName="linNode" presStyleCnt="0"/>
      <dgm:spPr/>
    </dgm:pt>
    <dgm:pt modelId="{D0DCA465-639C-4AE9-9B11-7AE9D93E70ED}" type="pres">
      <dgm:prSet presAssocID="{11EF7BA1-32FF-47F8-B41A-5717AB207C8A}" presName="parentText" presStyleLbl="node1" presStyleIdx="0" presStyleCnt="1">
        <dgm:presLayoutVars>
          <dgm:chMax val="1"/>
          <dgm:bulletEnabled val="1"/>
        </dgm:presLayoutVars>
      </dgm:prSet>
      <dgm:spPr/>
    </dgm:pt>
    <dgm:pt modelId="{D81A295E-261C-4496-94F6-ACAC23C67B68}" type="pres">
      <dgm:prSet presAssocID="{11EF7BA1-32FF-47F8-B41A-5717AB207C8A}" presName="descendantText" presStyleLbl="alignAccFollowNode1" presStyleIdx="0" presStyleCnt="1">
        <dgm:presLayoutVars>
          <dgm:bulletEnabled val="1"/>
        </dgm:presLayoutVars>
      </dgm:prSet>
      <dgm:spPr/>
    </dgm:pt>
  </dgm:ptLst>
  <dgm:cxnLst>
    <dgm:cxn modelId="{F9872770-0D97-4928-A1AA-E0AFA82B666D}" srcId="{11EF7BA1-32FF-47F8-B41A-5717AB207C8A}" destId="{A6482BCA-5DD0-4656-951F-33E1058C2060}" srcOrd="7" destOrd="0" parTransId="{D7DDAD9E-2C1C-49F9-8066-CDAAE8F12A8F}" sibTransId="{A37A56FA-0BBE-44C4-A695-6E301946F43E}"/>
    <dgm:cxn modelId="{CF39CFD3-3427-4235-8064-2CF2A27FDAC7}" type="presOf" srcId="{C9CB393F-1EB3-439B-9DEC-9066A9295457}" destId="{D81A295E-261C-4496-94F6-ACAC23C67B68}" srcOrd="0" destOrd="1" presId="urn:microsoft.com/office/officeart/2005/8/layout/vList5"/>
    <dgm:cxn modelId="{0D89C0CB-47E1-4205-9ACC-1E633DBE5DE1}" srcId="{11EF7BA1-32FF-47F8-B41A-5717AB207C8A}" destId="{80262653-338B-4763-BC36-C57D0791F3A4}" srcOrd="2" destOrd="0" parTransId="{89F5F654-291A-4210-A6F4-100272E65344}" sibTransId="{2607C8FD-2B39-4FE2-A918-F1C7B0213D6F}"/>
    <dgm:cxn modelId="{9AE9D732-4C87-49B1-9862-01C042C8BC8D}" srcId="{D6A009C4-AAD6-48AD-8045-C7E577219E48}" destId="{11EF7BA1-32FF-47F8-B41A-5717AB207C8A}" srcOrd="0" destOrd="0" parTransId="{8BB0B116-AF11-4A13-A440-40386BED52D0}" sibTransId="{2FC47A5C-65B1-4771-90B0-E8B843B17BAF}"/>
    <dgm:cxn modelId="{19D7BDA1-530E-462E-983A-2E4E0A5C8592}" srcId="{11EF7BA1-32FF-47F8-B41A-5717AB207C8A}" destId="{56298D9D-2F95-43B3-A9B3-097B02070E6C}" srcOrd="0" destOrd="0" parTransId="{9CA3C52F-FFE8-422E-A17C-F5B017F4387C}" sibTransId="{984C8453-9DF7-4B59-9138-AEE5C7BDC8CB}"/>
    <dgm:cxn modelId="{C1CC3041-D998-46D0-A170-3F7EECD55EEE}" type="presOf" srcId="{56298D9D-2F95-43B3-A9B3-097B02070E6C}" destId="{D81A295E-261C-4496-94F6-ACAC23C67B68}" srcOrd="0" destOrd="0" presId="urn:microsoft.com/office/officeart/2005/8/layout/vList5"/>
    <dgm:cxn modelId="{637F34BE-02FD-4844-B8E2-2CFDD3D5BADB}" type="presOf" srcId="{80262653-338B-4763-BC36-C57D0791F3A4}" destId="{D81A295E-261C-4496-94F6-ACAC23C67B68}" srcOrd="0" destOrd="2" presId="urn:microsoft.com/office/officeart/2005/8/layout/vList5"/>
    <dgm:cxn modelId="{E1B9B540-99F5-49FC-B6C2-AE1F83E8CF5D}" type="presOf" srcId="{BAD9ABFA-D02B-43DF-94EF-5AFD81B0E9B9}" destId="{D81A295E-261C-4496-94F6-ACAC23C67B68}" srcOrd="0" destOrd="6" presId="urn:microsoft.com/office/officeart/2005/8/layout/vList5"/>
    <dgm:cxn modelId="{A88B722E-D154-4A7B-9855-AEBD7EE6BC90}" srcId="{11EF7BA1-32FF-47F8-B41A-5717AB207C8A}" destId="{96414D81-E92B-4C84-8E5B-EDA51FB9C7CF}" srcOrd="4" destOrd="0" parTransId="{8B4CF7F6-D116-44C7-BD6C-044902573B76}" sibTransId="{71D4C642-BE1B-4AB3-B8E4-F9B0AB74DC77}"/>
    <dgm:cxn modelId="{2DBBB5FD-CE8C-480F-9315-3592804E5ECE}" type="presOf" srcId="{D6A009C4-AAD6-48AD-8045-C7E577219E48}" destId="{B6E04C3E-B5CD-4B06-8054-D07AF9118F54}" srcOrd="0" destOrd="0" presId="urn:microsoft.com/office/officeart/2005/8/layout/vList5"/>
    <dgm:cxn modelId="{2CEF8E07-FDF3-455B-8824-E38C82317F1D}" srcId="{11EF7BA1-32FF-47F8-B41A-5717AB207C8A}" destId="{BAD9ABFA-D02B-43DF-94EF-5AFD81B0E9B9}" srcOrd="6" destOrd="0" parTransId="{2E9C8806-8D42-4A8C-88B4-FE7515C9B66D}" sibTransId="{D0F8502A-2BEA-4936-966A-F55914F3941D}"/>
    <dgm:cxn modelId="{305D325F-64C8-4B9A-971B-B0377B65D4E9}" srcId="{11EF7BA1-32FF-47F8-B41A-5717AB207C8A}" destId="{C9CB393F-1EB3-439B-9DEC-9066A9295457}" srcOrd="1" destOrd="0" parTransId="{9C710553-4893-4C55-9C0F-4FC16F1D130C}" sibTransId="{1A1EBB11-E450-4227-BFC4-B9C9A7439F39}"/>
    <dgm:cxn modelId="{3D97C050-87DA-4D70-8D26-6CEA9D2B943B}" srcId="{11EF7BA1-32FF-47F8-B41A-5717AB207C8A}" destId="{1027E332-FB7F-4260-B78A-E555CD734985}" srcOrd="3" destOrd="0" parTransId="{61816060-610B-49D0-B20A-9712F75AA1A2}" sibTransId="{57837133-606F-4348-BE6F-5BF9756CBB20}"/>
    <dgm:cxn modelId="{11E3526C-96BA-46B2-B87C-7C156C2D0F04}" srcId="{11EF7BA1-32FF-47F8-B41A-5717AB207C8A}" destId="{850284A0-0C18-4D1B-9909-596940E31FBB}" srcOrd="5" destOrd="0" parTransId="{B510E92F-5B5C-45D1-8533-18D6553F9023}" sibTransId="{C73C5509-4C3F-4CB4-8555-AAD51080103A}"/>
    <dgm:cxn modelId="{17ECDB88-A294-4182-BB5F-CA65AEC13980}" type="presOf" srcId="{1027E332-FB7F-4260-B78A-E555CD734985}" destId="{D81A295E-261C-4496-94F6-ACAC23C67B68}" srcOrd="0" destOrd="3" presId="urn:microsoft.com/office/officeart/2005/8/layout/vList5"/>
    <dgm:cxn modelId="{E5E8F07B-93D9-48AB-99DA-B11B67692729}" type="presOf" srcId="{850284A0-0C18-4D1B-9909-596940E31FBB}" destId="{D81A295E-261C-4496-94F6-ACAC23C67B68}" srcOrd="0" destOrd="5" presId="urn:microsoft.com/office/officeart/2005/8/layout/vList5"/>
    <dgm:cxn modelId="{D7F44913-D0EC-4ADD-A476-BAF75C770DD3}" type="presOf" srcId="{11EF7BA1-32FF-47F8-B41A-5717AB207C8A}" destId="{D0DCA465-639C-4AE9-9B11-7AE9D93E70ED}" srcOrd="0" destOrd="0" presId="urn:microsoft.com/office/officeart/2005/8/layout/vList5"/>
    <dgm:cxn modelId="{E8973A72-BBD5-45D8-A84A-563EBF2BBFB1}" type="presOf" srcId="{A6482BCA-5DD0-4656-951F-33E1058C2060}" destId="{D81A295E-261C-4496-94F6-ACAC23C67B68}" srcOrd="0" destOrd="7" presId="urn:microsoft.com/office/officeart/2005/8/layout/vList5"/>
    <dgm:cxn modelId="{125065C5-6893-4AEE-AAD0-82A9FCA5B0D0}" type="presOf" srcId="{96414D81-E92B-4C84-8E5B-EDA51FB9C7CF}" destId="{D81A295E-261C-4496-94F6-ACAC23C67B68}" srcOrd="0" destOrd="4" presId="urn:microsoft.com/office/officeart/2005/8/layout/vList5"/>
    <dgm:cxn modelId="{9D4D6444-8274-4581-B1C5-20BDE3FBF138}" type="presParOf" srcId="{B6E04C3E-B5CD-4B06-8054-D07AF9118F54}" destId="{D6C919C7-6BFA-42AC-A631-FD5D5212CF1F}" srcOrd="0" destOrd="0" presId="urn:microsoft.com/office/officeart/2005/8/layout/vList5"/>
    <dgm:cxn modelId="{76F2F3D6-2796-4340-A1B2-D13233D6FFAE}" type="presParOf" srcId="{D6C919C7-6BFA-42AC-A631-FD5D5212CF1F}" destId="{D0DCA465-639C-4AE9-9B11-7AE9D93E70ED}" srcOrd="0" destOrd="0" presId="urn:microsoft.com/office/officeart/2005/8/layout/vList5"/>
    <dgm:cxn modelId="{F9A0BDBA-B0D2-4394-9704-81422A01265D}" type="presParOf" srcId="{D6C919C7-6BFA-42AC-A631-FD5D5212CF1F}" destId="{D81A295E-261C-4496-94F6-ACAC23C67B68}"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974630-55F5-47B7-BEC7-E02B85B30EE0}">
      <dsp:nvSpPr>
        <dsp:cNvPr id="0" name=""/>
        <dsp:cNvSpPr/>
      </dsp:nvSpPr>
      <dsp:spPr>
        <a:xfrm>
          <a:off x="3838005" y="1086429"/>
          <a:ext cx="1391789" cy="139196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9B2BA632-99AE-4D9F-8BBB-D05386F5B28B}">
      <dsp:nvSpPr>
        <dsp:cNvPr id="0" name=""/>
        <dsp:cNvSpPr/>
      </dsp:nvSpPr>
      <dsp:spPr>
        <a:xfrm>
          <a:off x="3736520" y="0"/>
          <a:ext cx="1594759" cy="85344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977900" rtl="0">
            <a:lnSpc>
              <a:spcPct val="90000"/>
            </a:lnSpc>
            <a:spcBef>
              <a:spcPct val="0"/>
            </a:spcBef>
            <a:spcAft>
              <a:spcPct val="35000"/>
            </a:spcAft>
          </a:pPr>
          <a:r>
            <a:rPr lang="en-GB" sz="2200" kern="1200" smtClean="0"/>
            <a:t>Accuracy</a:t>
          </a:r>
          <a:endParaRPr lang="en-GB" sz="2200" kern="1200"/>
        </a:p>
      </dsp:txBody>
      <dsp:txXfrm>
        <a:off x="3736520" y="0"/>
        <a:ext cx="1594759" cy="853440"/>
      </dsp:txXfrm>
    </dsp:sp>
    <dsp:sp modelId="{B39FA069-E6C4-4C5A-A774-DA8FAEA5BD25}">
      <dsp:nvSpPr>
        <dsp:cNvPr id="0" name=""/>
        <dsp:cNvSpPr/>
      </dsp:nvSpPr>
      <dsp:spPr>
        <a:xfrm>
          <a:off x="4246263" y="1282720"/>
          <a:ext cx="1391789" cy="139196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DF8CCC51-A0AC-4803-B9A4-5654B9839A0A}">
      <dsp:nvSpPr>
        <dsp:cNvPr id="0" name=""/>
        <dsp:cNvSpPr/>
      </dsp:nvSpPr>
      <dsp:spPr>
        <a:xfrm>
          <a:off x="5809707" y="810768"/>
          <a:ext cx="1507772" cy="93878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977900" rtl="0">
            <a:lnSpc>
              <a:spcPct val="90000"/>
            </a:lnSpc>
            <a:spcBef>
              <a:spcPct val="0"/>
            </a:spcBef>
            <a:spcAft>
              <a:spcPct val="35000"/>
            </a:spcAft>
          </a:pPr>
          <a:r>
            <a:rPr lang="en-GB" sz="2200" kern="1200" smtClean="0"/>
            <a:t>Timeliness</a:t>
          </a:r>
          <a:endParaRPr lang="en-GB" sz="2200" kern="1200"/>
        </a:p>
      </dsp:txBody>
      <dsp:txXfrm>
        <a:off x="5809707" y="810768"/>
        <a:ext cx="1507772" cy="938784"/>
      </dsp:txXfrm>
    </dsp:sp>
    <dsp:sp modelId="{3EA44F18-F4FB-4D9E-B964-F824151EC7FF}">
      <dsp:nvSpPr>
        <dsp:cNvPr id="0" name=""/>
        <dsp:cNvSpPr/>
      </dsp:nvSpPr>
      <dsp:spPr>
        <a:xfrm>
          <a:off x="4346588" y="1724375"/>
          <a:ext cx="1391789" cy="139196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F09F687B-BA60-4254-87D6-6ECB22C75CC6}">
      <dsp:nvSpPr>
        <dsp:cNvPr id="0" name=""/>
        <dsp:cNvSpPr/>
      </dsp:nvSpPr>
      <dsp:spPr>
        <a:xfrm>
          <a:off x="5954685" y="2005584"/>
          <a:ext cx="1478776" cy="100279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977900" rtl="0">
            <a:lnSpc>
              <a:spcPct val="90000"/>
            </a:lnSpc>
            <a:spcBef>
              <a:spcPct val="0"/>
            </a:spcBef>
            <a:spcAft>
              <a:spcPct val="35000"/>
            </a:spcAft>
          </a:pPr>
          <a:r>
            <a:rPr lang="en-GB" sz="2200" kern="1200" smtClean="0"/>
            <a:t>Flexibility</a:t>
          </a:r>
          <a:endParaRPr lang="en-GB" sz="2200" kern="1200"/>
        </a:p>
      </dsp:txBody>
      <dsp:txXfrm>
        <a:off x="5954685" y="2005584"/>
        <a:ext cx="1478776" cy="1002792"/>
      </dsp:txXfrm>
    </dsp:sp>
    <dsp:sp modelId="{C5D078CF-25AC-4F59-967C-A6CEBF249BEA}">
      <dsp:nvSpPr>
        <dsp:cNvPr id="0" name=""/>
        <dsp:cNvSpPr/>
      </dsp:nvSpPr>
      <dsp:spPr>
        <a:xfrm>
          <a:off x="4064170" y="2078553"/>
          <a:ext cx="1391789" cy="139196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A4825E32-BCFF-4567-AD8E-019252542950}">
      <dsp:nvSpPr>
        <dsp:cNvPr id="0" name=""/>
        <dsp:cNvSpPr/>
      </dsp:nvSpPr>
      <dsp:spPr>
        <a:xfrm>
          <a:off x="5316781" y="3349752"/>
          <a:ext cx="1594759" cy="91744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977900" rtl="0">
            <a:lnSpc>
              <a:spcPct val="90000"/>
            </a:lnSpc>
            <a:spcBef>
              <a:spcPct val="0"/>
            </a:spcBef>
            <a:spcAft>
              <a:spcPct val="35000"/>
            </a:spcAft>
          </a:pPr>
          <a:r>
            <a:rPr lang="en-GB" sz="2200" kern="1200" smtClean="0"/>
            <a:t>Acceptability</a:t>
          </a:r>
          <a:endParaRPr lang="en-GB" sz="2200" kern="1200"/>
        </a:p>
      </dsp:txBody>
      <dsp:txXfrm>
        <a:off x="5316781" y="3349752"/>
        <a:ext cx="1594759" cy="917448"/>
      </dsp:txXfrm>
    </dsp:sp>
    <dsp:sp modelId="{007BB1C5-3957-4D56-8020-D92CC27B2341}">
      <dsp:nvSpPr>
        <dsp:cNvPr id="0" name=""/>
        <dsp:cNvSpPr/>
      </dsp:nvSpPr>
      <dsp:spPr>
        <a:xfrm>
          <a:off x="3611839" y="2078553"/>
          <a:ext cx="1391789" cy="139196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B34000E1-A925-44C7-84B2-E52768F5AFC7}">
      <dsp:nvSpPr>
        <dsp:cNvPr id="0" name=""/>
        <dsp:cNvSpPr/>
      </dsp:nvSpPr>
      <dsp:spPr>
        <a:xfrm>
          <a:off x="2156258" y="3349752"/>
          <a:ext cx="1594759" cy="91744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977900" rtl="0">
            <a:lnSpc>
              <a:spcPct val="90000"/>
            </a:lnSpc>
            <a:spcBef>
              <a:spcPct val="0"/>
            </a:spcBef>
            <a:spcAft>
              <a:spcPct val="35000"/>
            </a:spcAft>
          </a:pPr>
          <a:r>
            <a:rPr lang="en-GB" sz="2200" kern="1200" dirty="0" smtClean="0"/>
            <a:t>Integration</a:t>
          </a:r>
          <a:endParaRPr lang="en-GB" sz="2200" kern="1200" dirty="0"/>
        </a:p>
      </dsp:txBody>
      <dsp:txXfrm>
        <a:off x="2156258" y="3349752"/>
        <a:ext cx="1594759" cy="917448"/>
      </dsp:txXfrm>
    </dsp:sp>
    <dsp:sp modelId="{595C0D62-3966-48E5-924E-FFF721C214BD}">
      <dsp:nvSpPr>
        <dsp:cNvPr id="0" name=""/>
        <dsp:cNvSpPr/>
      </dsp:nvSpPr>
      <dsp:spPr>
        <a:xfrm>
          <a:off x="3329421" y="1724375"/>
          <a:ext cx="1391789" cy="139196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6C38C296-D56A-454D-AE30-0F8351CB96AD}">
      <dsp:nvSpPr>
        <dsp:cNvPr id="0" name=""/>
        <dsp:cNvSpPr/>
      </dsp:nvSpPr>
      <dsp:spPr>
        <a:xfrm>
          <a:off x="1634337" y="2005584"/>
          <a:ext cx="1478776" cy="100279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977900" rtl="0">
            <a:lnSpc>
              <a:spcPct val="90000"/>
            </a:lnSpc>
            <a:spcBef>
              <a:spcPct val="0"/>
            </a:spcBef>
            <a:spcAft>
              <a:spcPct val="35000"/>
            </a:spcAft>
          </a:pPr>
          <a:r>
            <a:rPr lang="en-GB" sz="2200" kern="1200" dirty="0" smtClean="0"/>
            <a:t>Economic Feasibility</a:t>
          </a:r>
          <a:endParaRPr lang="en-GB" sz="2200" kern="1200" dirty="0"/>
        </a:p>
      </dsp:txBody>
      <dsp:txXfrm>
        <a:off x="1634337" y="2005584"/>
        <a:ext cx="1478776" cy="1002792"/>
      </dsp:txXfrm>
    </dsp:sp>
    <dsp:sp modelId="{5F19CDE8-16F9-4D37-8992-574D15C6247D}">
      <dsp:nvSpPr>
        <dsp:cNvPr id="0" name=""/>
        <dsp:cNvSpPr/>
      </dsp:nvSpPr>
      <dsp:spPr>
        <a:xfrm>
          <a:off x="3429746" y="1282720"/>
          <a:ext cx="1391789" cy="139196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C5DA07B0-9E62-42D7-A61A-BDA721FA35FE}">
      <dsp:nvSpPr>
        <dsp:cNvPr id="0" name=""/>
        <dsp:cNvSpPr/>
      </dsp:nvSpPr>
      <dsp:spPr>
        <a:xfrm>
          <a:off x="1750320" y="810768"/>
          <a:ext cx="1507772" cy="93878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977900" rtl="0">
            <a:lnSpc>
              <a:spcPct val="90000"/>
            </a:lnSpc>
            <a:spcBef>
              <a:spcPct val="0"/>
            </a:spcBef>
            <a:spcAft>
              <a:spcPct val="35000"/>
            </a:spcAft>
          </a:pPr>
          <a:r>
            <a:rPr lang="en-GB" sz="2200" kern="1200" dirty="0" smtClean="0"/>
            <a:t>Strategic Placement</a:t>
          </a:r>
          <a:endParaRPr lang="en-GB" sz="2200" kern="1200" dirty="0"/>
        </a:p>
      </dsp:txBody>
      <dsp:txXfrm>
        <a:off x="1750320" y="810768"/>
        <a:ext cx="1507772" cy="9387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26CFF6-578A-4025-B9FF-2E061155FDDC}">
      <dsp:nvSpPr>
        <dsp:cNvPr id="0" name=""/>
        <dsp:cNvSpPr/>
      </dsp:nvSpPr>
      <dsp:spPr>
        <a:xfrm>
          <a:off x="3635898" y="1164031"/>
          <a:ext cx="1491203" cy="1491386"/>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F65C3BAE-0D03-4252-AF35-7BFFBF1B238F}">
      <dsp:nvSpPr>
        <dsp:cNvPr id="0" name=""/>
        <dsp:cNvSpPr/>
      </dsp:nvSpPr>
      <dsp:spPr>
        <a:xfrm>
          <a:off x="3527164" y="0"/>
          <a:ext cx="1708670" cy="91440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889000" rtl="0">
            <a:lnSpc>
              <a:spcPct val="90000"/>
            </a:lnSpc>
            <a:spcBef>
              <a:spcPct val="0"/>
            </a:spcBef>
            <a:spcAft>
              <a:spcPct val="35000"/>
            </a:spcAft>
          </a:pPr>
          <a:r>
            <a:rPr lang="en-GB" sz="2000" b="1" kern="1200" dirty="0" smtClean="0">
              <a:latin typeface="Times New Roman" panose="02020603050405020304" pitchFamily="18" charset="0"/>
              <a:cs typeface="Times New Roman" panose="02020603050405020304" pitchFamily="18" charset="0"/>
            </a:rPr>
            <a:t>Feed forward Control:</a:t>
          </a:r>
          <a:endParaRPr lang="en-GB" sz="2000" kern="1200" dirty="0">
            <a:latin typeface="Times New Roman" panose="02020603050405020304" pitchFamily="18" charset="0"/>
            <a:cs typeface="Times New Roman" panose="02020603050405020304" pitchFamily="18" charset="0"/>
          </a:endParaRPr>
        </a:p>
      </dsp:txBody>
      <dsp:txXfrm>
        <a:off x="3527164" y="0"/>
        <a:ext cx="1708670" cy="914400"/>
      </dsp:txXfrm>
    </dsp:sp>
    <dsp:sp modelId="{8CEFD444-1EAC-4D3A-AB56-9D3ACC9A53CE}">
      <dsp:nvSpPr>
        <dsp:cNvPr id="0" name=""/>
        <dsp:cNvSpPr/>
      </dsp:nvSpPr>
      <dsp:spPr>
        <a:xfrm>
          <a:off x="4073317" y="1374343"/>
          <a:ext cx="1491203" cy="1491386"/>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0DFC5C73-E8D9-4BFF-A83F-D7C9144B8D3B}">
      <dsp:nvSpPr>
        <dsp:cNvPr id="0" name=""/>
        <dsp:cNvSpPr/>
      </dsp:nvSpPr>
      <dsp:spPr>
        <a:xfrm>
          <a:off x="5748436" y="868679"/>
          <a:ext cx="1615470" cy="100584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889000" rtl="0">
            <a:lnSpc>
              <a:spcPct val="90000"/>
            </a:lnSpc>
            <a:spcBef>
              <a:spcPct val="0"/>
            </a:spcBef>
            <a:spcAft>
              <a:spcPct val="35000"/>
            </a:spcAft>
          </a:pPr>
          <a:r>
            <a:rPr lang="en-GB" sz="2000" b="1" kern="1200" smtClean="0">
              <a:latin typeface="Times New Roman" panose="02020603050405020304" pitchFamily="18" charset="0"/>
              <a:cs typeface="Times New Roman" panose="02020603050405020304" pitchFamily="18" charset="0"/>
            </a:rPr>
            <a:t>Concurrent Control:</a:t>
          </a:r>
          <a:endParaRPr lang="en-GB" sz="2000" kern="1200">
            <a:latin typeface="Times New Roman" panose="02020603050405020304" pitchFamily="18" charset="0"/>
            <a:cs typeface="Times New Roman" panose="02020603050405020304" pitchFamily="18" charset="0"/>
          </a:endParaRPr>
        </a:p>
      </dsp:txBody>
      <dsp:txXfrm>
        <a:off x="5748436" y="868679"/>
        <a:ext cx="1615470" cy="1005840"/>
      </dsp:txXfrm>
    </dsp:sp>
    <dsp:sp modelId="{6A8ACF81-2181-4E95-9306-5977E51E5C80}">
      <dsp:nvSpPr>
        <dsp:cNvPr id="0" name=""/>
        <dsp:cNvSpPr/>
      </dsp:nvSpPr>
      <dsp:spPr>
        <a:xfrm>
          <a:off x="4180808" y="1847545"/>
          <a:ext cx="1491203" cy="1491386"/>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50A74AD9-EBDC-4D86-B0E6-6E63DFDCDB49}">
      <dsp:nvSpPr>
        <dsp:cNvPr id="0" name=""/>
        <dsp:cNvSpPr/>
      </dsp:nvSpPr>
      <dsp:spPr>
        <a:xfrm>
          <a:off x="5903770" y="2148840"/>
          <a:ext cx="1584403" cy="107442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889000" rtl="0">
            <a:lnSpc>
              <a:spcPct val="90000"/>
            </a:lnSpc>
            <a:spcBef>
              <a:spcPct val="0"/>
            </a:spcBef>
            <a:spcAft>
              <a:spcPct val="35000"/>
            </a:spcAft>
          </a:pPr>
          <a:r>
            <a:rPr lang="en-GB" sz="2000" b="1" kern="1200" smtClean="0">
              <a:latin typeface="Times New Roman" panose="02020603050405020304" pitchFamily="18" charset="0"/>
              <a:cs typeface="Times New Roman" panose="02020603050405020304" pitchFamily="18" charset="0"/>
            </a:rPr>
            <a:t>Feedback Control:</a:t>
          </a:r>
          <a:endParaRPr lang="en-GB" sz="2000" kern="1200">
            <a:latin typeface="Times New Roman" panose="02020603050405020304" pitchFamily="18" charset="0"/>
            <a:cs typeface="Times New Roman" panose="02020603050405020304" pitchFamily="18" charset="0"/>
          </a:endParaRPr>
        </a:p>
      </dsp:txBody>
      <dsp:txXfrm>
        <a:off x="5903770" y="2148840"/>
        <a:ext cx="1584403" cy="1074420"/>
      </dsp:txXfrm>
    </dsp:sp>
    <dsp:sp modelId="{99F40801-10A8-447D-8E6C-E6045B49A0FB}">
      <dsp:nvSpPr>
        <dsp:cNvPr id="0" name=""/>
        <dsp:cNvSpPr/>
      </dsp:nvSpPr>
      <dsp:spPr>
        <a:xfrm>
          <a:off x="3878218" y="2227021"/>
          <a:ext cx="1491203" cy="1491386"/>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8388B28D-A5F9-491A-AB38-6173D597D10F}">
      <dsp:nvSpPr>
        <dsp:cNvPr id="0" name=""/>
        <dsp:cNvSpPr/>
      </dsp:nvSpPr>
      <dsp:spPr>
        <a:xfrm>
          <a:off x="5220301" y="3589020"/>
          <a:ext cx="1708670" cy="98298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889000" rtl="0">
            <a:lnSpc>
              <a:spcPct val="90000"/>
            </a:lnSpc>
            <a:spcBef>
              <a:spcPct val="0"/>
            </a:spcBef>
            <a:spcAft>
              <a:spcPct val="35000"/>
            </a:spcAft>
          </a:pPr>
          <a:r>
            <a:rPr lang="en-GB" sz="2000" b="1" kern="1200" smtClean="0">
              <a:latin typeface="Times New Roman" panose="02020603050405020304" pitchFamily="18" charset="0"/>
              <a:cs typeface="Times New Roman" panose="02020603050405020304" pitchFamily="18" charset="0"/>
            </a:rPr>
            <a:t>Strategic Control:</a:t>
          </a:r>
          <a:endParaRPr lang="en-GB" sz="2000" kern="1200">
            <a:latin typeface="Times New Roman" panose="02020603050405020304" pitchFamily="18" charset="0"/>
            <a:cs typeface="Times New Roman" panose="02020603050405020304" pitchFamily="18" charset="0"/>
          </a:endParaRPr>
        </a:p>
      </dsp:txBody>
      <dsp:txXfrm>
        <a:off x="5220301" y="3589020"/>
        <a:ext cx="1708670" cy="982980"/>
      </dsp:txXfrm>
    </dsp:sp>
    <dsp:sp modelId="{DE266D3F-DC4C-4024-AEB7-F8E630724B31}">
      <dsp:nvSpPr>
        <dsp:cNvPr id="0" name=""/>
        <dsp:cNvSpPr/>
      </dsp:nvSpPr>
      <dsp:spPr>
        <a:xfrm>
          <a:off x="3393577" y="2227021"/>
          <a:ext cx="1491203" cy="1491386"/>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1FEBAF43-1DA9-4D05-934E-8BCF338C9318}">
      <dsp:nvSpPr>
        <dsp:cNvPr id="0" name=""/>
        <dsp:cNvSpPr/>
      </dsp:nvSpPr>
      <dsp:spPr>
        <a:xfrm>
          <a:off x="1834027" y="3589020"/>
          <a:ext cx="1708670" cy="98298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889000" rtl="0">
            <a:lnSpc>
              <a:spcPct val="90000"/>
            </a:lnSpc>
            <a:spcBef>
              <a:spcPct val="0"/>
            </a:spcBef>
            <a:spcAft>
              <a:spcPct val="35000"/>
            </a:spcAft>
          </a:pPr>
          <a:r>
            <a:rPr lang="en-GB" sz="2000" b="1" kern="1200" dirty="0" smtClean="0">
              <a:latin typeface="Times New Roman" panose="02020603050405020304" pitchFamily="18" charset="0"/>
              <a:cs typeface="Times New Roman" panose="02020603050405020304" pitchFamily="18" charset="0"/>
            </a:rPr>
            <a:t>Budgetary Control:</a:t>
          </a:r>
          <a:endParaRPr lang="en-GB" sz="2000" kern="1200" dirty="0">
            <a:latin typeface="Times New Roman" panose="02020603050405020304" pitchFamily="18" charset="0"/>
            <a:cs typeface="Times New Roman" panose="02020603050405020304" pitchFamily="18" charset="0"/>
          </a:endParaRPr>
        </a:p>
      </dsp:txBody>
      <dsp:txXfrm>
        <a:off x="1834027" y="3589020"/>
        <a:ext cx="1708670" cy="982980"/>
      </dsp:txXfrm>
    </dsp:sp>
    <dsp:sp modelId="{E53E9F29-C1DF-4D04-8CA9-12D264A2F23F}">
      <dsp:nvSpPr>
        <dsp:cNvPr id="0" name=""/>
        <dsp:cNvSpPr/>
      </dsp:nvSpPr>
      <dsp:spPr>
        <a:xfrm>
          <a:off x="3090987" y="1847545"/>
          <a:ext cx="1491203" cy="1491386"/>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3BF2AFE2-A82F-488C-90F4-508ACB8B2412}">
      <dsp:nvSpPr>
        <dsp:cNvPr id="0" name=""/>
        <dsp:cNvSpPr/>
      </dsp:nvSpPr>
      <dsp:spPr>
        <a:xfrm>
          <a:off x="1274826" y="2148840"/>
          <a:ext cx="1584403" cy="107442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889000" rtl="0">
            <a:lnSpc>
              <a:spcPct val="90000"/>
            </a:lnSpc>
            <a:spcBef>
              <a:spcPct val="0"/>
            </a:spcBef>
            <a:spcAft>
              <a:spcPct val="35000"/>
            </a:spcAft>
          </a:pPr>
          <a:r>
            <a:rPr lang="en-GB" sz="2000" b="1" kern="1200" smtClean="0">
              <a:latin typeface="Times New Roman" panose="02020603050405020304" pitchFamily="18" charset="0"/>
              <a:cs typeface="Times New Roman" panose="02020603050405020304" pitchFamily="18" charset="0"/>
            </a:rPr>
            <a:t>Quality Control:</a:t>
          </a:r>
          <a:endParaRPr lang="en-GB" sz="2000" kern="1200">
            <a:latin typeface="Times New Roman" panose="02020603050405020304" pitchFamily="18" charset="0"/>
            <a:cs typeface="Times New Roman" panose="02020603050405020304" pitchFamily="18" charset="0"/>
          </a:endParaRPr>
        </a:p>
      </dsp:txBody>
      <dsp:txXfrm>
        <a:off x="1274826" y="2148840"/>
        <a:ext cx="1584403" cy="1074420"/>
      </dsp:txXfrm>
    </dsp:sp>
    <dsp:sp modelId="{E8D1FB0A-3054-4B27-94B8-8230F39B0550}">
      <dsp:nvSpPr>
        <dsp:cNvPr id="0" name=""/>
        <dsp:cNvSpPr/>
      </dsp:nvSpPr>
      <dsp:spPr>
        <a:xfrm>
          <a:off x="3198478" y="1374343"/>
          <a:ext cx="1491203" cy="1491386"/>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64E8141B-A2E4-4607-81E3-150CDDF10B75}">
      <dsp:nvSpPr>
        <dsp:cNvPr id="0" name=""/>
        <dsp:cNvSpPr/>
      </dsp:nvSpPr>
      <dsp:spPr>
        <a:xfrm>
          <a:off x="1399092" y="868679"/>
          <a:ext cx="1615470" cy="100584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889000" rtl="0">
            <a:lnSpc>
              <a:spcPct val="90000"/>
            </a:lnSpc>
            <a:spcBef>
              <a:spcPct val="0"/>
            </a:spcBef>
            <a:spcAft>
              <a:spcPct val="35000"/>
            </a:spcAft>
          </a:pPr>
          <a:r>
            <a:rPr lang="en-GB" sz="2000" b="1" kern="1200" smtClean="0">
              <a:latin typeface="Times New Roman" panose="02020603050405020304" pitchFamily="18" charset="0"/>
              <a:cs typeface="Times New Roman" panose="02020603050405020304" pitchFamily="18" charset="0"/>
            </a:rPr>
            <a:t>Process Control:</a:t>
          </a:r>
          <a:endParaRPr lang="en-GB" sz="2000" kern="1200">
            <a:latin typeface="Times New Roman" panose="02020603050405020304" pitchFamily="18" charset="0"/>
            <a:cs typeface="Times New Roman" panose="02020603050405020304" pitchFamily="18" charset="0"/>
          </a:endParaRPr>
        </a:p>
      </dsp:txBody>
      <dsp:txXfrm>
        <a:off x="1399092" y="868679"/>
        <a:ext cx="1615470" cy="10058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1A295E-261C-4496-94F6-ACAC23C67B68}">
      <dsp:nvSpPr>
        <dsp:cNvPr id="0" name=""/>
        <dsp:cNvSpPr/>
      </dsp:nvSpPr>
      <dsp:spPr>
        <a:xfrm rot="5400000">
          <a:off x="3358896" y="486155"/>
          <a:ext cx="5303520" cy="565708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rtl="0">
            <a:lnSpc>
              <a:spcPct val="90000"/>
            </a:lnSpc>
            <a:spcBef>
              <a:spcPct val="0"/>
            </a:spcBef>
            <a:spcAft>
              <a:spcPct val="15000"/>
            </a:spcAft>
            <a:buChar char="••"/>
          </a:pPr>
          <a:r>
            <a:rPr lang="en-GB" sz="3100" kern="1200" smtClean="0">
              <a:latin typeface="Times New Roman" panose="02020603050405020304" pitchFamily="18" charset="0"/>
              <a:cs typeface="Times New Roman" panose="02020603050405020304" pitchFamily="18" charset="0"/>
            </a:rPr>
            <a:t>1. Over Control</a:t>
          </a:r>
          <a:endParaRPr lang="en-GB" sz="3100" kern="1200">
            <a:latin typeface="Times New Roman" panose="02020603050405020304" pitchFamily="18" charset="0"/>
            <a:cs typeface="Times New Roman" panose="02020603050405020304" pitchFamily="18" charset="0"/>
          </a:endParaRPr>
        </a:p>
        <a:p>
          <a:pPr marL="285750" lvl="1" indent="-285750" algn="l" defTabSz="1377950" rtl="0">
            <a:lnSpc>
              <a:spcPct val="90000"/>
            </a:lnSpc>
            <a:spcBef>
              <a:spcPct val="0"/>
            </a:spcBef>
            <a:spcAft>
              <a:spcPct val="15000"/>
            </a:spcAft>
            <a:buChar char="••"/>
          </a:pPr>
          <a:r>
            <a:rPr lang="en-GB" sz="3100" kern="1200" smtClean="0">
              <a:latin typeface="Times New Roman" panose="02020603050405020304" pitchFamily="18" charset="0"/>
              <a:cs typeface="Times New Roman" panose="02020603050405020304" pitchFamily="18" charset="0"/>
            </a:rPr>
            <a:t>Over-Emphasis on Quantitative Data</a:t>
          </a:r>
          <a:endParaRPr lang="en-GB" sz="3100" kern="1200">
            <a:latin typeface="Times New Roman" panose="02020603050405020304" pitchFamily="18" charset="0"/>
            <a:cs typeface="Times New Roman" panose="02020603050405020304" pitchFamily="18" charset="0"/>
          </a:endParaRPr>
        </a:p>
        <a:p>
          <a:pPr marL="285750" lvl="1" indent="-285750" algn="l" defTabSz="1377950" rtl="0">
            <a:lnSpc>
              <a:spcPct val="90000"/>
            </a:lnSpc>
            <a:spcBef>
              <a:spcPct val="0"/>
            </a:spcBef>
            <a:spcAft>
              <a:spcPct val="15000"/>
            </a:spcAft>
            <a:buChar char="••"/>
          </a:pPr>
          <a:r>
            <a:rPr lang="en-GB" sz="3100" kern="1200" smtClean="0">
              <a:latin typeface="Times New Roman" panose="02020603050405020304" pitchFamily="18" charset="0"/>
              <a:cs typeface="Times New Roman" panose="02020603050405020304" pitchFamily="18" charset="0"/>
            </a:rPr>
            <a:t>Too Liberal</a:t>
          </a:r>
          <a:endParaRPr lang="en-GB" sz="3100" kern="1200">
            <a:latin typeface="Times New Roman" panose="02020603050405020304" pitchFamily="18" charset="0"/>
            <a:cs typeface="Times New Roman" panose="02020603050405020304" pitchFamily="18" charset="0"/>
          </a:endParaRPr>
        </a:p>
        <a:p>
          <a:pPr marL="285750" lvl="1" indent="-285750" algn="l" defTabSz="1377950" rtl="0">
            <a:lnSpc>
              <a:spcPct val="90000"/>
            </a:lnSpc>
            <a:spcBef>
              <a:spcPct val="0"/>
            </a:spcBef>
            <a:spcAft>
              <a:spcPct val="15000"/>
            </a:spcAft>
            <a:buChar char="••"/>
          </a:pPr>
          <a:r>
            <a:rPr lang="en-GB" sz="3100" kern="1200" dirty="0" smtClean="0">
              <a:latin typeface="Times New Roman" panose="02020603050405020304" pitchFamily="18" charset="0"/>
              <a:cs typeface="Times New Roman" panose="02020603050405020304" pitchFamily="18" charset="0"/>
            </a:rPr>
            <a:t>Influence of External Factors</a:t>
          </a:r>
          <a:endParaRPr lang="en-GB" sz="3100" kern="1200" dirty="0">
            <a:latin typeface="Times New Roman" panose="02020603050405020304" pitchFamily="18" charset="0"/>
            <a:cs typeface="Times New Roman" panose="02020603050405020304" pitchFamily="18" charset="0"/>
          </a:endParaRPr>
        </a:p>
        <a:p>
          <a:pPr marL="285750" lvl="1" indent="-285750" algn="l" defTabSz="1377950" rtl="0">
            <a:lnSpc>
              <a:spcPct val="90000"/>
            </a:lnSpc>
            <a:spcBef>
              <a:spcPct val="0"/>
            </a:spcBef>
            <a:spcAft>
              <a:spcPct val="15000"/>
            </a:spcAft>
            <a:buChar char="••"/>
          </a:pPr>
          <a:r>
            <a:rPr lang="en-GB" sz="3100" kern="1200" smtClean="0">
              <a:latin typeface="Times New Roman" panose="02020603050405020304" pitchFamily="18" charset="0"/>
              <a:cs typeface="Times New Roman" panose="02020603050405020304" pitchFamily="18" charset="0"/>
            </a:rPr>
            <a:t>Expensive</a:t>
          </a:r>
          <a:endParaRPr lang="en-GB" sz="3100" kern="1200">
            <a:latin typeface="Times New Roman" panose="02020603050405020304" pitchFamily="18" charset="0"/>
            <a:cs typeface="Times New Roman" panose="02020603050405020304" pitchFamily="18" charset="0"/>
          </a:endParaRPr>
        </a:p>
        <a:p>
          <a:pPr marL="285750" lvl="1" indent="-285750" algn="l" defTabSz="1377950" rtl="0">
            <a:lnSpc>
              <a:spcPct val="90000"/>
            </a:lnSpc>
            <a:spcBef>
              <a:spcPct val="0"/>
            </a:spcBef>
            <a:spcAft>
              <a:spcPct val="15000"/>
            </a:spcAft>
            <a:buChar char="••"/>
          </a:pPr>
          <a:r>
            <a:rPr lang="en-GB" sz="3100" kern="1200" smtClean="0">
              <a:latin typeface="Times New Roman" panose="02020603050405020304" pitchFamily="18" charset="0"/>
              <a:cs typeface="Times New Roman" panose="02020603050405020304" pitchFamily="18" charset="0"/>
            </a:rPr>
            <a:t>Lack of Satisfactory Standards</a:t>
          </a:r>
          <a:endParaRPr lang="en-GB" sz="3100" kern="1200">
            <a:latin typeface="Times New Roman" panose="02020603050405020304" pitchFamily="18" charset="0"/>
            <a:cs typeface="Times New Roman" panose="02020603050405020304" pitchFamily="18" charset="0"/>
          </a:endParaRPr>
        </a:p>
        <a:p>
          <a:pPr marL="285750" lvl="1" indent="-285750" algn="l" defTabSz="1377950" rtl="0">
            <a:lnSpc>
              <a:spcPct val="90000"/>
            </a:lnSpc>
            <a:spcBef>
              <a:spcPct val="0"/>
            </a:spcBef>
            <a:spcAft>
              <a:spcPct val="15000"/>
            </a:spcAft>
            <a:buChar char="••"/>
          </a:pPr>
          <a:r>
            <a:rPr lang="en-GB" sz="3100" kern="1200" smtClean="0">
              <a:latin typeface="Times New Roman" panose="02020603050405020304" pitchFamily="18" charset="0"/>
              <a:cs typeface="Times New Roman" panose="02020603050405020304" pitchFamily="18" charset="0"/>
            </a:rPr>
            <a:t>Poor Visioning</a:t>
          </a:r>
          <a:endParaRPr lang="en-GB" sz="3100" kern="1200">
            <a:latin typeface="Times New Roman" panose="02020603050405020304" pitchFamily="18" charset="0"/>
            <a:cs typeface="Times New Roman" panose="02020603050405020304" pitchFamily="18" charset="0"/>
          </a:endParaRPr>
        </a:p>
        <a:p>
          <a:pPr marL="285750" lvl="1" indent="-285750" algn="l" defTabSz="1377950" rtl="0">
            <a:lnSpc>
              <a:spcPct val="90000"/>
            </a:lnSpc>
            <a:spcBef>
              <a:spcPct val="0"/>
            </a:spcBef>
            <a:spcAft>
              <a:spcPct val="15000"/>
            </a:spcAft>
            <a:buChar char="••"/>
          </a:pPr>
          <a:r>
            <a:rPr lang="en-GB" sz="3100" kern="1200" smtClean="0">
              <a:latin typeface="Times New Roman" panose="02020603050405020304" pitchFamily="18" charset="0"/>
              <a:cs typeface="Times New Roman" panose="02020603050405020304" pitchFamily="18" charset="0"/>
            </a:rPr>
            <a:t>Poor Ownership</a:t>
          </a:r>
          <a:endParaRPr lang="en-GB" sz="3100" kern="1200">
            <a:latin typeface="Times New Roman" panose="02020603050405020304" pitchFamily="18" charset="0"/>
            <a:cs typeface="Times New Roman" panose="02020603050405020304" pitchFamily="18" charset="0"/>
          </a:endParaRPr>
        </a:p>
      </dsp:txBody>
      <dsp:txXfrm rot="-5400000">
        <a:off x="3182113" y="921836"/>
        <a:ext cx="5398191" cy="4785726"/>
      </dsp:txXfrm>
    </dsp:sp>
    <dsp:sp modelId="{D0DCA465-639C-4AE9-9B11-7AE9D93E70ED}">
      <dsp:nvSpPr>
        <dsp:cNvPr id="0" name=""/>
        <dsp:cNvSpPr/>
      </dsp:nvSpPr>
      <dsp:spPr>
        <a:xfrm>
          <a:off x="0" y="0"/>
          <a:ext cx="3182112" cy="6629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81915" rIns="163830" bIns="81915" numCol="1" spcCol="1270" anchor="ctr" anchorCtr="0">
          <a:noAutofit/>
        </a:bodyPr>
        <a:lstStyle/>
        <a:p>
          <a:pPr lvl="0" algn="ctr" defTabSz="1911350" rtl="0">
            <a:lnSpc>
              <a:spcPct val="90000"/>
            </a:lnSpc>
            <a:spcBef>
              <a:spcPct val="0"/>
            </a:spcBef>
            <a:spcAft>
              <a:spcPct val="35000"/>
            </a:spcAft>
          </a:pPr>
          <a:r>
            <a:rPr lang="en-GB" sz="4300" kern="1200" dirty="0" smtClean="0">
              <a:latin typeface="Times New Roman" panose="02020603050405020304" pitchFamily="18" charset="0"/>
              <a:cs typeface="Times New Roman" panose="02020603050405020304" pitchFamily="18" charset="0"/>
            </a:rPr>
            <a:t>Potential Barriers To Controlling</a:t>
          </a:r>
          <a:endParaRPr lang="en-GB" sz="4300" kern="1200" dirty="0">
            <a:latin typeface="Times New Roman" panose="02020603050405020304" pitchFamily="18" charset="0"/>
            <a:cs typeface="Times New Roman" panose="02020603050405020304" pitchFamily="18" charset="0"/>
          </a:endParaRPr>
        </a:p>
      </dsp:txBody>
      <dsp:txXfrm>
        <a:off x="155338" y="155338"/>
        <a:ext cx="2871436" cy="6318724"/>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903466-57FF-4434-B29D-8F7E2956EF45}" type="datetimeFigureOut">
              <a:rPr lang="en-GB" smtClean="0"/>
              <a:t>11/02/2024</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9F0DDA-77F0-4F23-A2D8-5123AD0FC933}" type="slidenum">
              <a:rPr lang="en-GB" smtClean="0"/>
              <a:t>‹#›</a:t>
            </a:fld>
            <a:endParaRPr lang="en-GB"/>
          </a:p>
        </p:txBody>
      </p:sp>
    </p:spTree>
    <p:extLst>
      <p:ext uri="{BB962C8B-B14F-4D97-AF65-F5344CB8AC3E}">
        <p14:creationId xmlns:p14="http://schemas.microsoft.com/office/powerpoint/2010/main" val="757949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b6dddead3e_0_6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b6dddead3e_0_6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4566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b6e46f0c0a_0_1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b6e46f0c0a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1684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b6e46f0c0a_0_1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b6e46f0c0a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4304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b6e46f0c0a_0_1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b6e46f0c0a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4611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6CEC92B5-916B-4F22-B766-EC6407493B42}"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48211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6EA54859-424F-40BA-A397-A174E17EDFE8}"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40589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318632B-0276-474F-A392-8845E84AD0E0}"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5300661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a:xfrm>
            <a:off x="457200" y="6245225"/>
            <a:ext cx="2133600" cy="476250"/>
          </a:xfrm>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a:xfrm>
            <a:off x="3124200" y="6245225"/>
            <a:ext cx="2895600" cy="476250"/>
          </a:xfrm>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a:xfrm>
            <a:off x="6553200" y="6245225"/>
            <a:ext cx="2133600" cy="476250"/>
          </a:xfrm>
        </p:spPr>
        <p:txBody>
          <a:bodyPr/>
          <a:lstStyle>
            <a:lvl1pPr>
              <a:defRPr/>
            </a:lvl1pPr>
          </a:lstStyle>
          <a:p>
            <a:fld id="{B921F476-2331-48F0-AD16-97D4B6E18DC2}"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670475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8"/>
        <p:cNvGrpSpPr/>
        <p:nvPr/>
      </p:nvGrpSpPr>
      <p:grpSpPr>
        <a:xfrm>
          <a:off x="0" y="0"/>
          <a:ext cx="0" cy="0"/>
          <a:chOff x="0" y="0"/>
          <a:chExt cx="0" cy="0"/>
        </a:xfrm>
      </p:grpSpPr>
      <p:grpSp>
        <p:nvGrpSpPr>
          <p:cNvPr id="29" name="Google Shape;29;p4"/>
          <p:cNvGrpSpPr/>
          <p:nvPr/>
        </p:nvGrpSpPr>
        <p:grpSpPr>
          <a:xfrm>
            <a:off x="0" y="5204893"/>
            <a:ext cx="9144000" cy="1653233"/>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35" name="Google Shape;35;p4"/>
          <p:cNvSpPr txBox="1">
            <a:spLocks noGrp="1"/>
          </p:cNvSpPr>
          <p:nvPr>
            <p:ph type="title"/>
          </p:nvPr>
        </p:nvSpPr>
        <p:spPr>
          <a:xfrm>
            <a:off x="311700" y="546667"/>
            <a:ext cx="8520600" cy="810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639833"/>
            <a:ext cx="8520600" cy="4452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6201587"/>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6741182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ustom layout 1">
  <p:cSld name="Custom layout 1">
    <p:bg>
      <p:bgPr>
        <a:solidFill>
          <a:srgbClr val="FFFFFF"/>
        </a:solidFill>
        <a:effectLst/>
      </p:bgPr>
    </p:bg>
    <p:spTree>
      <p:nvGrpSpPr>
        <p:cNvPr id="1" name="Shape 92"/>
        <p:cNvGrpSpPr/>
        <p:nvPr/>
      </p:nvGrpSpPr>
      <p:grpSpPr>
        <a:xfrm>
          <a:off x="0" y="0"/>
          <a:ext cx="0" cy="0"/>
          <a:chOff x="0" y="0"/>
          <a:chExt cx="0" cy="0"/>
        </a:xfrm>
      </p:grpSpPr>
      <p:sp>
        <p:nvSpPr>
          <p:cNvPr id="93" name="Google Shape;93;p14"/>
          <p:cNvSpPr/>
          <p:nvPr/>
        </p:nvSpPr>
        <p:spPr>
          <a:xfrm>
            <a:off x="3047650" y="0"/>
            <a:ext cx="6096300" cy="6858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4" name="Google Shape;94;p14"/>
          <p:cNvSpPr/>
          <p:nvPr/>
        </p:nvSpPr>
        <p:spPr>
          <a:xfrm>
            <a:off x="0" y="0"/>
            <a:ext cx="9144000" cy="6858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95" name="Google Shape;95;p14"/>
          <p:cNvGrpSpPr/>
          <p:nvPr/>
        </p:nvGrpSpPr>
        <p:grpSpPr>
          <a:xfrm>
            <a:off x="3" y="6285197"/>
            <a:ext cx="3047923" cy="572800"/>
            <a:chOff x="-73" y="4713898"/>
            <a:chExt cx="3047923" cy="429600"/>
          </a:xfrm>
        </p:grpSpPr>
        <p:sp>
          <p:nvSpPr>
            <p:cNvPr id="96" name="Google Shape;96;p14"/>
            <p:cNvSpPr/>
            <p:nvPr/>
          </p:nvSpPr>
          <p:spPr>
            <a:xfrm rot="-5400000">
              <a:off x="2452050" y="4547698"/>
              <a:ext cx="429600" cy="762000"/>
            </a:xfrm>
            <a:prstGeom prst="rtTriangl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7" name="Google Shape;97;p14"/>
            <p:cNvSpPr/>
            <p:nvPr/>
          </p:nvSpPr>
          <p:spPr>
            <a:xfrm rot="-5400000">
              <a:off x="928119" y="4547698"/>
              <a:ext cx="429600" cy="762000"/>
            </a:xfrm>
            <a:prstGeom prst="rtTriangle">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8" name="Google Shape;98;p14"/>
            <p:cNvSpPr/>
            <p:nvPr/>
          </p:nvSpPr>
          <p:spPr>
            <a:xfrm rot="5400000" flipH="1">
              <a:off x="1689952" y="4547698"/>
              <a:ext cx="429600" cy="762000"/>
            </a:xfrm>
            <a:prstGeom prst="rtTriangl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9" name="Google Shape;99;p14"/>
            <p:cNvSpPr/>
            <p:nvPr/>
          </p:nvSpPr>
          <p:spPr>
            <a:xfrm rot="5400000" flipH="1">
              <a:off x="166127" y="4547698"/>
              <a:ext cx="429600" cy="762000"/>
            </a:xfrm>
            <a:prstGeom prst="rtTriangl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100" name="Google Shape;100;p14"/>
          <p:cNvSpPr txBox="1">
            <a:spLocks noGrp="1"/>
          </p:cNvSpPr>
          <p:nvPr>
            <p:ph type="title"/>
          </p:nvPr>
        </p:nvSpPr>
        <p:spPr>
          <a:xfrm>
            <a:off x="185350" y="906167"/>
            <a:ext cx="2683200" cy="1390000"/>
          </a:xfrm>
          <a:prstGeom prst="rect">
            <a:avLst/>
          </a:prstGeom>
          <a:noFill/>
        </p:spPr>
        <p:txBody>
          <a:bodyPr spcFirstLastPara="1" wrap="square" lIns="91425" tIns="91425" rIns="91425" bIns="91425" anchor="b" anchorCtr="0">
            <a:normAutofit/>
          </a:bodyPr>
          <a:lstStyle>
            <a:lvl1pPr lvl="0" algn="l">
              <a:lnSpc>
                <a:spcPct val="100000"/>
              </a:lnSpc>
              <a:spcBef>
                <a:spcPts val="0"/>
              </a:spcBef>
              <a:spcAft>
                <a:spcPts val="0"/>
              </a:spcAft>
              <a:buNone/>
              <a:defRPr sz="2400" b="1">
                <a:solidFill>
                  <a:srgbClr val="212121"/>
                </a:solidFill>
              </a:defRPr>
            </a:lvl1pPr>
            <a:lvl2pPr lvl="1" algn="l">
              <a:lnSpc>
                <a:spcPct val="100000"/>
              </a:lnSpc>
              <a:spcBef>
                <a:spcPts val="0"/>
              </a:spcBef>
              <a:spcAft>
                <a:spcPts val="0"/>
              </a:spcAft>
              <a:buNone/>
              <a:defRPr sz="2400" b="1">
                <a:solidFill>
                  <a:srgbClr val="212121"/>
                </a:solidFill>
              </a:defRPr>
            </a:lvl2pPr>
            <a:lvl3pPr lvl="2" algn="l">
              <a:lnSpc>
                <a:spcPct val="100000"/>
              </a:lnSpc>
              <a:spcBef>
                <a:spcPts val="0"/>
              </a:spcBef>
              <a:spcAft>
                <a:spcPts val="0"/>
              </a:spcAft>
              <a:buNone/>
              <a:defRPr sz="2400" b="1">
                <a:solidFill>
                  <a:srgbClr val="212121"/>
                </a:solidFill>
              </a:defRPr>
            </a:lvl3pPr>
            <a:lvl4pPr lvl="3" algn="l">
              <a:lnSpc>
                <a:spcPct val="100000"/>
              </a:lnSpc>
              <a:spcBef>
                <a:spcPts val="0"/>
              </a:spcBef>
              <a:spcAft>
                <a:spcPts val="0"/>
              </a:spcAft>
              <a:buNone/>
              <a:defRPr sz="2400" b="1">
                <a:solidFill>
                  <a:srgbClr val="212121"/>
                </a:solidFill>
              </a:defRPr>
            </a:lvl4pPr>
            <a:lvl5pPr lvl="4" algn="l">
              <a:lnSpc>
                <a:spcPct val="100000"/>
              </a:lnSpc>
              <a:spcBef>
                <a:spcPts val="0"/>
              </a:spcBef>
              <a:spcAft>
                <a:spcPts val="0"/>
              </a:spcAft>
              <a:buNone/>
              <a:defRPr sz="2400" b="1">
                <a:solidFill>
                  <a:srgbClr val="212121"/>
                </a:solidFill>
              </a:defRPr>
            </a:lvl5pPr>
            <a:lvl6pPr lvl="5" algn="l">
              <a:lnSpc>
                <a:spcPct val="100000"/>
              </a:lnSpc>
              <a:spcBef>
                <a:spcPts val="0"/>
              </a:spcBef>
              <a:spcAft>
                <a:spcPts val="0"/>
              </a:spcAft>
              <a:buNone/>
              <a:defRPr sz="2400" b="1">
                <a:solidFill>
                  <a:srgbClr val="212121"/>
                </a:solidFill>
              </a:defRPr>
            </a:lvl6pPr>
            <a:lvl7pPr lvl="6" algn="l">
              <a:lnSpc>
                <a:spcPct val="100000"/>
              </a:lnSpc>
              <a:spcBef>
                <a:spcPts val="0"/>
              </a:spcBef>
              <a:spcAft>
                <a:spcPts val="0"/>
              </a:spcAft>
              <a:buNone/>
              <a:defRPr sz="2400" b="1">
                <a:solidFill>
                  <a:srgbClr val="212121"/>
                </a:solidFill>
              </a:defRPr>
            </a:lvl7pPr>
            <a:lvl8pPr lvl="7" algn="l">
              <a:lnSpc>
                <a:spcPct val="100000"/>
              </a:lnSpc>
              <a:spcBef>
                <a:spcPts val="0"/>
              </a:spcBef>
              <a:spcAft>
                <a:spcPts val="0"/>
              </a:spcAft>
              <a:buNone/>
              <a:defRPr sz="2400" b="1">
                <a:solidFill>
                  <a:srgbClr val="212121"/>
                </a:solidFill>
              </a:defRPr>
            </a:lvl8pPr>
            <a:lvl9pPr lvl="8" algn="l">
              <a:lnSpc>
                <a:spcPct val="100000"/>
              </a:lnSpc>
              <a:spcBef>
                <a:spcPts val="0"/>
              </a:spcBef>
              <a:spcAft>
                <a:spcPts val="0"/>
              </a:spcAft>
              <a:buNone/>
              <a:defRPr sz="2400" b="1">
                <a:solidFill>
                  <a:srgbClr val="212121"/>
                </a:solidFill>
              </a:defRPr>
            </a:lvl9pPr>
          </a:lstStyle>
          <a:p>
            <a:endParaRPr/>
          </a:p>
        </p:txBody>
      </p:sp>
      <p:sp>
        <p:nvSpPr>
          <p:cNvPr id="101" name="Google Shape;101;p14"/>
          <p:cNvSpPr txBox="1">
            <a:spLocks noGrp="1"/>
          </p:cNvSpPr>
          <p:nvPr>
            <p:ph type="body" idx="1"/>
          </p:nvPr>
        </p:nvSpPr>
        <p:spPr>
          <a:xfrm>
            <a:off x="185350" y="2397733"/>
            <a:ext cx="2683200" cy="3386800"/>
          </a:xfrm>
          <a:prstGeom prst="rect">
            <a:avLst/>
          </a:prstGeom>
          <a:noFill/>
        </p:spPr>
        <p:txBody>
          <a:bodyPr spcFirstLastPara="1" wrap="square" lIns="91425" tIns="91425" rIns="91425" bIns="91425" anchor="t" anchorCtr="0">
            <a:normAutofit/>
          </a:bodyPr>
          <a:lstStyle>
            <a:lvl1pPr marL="457200" lvl="0" indent="-330200" algn="l">
              <a:lnSpc>
                <a:spcPct val="115000"/>
              </a:lnSpc>
              <a:spcBef>
                <a:spcPts val="0"/>
              </a:spcBef>
              <a:spcAft>
                <a:spcPts val="0"/>
              </a:spcAft>
              <a:buClr>
                <a:srgbClr val="616161"/>
              </a:buClr>
              <a:buSzPts val="1600"/>
              <a:buChar char="●"/>
              <a:defRPr sz="1600">
                <a:solidFill>
                  <a:srgbClr val="616161"/>
                </a:solidFill>
              </a:defRPr>
            </a:lvl1pPr>
            <a:lvl2pPr marL="914400" lvl="1" indent="-317500" algn="l">
              <a:lnSpc>
                <a:spcPct val="115000"/>
              </a:lnSpc>
              <a:spcBef>
                <a:spcPts val="0"/>
              </a:spcBef>
              <a:spcAft>
                <a:spcPts val="0"/>
              </a:spcAft>
              <a:buClr>
                <a:srgbClr val="616161"/>
              </a:buClr>
              <a:buSzPts val="1400"/>
              <a:buChar char="○"/>
              <a:defRPr sz="1400">
                <a:solidFill>
                  <a:srgbClr val="616161"/>
                </a:solidFill>
              </a:defRPr>
            </a:lvl2pPr>
            <a:lvl3pPr marL="1371600" lvl="2" indent="-317500" algn="l">
              <a:lnSpc>
                <a:spcPct val="115000"/>
              </a:lnSpc>
              <a:spcBef>
                <a:spcPts val="0"/>
              </a:spcBef>
              <a:spcAft>
                <a:spcPts val="0"/>
              </a:spcAft>
              <a:buClr>
                <a:srgbClr val="616161"/>
              </a:buClr>
              <a:buSzPts val="1400"/>
              <a:buChar char="■"/>
              <a:defRPr sz="1400">
                <a:solidFill>
                  <a:srgbClr val="616161"/>
                </a:solidFill>
              </a:defRPr>
            </a:lvl3pPr>
            <a:lvl4pPr marL="1828800" lvl="3" indent="-317500" algn="l">
              <a:lnSpc>
                <a:spcPct val="115000"/>
              </a:lnSpc>
              <a:spcBef>
                <a:spcPts val="0"/>
              </a:spcBef>
              <a:spcAft>
                <a:spcPts val="0"/>
              </a:spcAft>
              <a:buClr>
                <a:srgbClr val="616161"/>
              </a:buClr>
              <a:buSzPts val="1400"/>
              <a:buChar char="●"/>
              <a:defRPr sz="1400">
                <a:solidFill>
                  <a:srgbClr val="616161"/>
                </a:solidFill>
              </a:defRPr>
            </a:lvl4pPr>
            <a:lvl5pPr marL="2286000" lvl="4" indent="-317500" algn="l">
              <a:lnSpc>
                <a:spcPct val="115000"/>
              </a:lnSpc>
              <a:spcBef>
                <a:spcPts val="0"/>
              </a:spcBef>
              <a:spcAft>
                <a:spcPts val="0"/>
              </a:spcAft>
              <a:buClr>
                <a:srgbClr val="616161"/>
              </a:buClr>
              <a:buSzPts val="1400"/>
              <a:buChar char="○"/>
              <a:defRPr sz="1400">
                <a:solidFill>
                  <a:srgbClr val="616161"/>
                </a:solidFill>
              </a:defRPr>
            </a:lvl5pPr>
            <a:lvl6pPr marL="2743200" lvl="5" indent="-317500" algn="l">
              <a:lnSpc>
                <a:spcPct val="115000"/>
              </a:lnSpc>
              <a:spcBef>
                <a:spcPts val="0"/>
              </a:spcBef>
              <a:spcAft>
                <a:spcPts val="0"/>
              </a:spcAft>
              <a:buClr>
                <a:srgbClr val="616161"/>
              </a:buClr>
              <a:buSzPts val="1400"/>
              <a:buChar char="■"/>
              <a:defRPr sz="1400">
                <a:solidFill>
                  <a:srgbClr val="616161"/>
                </a:solidFill>
              </a:defRPr>
            </a:lvl6pPr>
            <a:lvl7pPr marL="3200400" lvl="6" indent="-317500" algn="l">
              <a:lnSpc>
                <a:spcPct val="115000"/>
              </a:lnSpc>
              <a:spcBef>
                <a:spcPts val="0"/>
              </a:spcBef>
              <a:spcAft>
                <a:spcPts val="0"/>
              </a:spcAft>
              <a:buClr>
                <a:srgbClr val="616161"/>
              </a:buClr>
              <a:buSzPts val="1400"/>
              <a:buChar char="●"/>
              <a:defRPr sz="1400">
                <a:solidFill>
                  <a:srgbClr val="616161"/>
                </a:solidFill>
              </a:defRPr>
            </a:lvl7pPr>
            <a:lvl8pPr marL="3657600" lvl="7" indent="-317500" algn="l">
              <a:lnSpc>
                <a:spcPct val="115000"/>
              </a:lnSpc>
              <a:spcBef>
                <a:spcPts val="0"/>
              </a:spcBef>
              <a:spcAft>
                <a:spcPts val="0"/>
              </a:spcAft>
              <a:buClr>
                <a:srgbClr val="616161"/>
              </a:buClr>
              <a:buSzPts val="1400"/>
              <a:buChar char="○"/>
              <a:defRPr sz="1400">
                <a:solidFill>
                  <a:srgbClr val="616161"/>
                </a:solidFill>
              </a:defRPr>
            </a:lvl8pPr>
            <a:lvl9pPr marL="4114800" lvl="8" indent="-317500" algn="l">
              <a:lnSpc>
                <a:spcPct val="115000"/>
              </a:lnSpc>
              <a:spcBef>
                <a:spcPts val="0"/>
              </a:spcBef>
              <a:spcAft>
                <a:spcPts val="0"/>
              </a:spcAft>
              <a:buClr>
                <a:srgbClr val="616161"/>
              </a:buClr>
              <a:buSzPts val="1400"/>
              <a:buChar char="■"/>
              <a:defRPr sz="1400">
                <a:solidFill>
                  <a:srgbClr val="616161"/>
                </a:solidFill>
              </a:defRPr>
            </a:lvl9pPr>
          </a:lstStyle>
          <a:p>
            <a:endParaRPr/>
          </a:p>
        </p:txBody>
      </p:sp>
      <p:sp>
        <p:nvSpPr>
          <p:cNvPr id="102" name="Google Shape;102;p14"/>
          <p:cNvSpPr txBox="1">
            <a:spLocks noGrp="1"/>
          </p:cNvSpPr>
          <p:nvPr>
            <p:ph type="sldNum" idx="12"/>
          </p:nvPr>
        </p:nvSpPr>
        <p:spPr>
          <a:xfrm>
            <a:off x="8472458" y="6217623"/>
            <a:ext cx="548700" cy="5248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452042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64A9345F-1D2D-416B-8479-4CBDBDE3C73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523652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356A5A7C-B3EF-4CBD-89EE-F7B50421995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614605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DDE13434-A73E-45BE-9D94-AADF0960AE25}"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031110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E3F4EB06-1EA0-4765-BE1B-8AD3F856375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793401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E99A6BEC-B8DC-49CA-A9EC-28DFD21498D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885768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2845AB63-BF62-47DC-949C-F9AF363FD78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613841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C593C9EA-94AC-453C-80D2-89878BD6264E}"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688181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2B5555B9-BCAE-49C7-A77A-9B40C78FC42D}"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460316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ar-SA" smtClean="0"/>
              <a:t>انقر لتحرير نمط العنوان الرئيسي</a:t>
            </a:r>
            <a:endParaRPr lang="en-US" smtClean="0"/>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ar-SA" smtClean="0"/>
              <a:t>انقر لتحرير أنماط النص الرئيسي</a:t>
            </a:r>
            <a:endParaRPr lang="en-US" smtClean="0"/>
          </a:p>
          <a:p>
            <a:pPr lvl="1"/>
            <a:r>
              <a:rPr lang="ar-SA" smtClean="0"/>
              <a:t>المستوى الثاني</a:t>
            </a:r>
            <a:endParaRPr lang="en-US" smtClean="0"/>
          </a:p>
          <a:p>
            <a:pPr lvl="2"/>
            <a:r>
              <a:rPr lang="ar-SA" smtClean="0"/>
              <a:t>المستوى الثالث</a:t>
            </a:r>
            <a:endParaRPr lang="en-US" smtClean="0"/>
          </a:p>
          <a:p>
            <a:pPr lvl="3"/>
            <a:r>
              <a:rPr lang="ar-SA" smtClean="0"/>
              <a:t>المستوى الرابع</a:t>
            </a:r>
            <a:endParaRPr lang="en-US" smtClean="0"/>
          </a:p>
          <a:p>
            <a:pPr lvl="4"/>
            <a:r>
              <a:rPr lang="ar-SA" smtClean="0"/>
              <a:t>المستوى الخامس</a:t>
            </a:r>
            <a:endParaRPr lang="en-US" smtClean="0"/>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lang="en-US">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en-US">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63BB7B52-67D1-4561-B839-F7D6A2E28361}" type="slidenum">
              <a:rPr lang="en-US">
                <a:solidFill>
                  <a:srgbClr val="000000"/>
                </a:solidFill>
              </a:rPr>
              <a:pPr fontAlgn="base">
                <a:spcBef>
                  <a:spcPct val="0"/>
                </a:spcBef>
                <a:spcAft>
                  <a:spcPct val="0"/>
                </a:spcAft>
              </a:pPr>
              <a:t>‹#›</a:t>
            </a:fld>
            <a:endParaRPr lang="en-US">
              <a:solidFill>
                <a:srgbClr val="000000"/>
              </a:solidFill>
            </a:endParaRPr>
          </a:p>
        </p:txBody>
      </p:sp>
    </p:spTree>
    <p:extLst>
      <p:ext uri="{BB962C8B-B14F-4D97-AF65-F5344CB8AC3E}">
        <p14:creationId xmlns:p14="http://schemas.microsoft.com/office/powerpoint/2010/main" val="32241919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itchFamily="34" charset="0"/>
          <a:cs typeface="Arial" pitchFamily="34" charset="0"/>
        </a:defRPr>
      </a:lvl2pPr>
      <a:lvl3pPr algn="ctr" rtl="0" fontAlgn="base">
        <a:spcBef>
          <a:spcPct val="0"/>
        </a:spcBef>
        <a:spcAft>
          <a:spcPct val="0"/>
        </a:spcAft>
        <a:defRPr sz="4400">
          <a:solidFill>
            <a:schemeClr val="tx2"/>
          </a:solidFill>
          <a:latin typeface="Arial" pitchFamily="34" charset="0"/>
          <a:cs typeface="Arial" pitchFamily="34" charset="0"/>
        </a:defRPr>
      </a:lvl3pPr>
      <a:lvl4pPr algn="ctr" rtl="0" fontAlgn="base">
        <a:spcBef>
          <a:spcPct val="0"/>
        </a:spcBef>
        <a:spcAft>
          <a:spcPct val="0"/>
        </a:spcAft>
        <a:defRPr sz="4400">
          <a:solidFill>
            <a:schemeClr val="tx2"/>
          </a:solidFill>
          <a:latin typeface="Arial" pitchFamily="34" charset="0"/>
          <a:cs typeface="Arial" pitchFamily="34" charset="0"/>
        </a:defRPr>
      </a:lvl4pPr>
      <a:lvl5pPr algn="ctr" rtl="0" fontAlgn="base">
        <a:spcBef>
          <a:spcPct val="0"/>
        </a:spcBef>
        <a:spcAft>
          <a:spcPct val="0"/>
        </a:spcAft>
        <a:defRPr sz="4400">
          <a:solidFill>
            <a:schemeClr val="tx2"/>
          </a:solidFill>
          <a:latin typeface="Arial" pitchFamily="34" charset="0"/>
          <a:cs typeface="Arial" pitchFamily="34" charset="0"/>
        </a:defRPr>
      </a:lvl5pPr>
      <a:lvl6pPr marL="457200" algn="ctr" rtl="0" fontAlgn="base">
        <a:spcBef>
          <a:spcPct val="0"/>
        </a:spcBef>
        <a:spcAft>
          <a:spcPct val="0"/>
        </a:spcAft>
        <a:defRPr sz="4400">
          <a:solidFill>
            <a:schemeClr val="tx2"/>
          </a:solidFill>
          <a:latin typeface="Arial" pitchFamily="34" charset="0"/>
          <a:cs typeface="Arial" pitchFamily="34" charset="0"/>
        </a:defRPr>
      </a:lvl6pPr>
      <a:lvl7pPr marL="914400" algn="ctr" rtl="0" fontAlgn="base">
        <a:spcBef>
          <a:spcPct val="0"/>
        </a:spcBef>
        <a:spcAft>
          <a:spcPct val="0"/>
        </a:spcAft>
        <a:defRPr sz="4400">
          <a:solidFill>
            <a:schemeClr val="tx2"/>
          </a:solidFill>
          <a:latin typeface="Arial" pitchFamily="34" charset="0"/>
          <a:cs typeface="Arial" pitchFamily="34" charset="0"/>
        </a:defRPr>
      </a:lvl7pPr>
      <a:lvl8pPr marL="1371600" algn="ctr" rtl="0" fontAlgn="base">
        <a:spcBef>
          <a:spcPct val="0"/>
        </a:spcBef>
        <a:spcAft>
          <a:spcPct val="0"/>
        </a:spcAft>
        <a:defRPr sz="4400">
          <a:solidFill>
            <a:schemeClr val="tx2"/>
          </a:solidFill>
          <a:latin typeface="Arial" pitchFamily="34" charset="0"/>
          <a:cs typeface="Arial" pitchFamily="34" charset="0"/>
        </a:defRPr>
      </a:lvl8pPr>
      <a:lvl9pPr marL="1828800" algn="ctr" rtl="0" fontAlgn="base">
        <a:spcBef>
          <a:spcPct val="0"/>
        </a:spcBef>
        <a:spcAft>
          <a:spcPct val="0"/>
        </a:spcAft>
        <a:defRPr sz="4400">
          <a:solidFill>
            <a:schemeClr val="tx2"/>
          </a:solidFill>
          <a:latin typeface="Arial" pitchFamily="34" charset="0"/>
          <a:cs typeface="Arial" pitchFamily="34"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isixsigma.com/dictionary/management/"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hyperlink" Target="https://www.isixsigma.com/dictionary/continuou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Times New Roman" panose="02020603050405020304" pitchFamily="18" charset="0"/>
                <a:cs typeface="Times New Roman" panose="02020603050405020304" pitchFamily="18" charset="0"/>
              </a:rPr>
              <a:t>Controlling and Total Quality Management</a:t>
            </a:r>
            <a:endParaRPr lang="en-GB" dirty="0">
              <a:latin typeface="Times New Roman" panose="02020603050405020304" pitchFamily="18" charset="0"/>
              <a:cs typeface="Times New Roman" panose="02020603050405020304" pitchFamily="18" charset="0"/>
            </a:endParaRPr>
          </a:p>
        </p:txBody>
      </p:sp>
      <p:pic>
        <p:nvPicPr>
          <p:cNvPr id="1026" name="Picture 2" descr="https://i0.wp.com/pharmastate.academy/wp-content/uploads/2019/08/5-2.png?ssl=1"/>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7273" t="9305" r="6151" b="7732"/>
          <a:stretch/>
        </p:blipFill>
        <p:spPr bwMode="auto">
          <a:xfrm>
            <a:off x="5029200" y="1905000"/>
            <a:ext cx="3628417" cy="40386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ntrolling in Business Management - Click Pyramid LT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057400"/>
            <a:ext cx="4191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28600" y="1676400"/>
            <a:ext cx="8610600" cy="449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124372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228600"/>
            <a:ext cx="8991600" cy="2723823"/>
          </a:xfrm>
          <a:prstGeom prst="rect">
            <a:avLst/>
          </a:prstGeom>
          <a:noFill/>
        </p:spPr>
        <p:txBody>
          <a:bodyPr wrap="square" rtlCol="0">
            <a:spAutoFit/>
          </a:bodyPr>
          <a:lstStyle/>
          <a:p>
            <a:pPr algn="ctr">
              <a:lnSpc>
                <a:spcPct val="150000"/>
              </a:lnSpc>
            </a:pPr>
            <a:r>
              <a:rPr lang="en-GB" sz="2400" b="1" dirty="0">
                <a:latin typeface="Times New Roman" panose="02020603050405020304" pitchFamily="18" charset="0"/>
                <a:cs typeface="Times New Roman" panose="02020603050405020304" pitchFamily="18" charset="0"/>
              </a:rPr>
              <a:t>Tools and Techniques of Control in </a:t>
            </a:r>
            <a:r>
              <a:rPr lang="en-GB" sz="2400" b="1" dirty="0" smtClean="0">
                <a:latin typeface="Times New Roman" panose="02020603050405020304" pitchFamily="18" charset="0"/>
                <a:cs typeface="Times New Roman" panose="02020603050405020304" pitchFamily="18" charset="0"/>
              </a:rPr>
              <a:t>Management</a:t>
            </a:r>
          </a:p>
          <a:p>
            <a:pPr algn="just">
              <a:lnSpc>
                <a:spcPct val="150000"/>
              </a:lnSpc>
            </a:pPr>
            <a:r>
              <a:rPr lang="en-GB" dirty="0">
                <a:latin typeface="Times New Roman" panose="02020603050405020304" pitchFamily="18" charset="0"/>
                <a:cs typeface="Times New Roman" panose="02020603050405020304" pitchFamily="18" charset="0"/>
              </a:rPr>
              <a:t>Management utilizes various tools and techniques to implement and maintain control within an organization. These tools and techniques help monitor performance, detect variances, and take corrective actions. Here are some commonly used tools and techniques of control in management:</a:t>
            </a:r>
            <a:endParaRPr lang="en-GB" b="1" dirty="0">
              <a:latin typeface="Times New Roman" panose="02020603050405020304" pitchFamily="18" charset="0"/>
              <a:cs typeface="Times New Roman" panose="02020603050405020304" pitchFamily="18" charset="0"/>
            </a:endParaRPr>
          </a:p>
          <a:p>
            <a:pPr>
              <a:lnSpc>
                <a:spcPct val="150000"/>
              </a:lnSpc>
            </a:pPr>
            <a:endParaRPr lang="en-GB" dirty="0"/>
          </a:p>
        </p:txBody>
      </p:sp>
      <p:sp>
        <p:nvSpPr>
          <p:cNvPr id="5" name="TextBox 4"/>
          <p:cNvSpPr txBox="1"/>
          <p:nvPr/>
        </p:nvSpPr>
        <p:spPr>
          <a:xfrm>
            <a:off x="17834" y="2209800"/>
            <a:ext cx="8991600" cy="4939814"/>
          </a:xfrm>
          <a:prstGeom prst="rect">
            <a:avLst/>
          </a:prstGeom>
          <a:noFill/>
        </p:spPr>
        <p:txBody>
          <a:bodyPr wrap="square" rtlCol="0">
            <a:spAutoFit/>
          </a:bodyPr>
          <a:lstStyle/>
          <a:p>
            <a:pPr algn="just">
              <a:lnSpc>
                <a:spcPct val="150000"/>
              </a:lnSpc>
            </a:pPr>
            <a:r>
              <a:rPr lang="en-GB" dirty="0" smtClean="0"/>
              <a:t>I</a:t>
            </a:r>
            <a:r>
              <a:rPr lang="en-GB" dirty="0" smtClean="0">
                <a:latin typeface="Times New Roman" panose="02020603050405020304" pitchFamily="18" charset="0"/>
                <a:cs typeface="Times New Roman" panose="02020603050405020304" pitchFamily="18" charset="0"/>
              </a:rPr>
              <a:t>. </a:t>
            </a:r>
            <a:r>
              <a:rPr lang="en-GB" b="1" dirty="0" smtClean="0">
                <a:latin typeface="Times New Roman" panose="02020603050405020304" pitchFamily="18" charset="0"/>
                <a:cs typeface="Times New Roman" panose="02020603050405020304" pitchFamily="18" charset="0"/>
              </a:rPr>
              <a:t>Accounting</a:t>
            </a:r>
            <a:r>
              <a:rPr lang="en-GB" b="1"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i</a:t>
            </a:r>
            <a:r>
              <a:rPr lang="en-GB" dirty="0">
                <a:latin typeface="Times New Roman" panose="02020603050405020304" pitchFamily="18" charset="0"/>
                <a:cs typeface="Times New Roman" panose="02020603050405020304" pitchFamily="18" charset="0"/>
              </a:rPr>
              <a:t>. Break Even Analysis ii. Standard Costing iii. ABC Costing iv. Budgetary Control v. Inventory Control vi. Responsibility </a:t>
            </a:r>
            <a:r>
              <a:rPr lang="en-GB" dirty="0" smtClean="0">
                <a:latin typeface="Times New Roman" panose="02020603050405020304" pitchFamily="18" charset="0"/>
                <a:cs typeface="Times New Roman" panose="02020603050405020304" pitchFamily="18" charset="0"/>
              </a:rPr>
              <a:t>Accounting</a:t>
            </a:r>
          </a:p>
          <a:p>
            <a:pPr lvl="0" algn="just" eaLnBrk="0" fontAlgn="base" hangingPunct="0">
              <a:lnSpc>
                <a:spcPct val="150000"/>
              </a:lnSpc>
              <a:spcBef>
                <a:spcPct val="0"/>
              </a:spcBef>
              <a:spcAft>
                <a:spcPct val="0"/>
              </a:spcAft>
            </a:pPr>
            <a:r>
              <a:rPr lang="en-US" dirty="0">
                <a:solidFill>
                  <a:srgbClr val="424142"/>
                </a:solidFill>
                <a:latin typeface="Times New Roman" panose="02020603050405020304" pitchFamily="18" charset="0"/>
                <a:cs typeface="Times New Roman" panose="02020603050405020304" pitchFamily="18" charset="0"/>
              </a:rPr>
              <a:t>II. </a:t>
            </a:r>
            <a:r>
              <a:rPr lang="en-US" b="1" dirty="0">
                <a:solidFill>
                  <a:srgbClr val="424142"/>
                </a:solidFill>
                <a:latin typeface="Times New Roman" panose="02020603050405020304" pitchFamily="18" charset="0"/>
                <a:cs typeface="Times New Roman" panose="02020603050405020304" pitchFamily="18" charset="0"/>
              </a:rPr>
              <a:t>Control through Audit:- </a:t>
            </a:r>
            <a:r>
              <a:rPr lang="en-US" dirty="0" err="1">
                <a:solidFill>
                  <a:srgbClr val="424142"/>
                </a:solidFill>
                <a:latin typeface="Times New Roman" panose="02020603050405020304" pitchFamily="18" charset="0"/>
                <a:cs typeface="Times New Roman" panose="02020603050405020304" pitchFamily="18" charset="0"/>
              </a:rPr>
              <a:t>i</a:t>
            </a:r>
            <a:r>
              <a:rPr lang="en-US" dirty="0">
                <a:solidFill>
                  <a:srgbClr val="424142"/>
                </a:solidFill>
                <a:latin typeface="Times New Roman" panose="02020603050405020304" pitchFamily="18" charset="0"/>
                <a:cs typeface="Times New Roman" panose="02020603050405020304" pitchFamily="18" charset="0"/>
              </a:rPr>
              <a:t>. Management Audit ii. External Audit iii. Internal Audit</a:t>
            </a:r>
            <a:endParaRPr lang="en-US" dirty="0">
              <a:latin typeface="Times New Roman" panose="02020603050405020304" pitchFamily="18" charset="0"/>
              <a:cs typeface="Times New Roman" panose="02020603050405020304" pitchFamily="18" charset="0"/>
            </a:endParaRPr>
          </a:p>
          <a:p>
            <a:pPr lvl="0" algn="just" eaLnBrk="0" fontAlgn="base" hangingPunct="0">
              <a:lnSpc>
                <a:spcPct val="150000"/>
              </a:lnSpc>
              <a:spcBef>
                <a:spcPct val="0"/>
              </a:spcBef>
              <a:spcAft>
                <a:spcPct val="0"/>
              </a:spcAft>
            </a:pPr>
            <a:r>
              <a:rPr lang="en-US" dirty="0">
                <a:solidFill>
                  <a:srgbClr val="424142"/>
                </a:solidFill>
                <a:latin typeface="Times New Roman" panose="02020603050405020304" pitchFamily="18" charset="0"/>
                <a:cs typeface="Times New Roman" panose="02020603050405020304" pitchFamily="18" charset="0"/>
              </a:rPr>
              <a:t>III. </a:t>
            </a:r>
            <a:r>
              <a:rPr lang="en-US" b="1" dirty="0">
                <a:solidFill>
                  <a:srgbClr val="424142"/>
                </a:solidFill>
                <a:latin typeface="Times New Roman" panose="02020603050405020304" pitchFamily="18" charset="0"/>
                <a:cs typeface="Times New Roman" panose="02020603050405020304" pitchFamily="18" charset="0"/>
              </a:rPr>
              <a:t>Quality Control</a:t>
            </a:r>
            <a:r>
              <a:rPr lang="en-US" dirty="0">
                <a:solidFill>
                  <a:srgbClr val="424142"/>
                </a:solidFill>
                <a:latin typeface="Times New Roman" panose="02020603050405020304" pitchFamily="18" charset="0"/>
                <a:cs typeface="Times New Roman" panose="02020603050405020304" pitchFamily="18" charset="0"/>
              </a:rPr>
              <a:t>:- </a:t>
            </a:r>
            <a:r>
              <a:rPr lang="en-US" dirty="0" err="1">
                <a:solidFill>
                  <a:srgbClr val="424142"/>
                </a:solidFill>
                <a:latin typeface="Times New Roman" panose="02020603050405020304" pitchFamily="18" charset="0"/>
                <a:cs typeface="Times New Roman" panose="02020603050405020304" pitchFamily="18" charset="0"/>
              </a:rPr>
              <a:t>i</a:t>
            </a:r>
            <a:r>
              <a:rPr lang="en-US" dirty="0">
                <a:solidFill>
                  <a:srgbClr val="424142"/>
                </a:solidFill>
                <a:latin typeface="Times New Roman" panose="02020603050405020304" pitchFamily="18" charset="0"/>
                <a:cs typeface="Times New Roman" panose="02020603050405020304" pitchFamily="18" charset="0"/>
              </a:rPr>
              <a:t>. Inspection ii. Statistical Quality Control (SQC) iii. Total Quality Management (TQM) iv. Six Sigma v. Quality Circle (QC) vi. Benchmarking vii. Economic Value Addition (EVA) viii. International Quality Standards</a:t>
            </a:r>
            <a:endParaRPr lang="en-US" dirty="0">
              <a:latin typeface="Times New Roman" panose="02020603050405020304" pitchFamily="18" charset="0"/>
              <a:cs typeface="Times New Roman" panose="02020603050405020304" pitchFamily="18" charset="0"/>
            </a:endParaRPr>
          </a:p>
          <a:p>
            <a:pPr lvl="0" algn="just" eaLnBrk="0" fontAlgn="base" hangingPunct="0">
              <a:lnSpc>
                <a:spcPct val="150000"/>
              </a:lnSpc>
              <a:spcBef>
                <a:spcPct val="0"/>
              </a:spcBef>
              <a:spcAft>
                <a:spcPct val="0"/>
              </a:spcAft>
            </a:pPr>
            <a:r>
              <a:rPr lang="en-US" dirty="0">
                <a:solidFill>
                  <a:srgbClr val="424142"/>
                </a:solidFill>
                <a:latin typeface="Times New Roman" panose="02020603050405020304" pitchFamily="18" charset="0"/>
                <a:cs typeface="Times New Roman" panose="02020603050405020304" pitchFamily="18" charset="0"/>
              </a:rPr>
              <a:t>IV. </a:t>
            </a:r>
            <a:r>
              <a:rPr lang="en-US" b="1" dirty="0">
                <a:solidFill>
                  <a:srgbClr val="424142"/>
                </a:solidFill>
                <a:latin typeface="Times New Roman" panose="02020603050405020304" pitchFamily="18" charset="0"/>
                <a:cs typeface="Times New Roman" panose="02020603050405020304" pitchFamily="18" charset="0"/>
              </a:rPr>
              <a:t>Control through Network</a:t>
            </a:r>
            <a:r>
              <a:rPr lang="en-US" dirty="0">
                <a:solidFill>
                  <a:srgbClr val="424142"/>
                </a:solidFill>
                <a:latin typeface="Times New Roman" panose="02020603050405020304" pitchFamily="18" charset="0"/>
                <a:cs typeface="Times New Roman" panose="02020603050405020304" pitchFamily="18" charset="0"/>
              </a:rPr>
              <a:t>:- </a:t>
            </a:r>
            <a:r>
              <a:rPr lang="en-US" dirty="0" err="1">
                <a:solidFill>
                  <a:srgbClr val="424142"/>
                </a:solidFill>
                <a:latin typeface="Times New Roman" panose="02020603050405020304" pitchFamily="18" charset="0"/>
                <a:cs typeface="Times New Roman" panose="02020603050405020304" pitchFamily="18" charset="0"/>
              </a:rPr>
              <a:t>i</a:t>
            </a:r>
            <a:r>
              <a:rPr lang="en-US" dirty="0">
                <a:solidFill>
                  <a:srgbClr val="424142"/>
                </a:solidFill>
                <a:latin typeface="Times New Roman" panose="02020603050405020304" pitchFamily="18" charset="0"/>
                <a:cs typeface="Times New Roman" panose="02020603050405020304" pitchFamily="18" charset="0"/>
              </a:rPr>
              <a:t>. </a:t>
            </a:r>
            <a:r>
              <a:rPr lang="en-US" dirty="0" err="1">
                <a:solidFill>
                  <a:srgbClr val="424142"/>
                </a:solidFill>
                <a:latin typeface="Times New Roman" panose="02020603050405020304" pitchFamily="18" charset="0"/>
                <a:cs typeface="Times New Roman" panose="02020603050405020304" pitchFamily="18" charset="0"/>
              </a:rPr>
              <a:t>Programme</a:t>
            </a:r>
            <a:r>
              <a:rPr lang="en-US" dirty="0">
                <a:solidFill>
                  <a:srgbClr val="424142"/>
                </a:solidFill>
                <a:latin typeface="Times New Roman" panose="02020603050405020304" pitchFamily="18" charset="0"/>
                <a:cs typeface="Times New Roman" panose="02020603050405020304" pitchFamily="18" charset="0"/>
              </a:rPr>
              <a:t> Evaluation and Review Technique (PERT) ii. Critical Path Method (CPM)</a:t>
            </a:r>
            <a:endParaRPr lang="en-US" dirty="0">
              <a:latin typeface="Times New Roman" panose="02020603050405020304" pitchFamily="18" charset="0"/>
              <a:cs typeface="Times New Roman" panose="02020603050405020304" pitchFamily="18" charset="0"/>
            </a:endParaRPr>
          </a:p>
          <a:p>
            <a:pPr lvl="0" algn="just" eaLnBrk="0" fontAlgn="base" hangingPunct="0">
              <a:lnSpc>
                <a:spcPct val="150000"/>
              </a:lnSpc>
              <a:spcBef>
                <a:spcPct val="0"/>
              </a:spcBef>
              <a:spcAft>
                <a:spcPct val="0"/>
              </a:spcAft>
            </a:pPr>
            <a:r>
              <a:rPr lang="en-US" dirty="0">
                <a:solidFill>
                  <a:srgbClr val="424142"/>
                </a:solidFill>
                <a:latin typeface="Times New Roman" panose="02020603050405020304" pitchFamily="18" charset="0"/>
                <a:cs typeface="Times New Roman" panose="02020603050405020304" pitchFamily="18" charset="0"/>
              </a:rPr>
              <a:t>V. </a:t>
            </a:r>
            <a:r>
              <a:rPr lang="en-US" b="1" dirty="0">
                <a:solidFill>
                  <a:srgbClr val="424142"/>
                </a:solidFill>
                <a:latin typeface="Times New Roman" panose="02020603050405020304" pitchFamily="18" charset="0"/>
                <a:cs typeface="Times New Roman" panose="02020603050405020304" pitchFamily="18" charset="0"/>
              </a:rPr>
              <a:t>Management Information System (MIS)</a:t>
            </a:r>
            <a:endParaRPr lang="en-US" b="1" dirty="0">
              <a:latin typeface="Times New Roman" panose="02020603050405020304" pitchFamily="18" charset="0"/>
              <a:cs typeface="Times New Roman" panose="02020603050405020304" pitchFamily="18" charset="0"/>
            </a:endParaRPr>
          </a:p>
          <a:p>
            <a:pPr algn="just">
              <a:lnSpc>
                <a:spcPct val="150000"/>
              </a:lnSpc>
            </a:pPr>
            <a:r>
              <a:rPr lang="en-GB" dirty="0">
                <a:latin typeface="Times New Roman" panose="02020603050405020304" pitchFamily="18" charset="0"/>
                <a:cs typeface="Times New Roman" panose="02020603050405020304" pitchFamily="18" charset="0"/>
              </a:rPr>
              <a:t>VI</a:t>
            </a:r>
            <a:r>
              <a:rPr lang="en-GB" b="1" dirty="0">
                <a:latin typeface="Times New Roman" panose="02020603050405020304" pitchFamily="18" charset="0"/>
                <a:cs typeface="Times New Roman" panose="02020603050405020304" pitchFamily="18" charset="0"/>
              </a:rPr>
              <a:t>. Overall Control System</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i</a:t>
            </a:r>
            <a:r>
              <a:rPr lang="en-GB" dirty="0">
                <a:latin typeface="Times New Roman" panose="02020603050405020304" pitchFamily="18" charset="0"/>
                <a:cs typeface="Times New Roman" panose="02020603050405020304" pitchFamily="18" charset="0"/>
              </a:rPr>
              <a:t>. Control through Financial Statement ii. Return On Investment (ROI) iii. P&amp;L Statement iv. Balance Sheet v. Ratio Analysis vi. Personal Observation</a:t>
            </a:r>
            <a:endParaRPr lang="en-GB" dirty="0" smtClean="0">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7576614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534400" cy="7155805"/>
          </a:xfrm>
          <a:prstGeom prst="rect">
            <a:avLst/>
          </a:prstGeom>
          <a:noFill/>
        </p:spPr>
        <p:txBody>
          <a:bodyPr wrap="square" rtlCol="0">
            <a:spAutoFit/>
          </a:bodyPr>
          <a:lstStyle/>
          <a:p>
            <a:pPr algn="just">
              <a:lnSpc>
                <a:spcPct val="150000"/>
              </a:lnSpc>
            </a:pPr>
            <a:r>
              <a:rPr lang="en-GB" dirty="0" smtClean="0">
                <a:latin typeface="Times New Roman" panose="02020603050405020304" pitchFamily="18" charset="0"/>
                <a:cs typeface="Times New Roman" panose="02020603050405020304" pitchFamily="18" charset="0"/>
              </a:rPr>
              <a:t>Direct </a:t>
            </a:r>
            <a:r>
              <a:rPr lang="en-GB" dirty="0" err="1" smtClean="0">
                <a:latin typeface="Times New Roman" panose="02020603050405020304" pitchFamily="18" charset="0"/>
                <a:cs typeface="Times New Roman" panose="02020603050405020304" pitchFamily="18" charset="0"/>
              </a:rPr>
              <a:t>observayion</a:t>
            </a:r>
            <a:r>
              <a:rPr lang="en-GB" dirty="0" smtClean="0">
                <a:latin typeface="Times New Roman" panose="02020603050405020304" pitchFamily="18" charset="0"/>
                <a:cs typeface="Times New Roman" panose="02020603050405020304" pitchFamily="18" charset="0"/>
              </a:rPr>
              <a:t>:</a:t>
            </a:r>
          </a:p>
          <a:p>
            <a:pPr algn="just">
              <a:lnSpc>
                <a:spcPct val="150000"/>
              </a:lnSpc>
            </a:pPr>
            <a:r>
              <a:rPr lang="en-GB" dirty="0" smtClean="0">
                <a:latin typeface="Times New Roman" panose="02020603050405020304" pitchFamily="18" charset="0"/>
                <a:cs typeface="Times New Roman" panose="02020603050405020304" pitchFamily="18" charset="0"/>
              </a:rPr>
              <a:t>Using </a:t>
            </a:r>
            <a:r>
              <a:rPr lang="en-GB" dirty="0">
                <a:latin typeface="Times New Roman" panose="02020603050405020304" pitchFamily="18" charset="0"/>
                <a:cs typeface="Times New Roman" panose="02020603050405020304" pitchFamily="18" charset="0"/>
              </a:rPr>
              <a:t>this technique, the manager personally observes the operations in the work place. The manager corrects the operations whenever the need arises. This is the oldest method of control. Employees work cautiously to get better performance. The reason is that they are personally observed by their supervisor.</a:t>
            </a:r>
          </a:p>
          <a:p>
            <a:pPr algn="just">
              <a:lnSpc>
                <a:spcPct val="150000"/>
              </a:lnSpc>
            </a:pPr>
            <a:r>
              <a:rPr lang="en-GB" dirty="0">
                <a:latin typeface="Times New Roman" panose="02020603050405020304" pitchFamily="18" charset="0"/>
                <a:cs typeface="Times New Roman" panose="02020603050405020304" pitchFamily="18" charset="0"/>
              </a:rPr>
              <a:t>Personal observation is a time-consuming technique and the supervisor does not have enough time to afford personal observation. Personal observation technique is disliked by the honest and efficient employee. The observer may be biased in performance </a:t>
            </a:r>
            <a:r>
              <a:rPr lang="en-GB" dirty="0" smtClean="0">
                <a:latin typeface="Times New Roman" panose="02020603050405020304" pitchFamily="18" charset="0"/>
                <a:cs typeface="Times New Roman" panose="02020603050405020304" pitchFamily="18" charset="0"/>
              </a:rPr>
              <a:t>evaluation</a:t>
            </a:r>
            <a:endParaRPr lang="en-GB" dirty="0">
              <a:latin typeface="Times New Roman" panose="02020603050405020304" pitchFamily="18" charset="0"/>
              <a:cs typeface="Times New Roman" panose="02020603050405020304" pitchFamily="18" charset="0"/>
            </a:endParaRPr>
          </a:p>
          <a:p>
            <a:pPr algn="just">
              <a:lnSpc>
                <a:spcPct val="150000"/>
              </a:lnSpc>
            </a:pPr>
            <a:r>
              <a:rPr lang="en-GB" b="1" dirty="0">
                <a:latin typeface="Times New Roman" panose="02020603050405020304" pitchFamily="18" charset="0"/>
                <a:cs typeface="Times New Roman" panose="02020603050405020304" pitchFamily="18" charset="0"/>
              </a:rPr>
              <a:t>Cost Accounting and Cost Control:</a:t>
            </a:r>
          </a:p>
          <a:p>
            <a:pPr algn="just">
              <a:lnSpc>
                <a:spcPct val="150000"/>
              </a:lnSpc>
            </a:pPr>
            <a:r>
              <a:rPr lang="en-GB" dirty="0">
                <a:latin typeface="Times New Roman" panose="02020603050405020304" pitchFamily="18" charset="0"/>
                <a:cs typeface="Times New Roman" panose="02020603050405020304" pitchFamily="18" charset="0"/>
              </a:rPr>
              <a:t>Profit of any business depends upon the cost incurred to run a business. Profit is maximised by reducing the cost of operation or production, so, the business concern gives much importance to the cost accounting and cost control. Management uses a number of systems for determining the cost of products and services. The cost accounting procedures and methods differ from one industry to another according to the nature of industry. They are used for effective cost control and cost reduction.</a:t>
            </a:r>
          </a:p>
          <a:p>
            <a:pPr algn="just">
              <a:lnSpc>
                <a:spcPct val="150000"/>
              </a:lnSpc>
            </a:pPr>
            <a:endParaRPr lang="en-GB" dirty="0">
              <a:latin typeface="Times New Roman" panose="02020603050405020304" pitchFamily="18" charset="0"/>
              <a:cs typeface="Times New Roman" panose="02020603050405020304" pitchFamily="18" charset="0"/>
            </a:endParaRPr>
          </a:p>
          <a:p>
            <a:pPr algn="just">
              <a:lnSpc>
                <a:spcPct val="150000"/>
              </a:lnSpc>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9661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76200"/>
            <a:ext cx="9059694" cy="7155805"/>
          </a:xfrm>
          <a:prstGeom prst="rect">
            <a:avLst/>
          </a:prstGeom>
          <a:noFill/>
        </p:spPr>
        <p:txBody>
          <a:bodyPr wrap="square" rtlCol="0">
            <a:spAutoFit/>
          </a:bodyPr>
          <a:lstStyle/>
          <a:p>
            <a:pPr algn="just">
              <a:lnSpc>
                <a:spcPct val="150000"/>
              </a:lnSpc>
            </a:pPr>
            <a:r>
              <a:rPr lang="en-GB" b="1" dirty="0"/>
              <a:t> </a:t>
            </a:r>
            <a:r>
              <a:rPr lang="en-GB" b="1" dirty="0">
                <a:latin typeface="Times New Roman" panose="02020603050405020304" pitchFamily="18" charset="0"/>
                <a:cs typeface="Times New Roman" panose="02020603050405020304" pitchFamily="18" charset="0"/>
              </a:rPr>
              <a:t>Break-Even Analysis:</a:t>
            </a:r>
          </a:p>
          <a:p>
            <a:pPr algn="just">
              <a:lnSpc>
                <a:spcPct val="150000"/>
              </a:lnSpc>
            </a:pPr>
            <a:r>
              <a:rPr lang="en-GB" dirty="0">
                <a:latin typeface="Times New Roman" panose="02020603050405020304" pitchFamily="18" charset="0"/>
                <a:cs typeface="Times New Roman" panose="02020603050405020304" pitchFamily="18" charset="0"/>
              </a:rPr>
              <a:t>It is otherwise called as – ‘cost volume profit analysis.’ It analyses relationship among cost of production, volume of production, volume of sales and profits. Here, total costs are divided into two i.e., fixed cost and variable cost. Fixed cost will never change according to the changes in the volume of production. Variable cost varies according to the volume of production. This analysis helps in determining the volume of production or sales and the total cost which is equal to the revenue.</a:t>
            </a:r>
          </a:p>
          <a:p>
            <a:pPr algn="just">
              <a:lnSpc>
                <a:spcPct val="150000"/>
              </a:lnSpc>
            </a:pPr>
            <a:r>
              <a:rPr lang="en-GB" dirty="0">
                <a:latin typeface="Times New Roman" panose="02020603050405020304" pitchFamily="18" charset="0"/>
                <a:cs typeface="Times New Roman" panose="02020603050405020304" pitchFamily="18" charset="0"/>
              </a:rPr>
              <a:t>The excess of revenue over total cost is termed as profit. The point at which sales is equal to the total cost is known as ‘Break Even Point’ (BEP). In other words, the break-even point is the point at which there is no profit or loss</a:t>
            </a:r>
            <a:r>
              <a:rPr lang="en-GB" dirty="0" smtClean="0">
                <a:latin typeface="Times New Roman" panose="02020603050405020304" pitchFamily="18" charset="0"/>
                <a:cs typeface="Times New Roman" panose="02020603050405020304" pitchFamily="18" charset="0"/>
              </a:rPr>
              <a:t>.</a:t>
            </a:r>
          </a:p>
          <a:p>
            <a:pPr algn="just">
              <a:lnSpc>
                <a:spcPct val="150000"/>
              </a:lnSpc>
            </a:pPr>
            <a:r>
              <a:rPr lang="en-GB" b="1" dirty="0">
                <a:latin typeface="Times New Roman" panose="02020603050405020304" pitchFamily="18" charset="0"/>
                <a:cs typeface="Times New Roman" panose="02020603050405020304" pitchFamily="18" charset="0"/>
              </a:rPr>
              <a:t>Management Audit:</a:t>
            </a:r>
          </a:p>
          <a:p>
            <a:pPr algn="just">
              <a:lnSpc>
                <a:spcPct val="150000"/>
              </a:lnSpc>
            </a:pPr>
            <a:r>
              <a:rPr lang="en-GB" dirty="0">
                <a:latin typeface="Times New Roman" panose="02020603050405020304" pitchFamily="18" charset="0"/>
                <a:cs typeface="Times New Roman" panose="02020603050405020304" pitchFamily="18" charset="0"/>
              </a:rPr>
              <a:t>Management audit is an independent process. It aims at pointing out the inefficiency in the performance of management functions such as planning, organising, staffing, directing, controlling and suggesting possible improvements. It helps the management to handle the operations in an effective manner. Management audit is not a compulsory audit and not enforced by law.</a:t>
            </a:r>
          </a:p>
          <a:p>
            <a:pPr algn="just">
              <a:lnSpc>
                <a:spcPct val="150000"/>
              </a:lnSpc>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6822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76200"/>
            <a:ext cx="8534400" cy="7106048"/>
          </a:xfrm>
          <a:prstGeom prst="rect">
            <a:avLst/>
          </a:prstGeom>
          <a:noFill/>
        </p:spPr>
        <p:txBody>
          <a:bodyPr wrap="square" rtlCol="0">
            <a:spAutoFit/>
          </a:bodyPr>
          <a:lstStyle/>
          <a:p>
            <a:pPr algn="just">
              <a:lnSpc>
                <a:spcPct val="150000"/>
              </a:lnSpc>
            </a:pPr>
            <a:r>
              <a:rPr lang="en-GB" b="1" dirty="0"/>
              <a:t> </a:t>
            </a:r>
            <a:r>
              <a:rPr lang="en-GB" b="1" dirty="0" smtClean="0">
                <a:latin typeface="Times New Roman" panose="02020603050405020304" pitchFamily="18" charset="0"/>
                <a:cs typeface="Times New Roman" panose="02020603050405020304" pitchFamily="18" charset="0"/>
              </a:rPr>
              <a:t>Return </a:t>
            </a:r>
            <a:r>
              <a:rPr lang="en-GB" b="1" dirty="0">
                <a:latin typeface="Times New Roman" panose="02020603050405020304" pitchFamily="18" charset="0"/>
                <a:cs typeface="Times New Roman" panose="02020603050405020304" pitchFamily="18" charset="0"/>
              </a:rPr>
              <a:t>on Investments:</a:t>
            </a:r>
          </a:p>
          <a:p>
            <a:pPr algn="just">
              <a:lnSpc>
                <a:spcPct val="150000"/>
              </a:lnSpc>
            </a:pPr>
            <a:r>
              <a:rPr lang="en-GB" dirty="0">
                <a:latin typeface="Times New Roman" panose="02020603050405020304" pitchFamily="18" charset="0"/>
                <a:cs typeface="Times New Roman" panose="02020603050405020304" pitchFamily="18" charset="0"/>
              </a:rPr>
              <a:t>Return on investment is also known as return on the capital employed. Using this technique, the rate of profitability is identified by the management. The amount of profits earned by the company is different from the rate of profitability of the company.</a:t>
            </a:r>
          </a:p>
          <a:p>
            <a:pPr algn="just">
              <a:lnSpc>
                <a:spcPct val="150000"/>
              </a:lnSpc>
            </a:pPr>
            <a:r>
              <a:rPr lang="en-GB" dirty="0">
                <a:latin typeface="Times New Roman" panose="02020603050405020304" pitchFamily="18" charset="0"/>
                <a:cs typeface="Times New Roman" panose="02020603050405020304" pitchFamily="18" charset="0"/>
              </a:rPr>
              <a:t>The difference between the cost and revenue is profit. The rate of profitability is the earning capacity of the company. Return on investments is calculated by dividing the net profit with the total investment or capital employed in the business organisation</a:t>
            </a:r>
            <a:r>
              <a:rPr lang="en-GB" dirty="0" smtClean="0">
                <a:latin typeface="Times New Roman" panose="02020603050405020304" pitchFamily="18" charset="0"/>
                <a:cs typeface="Times New Roman" panose="02020603050405020304" pitchFamily="18" charset="0"/>
              </a:rPr>
              <a:t>.</a:t>
            </a:r>
          </a:p>
          <a:p>
            <a:pPr algn="just">
              <a:lnSpc>
                <a:spcPct val="150000"/>
              </a:lnSpc>
            </a:pPr>
            <a:endParaRPr lang="en-GB" dirty="0">
              <a:latin typeface="Times New Roman" panose="02020603050405020304" pitchFamily="18" charset="0"/>
              <a:cs typeface="Times New Roman" panose="02020603050405020304" pitchFamily="18" charset="0"/>
            </a:endParaRPr>
          </a:p>
          <a:p>
            <a:pPr algn="just">
              <a:lnSpc>
                <a:spcPct val="150000"/>
              </a:lnSpc>
            </a:pPr>
            <a:r>
              <a:rPr lang="en-GB" b="1" dirty="0">
                <a:latin typeface="Times New Roman" panose="02020603050405020304" pitchFamily="18" charset="0"/>
                <a:cs typeface="Times New Roman" panose="02020603050405020304" pitchFamily="18" charset="0"/>
              </a:rPr>
              <a:t> Responsibility Accounting:</a:t>
            </a:r>
          </a:p>
          <a:p>
            <a:pPr algn="just">
              <a:lnSpc>
                <a:spcPct val="150000"/>
              </a:lnSpc>
            </a:pPr>
            <a:r>
              <a:rPr lang="en-GB" dirty="0">
                <a:latin typeface="Times New Roman" panose="02020603050405020304" pitchFamily="18" charset="0"/>
                <a:cs typeface="Times New Roman" panose="02020603050405020304" pitchFamily="18" charset="0"/>
              </a:rPr>
              <a:t>The performance of various people is judged by assessing how far they have achieved pre-determined objectives. The objectives are framed section-wise, department-wise and division-wise and assessed similarly. Costs are allocated department-wise rather than product-wise. Each department, section or division, is fixed as responsible centres. An individual is responsible for his area of operation in a particular section, department or division.</a:t>
            </a:r>
          </a:p>
          <a:p>
            <a:pPr algn="just">
              <a:lnSpc>
                <a:spcPct val="150000"/>
              </a:lnSpc>
            </a:pPr>
            <a:endParaRPr lang="en-GB" dirty="0">
              <a:latin typeface="Times New Roman" panose="02020603050405020304" pitchFamily="18" charset="0"/>
              <a:cs typeface="Times New Roman" panose="02020603050405020304" pitchFamily="18" charset="0"/>
            </a:endParaRPr>
          </a:p>
          <a:p>
            <a:pPr algn="just">
              <a:lnSpc>
                <a:spcPct val="150000"/>
              </a:lnSpc>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7404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213" y="152400"/>
            <a:ext cx="8534400" cy="6690550"/>
          </a:xfrm>
          <a:prstGeom prst="rect">
            <a:avLst/>
          </a:prstGeom>
          <a:noFill/>
        </p:spPr>
        <p:txBody>
          <a:bodyPr wrap="square" rtlCol="0">
            <a:spAutoFit/>
          </a:bodyPr>
          <a:lstStyle/>
          <a:p>
            <a:pPr algn="just">
              <a:lnSpc>
                <a:spcPct val="150000"/>
              </a:lnSpc>
            </a:pPr>
            <a:r>
              <a:rPr lang="en-GB" b="1" dirty="0"/>
              <a:t> </a:t>
            </a:r>
            <a:r>
              <a:rPr lang="en-GB" b="1" dirty="0">
                <a:latin typeface="Times New Roman" panose="02020603050405020304" pitchFamily="18" charset="0"/>
                <a:cs typeface="Times New Roman" panose="02020603050405020304" pitchFamily="18" charset="0"/>
              </a:rPr>
              <a:t>Budgetary Control:</a:t>
            </a:r>
            <a:endParaRPr lang="en-GB" dirty="0">
              <a:latin typeface="Times New Roman" panose="02020603050405020304" pitchFamily="18" charset="0"/>
              <a:cs typeface="Times New Roman" panose="02020603050405020304" pitchFamily="18" charset="0"/>
            </a:endParaRPr>
          </a:p>
          <a:p>
            <a:pPr algn="just">
              <a:lnSpc>
                <a:spcPct val="150000"/>
              </a:lnSpc>
            </a:pPr>
            <a:r>
              <a:rPr lang="en-GB" dirty="0">
                <a:latin typeface="Times New Roman" panose="02020603050405020304" pitchFamily="18" charset="0"/>
                <a:cs typeface="Times New Roman" panose="02020603050405020304" pitchFamily="18" charset="0"/>
              </a:rPr>
              <a:t>Budget is a tool that helps the management in planning and controlling exercises. Budget refers to the quantitative statement prepared and approved prior to a defined period of time. It stands for the policy to be pursued during the period for accomplishing the objective</a:t>
            </a:r>
            <a:r>
              <a:rPr lang="en-GB" dirty="0" smtClean="0">
                <a:latin typeface="Times New Roman" panose="02020603050405020304" pitchFamily="18" charset="0"/>
                <a:cs typeface="Times New Roman" panose="02020603050405020304" pitchFamily="18" charset="0"/>
              </a:rPr>
              <a:t>.</a:t>
            </a:r>
          </a:p>
          <a:p>
            <a:pPr algn="just">
              <a:lnSpc>
                <a:spcPct val="150000"/>
              </a:lnSpc>
            </a:pPr>
            <a:r>
              <a:rPr lang="en-GB" b="1" dirty="0">
                <a:latin typeface="Times New Roman" panose="02020603050405020304" pitchFamily="18" charset="0"/>
                <a:cs typeface="Times New Roman" panose="02020603050405020304" pitchFamily="18" charset="0"/>
              </a:rPr>
              <a:t>Production Control:</a:t>
            </a:r>
          </a:p>
          <a:p>
            <a:pPr algn="just">
              <a:lnSpc>
                <a:spcPct val="150000"/>
              </a:lnSpc>
            </a:pPr>
            <a:r>
              <a:rPr lang="en-GB" dirty="0">
                <a:latin typeface="Times New Roman" panose="02020603050405020304" pitchFamily="18" charset="0"/>
                <a:cs typeface="Times New Roman" panose="02020603050405020304" pitchFamily="18" charset="0"/>
              </a:rPr>
              <a:t>The production control technique is necessary for smooth functioning of an organisation. Production control involves planning of production, determination of stock level of raw materials, finished goods, selection of process, selection of tools in production, etc.</a:t>
            </a:r>
          </a:p>
          <a:p>
            <a:pPr algn="just">
              <a:lnSpc>
                <a:spcPct val="150000"/>
              </a:lnSpc>
            </a:pPr>
            <a:r>
              <a:rPr lang="en-GB" dirty="0">
                <a:latin typeface="Times New Roman" panose="02020603050405020304" pitchFamily="18" charset="0"/>
                <a:cs typeface="Times New Roman" panose="02020603050405020304" pitchFamily="18" charset="0"/>
              </a:rPr>
              <a:t>According to </a:t>
            </a:r>
            <a:r>
              <a:rPr lang="en-GB" dirty="0" err="1">
                <a:latin typeface="Times New Roman" panose="02020603050405020304" pitchFamily="18" charset="0"/>
                <a:cs typeface="Times New Roman" panose="02020603050405020304" pitchFamily="18" charset="0"/>
              </a:rPr>
              <a:t>Spreigel</a:t>
            </a:r>
            <a:r>
              <a:rPr lang="en-GB" dirty="0">
                <a:latin typeface="Times New Roman" panose="02020603050405020304" pitchFamily="18" charset="0"/>
                <a:cs typeface="Times New Roman" panose="02020603050405020304" pitchFamily="18" charset="0"/>
              </a:rPr>
              <a:t>, “Production control is the process of planning in advance of operations, establishing the exact route of each individual item, part or assembly, setting, starting and finishing dates for each important item, assembly and the finished product and releasing the necessary orders as well as initiating the required follow up to effectuate the smooth functioning of the enterprise.”</a:t>
            </a:r>
          </a:p>
          <a:p>
            <a:pPr algn="just">
              <a:lnSpc>
                <a:spcPct val="150000"/>
              </a:lnSpc>
            </a:pPr>
            <a:endParaRPr lang="en-GB" dirty="0">
              <a:latin typeface="Times New Roman" panose="02020603050405020304" pitchFamily="18" charset="0"/>
              <a:cs typeface="Times New Roman" panose="02020603050405020304" pitchFamily="18" charset="0"/>
            </a:endParaRPr>
          </a:p>
          <a:p>
            <a:pPr algn="just">
              <a:lnSpc>
                <a:spcPct val="150000"/>
              </a:lnSpc>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9326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1582432988"/>
              </p:ext>
            </p:extLst>
          </p:nvPr>
        </p:nvGraphicFramePr>
        <p:xfrm>
          <a:off x="304800" y="152400"/>
          <a:ext cx="8839200" cy="6629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03124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335846"/>
            <a:ext cx="8839200" cy="6555641"/>
          </a:xfrm>
          <a:prstGeom prst="rect">
            <a:avLst/>
          </a:prstGeom>
        </p:spPr>
        <p:txBody>
          <a:bodyPr wrap="square">
            <a:spAutoFit/>
          </a:bodyPr>
          <a:lstStyle/>
          <a:p>
            <a:pPr algn="just"/>
            <a:r>
              <a:rPr lang="en-GB" sz="2000" b="1" dirty="0">
                <a:solidFill>
                  <a:srgbClr val="222222"/>
                </a:solidFill>
                <a:latin typeface="Times New Roman" panose="02020603050405020304" pitchFamily="18" charset="0"/>
                <a:cs typeface="Times New Roman" panose="02020603050405020304" pitchFamily="18" charset="0"/>
              </a:rPr>
              <a:t>Over Control</a:t>
            </a:r>
          </a:p>
          <a:p>
            <a:pPr algn="just"/>
            <a:r>
              <a:rPr lang="en-GB" sz="2000" dirty="0">
                <a:solidFill>
                  <a:srgbClr val="222222"/>
                </a:solidFill>
                <a:latin typeface="Times New Roman" panose="02020603050405020304" pitchFamily="18" charset="0"/>
                <a:cs typeface="Times New Roman" panose="02020603050405020304" pitchFamily="18" charset="0"/>
              </a:rPr>
              <a:t>In </a:t>
            </a:r>
            <a:r>
              <a:rPr lang="en-GB" sz="2000" dirty="0" smtClean="0">
                <a:solidFill>
                  <a:srgbClr val="222222"/>
                </a:solidFill>
                <a:latin typeface="Times New Roman" panose="02020603050405020304" pitchFamily="18" charset="0"/>
                <a:cs typeface="Times New Roman" panose="02020603050405020304" pitchFamily="18" charset="0"/>
              </a:rPr>
              <a:t>organizations</a:t>
            </a:r>
            <a:r>
              <a:rPr lang="en-GB" sz="2000" u="sng" dirty="0" smtClean="0">
                <a:solidFill>
                  <a:srgbClr val="222222"/>
                </a:solidFill>
                <a:latin typeface="Times New Roman" panose="02020603050405020304" pitchFamily="18" charset="0"/>
                <a:cs typeface="Times New Roman" panose="02020603050405020304" pitchFamily="18" charset="0"/>
              </a:rPr>
              <a:t> </a:t>
            </a:r>
            <a:r>
              <a:rPr lang="en-GB" sz="2000" dirty="0">
                <a:solidFill>
                  <a:srgbClr val="222222"/>
                </a:solidFill>
                <a:latin typeface="Times New Roman" panose="02020603050405020304" pitchFamily="18" charset="0"/>
                <a:cs typeface="Times New Roman" panose="02020603050405020304" pitchFamily="18" charset="0"/>
              </a:rPr>
              <a:t> that try to control too many things, this becomes problematic for employees. Employees may find the control system unsatisfactory if it influences their everyday activities and personal </a:t>
            </a:r>
            <a:r>
              <a:rPr lang="en-GB" sz="2000" dirty="0" smtClean="0">
                <a:solidFill>
                  <a:srgbClr val="222222"/>
                </a:solidFill>
                <a:latin typeface="Times New Roman" panose="02020603050405020304" pitchFamily="18" charset="0"/>
                <a:cs typeface="Times New Roman" panose="02020603050405020304" pitchFamily="18" charset="0"/>
              </a:rPr>
              <a:t>behaviour. </a:t>
            </a:r>
            <a:r>
              <a:rPr lang="en-GB" sz="2000" dirty="0">
                <a:solidFill>
                  <a:srgbClr val="222222"/>
                </a:solidFill>
                <a:latin typeface="Times New Roman" panose="02020603050405020304" pitchFamily="18" charset="0"/>
                <a:cs typeface="Times New Roman" panose="02020603050405020304" pitchFamily="18" charset="0"/>
              </a:rPr>
              <a:t>They believe that the control system unfairly restricts their personal freedom</a:t>
            </a:r>
            <a:r>
              <a:rPr lang="en-GB" sz="2000" dirty="0" smtClean="0">
                <a:solidFill>
                  <a:srgbClr val="222222"/>
                </a:solidFill>
                <a:latin typeface="Times New Roman" panose="02020603050405020304" pitchFamily="18" charset="0"/>
                <a:cs typeface="Times New Roman" panose="02020603050405020304" pitchFamily="18" charset="0"/>
              </a:rPr>
              <a:t>.</a:t>
            </a:r>
          </a:p>
          <a:p>
            <a:pPr algn="just"/>
            <a:endParaRPr lang="en-GB" sz="2000" b="1" dirty="0">
              <a:solidFill>
                <a:srgbClr val="222222"/>
              </a:solidFill>
              <a:latin typeface="Times New Roman" panose="02020603050405020304" pitchFamily="18" charset="0"/>
              <a:cs typeface="Times New Roman" panose="02020603050405020304" pitchFamily="18" charset="0"/>
            </a:endParaRPr>
          </a:p>
          <a:p>
            <a:pPr algn="just"/>
            <a:r>
              <a:rPr lang="en-GB" sz="2000" b="1" dirty="0">
                <a:solidFill>
                  <a:srgbClr val="222222"/>
                </a:solidFill>
                <a:latin typeface="Times New Roman" panose="02020603050405020304" pitchFamily="18" charset="0"/>
                <a:cs typeface="Times New Roman" panose="02020603050405020304" pitchFamily="18" charset="0"/>
              </a:rPr>
              <a:t>Over-Emphasis on Quantitative Data</a:t>
            </a:r>
          </a:p>
          <a:p>
            <a:pPr algn="just"/>
            <a:r>
              <a:rPr lang="en-GB" sz="2000" dirty="0">
                <a:solidFill>
                  <a:srgbClr val="222222"/>
                </a:solidFill>
                <a:latin typeface="Times New Roman" panose="02020603050405020304" pitchFamily="18" charset="0"/>
                <a:cs typeface="Times New Roman" panose="02020603050405020304" pitchFamily="18" charset="0"/>
              </a:rPr>
              <a:t>If the control system just focuses on quantitative factors and provides no room for analysis or interpretation, it can be considered to be too limited. Employees resist the intent of the control system by focusing their efforts on the performance indicators being used.</a:t>
            </a:r>
          </a:p>
          <a:p>
            <a:pPr algn="just"/>
            <a:r>
              <a:rPr lang="en-GB" sz="2000" dirty="0">
                <a:solidFill>
                  <a:srgbClr val="222222"/>
                </a:solidFill>
                <a:latin typeface="Times New Roman" panose="02020603050405020304" pitchFamily="18" charset="0"/>
                <a:cs typeface="Times New Roman" panose="02020603050405020304" pitchFamily="18" charset="0"/>
              </a:rPr>
              <a:t>The control system may have issues due to an overemphasis on quantitative data, a desire to achieve short-term goals at the price of long-term investment, and strict measures</a:t>
            </a:r>
            <a:r>
              <a:rPr lang="en-GB" sz="2000" dirty="0" smtClean="0">
                <a:solidFill>
                  <a:srgbClr val="222222"/>
                </a:solidFill>
                <a:latin typeface="Times New Roman" panose="02020603050405020304" pitchFamily="18" charset="0"/>
                <a:cs typeface="Times New Roman" panose="02020603050405020304" pitchFamily="18" charset="0"/>
              </a:rPr>
              <a:t>.</a:t>
            </a:r>
          </a:p>
          <a:p>
            <a:pPr algn="just"/>
            <a:endParaRPr lang="en-GB" sz="2000" b="1" dirty="0" smtClean="0">
              <a:solidFill>
                <a:srgbClr val="222222"/>
              </a:solidFill>
              <a:latin typeface="Times New Roman" panose="02020603050405020304" pitchFamily="18" charset="0"/>
              <a:cs typeface="Times New Roman" panose="02020603050405020304" pitchFamily="18" charset="0"/>
            </a:endParaRPr>
          </a:p>
          <a:p>
            <a:pPr algn="just"/>
            <a:r>
              <a:rPr lang="en-GB" sz="2000" b="1" dirty="0" smtClean="0">
                <a:latin typeface="Times New Roman" panose="02020603050405020304" pitchFamily="18" charset="0"/>
                <a:cs typeface="Times New Roman" panose="02020603050405020304" pitchFamily="18" charset="0"/>
              </a:rPr>
              <a:t>Too </a:t>
            </a:r>
            <a:r>
              <a:rPr lang="en-GB" sz="2000" b="1" dirty="0">
                <a:latin typeface="Times New Roman" panose="02020603050405020304" pitchFamily="18" charset="0"/>
                <a:cs typeface="Times New Roman" panose="02020603050405020304" pitchFamily="18" charset="0"/>
              </a:rPr>
              <a:t>Liberal</a:t>
            </a:r>
          </a:p>
          <a:p>
            <a:pPr algn="just"/>
            <a:r>
              <a:rPr lang="en-GB" sz="2000" dirty="0">
                <a:latin typeface="Times New Roman" panose="02020603050405020304" pitchFamily="18" charset="0"/>
                <a:cs typeface="Times New Roman" panose="02020603050405020304" pitchFamily="18" charset="0"/>
              </a:rPr>
              <a:t>Employees feel that they can perform the given job at any time if control measures are too liberal and flexible.</a:t>
            </a:r>
          </a:p>
          <a:p>
            <a:pPr algn="just"/>
            <a:r>
              <a:rPr lang="en-GB" sz="2000" dirty="0">
                <a:latin typeface="Times New Roman" panose="02020603050405020304" pitchFamily="18" charset="0"/>
                <a:cs typeface="Times New Roman" panose="02020603050405020304" pitchFamily="18" charset="0"/>
              </a:rPr>
              <a:t>In such situations, employees become careless and do not perform assignments properly. Poor quality standards result in costly waste and consumer dissatisfaction.</a:t>
            </a:r>
          </a:p>
          <a:p>
            <a:pPr algn="just"/>
            <a:endParaRPr lang="en-GB" sz="2000" b="0" i="0" dirty="0">
              <a:solidFill>
                <a:srgbClr val="22222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6214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28600"/>
            <a:ext cx="8915400" cy="5940088"/>
          </a:xfrm>
          <a:prstGeom prst="rect">
            <a:avLst/>
          </a:prstGeom>
        </p:spPr>
        <p:txBody>
          <a:bodyPr wrap="square">
            <a:spAutoFit/>
          </a:bodyPr>
          <a:lstStyle/>
          <a:p>
            <a:pPr algn="just"/>
            <a:r>
              <a:rPr lang="en-GB" sz="2000" b="1" dirty="0">
                <a:solidFill>
                  <a:srgbClr val="222222"/>
                </a:solidFill>
                <a:latin typeface="Times New Roman" panose="02020603050405020304" pitchFamily="18" charset="0"/>
                <a:cs typeface="Times New Roman" panose="02020603050405020304" pitchFamily="18" charset="0"/>
              </a:rPr>
              <a:t>Influence of External Factors</a:t>
            </a:r>
          </a:p>
          <a:p>
            <a:pPr algn="just"/>
            <a:r>
              <a:rPr lang="en-GB" sz="2000" dirty="0">
                <a:solidFill>
                  <a:srgbClr val="222222"/>
                </a:solidFill>
                <a:latin typeface="Times New Roman" panose="02020603050405020304" pitchFamily="18" charset="0"/>
                <a:cs typeface="Times New Roman" panose="02020603050405020304" pitchFamily="18" charset="0"/>
              </a:rPr>
              <a:t>The control system may be effective itself but external factors such as government policy, technological changes, changes in trends, etc. may have an adverse effect. These factors can not be checked by the control system in the organization</a:t>
            </a:r>
            <a:r>
              <a:rPr lang="en-GB" sz="2000" dirty="0" smtClean="0">
                <a:solidFill>
                  <a:srgbClr val="222222"/>
                </a:solidFill>
                <a:latin typeface="Times New Roman" panose="02020603050405020304" pitchFamily="18" charset="0"/>
                <a:cs typeface="Times New Roman" panose="02020603050405020304" pitchFamily="18" charset="0"/>
              </a:rPr>
              <a:t>.</a:t>
            </a:r>
          </a:p>
          <a:p>
            <a:pPr algn="just"/>
            <a:endParaRPr lang="en-GB" sz="2000" dirty="0">
              <a:solidFill>
                <a:srgbClr val="222222"/>
              </a:solidFill>
              <a:latin typeface="Times New Roman" panose="02020603050405020304" pitchFamily="18" charset="0"/>
              <a:cs typeface="Times New Roman" panose="02020603050405020304" pitchFamily="18" charset="0"/>
            </a:endParaRPr>
          </a:p>
          <a:p>
            <a:pPr algn="just"/>
            <a:r>
              <a:rPr lang="en-GB" sz="2000" b="1" dirty="0">
                <a:solidFill>
                  <a:srgbClr val="222222"/>
                </a:solidFill>
                <a:latin typeface="Times New Roman" panose="02020603050405020304" pitchFamily="18" charset="0"/>
                <a:cs typeface="Times New Roman" panose="02020603050405020304" pitchFamily="18" charset="0"/>
              </a:rPr>
              <a:t>Expensive</a:t>
            </a:r>
          </a:p>
          <a:p>
            <a:pPr algn="just"/>
            <a:r>
              <a:rPr lang="en-GB" sz="2000" dirty="0">
                <a:solidFill>
                  <a:srgbClr val="222222"/>
                </a:solidFill>
                <a:latin typeface="Times New Roman" panose="02020603050405020304" pitchFamily="18" charset="0"/>
                <a:cs typeface="Times New Roman" panose="02020603050405020304" pitchFamily="18" charset="0"/>
              </a:rPr>
              <a:t>Every employee of the company needs to have their performance evaluated and reported to a higher authority. For this, it is necessary to employ a number of people.</a:t>
            </a:r>
          </a:p>
          <a:p>
            <a:pPr algn="just"/>
            <a:r>
              <a:rPr lang="en-GB" sz="2000" dirty="0">
                <a:solidFill>
                  <a:srgbClr val="222222"/>
                </a:solidFill>
                <a:latin typeface="Times New Roman" panose="02020603050405020304" pitchFamily="18" charset="0"/>
                <a:cs typeface="Times New Roman" panose="02020603050405020304" pitchFamily="18" charset="0"/>
              </a:rPr>
              <a:t>The performance will be observed by the superiors if it cannot be quantified. The control system spends a lot of money exercising it. This makes higher authorities to be reluctant to introduce and continue the control system.</a:t>
            </a:r>
          </a:p>
          <a:p>
            <a:pPr algn="just"/>
            <a:endParaRPr lang="en-GB" sz="2000" b="1" dirty="0" smtClean="0">
              <a:solidFill>
                <a:srgbClr val="222222"/>
              </a:solidFill>
              <a:latin typeface="Times New Roman" panose="02020603050405020304" pitchFamily="18" charset="0"/>
              <a:cs typeface="Times New Roman" panose="02020603050405020304" pitchFamily="18" charset="0"/>
            </a:endParaRPr>
          </a:p>
          <a:p>
            <a:pPr algn="just"/>
            <a:r>
              <a:rPr lang="en-GB" sz="2000" b="1" dirty="0" smtClean="0">
                <a:solidFill>
                  <a:srgbClr val="222222"/>
                </a:solidFill>
                <a:latin typeface="Times New Roman" panose="02020603050405020304" pitchFamily="18" charset="0"/>
                <a:cs typeface="Times New Roman" panose="02020603050405020304" pitchFamily="18" charset="0"/>
              </a:rPr>
              <a:t>Lack </a:t>
            </a:r>
            <a:r>
              <a:rPr lang="en-GB" sz="2000" b="1" dirty="0">
                <a:solidFill>
                  <a:srgbClr val="222222"/>
                </a:solidFill>
                <a:latin typeface="Times New Roman" panose="02020603050405020304" pitchFamily="18" charset="0"/>
                <a:cs typeface="Times New Roman" panose="02020603050405020304" pitchFamily="18" charset="0"/>
              </a:rPr>
              <a:t>of Satisfactory Standards</a:t>
            </a:r>
          </a:p>
          <a:p>
            <a:pPr algn="just"/>
            <a:r>
              <a:rPr lang="en-GB" sz="2000" dirty="0">
                <a:solidFill>
                  <a:srgbClr val="222222"/>
                </a:solidFill>
                <a:latin typeface="Times New Roman" panose="02020603050405020304" pitchFamily="18" charset="0"/>
                <a:cs typeface="Times New Roman" panose="02020603050405020304" pitchFamily="18" charset="0"/>
              </a:rPr>
              <a:t>The performance of certain activities involving human </a:t>
            </a:r>
            <a:r>
              <a:rPr lang="en-GB" sz="2000" dirty="0" smtClean="0">
                <a:solidFill>
                  <a:srgbClr val="222222"/>
                </a:solidFill>
                <a:latin typeface="Times New Roman" panose="02020603050405020304" pitchFamily="18" charset="0"/>
                <a:cs typeface="Times New Roman" panose="02020603050405020304" pitchFamily="18" charset="0"/>
              </a:rPr>
              <a:t>behaviour </a:t>
            </a:r>
            <a:r>
              <a:rPr lang="en-GB" sz="2000" dirty="0">
                <a:solidFill>
                  <a:srgbClr val="222222"/>
                </a:solidFill>
                <a:latin typeface="Times New Roman" panose="02020603050405020304" pitchFamily="18" charset="0"/>
                <a:cs typeface="Times New Roman" panose="02020603050405020304" pitchFamily="18" charset="0"/>
              </a:rPr>
              <a:t>can not be fixed in terms of quantities. It is difficult to fix standards for activities like public relations, research, customer satisfaction, the morale of employees, etc</a:t>
            </a:r>
            <a:r>
              <a:rPr lang="en-GB" sz="2000" dirty="0" smtClean="0">
                <a:solidFill>
                  <a:srgbClr val="222222"/>
                </a:solidFill>
                <a:latin typeface="Times New Roman" panose="02020603050405020304" pitchFamily="18" charset="0"/>
                <a:cs typeface="Times New Roman" panose="02020603050405020304" pitchFamily="18" charset="0"/>
              </a:rPr>
              <a:t>.</a:t>
            </a:r>
          </a:p>
          <a:p>
            <a:pPr algn="just"/>
            <a:r>
              <a:rPr lang="en-GB" sz="2000" dirty="0" smtClean="0">
                <a:latin typeface="Times New Roman" panose="02020603050405020304" pitchFamily="18" charset="0"/>
                <a:cs typeface="Times New Roman" panose="02020603050405020304" pitchFamily="18" charset="0"/>
              </a:rPr>
              <a:t>The </a:t>
            </a:r>
            <a:r>
              <a:rPr lang="en-GB" sz="2000" dirty="0">
                <a:latin typeface="Times New Roman" panose="02020603050405020304" pitchFamily="18" charset="0"/>
                <a:cs typeface="Times New Roman" panose="02020603050405020304" pitchFamily="18" charset="0"/>
              </a:rPr>
              <a:t>evaluation of the performance of employees engaged in such activities will be difficult. If the standards of evaluation become unsatisfactory employees do not trust and follow them. This causes problems in the control system</a:t>
            </a:r>
            <a:endParaRPr lang="en-GB" sz="2000" b="0" i="0" dirty="0">
              <a:solidFill>
                <a:srgbClr val="22222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9928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28600"/>
            <a:ext cx="8915400" cy="6500306"/>
          </a:xfrm>
          <a:prstGeom prst="rect">
            <a:avLst/>
          </a:prstGeom>
        </p:spPr>
        <p:txBody>
          <a:bodyPr wrap="square">
            <a:spAutoFit/>
          </a:bodyPr>
          <a:lstStyle/>
          <a:p>
            <a:pPr algn="just">
              <a:lnSpc>
                <a:spcPct val="150000"/>
              </a:lnSpc>
            </a:pPr>
            <a:r>
              <a:rPr lang="en-GB" sz="2000" b="1" dirty="0">
                <a:latin typeface="Times New Roman" panose="02020603050405020304" pitchFamily="18" charset="0"/>
                <a:cs typeface="Times New Roman" panose="02020603050405020304" pitchFamily="18" charset="0"/>
              </a:rPr>
              <a:t>Poor Visioning</a:t>
            </a:r>
          </a:p>
          <a:p>
            <a:pPr algn="just">
              <a:lnSpc>
                <a:spcPct val="150000"/>
              </a:lnSpc>
            </a:pPr>
            <a:r>
              <a:rPr lang="en-GB" sz="2000" dirty="0">
                <a:latin typeface="Times New Roman" panose="02020603050405020304" pitchFamily="18" charset="0"/>
                <a:cs typeface="Times New Roman" panose="02020603050405020304" pitchFamily="18" charset="0"/>
              </a:rPr>
              <a:t>Mostly, organizational leaders or managers lack a clear vision about whether the controlling has a long or short-term vision. By definition, controlling as meeting standards and actual performance focuses on short-term vision.</a:t>
            </a:r>
          </a:p>
          <a:p>
            <a:pPr algn="just">
              <a:lnSpc>
                <a:spcPct val="150000"/>
              </a:lnSpc>
            </a:pPr>
            <a:r>
              <a:rPr lang="en-GB" sz="2000" dirty="0">
                <a:latin typeface="Times New Roman" panose="02020603050405020304" pitchFamily="18" charset="0"/>
                <a:cs typeface="Times New Roman" panose="02020603050405020304" pitchFamily="18" charset="0"/>
              </a:rPr>
              <a:t>A controlling system cannot be developed with a short-term perspective. A controlling system requires a long-term vision and plans to realize it. It is necessary for the organization to have a long-term vision if it is to be successful and effective.</a:t>
            </a:r>
          </a:p>
          <a:p>
            <a:pPr algn="just">
              <a:lnSpc>
                <a:spcPct val="150000"/>
              </a:lnSpc>
            </a:pPr>
            <a:r>
              <a:rPr lang="en-GB" sz="2000" b="1" dirty="0">
                <a:latin typeface="Times New Roman" panose="02020603050405020304" pitchFamily="18" charset="0"/>
                <a:cs typeface="Times New Roman" panose="02020603050405020304" pitchFamily="18" charset="0"/>
              </a:rPr>
              <a:t>Poor Ownership</a:t>
            </a:r>
          </a:p>
          <a:p>
            <a:pPr algn="just">
              <a:lnSpc>
                <a:spcPct val="150000"/>
              </a:lnSpc>
            </a:pPr>
            <a:r>
              <a:rPr lang="en-GB" sz="2000" dirty="0">
                <a:latin typeface="Times New Roman" panose="02020603050405020304" pitchFamily="18" charset="0"/>
                <a:cs typeface="Times New Roman" panose="02020603050405020304" pitchFamily="18" charset="0"/>
              </a:rPr>
              <a:t>Ownership in controlling is essential. In general, employees think that the controlling system is solely based on managerial vision, action, and wish. If they think it is for the management’s wish and accomplishment, controlling can not be effective. Thus, </a:t>
            </a:r>
            <a:r>
              <a:rPr lang="en-GB" sz="2000" u="sng" dirty="0">
                <a:latin typeface="Times New Roman" panose="02020603050405020304" pitchFamily="18" charset="0"/>
                <a:cs typeface="Times New Roman" panose="02020603050405020304" pitchFamily="18" charset="0"/>
              </a:rPr>
              <a:t>management</a:t>
            </a:r>
            <a:r>
              <a:rPr lang="en-GB" sz="2000" dirty="0">
                <a:latin typeface="Times New Roman" panose="02020603050405020304" pitchFamily="18" charset="0"/>
                <a:cs typeface="Times New Roman" panose="02020603050405020304" pitchFamily="18" charset="0"/>
              </a:rPr>
              <a:t> should be aware of developing ownership over all the people involved in the organization</a:t>
            </a:r>
          </a:p>
          <a:p>
            <a:pPr algn="just">
              <a:lnSpc>
                <a:spcPct val="150000"/>
              </a:lnSpc>
            </a:pPr>
            <a:endParaRPr lang="en-GB" sz="2000" b="0" i="0" dirty="0">
              <a:solidFill>
                <a:srgbClr val="22222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3993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6"/>
          <p:cNvSpPr txBox="1">
            <a:spLocks noGrp="1"/>
          </p:cNvSpPr>
          <p:nvPr>
            <p:ph type="title"/>
          </p:nvPr>
        </p:nvSpPr>
        <p:spPr>
          <a:xfrm>
            <a:off x="457200" y="381000"/>
            <a:ext cx="8520600" cy="607800"/>
          </a:xfrm>
          <a:prstGeom prst="rect">
            <a:avLst/>
          </a:prstGeom>
        </p:spPr>
        <p:txBody>
          <a:bodyPr spcFirstLastPara="1" vert="horz" wrap="square" lIns="91425" tIns="91425" rIns="91425" bIns="91425" numCol="1" anchor="t" anchorCtr="0" compatLnSpc="1">
            <a:prstTxWarp prst="textNoShape">
              <a:avLst/>
            </a:prstTxWarp>
            <a:normAutofit fontScale="90000"/>
          </a:bodyPr>
          <a:lstStyle/>
          <a:p>
            <a:pPr algn="just"/>
            <a:r>
              <a:rPr lang="en" dirty="0"/>
              <a:t>Introduction of Total Quality Management</a:t>
            </a:r>
            <a:endParaRPr dirty="0"/>
          </a:p>
        </p:txBody>
      </p:sp>
      <p:sp>
        <p:nvSpPr>
          <p:cNvPr id="114" name="Google Shape;114;p16"/>
          <p:cNvSpPr txBox="1">
            <a:spLocks noGrp="1"/>
          </p:cNvSpPr>
          <p:nvPr>
            <p:ph type="body" idx="1"/>
          </p:nvPr>
        </p:nvSpPr>
        <p:spPr>
          <a:xfrm>
            <a:off x="459450" y="1677675"/>
            <a:ext cx="8520600" cy="4086300"/>
          </a:xfrm>
          <a:prstGeom prst="rect">
            <a:avLst/>
          </a:prstGeom>
        </p:spPr>
        <p:txBody>
          <a:bodyPr spcFirstLastPara="1" vert="horz" wrap="square" lIns="91425" tIns="91425" rIns="91425" bIns="91425" numCol="1" anchor="t" anchorCtr="0" compatLnSpc="1">
            <a:prstTxWarp prst="textNoShape">
              <a:avLst/>
            </a:prstTxWarp>
            <a:noAutofit/>
          </a:bodyPr>
          <a:lstStyle/>
          <a:p>
            <a:pPr marL="0" indent="0" algn="just">
              <a:buNone/>
            </a:pPr>
            <a:endParaRPr sz="2000" dirty="0">
              <a:highlight>
                <a:srgbClr val="FFFFFF"/>
              </a:highlight>
              <a:latin typeface="Times New Roman"/>
              <a:ea typeface="Times New Roman"/>
              <a:cs typeface="Times New Roman"/>
              <a:sym typeface="Times New Roman"/>
            </a:endParaRPr>
          </a:p>
          <a:p>
            <a:pPr indent="-361950" algn="just">
              <a:spcBef>
                <a:spcPts val="1200"/>
              </a:spcBef>
              <a:buClr>
                <a:srgbClr val="000000"/>
              </a:buClr>
              <a:buSzPts val="2100"/>
              <a:buChar char="❖"/>
            </a:pPr>
            <a:r>
              <a:rPr lang="en" sz="2100" dirty="0">
                <a:solidFill>
                  <a:srgbClr val="000000"/>
                </a:solidFill>
                <a:highlight>
                  <a:srgbClr val="FFFFFF"/>
                </a:highlight>
                <a:latin typeface="Times New Roman"/>
                <a:ea typeface="Times New Roman"/>
                <a:cs typeface="Times New Roman"/>
                <a:sym typeface="Times New Roman"/>
              </a:rPr>
              <a:t>Total Quality </a:t>
            </a:r>
            <a:r>
              <a:rPr lang="en" sz="2100" dirty="0">
                <a:solidFill>
                  <a:srgbClr val="000000"/>
                </a:solidFill>
                <a:highlight>
                  <a:srgbClr val="FFFFFF"/>
                </a:highlight>
                <a:uFill>
                  <a:noFill/>
                </a:uFill>
                <a:latin typeface="Times New Roman"/>
                <a:ea typeface="Times New Roman"/>
                <a:cs typeface="Times New Roman"/>
                <a:sym typeface="Times New Roman"/>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Management</a:t>
            </a:r>
            <a:r>
              <a:rPr lang="en" sz="2100" dirty="0">
                <a:solidFill>
                  <a:srgbClr val="000000"/>
                </a:solidFill>
                <a:highlight>
                  <a:srgbClr val="FFFFFF"/>
                </a:highlight>
                <a:latin typeface="Times New Roman"/>
                <a:ea typeface="Times New Roman"/>
                <a:cs typeface="Times New Roman"/>
                <a:sym typeface="Times New Roman"/>
              </a:rPr>
              <a:t>, TQM, is a method by which management and employees can become involved in the </a:t>
            </a:r>
            <a:r>
              <a:rPr lang="en" sz="2100" dirty="0">
                <a:solidFill>
                  <a:srgbClr val="000000"/>
                </a:solidFill>
                <a:highlight>
                  <a:srgbClr val="FFFFFF"/>
                </a:highlight>
                <a:uFill>
                  <a:noFill/>
                </a:uFill>
                <a:latin typeface="Times New Roman"/>
                <a:ea typeface="Times New Roman"/>
                <a:cs typeface="Times New Roman"/>
                <a:sym typeface="Times New Roman"/>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continuous</a:t>
            </a:r>
            <a:r>
              <a:rPr lang="en" sz="2100" dirty="0">
                <a:solidFill>
                  <a:srgbClr val="000000"/>
                </a:solidFill>
                <a:highlight>
                  <a:srgbClr val="FFFFFF"/>
                </a:highlight>
                <a:latin typeface="Times New Roman"/>
                <a:ea typeface="Times New Roman"/>
                <a:cs typeface="Times New Roman"/>
                <a:sym typeface="Times New Roman"/>
              </a:rPr>
              <a:t> improvement of the production of goods and services. It is a combination of quality and management tools aimed at increasing business and reducing losses due to wasteful practices</a:t>
            </a:r>
            <a:r>
              <a:rPr lang="en" sz="2100" dirty="0">
                <a:solidFill>
                  <a:srgbClr val="000000"/>
                </a:solidFill>
                <a:highlight>
                  <a:srgbClr val="FFFFFF"/>
                </a:highlight>
                <a:latin typeface="Arial"/>
                <a:ea typeface="Arial"/>
                <a:cs typeface="Arial"/>
                <a:sym typeface="Arial"/>
              </a:rPr>
              <a:t>.</a:t>
            </a:r>
            <a:endParaRPr sz="2100" dirty="0">
              <a:solidFill>
                <a:srgbClr val="000000"/>
              </a:solidFill>
              <a:highlight>
                <a:srgbClr val="FFFFFF"/>
              </a:highlight>
              <a:latin typeface="Arial"/>
              <a:ea typeface="Arial"/>
              <a:cs typeface="Arial"/>
              <a:sym typeface="Arial"/>
            </a:endParaRPr>
          </a:p>
          <a:p>
            <a:pPr indent="-361950" algn="just">
              <a:buClr>
                <a:srgbClr val="000000"/>
              </a:buClr>
              <a:buSzPts val="2100"/>
              <a:buFont typeface="Times New Roman"/>
              <a:buChar char="❖"/>
            </a:pPr>
            <a:r>
              <a:rPr lang="en" sz="2100" dirty="0">
                <a:solidFill>
                  <a:srgbClr val="000000"/>
                </a:solidFill>
                <a:highlight>
                  <a:srgbClr val="FFFFFF"/>
                </a:highlight>
                <a:latin typeface="Times New Roman"/>
                <a:ea typeface="Times New Roman"/>
                <a:cs typeface="Times New Roman"/>
                <a:sym typeface="Times New Roman"/>
              </a:rPr>
              <a:t>TQM is the continuous process of reducing or eliminating errors in manufacturing, streamlining supply chain management, improving the customer experience and ensuring that employees are up-to-speed with their training. </a:t>
            </a:r>
            <a:endParaRPr sz="2100" dirty="0">
              <a:solidFill>
                <a:srgbClr val="000000"/>
              </a:solidFill>
              <a:latin typeface="Times New Roman"/>
              <a:ea typeface="Times New Roman"/>
              <a:cs typeface="Times New Roman"/>
              <a:sym typeface="Times New Roman"/>
            </a:endParaRPr>
          </a:p>
          <a:p>
            <a:pPr indent="0" algn="just">
              <a:spcBef>
                <a:spcPts val="1200"/>
              </a:spcBef>
              <a:spcAft>
                <a:spcPts val="1200"/>
              </a:spcAft>
              <a:buNone/>
            </a:pPr>
            <a:endParaRPr sz="2200" dirty="0">
              <a:solidFill>
                <a:srgbClr val="000000"/>
              </a:solidFill>
              <a:highlight>
                <a:srgbClr val="FFFFFF"/>
              </a:highlight>
              <a:latin typeface="Arial"/>
              <a:ea typeface="Arial"/>
              <a:cs typeface="Arial"/>
              <a:sym typeface="Arial"/>
            </a:endParaRPr>
          </a:p>
        </p:txBody>
      </p:sp>
    </p:spTree>
    <p:extLst>
      <p:ext uri="{BB962C8B-B14F-4D97-AF65-F5344CB8AC3E}">
        <p14:creationId xmlns:p14="http://schemas.microsoft.com/office/powerpoint/2010/main" val="648040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03810" name="Rectangle 2"/>
          <p:cNvSpPr>
            <a:spLocks noChangeArrowheads="1"/>
          </p:cNvSpPr>
          <p:nvPr/>
        </p:nvSpPr>
        <p:spPr bwMode="auto">
          <a:xfrm>
            <a:off x="76200" y="685800"/>
            <a:ext cx="8353425"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457200" algn="ctr" fontAlgn="base">
              <a:spcBef>
                <a:spcPct val="0"/>
              </a:spcBef>
              <a:spcAft>
                <a:spcPct val="0"/>
              </a:spcAft>
            </a:pPr>
            <a:r>
              <a:rPr lang="en-US" sz="2200" b="1" u="sng" dirty="0" smtClean="0">
                <a:solidFill>
                  <a:srgbClr val="CC3300"/>
                </a:solidFill>
              </a:rPr>
              <a:t>INTRODUCTION( Controlling)</a:t>
            </a:r>
            <a:endParaRPr lang="en-US" sz="2200" b="1" dirty="0">
              <a:solidFill>
                <a:srgbClr val="CC3300"/>
              </a:solidFill>
            </a:endParaRPr>
          </a:p>
          <a:p>
            <a:pPr indent="457200" algn="just" fontAlgn="base">
              <a:spcBef>
                <a:spcPct val="0"/>
              </a:spcBef>
              <a:spcAft>
                <a:spcPct val="0"/>
              </a:spcAft>
            </a:pPr>
            <a:r>
              <a:rPr lang="en-US" sz="2200" b="1" dirty="0">
                <a:solidFill>
                  <a:srgbClr val="000000"/>
                </a:solidFill>
                <a:latin typeface="Times New Roman" panose="02020603050405020304" pitchFamily="18" charset="0"/>
                <a:cs typeface="Times New Roman" panose="02020603050405020304" pitchFamily="18" charset="0"/>
              </a:rPr>
              <a:t>The last and most important function of management is to control. Issue of orders and instructions to the subordinates does not ensure that work will be accomplished. Their performance is to be checked continuously so that the difficulties in performance are removed before any damage take place.  Every manager has to exercise control irrespective of the level of his authority.  Controlling involves setting standards of performance, comparing performance of the subordinates against these standards and taking corrective action to ensure that activities are carried out according to the plans.</a:t>
            </a:r>
          </a:p>
        </p:txBody>
      </p:sp>
      <p:pic>
        <p:nvPicPr>
          <p:cNvPr id="3" name="Picture 2"/>
          <p:cNvPicPr>
            <a:picLocks noChangeAspect="1"/>
          </p:cNvPicPr>
          <p:nvPr/>
        </p:nvPicPr>
        <p:blipFill>
          <a:blip r:embed="rId3"/>
          <a:stretch>
            <a:fillRect/>
          </a:stretch>
        </p:blipFill>
        <p:spPr>
          <a:xfrm>
            <a:off x="1981200" y="4724400"/>
            <a:ext cx="6477000" cy="1905000"/>
          </a:xfrm>
          <a:prstGeom prst="rect">
            <a:avLst/>
          </a:prstGeom>
        </p:spPr>
      </p:pic>
      <p:sp>
        <p:nvSpPr>
          <p:cNvPr id="4" name="Rectangle 3"/>
          <p:cNvSpPr/>
          <p:nvPr/>
        </p:nvSpPr>
        <p:spPr>
          <a:xfrm>
            <a:off x="228600" y="5410200"/>
            <a:ext cx="160020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latin typeface="Times New Roman" panose="02020603050405020304" pitchFamily="18" charset="0"/>
                <a:cs typeface="Times New Roman" panose="02020603050405020304" pitchFamily="18" charset="0"/>
              </a:rPr>
              <a:t>Determine the area of control</a:t>
            </a:r>
            <a:endParaRPr lang="en-GB" dirty="0">
              <a:solidFill>
                <a:schemeClr val="tx1"/>
              </a:solidFill>
              <a:latin typeface="Times New Roman" panose="02020603050405020304" pitchFamily="18" charset="0"/>
              <a:cs typeface="Times New Roman" panose="02020603050405020304" pitchFamily="18" charset="0"/>
            </a:endParaRPr>
          </a:p>
        </p:txBody>
      </p:sp>
      <p:cxnSp>
        <p:nvCxnSpPr>
          <p:cNvPr id="6" name="Straight Arrow Connector 5"/>
          <p:cNvCxnSpPr/>
          <p:nvPr/>
        </p:nvCxnSpPr>
        <p:spPr>
          <a:xfrm>
            <a:off x="1828800" y="5715000"/>
            <a:ext cx="381000" cy="0"/>
          </a:xfrm>
          <a:prstGeom prst="straightConnector1">
            <a:avLst/>
          </a:prstGeom>
          <a:ln w="539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4572000"/>
            <a:ext cx="8763000" cy="2209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5373069"/>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DEFINITION OF TQM</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Total </a:t>
            </a:r>
            <a:r>
              <a:rPr lang="en-US" sz="2000" dirty="0">
                <a:latin typeface="Times New Roman" panose="02020603050405020304" pitchFamily="18" charset="0"/>
                <a:cs typeface="Times New Roman" panose="02020603050405020304" pitchFamily="18" charset="0"/>
              </a:rPr>
              <a:t>quality management (TQM) is a standard management practice wherein each employee within an organization continually analyzes its production processes to improve the manufacturing quality of products and services and enhance customer satisfaction</a:t>
            </a:r>
            <a:r>
              <a:rPr lang="en-US" sz="2000" dirty="0">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It involves conducting management training and implementing analytical methods to identify and remove problem areas in business operations</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8752051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300" b="1" dirty="0">
                <a:latin typeface="Times New Roman" panose="02020603050405020304" pitchFamily="18" charset="0"/>
                <a:cs typeface="Times New Roman" panose="02020603050405020304" pitchFamily="18" charset="0"/>
              </a:rPr>
              <a:t>PRINCIPLE OF TQM</a:t>
            </a:r>
            <a:endParaRPr lang="en-US" sz="3300" b="1"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normAutofit fontScale="92500" lnSpcReduction="10000"/>
          </a:bodyPr>
          <a:lstStyle/>
          <a:p>
            <a:pPr>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Customer Focus</a:t>
            </a:r>
          </a:p>
          <a:p>
            <a:pPr>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Employee Involvement</a:t>
            </a:r>
          </a:p>
          <a:p>
            <a:pPr>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Integrated System</a:t>
            </a:r>
          </a:p>
          <a:p>
            <a:pPr>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Process-Centric Approach</a:t>
            </a:r>
          </a:p>
          <a:p>
            <a:pPr>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Systematic Flow</a:t>
            </a:r>
          </a:p>
          <a:p>
            <a:pPr>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Continual Efforts</a:t>
            </a:r>
          </a:p>
          <a:p>
            <a:pPr>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Factual Decision Making</a:t>
            </a:r>
          </a:p>
          <a:p>
            <a:pPr>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Relationship Management</a:t>
            </a:r>
          </a:p>
          <a:p>
            <a:pPr>
              <a:lnSpc>
                <a:spcPct val="150000"/>
              </a:lnSpc>
              <a:buFont typeface="+mj-lt"/>
              <a:buAutoNum type="arabicPeriod"/>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33217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8229600" cy="1143000"/>
          </a:xfrm>
        </p:spPr>
        <p:txBody>
          <a:bodyPr>
            <a:normAutofit/>
          </a:bodyPr>
          <a:lstStyle/>
          <a:p>
            <a:pPr algn="l"/>
            <a:r>
              <a:rPr lang="en-US" sz="2400" b="1" dirty="0">
                <a:latin typeface="Times New Roman" panose="02020603050405020304" pitchFamily="18" charset="0"/>
                <a:cs typeface="Times New Roman" panose="02020603050405020304" pitchFamily="18" charset="0"/>
              </a:rPr>
              <a:t>1. Customer Focus:</a:t>
            </a: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371600"/>
            <a:ext cx="8458200" cy="5181600"/>
          </a:xfrm>
        </p:spPr>
        <p:txBody>
          <a:bodyPr>
            <a:normAutofit fontScale="55000" lnSpcReduction="20000"/>
          </a:bodyPr>
          <a:lstStyle/>
          <a:p>
            <a:pPr algn="just">
              <a:lnSpc>
                <a:spcPct val="170000"/>
              </a:lnSpc>
            </a:pPr>
            <a:r>
              <a:rPr lang="en-US" dirty="0" smtClean="0">
                <a:latin typeface="Times New Roman" panose="02020603050405020304" pitchFamily="18" charset="0"/>
                <a:cs typeface="Times New Roman" panose="02020603050405020304" pitchFamily="18" charset="0"/>
              </a:rPr>
              <a:t>Every organization strives to serve only one purpose, i.e., customer satisfaction through quality products and services. Hence</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the </a:t>
            </a:r>
            <a:r>
              <a:rPr lang="en-US" dirty="0">
                <a:latin typeface="Times New Roman" panose="02020603050405020304" pitchFamily="18" charset="0"/>
                <a:cs typeface="Times New Roman" panose="02020603050405020304" pitchFamily="18" charset="0"/>
              </a:rPr>
              <a:t>first among the total quality management principles is customer focus. It means the end product must meet the demands and needs of the customers</a:t>
            </a:r>
            <a:r>
              <a:rPr lang="en-US" dirty="0" smtClean="0">
                <a:latin typeface="Times New Roman" panose="02020603050405020304" pitchFamily="18" charset="0"/>
                <a:cs typeface="Times New Roman" panose="02020603050405020304" pitchFamily="18" charset="0"/>
              </a:rPr>
              <a:t>.</a:t>
            </a:r>
          </a:p>
          <a:p>
            <a:pPr marL="0" indent="0" algn="just">
              <a:lnSpc>
                <a:spcPct val="170000"/>
              </a:lnSpc>
              <a:buNone/>
            </a:pPr>
            <a:endParaRPr lang="en-US" dirty="0" smtClean="0">
              <a:latin typeface="Times New Roman" panose="02020603050405020304" pitchFamily="18" charset="0"/>
              <a:cs typeface="Times New Roman" panose="02020603050405020304" pitchFamily="18" charset="0"/>
            </a:endParaRPr>
          </a:p>
          <a:p>
            <a:pPr marL="0" indent="0">
              <a:lnSpc>
                <a:spcPct val="170000"/>
              </a:lnSpc>
              <a:buNone/>
            </a:pPr>
            <a:r>
              <a:rPr lang="en-US" sz="3600" b="1" dirty="0">
                <a:latin typeface="Times New Roman" panose="02020603050405020304" pitchFamily="18" charset="0"/>
                <a:cs typeface="Times New Roman" panose="02020603050405020304" pitchFamily="18" charset="0"/>
              </a:rPr>
              <a:t>2. Employee Involvement:</a:t>
            </a:r>
          </a:p>
          <a:p>
            <a:pPr algn="just">
              <a:lnSpc>
                <a:spcPct val="170000"/>
              </a:lnSpc>
            </a:pPr>
            <a:r>
              <a:rPr lang="en-US" dirty="0">
                <a:latin typeface="Times New Roman" panose="02020603050405020304" pitchFamily="18" charset="0"/>
                <a:cs typeface="Times New Roman" panose="02020603050405020304" pitchFamily="18" charset="0"/>
              </a:rPr>
              <a:t>When implementing TQM, organizations need to create an environment where their employees will feel empowered. They, along with management, become responsible for assessing the quality of the products and services at their levels. Here, organizational communication plays a vital role in boosting employee </a:t>
            </a:r>
            <a:r>
              <a:rPr lang="en-US" dirty="0" smtClean="0">
                <a:latin typeface="Times New Roman" panose="02020603050405020304" pitchFamily="18" charset="0"/>
                <a:cs typeface="Times New Roman" panose="02020603050405020304" pitchFamily="18" charset="0"/>
              </a:rPr>
              <a:t>morale.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67532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lnSpc>
                <a:spcPct val="150000"/>
              </a:lnSpc>
            </a:pPr>
            <a:r>
              <a:rPr lang="en-US" sz="2000" b="1" dirty="0">
                <a:latin typeface="Times New Roman" panose="02020603050405020304" pitchFamily="18" charset="0"/>
                <a:cs typeface="Times New Roman" panose="02020603050405020304" pitchFamily="18" charset="0"/>
              </a:rPr>
              <a:t>3. Integrated System:</a:t>
            </a:r>
            <a:endParaRPr lang="en-US" sz="2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1000" y="990600"/>
            <a:ext cx="7975853" cy="3017520"/>
          </a:xfrm>
        </p:spPr>
        <p:txBody>
          <a:bodyPr/>
          <a:lstStyle/>
          <a:p>
            <a:pPr algn="just">
              <a:lnSpc>
                <a:spcPct val="150000"/>
              </a:lnSpc>
            </a:pPr>
            <a:r>
              <a:rPr lang="en-US" sz="2000" dirty="0">
                <a:latin typeface="Times New Roman" panose="02020603050405020304" pitchFamily="18" charset="0"/>
                <a:cs typeface="Times New Roman" panose="02020603050405020304" pitchFamily="18" charset="0"/>
              </a:rPr>
              <a:t>Having an integrated system is a must for an organization to implement a TQM strategy across its business processes. Therefore, incorporating quality standards like ISO 9000 standards could help produce quality products and services. It will lead to meeting or exceeding consumer expectations as </a:t>
            </a:r>
            <a:r>
              <a:rPr lang="en-US" sz="2000" dirty="0" smtClean="0">
                <a:latin typeface="Times New Roman" panose="02020603050405020304" pitchFamily="18" charset="0"/>
                <a:cs typeface="Times New Roman" panose="02020603050405020304" pitchFamily="18" charset="0"/>
              </a:rPr>
              <a:t>well.</a:t>
            </a:r>
          </a:p>
          <a:p>
            <a:pPr marL="0" indent="0" algn="just">
              <a:lnSpc>
                <a:spcPct val="150000"/>
              </a:lnSpc>
              <a:buNone/>
            </a:pPr>
            <a:r>
              <a:rPr lang="en-US" sz="2000" b="1" dirty="0" smtClean="0">
                <a:latin typeface="Times New Roman" panose="02020603050405020304" pitchFamily="18" charset="0"/>
                <a:cs typeface="Times New Roman" panose="02020603050405020304" pitchFamily="18" charset="0"/>
              </a:rPr>
              <a:t>4</a:t>
            </a:r>
            <a:r>
              <a:rPr lang="en-US" sz="2000" b="1"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Process Centric Approach:</a:t>
            </a:r>
          </a:p>
          <a:p>
            <a:pPr marL="0" indent="0" algn="just">
              <a:lnSpc>
                <a:spcPct val="150000"/>
              </a:lnSpc>
              <a:buNone/>
            </a:pPr>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product or service reaches the market after passing through different processes. It means it is monitored and assessed at each production level and not only at the final stage. Process-led thinking is a sign of effective TQM</a:t>
            </a:r>
          </a:p>
        </p:txBody>
      </p:sp>
    </p:spTree>
    <p:extLst>
      <p:ext uri="{BB962C8B-B14F-4D97-AF65-F5344CB8AC3E}">
        <p14:creationId xmlns:p14="http://schemas.microsoft.com/office/powerpoint/2010/main" val="8830175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70"/>
            <a:ext cx="7994903" cy="6464030"/>
          </a:xfrm>
        </p:spPr>
        <p:txBody>
          <a:bodyPr/>
          <a:lstStyle/>
          <a:p>
            <a:pPr marL="0" indent="0" algn="just">
              <a:lnSpc>
                <a:spcPct val="150000"/>
              </a:lnSpc>
              <a:buNone/>
            </a:pPr>
            <a:r>
              <a:rPr lang="en-US" sz="1800" b="1" dirty="0">
                <a:latin typeface="Times New Roman" panose="02020603050405020304" pitchFamily="18" charset="0"/>
                <a:cs typeface="Times New Roman" panose="02020603050405020304" pitchFamily="18" charset="0"/>
              </a:rPr>
              <a:t>5</a:t>
            </a:r>
            <a:r>
              <a:rPr lang="en-US" sz="2000" b="1" dirty="0">
                <a:latin typeface="Times New Roman" panose="02020603050405020304" pitchFamily="18" charset="0"/>
                <a:cs typeface="Times New Roman" panose="02020603050405020304" pitchFamily="18" charset="0"/>
              </a:rPr>
              <a:t>. Systematic Flow:</a:t>
            </a:r>
            <a:endParaRPr lang="en-US" sz="2000"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en-US" sz="2000" dirty="0" smtClean="0">
                <a:latin typeface="Times New Roman" panose="02020603050405020304" pitchFamily="18" charset="0"/>
                <a:cs typeface="Times New Roman" panose="02020603050405020304" pitchFamily="18" charset="0"/>
              </a:rPr>
              <a:t>TQM </a:t>
            </a:r>
            <a:r>
              <a:rPr lang="en-US" sz="2000" dirty="0">
                <a:latin typeface="Times New Roman" panose="02020603050405020304" pitchFamily="18" charset="0"/>
                <a:cs typeface="Times New Roman" panose="02020603050405020304" pitchFamily="18" charset="0"/>
              </a:rPr>
              <a:t>is all about strategic planning to achieve quality excellence and business objectives. Thus, considering a systemic flow would ensure the products and services are passing through every stage in the quality production process</a:t>
            </a:r>
            <a:r>
              <a:rPr lang="en-US" sz="2000" dirty="0" smtClean="0">
                <a:latin typeface="Times New Roman" panose="02020603050405020304" pitchFamily="18" charset="0"/>
                <a:cs typeface="Times New Roman" panose="02020603050405020304" pitchFamily="18" charset="0"/>
              </a:rPr>
              <a:t>.</a:t>
            </a:r>
          </a:p>
          <a:p>
            <a:pPr marL="0" indent="0" algn="just">
              <a:lnSpc>
                <a:spcPct val="150000"/>
              </a:lnSpc>
              <a:buNone/>
            </a:pPr>
            <a:r>
              <a:rPr lang="en-US" sz="2000" b="1" dirty="0">
                <a:latin typeface="Times New Roman" panose="02020603050405020304" pitchFamily="18" charset="0"/>
                <a:cs typeface="Times New Roman" panose="02020603050405020304" pitchFamily="18" charset="0"/>
              </a:rPr>
              <a:t>6. Continual Efforts:</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Quality improvement should be a continuous process. Once done and then left would only mean gradual deterioration in the manufacturing standards. For the TQM approach to prove effective, people at every level need to be alert in being regular with quality checking</a:t>
            </a:r>
          </a:p>
        </p:txBody>
      </p:sp>
    </p:spTree>
    <p:extLst>
      <p:ext uri="{BB962C8B-B14F-4D97-AF65-F5344CB8AC3E}">
        <p14:creationId xmlns:p14="http://schemas.microsoft.com/office/powerpoint/2010/main" val="14745622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32426"/>
            <a:ext cx="8153400" cy="5911174"/>
          </a:xfrm>
        </p:spPr>
        <p:txBody>
          <a:bodyPr/>
          <a:lstStyle/>
          <a:p>
            <a:pPr marL="0" indent="0" algn="just">
              <a:lnSpc>
                <a:spcPct val="150000"/>
              </a:lnSpc>
              <a:buNone/>
            </a:pPr>
            <a:r>
              <a:rPr lang="en-US" sz="2200" b="1" dirty="0" smtClean="0">
                <a:latin typeface="Times New Roman" panose="02020603050405020304" pitchFamily="18" charset="0"/>
                <a:cs typeface="Times New Roman" panose="02020603050405020304" pitchFamily="18" charset="0"/>
              </a:rPr>
              <a:t>7.  </a:t>
            </a:r>
            <a:r>
              <a:rPr lang="en-US" sz="2200" b="1" dirty="0">
                <a:latin typeface="Times New Roman" panose="02020603050405020304" pitchFamily="18" charset="0"/>
                <a:cs typeface="Times New Roman" panose="02020603050405020304" pitchFamily="18" charset="0"/>
              </a:rPr>
              <a:t>Factual Decision Making:</a:t>
            </a:r>
            <a:endParaRPr lang="en-US" sz="2200"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organization must make fact-based decisions because every employee is participating in the quality evaluation processes. Analyzing the organizational performance using performance data, such as sales, profit, and customer retention could result in more accurate </a:t>
            </a:r>
            <a:r>
              <a:rPr lang="en-US" sz="2200" dirty="0" smtClean="0">
                <a:latin typeface="Times New Roman" panose="02020603050405020304" pitchFamily="18" charset="0"/>
                <a:cs typeface="Times New Roman" panose="02020603050405020304" pitchFamily="18" charset="0"/>
              </a:rPr>
              <a:t>decision-making.</a:t>
            </a:r>
          </a:p>
          <a:p>
            <a:pPr marL="0" indent="0" algn="just">
              <a:lnSpc>
                <a:spcPct val="150000"/>
              </a:lnSpc>
              <a:buNone/>
            </a:pPr>
            <a:endParaRPr lang="en-US" sz="2200" b="1"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en-US" sz="2200" b="1" dirty="0" smtClean="0">
                <a:latin typeface="Times New Roman" panose="02020603050405020304" pitchFamily="18" charset="0"/>
                <a:cs typeface="Times New Roman" panose="02020603050405020304" pitchFamily="18" charset="0"/>
              </a:rPr>
              <a:t>8</a:t>
            </a:r>
            <a:r>
              <a:rPr lang="en-US" sz="2200" b="1"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Relationship Management:</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A well-maintained relation with stakeholders like customers and employees will ensure proper quality control procedures and honest feedback. With TQM, organizations can establish effective communication with all of them and implement result-oriented changes.</a:t>
            </a:r>
          </a:p>
        </p:txBody>
      </p:sp>
    </p:spTree>
    <p:extLst>
      <p:ext uri="{BB962C8B-B14F-4D97-AF65-F5344CB8AC3E}">
        <p14:creationId xmlns:p14="http://schemas.microsoft.com/office/powerpoint/2010/main" val="30395814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7"/>
          <p:cNvSpPr txBox="1">
            <a:spLocks noGrp="1"/>
          </p:cNvSpPr>
          <p:nvPr>
            <p:ph type="title"/>
          </p:nvPr>
        </p:nvSpPr>
        <p:spPr>
          <a:xfrm>
            <a:off x="533400" y="152400"/>
            <a:ext cx="8520600" cy="607800"/>
          </a:xfrm>
          <a:prstGeom prst="rect">
            <a:avLst/>
          </a:prstGeom>
        </p:spPr>
        <p:txBody>
          <a:bodyPr spcFirstLastPara="1" vert="horz" wrap="square" lIns="91425" tIns="91425" rIns="91425" bIns="91425" numCol="1" anchor="t" anchorCtr="0" compatLnSpc="1">
            <a:prstTxWarp prst="textNoShape">
              <a:avLst/>
            </a:prstTxWarp>
            <a:normAutofit fontScale="90000"/>
          </a:bodyPr>
          <a:lstStyle/>
          <a:p>
            <a:pPr algn="l">
              <a:lnSpc>
                <a:spcPct val="150000"/>
              </a:lnSpc>
              <a:spcBef>
                <a:spcPts val="1400"/>
              </a:spcBef>
            </a:pPr>
            <a:r>
              <a:rPr lang="en" sz="2650" b="1" dirty="0">
                <a:solidFill>
                  <a:srgbClr val="000000"/>
                </a:solidFill>
                <a:highlight>
                  <a:srgbClr val="FFFFFF"/>
                </a:highlight>
                <a:latin typeface="Arial"/>
                <a:ea typeface="Arial"/>
                <a:cs typeface="Arial"/>
                <a:sym typeface="Arial"/>
              </a:rPr>
              <a:t>Process of Total Quality Management</a:t>
            </a:r>
            <a:endParaRPr sz="2650" b="1" dirty="0">
              <a:solidFill>
                <a:srgbClr val="000000"/>
              </a:solidFill>
              <a:highlight>
                <a:srgbClr val="FFFFFF"/>
              </a:highlight>
              <a:latin typeface="Arial"/>
              <a:ea typeface="Arial"/>
              <a:cs typeface="Arial"/>
              <a:sym typeface="Arial"/>
            </a:endParaRPr>
          </a:p>
          <a:p>
            <a:pPr algn="l">
              <a:spcBef>
                <a:spcPts val="400"/>
              </a:spcBef>
            </a:pPr>
            <a:endParaRPr dirty="0"/>
          </a:p>
        </p:txBody>
      </p:sp>
      <p:sp>
        <p:nvSpPr>
          <p:cNvPr id="120" name="Google Shape;120;p17"/>
          <p:cNvSpPr txBox="1">
            <a:spLocks noGrp="1"/>
          </p:cNvSpPr>
          <p:nvPr>
            <p:ph type="body" idx="1"/>
          </p:nvPr>
        </p:nvSpPr>
        <p:spPr>
          <a:xfrm>
            <a:off x="152400" y="1143000"/>
            <a:ext cx="8520600" cy="3339000"/>
          </a:xfrm>
          <a:prstGeom prst="rect">
            <a:avLst/>
          </a:prstGeom>
        </p:spPr>
        <p:txBody>
          <a:bodyPr spcFirstLastPara="1" vert="horz" wrap="square" lIns="91425" tIns="91425" rIns="91425" bIns="91425" numCol="1" anchor="t" anchorCtr="0" compatLnSpc="1">
            <a:prstTxWarp prst="textNoShape">
              <a:avLst/>
            </a:prstTxWarp>
            <a:normAutofit/>
          </a:bodyPr>
          <a:lstStyle/>
          <a:p>
            <a:pPr marL="0" indent="0" algn="just">
              <a:lnSpc>
                <a:spcPct val="150000"/>
              </a:lnSpc>
              <a:spcAft>
                <a:spcPts val="1200"/>
              </a:spcAft>
              <a:buNone/>
            </a:pPr>
            <a:r>
              <a:rPr lang="en" sz="2200" dirty="0">
                <a:solidFill>
                  <a:srgbClr val="000000"/>
                </a:solidFill>
                <a:highlight>
                  <a:srgbClr val="FFFFFF"/>
                </a:highlight>
                <a:latin typeface="Times New Roman"/>
                <a:ea typeface="Times New Roman"/>
                <a:cs typeface="Times New Roman"/>
                <a:sym typeface="Times New Roman"/>
              </a:rPr>
              <a:t>Total Quality Management adds the mechanisms and processes to ensure continuous improvement, using all possible sources to aid this improvement and ensuring a well-informed and methodical approach to select and enact improvement.</a:t>
            </a:r>
            <a:endParaRPr sz="2200" dirty="0">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3577656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pic>
        <p:nvPicPr>
          <p:cNvPr id="125" name="Google Shape;125;p18"/>
          <p:cNvPicPr preferRelativeResize="0"/>
          <p:nvPr/>
        </p:nvPicPr>
        <p:blipFill rotWithShape="1">
          <a:blip r:embed="rId3">
            <a:alphaModFix/>
          </a:blip>
          <a:srcRect t="7812" b="7820"/>
          <a:stretch/>
        </p:blipFill>
        <p:spPr>
          <a:xfrm>
            <a:off x="3047650" y="857251"/>
            <a:ext cx="6096350" cy="5143501"/>
          </a:xfrm>
          <a:prstGeom prst="rect">
            <a:avLst/>
          </a:prstGeom>
          <a:noFill/>
          <a:ln>
            <a:noFill/>
          </a:ln>
        </p:spPr>
      </p:pic>
      <p:sp>
        <p:nvSpPr>
          <p:cNvPr id="126" name="Google Shape;126;p18"/>
          <p:cNvSpPr txBox="1">
            <a:spLocks noGrp="1"/>
          </p:cNvSpPr>
          <p:nvPr>
            <p:ph type="title"/>
          </p:nvPr>
        </p:nvSpPr>
        <p:spPr>
          <a:xfrm>
            <a:off x="185350" y="1536875"/>
            <a:ext cx="2683200" cy="1042500"/>
          </a:xfrm>
          <a:prstGeom prst="rect">
            <a:avLst/>
          </a:prstGeom>
        </p:spPr>
        <p:txBody>
          <a:bodyPr spcFirstLastPara="1" vert="horz" wrap="square" lIns="91425" tIns="91425" rIns="91425" bIns="91425" numCol="1" anchor="b" anchorCtr="0" compatLnSpc="1">
            <a:prstTxWarp prst="textNoShape">
              <a:avLst/>
            </a:prstTxWarp>
            <a:normAutofit fontScale="90000"/>
          </a:bodyPr>
          <a:lstStyle/>
          <a:p>
            <a:r>
              <a:rPr lang="en" b="1"/>
              <a:t>Process of Total Quality Management</a:t>
            </a:r>
            <a:endParaRPr/>
          </a:p>
        </p:txBody>
      </p:sp>
    </p:spTree>
    <p:extLst>
      <p:ext uri="{BB962C8B-B14F-4D97-AF65-F5344CB8AC3E}">
        <p14:creationId xmlns:p14="http://schemas.microsoft.com/office/powerpoint/2010/main" val="38106381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9"/>
          <p:cNvSpPr txBox="1">
            <a:spLocks noGrp="1"/>
          </p:cNvSpPr>
          <p:nvPr>
            <p:ph type="title"/>
          </p:nvPr>
        </p:nvSpPr>
        <p:spPr>
          <a:xfrm>
            <a:off x="762000" y="228600"/>
            <a:ext cx="8520600" cy="607800"/>
          </a:xfrm>
          <a:prstGeom prst="rect">
            <a:avLst/>
          </a:prstGeom>
        </p:spPr>
        <p:txBody>
          <a:bodyPr spcFirstLastPara="1" vert="horz" wrap="square" lIns="91425" tIns="91425" rIns="91425" bIns="91425" numCol="1" anchor="t" anchorCtr="0" compatLnSpc="1">
            <a:prstTxWarp prst="textNoShape">
              <a:avLst/>
            </a:prstTxWarp>
            <a:normAutofit fontScale="90000"/>
          </a:bodyPr>
          <a:lstStyle/>
          <a:p>
            <a:pPr algn="l">
              <a:lnSpc>
                <a:spcPct val="150000"/>
              </a:lnSpc>
              <a:spcBef>
                <a:spcPts val="1400"/>
              </a:spcBef>
              <a:spcAft>
                <a:spcPts val="400"/>
              </a:spcAft>
            </a:pPr>
            <a:r>
              <a:rPr lang="en" sz="2650" b="1" dirty="0">
                <a:solidFill>
                  <a:srgbClr val="000000"/>
                </a:solidFill>
                <a:highlight>
                  <a:srgbClr val="FFFFFF"/>
                </a:highlight>
                <a:latin typeface="Times New Roman" panose="02020603050405020304" pitchFamily="18" charset="0"/>
                <a:ea typeface="Arial"/>
                <a:cs typeface="Times New Roman" panose="02020603050405020304" pitchFamily="18" charset="0"/>
                <a:sym typeface="Arial"/>
              </a:rPr>
              <a:t>Process of Total Quality Management</a:t>
            </a:r>
            <a:endParaRPr dirty="0">
              <a:latin typeface="Times New Roman" panose="02020603050405020304" pitchFamily="18" charset="0"/>
              <a:cs typeface="Times New Roman" panose="02020603050405020304" pitchFamily="18" charset="0"/>
            </a:endParaRPr>
          </a:p>
        </p:txBody>
      </p:sp>
      <p:sp>
        <p:nvSpPr>
          <p:cNvPr id="133" name="Google Shape;133;p19"/>
          <p:cNvSpPr txBox="1">
            <a:spLocks noGrp="1"/>
          </p:cNvSpPr>
          <p:nvPr>
            <p:ph type="body" idx="1"/>
          </p:nvPr>
        </p:nvSpPr>
        <p:spPr>
          <a:xfrm>
            <a:off x="304800" y="1143000"/>
            <a:ext cx="8520600" cy="3983700"/>
          </a:xfrm>
          <a:prstGeom prst="rect">
            <a:avLst/>
          </a:prstGeom>
        </p:spPr>
        <p:txBody>
          <a:bodyPr spcFirstLastPara="1" vert="horz" wrap="square" lIns="91425" tIns="91425" rIns="91425" bIns="91425" numCol="1" anchor="t" anchorCtr="0" compatLnSpc="1">
            <a:prstTxWarp prst="textNoShape">
              <a:avLst/>
            </a:prstTxWarp>
            <a:noAutofit/>
          </a:bodyPr>
          <a:lstStyle/>
          <a:p>
            <a:pPr indent="-368300" algn="just">
              <a:lnSpc>
                <a:spcPct val="150000"/>
              </a:lnSpc>
              <a:buClr>
                <a:srgbClr val="000000"/>
              </a:buClr>
              <a:buSzPts val="2200"/>
              <a:buFont typeface="Times New Roman"/>
              <a:buAutoNum type="arabicPeriod"/>
            </a:pPr>
            <a:r>
              <a:rPr lang="en" sz="2200" b="1" dirty="0">
                <a:solidFill>
                  <a:srgbClr val="000000"/>
                </a:solidFill>
                <a:highlight>
                  <a:srgbClr val="FFFFFF"/>
                </a:highlight>
                <a:latin typeface="Times New Roman"/>
                <a:ea typeface="Times New Roman"/>
                <a:cs typeface="Times New Roman"/>
                <a:sym typeface="Times New Roman"/>
              </a:rPr>
              <a:t>Plan-</a:t>
            </a:r>
            <a:r>
              <a:rPr lang="en" sz="2200" dirty="0">
                <a:solidFill>
                  <a:srgbClr val="000000"/>
                </a:solidFill>
                <a:highlight>
                  <a:srgbClr val="FFFFFF"/>
                </a:highlight>
                <a:latin typeface="Times New Roman"/>
                <a:ea typeface="Times New Roman"/>
                <a:cs typeface="Times New Roman"/>
                <a:sym typeface="Times New Roman"/>
              </a:rPr>
              <a:t> In the planning phase, people define the problem to be addressed, collect relevant data, and ascertain the problem's root cause.</a:t>
            </a:r>
            <a:endParaRPr sz="2200" dirty="0">
              <a:solidFill>
                <a:srgbClr val="000000"/>
              </a:solidFill>
              <a:highlight>
                <a:srgbClr val="FFFFFF"/>
              </a:highlight>
              <a:latin typeface="Times New Roman"/>
              <a:ea typeface="Times New Roman"/>
              <a:cs typeface="Times New Roman"/>
              <a:sym typeface="Times New Roman"/>
            </a:endParaRPr>
          </a:p>
          <a:p>
            <a:pPr indent="-368300" algn="just">
              <a:lnSpc>
                <a:spcPct val="150000"/>
              </a:lnSpc>
              <a:buClr>
                <a:srgbClr val="000000"/>
              </a:buClr>
              <a:buSzPts val="2200"/>
              <a:buFont typeface="Times New Roman"/>
              <a:buAutoNum type="arabicPeriod"/>
            </a:pPr>
            <a:r>
              <a:rPr lang="en" sz="2200" b="1" dirty="0">
                <a:solidFill>
                  <a:srgbClr val="000000"/>
                </a:solidFill>
                <a:highlight>
                  <a:srgbClr val="FFFFFF"/>
                </a:highlight>
                <a:latin typeface="Times New Roman"/>
                <a:ea typeface="Times New Roman"/>
                <a:cs typeface="Times New Roman"/>
                <a:sym typeface="Times New Roman"/>
              </a:rPr>
              <a:t> Do-</a:t>
            </a:r>
            <a:r>
              <a:rPr lang="en" sz="2200" dirty="0">
                <a:solidFill>
                  <a:srgbClr val="000000"/>
                </a:solidFill>
                <a:highlight>
                  <a:srgbClr val="FFFFFF"/>
                </a:highlight>
                <a:latin typeface="Times New Roman"/>
                <a:ea typeface="Times New Roman"/>
                <a:cs typeface="Times New Roman"/>
                <a:sym typeface="Times New Roman"/>
              </a:rPr>
              <a:t> In this phase, people develop and implement a solution, and decide upon a measurement to gauge its effectiveness.</a:t>
            </a:r>
            <a:endParaRPr sz="2200" dirty="0">
              <a:solidFill>
                <a:srgbClr val="000000"/>
              </a:solidFill>
              <a:highlight>
                <a:srgbClr val="FFFFFF"/>
              </a:highlight>
              <a:latin typeface="Times New Roman"/>
              <a:ea typeface="Times New Roman"/>
              <a:cs typeface="Times New Roman"/>
              <a:sym typeface="Times New Roman"/>
            </a:endParaRPr>
          </a:p>
          <a:p>
            <a:pPr indent="-368300" algn="just">
              <a:lnSpc>
                <a:spcPct val="150000"/>
              </a:lnSpc>
              <a:buClr>
                <a:srgbClr val="000000"/>
              </a:buClr>
              <a:buSzPts val="2200"/>
              <a:buFont typeface="Times New Roman"/>
              <a:buAutoNum type="arabicPeriod"/>
            </a:pPr>
            <a:r>
              <a:rPr lang="en" sz="2200" b="1" dirty="0">
                <a:solidFill>
                  <a:srgbClr val="000000"/>
                </a:solidFill>
                <a:highlight>
                  <a:srgbClr val="FFFFFF"/>
                </a:highlight>
                <a:latin typeface="Times New Roman"/>
                <a:ea typeface="Times New Roman"/>
                <a:cs typeface="Times New Roman"/>
                <a:sym typeface="Times New Roman"/>
              </a:rPr>
              <a:t> Check- </a:t>
            </a:r>
            <a:r>
              <a:rPr lang="en" sz="2200" dirty="0">
                <a:solidFill>
                  <a:srgbClr val="000000"/>
                </a:solidFill>
                <a:highlight>
                  <a:srgbClr val="FFFFFF"/>
                </a:highlight>
                <a:latin typeface="Times New Roman"/>
                <a:ea typeface="Times New Roman"/>
                <a:cs typeface="Times New Roman"/>
                <a:sym typeface="Times New Roman"/>
              </a:rPr>
              <a:t>In the checking phase, people confirm the results through before-and-after data comparison.</a:t>
            </a:r>
            <a:endParaRPr sz="2200" dirty="0">
              <a:solidFill>
                <a:srgbClr val="000000"/>
              </a:solidFill>
              <a:highlight>
                <a:srgbClr val="FFFFFF"/>
              </a:highlight>
              <a:latin typeface="Times New Roman"/>
              <a:ea typeface="Times New Roman"/>
              <a:cs typeface="Times New Roman"/>
              <a:sym typeface="Times New Roman"/>
            </a:endParaRPr>
          </a:p>
          <a:p>
            <a:pPr indent="-368300" algn="just">
              <a:lnSpc>
                <a:spcPct val="150000"/>
              </a:lnSpc>
              <a:buClr>
                <a:srgbClr val="000000"/>
              </a:buClr>
              <a:buSzPts val="2200"/>
              <a:buFont typeface="Times New Roman"/>
              <a:buAutoNum type="arabicPeriod"/>
            </a:pPr>
            <a:r>
              <a:rPr lang="en" sz="2200" b="1" dirty="0">
                <a:solidFill>
                  <a:srgbClr val="000000"/>
                </a:solidFill>
                <a:highlight>
                  <a:srgbClr val="FFFFFF"/>
                </a:highlight>
                <a:latin typeface="Times New Roman"/>
                <a:ea typeface="Times New Roman"/>
                <a:cs typeface="Times New Roman"/>
                <a:sym typeface="Times New Roman"/>
              </a:rPr>
              <a:t>Act-</a:t>
            </a:r>
            <a:r>
              <a:rPr lang="en" sz="2200" dirty="0">
                <a:solidFill>
                  <a:srgbClr val="000000"/>
                </a:solidFill>
                <a:highlight>
                  <a:srgbClr val="FFFFFF"/>
                </a:highlight>
                <a:latin typeface="Times New Roman"/>
                <a:ea typeface="Times New Roman"/>
                <a:cs typeface="Times New Roman"/>
                <a:sym typeface="Times New Roman"/>
              </a:rPr>
              <a:t> In the acting phase, people document their results, inform others about process changes, </a:t>
            </a:r>
            <a:endParaRPr dirty="0"/>
          </a:p>
        </p:txBody>
      </p:sp>
    </p:spTree>
    <p:extLst>
      <p:ext uri="{BB962C8B-B14F-4D97-AF65-F5344CB8AC3E}">
        <p14:creationId xmlns:p14="http://schemas.microsoft.com/office/powerpoint/2010/main" val="1682646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152400"/>
            <a:ext cx="8763000" cy="6948056"/>
          </a:xfrm>
          <a:prstGeom prst="rect">
            <a:avLst/>
          </a:prstGeom>
          <a:noFill/>
        </p:spPr>
        <p:txBody>
          <a:bodyPr wrap="square" rtlCol="0">
            <a:spAutoFit/>
          </a:bodyPr>
          <a:lstStyle/>
          <a:p>
            <a:pPr indent="457200" algn="just" fontAlgn="base">
              <a:lnSpc>
                <a:spcPct val="150000"/>
              </a:lnSpc>
              <a:spcBef>
                <a:spcPct val="0"/>
              </a:spcBef>
              <a:spcAft>
                <a:spcPct val="0"/>
              </a:spcAft>
            </a:pPr>
            <a:r>
              <a:rPr lang="en-US" sz="1900" b="1" u="sng" dirty="0">
                <a:solidFill>
                  <a:srgbClr val="CC3300"/>
                </a:solidFill>
                <a:latin typeface="Times New Roman" panose="02020603050405020304" pitchFamily="18" charset="0"/>
                <a:cs typeface="Times New Roman" panose="02020603050405020304" pitchFamily="18" charset="0"/>
              </a:rPr>
              <a:t>DEFINITON OF CONTROLLING</a:t>
            </a:r>
            <a:endParaRPr lang="en-US" sz="1900" b="1" dirty="0">
              <a:solidFill>
                <a:srgbClr val="CC3300"/>
              </a:solidFill>
              <a:latin typeface="Times New Roman" panose="02020603050405020304" pitchFamily="18" charset="0"/>
              <a:cs typeface="Times New Roman" panose="02020603050405020304" pitchFamily="18" charset="0"/>
            </a:endParaRPr>
          </a:p>
          <a:p>
            <a:pPr indent="457200" algn="just" fontAlgn="base">
              <a:lnSpc>
                <a:spcPct val="150000"/>
              </a:lnSpc>
              <a:spcBef>
                <a:spcPct val="0"/>
              </a:spcBef>
              <a:spcAft>
                <a:spcPct val="0"/>
              </a:spcAft>
            </a:pPr>
            <a:r>
              <a:rPr lang="en-US" sz="1900" b="1" dirty="0">
                <a:solidFill>
                  <a:srgbClr val="000000"/>
                </a:solidFill>
                <a:latin typeface="Times New Roman" panose="02020603050405020304" pitchFamily="18" charset="0"/>
                <a:cs typeface="Times New Roman" panose="02020603050405020304" pitchFamily="18" charset="0"/>
              </a:rPr>
              <a:t>A few definitions by some of the prominent writers on the subject are given below:</a:t>
            </a:r>
            <a:endParaRPr lang="en-US" sz="1900" b="1" i="1" dirty="0">
              <a:solidFill>
                <a:srgbClr val="000000"/>
              </a:solidFill>
              <a:latin typeface="Times New Roman" panose="02020603050405020304" pitchFamily="18" charset="0"/>
              <a:cs typeface="Times New Roman" panose="02020603050405020304" pitchFamily="18" charset="0"/>
            </a:endParaRPr>
          </a:p>
          <a:p>
            <a:pPr indent="457200" algn="just" fontAlgn="base">
              <a:lnSpc>
                <a:spcPct val="150000"/>
              </a:lnSpc>
              <a:spcBef>
                <a:spcPct val="0"/>
              </a:spcBef>
              <a:spcAft>
                <a:spcPct val="0"/>
              </a:spcAft>
            </a:pPr>
            <a:r>
              <a:rPr lang="en-US" sz="1900" b="1" i="1" dirty="0">
                <a:solidFill>
                  <a:srgbClr val="003300"/>
                </a:solidFill>
                <a:latin typeface="Times New Roman" panose="02020603050405020304" pitchFamily="18" charset="0"/>
                <a:cs typeface="Times New Roman" panose="02020603050405020304" pitchFamily="18" charset="0"/>
              </a:rPr>
              <a:t>(1) “Controlling is the measuring and correcting of activities of subordinates to ensure that events conform to plans”.</a:t>
            </a:r>
          </a:p>
          <a:p>
            <a:pPr indent="457200" algn="just" fontAlgn="base">
              <a:lnSpc>
                <a:spcPct val="150000"/>
              </a:lnSpc>
              <a:spcBef>
                <a:spcPct val="0"/>
              </a:spcBef>
              <a:spcAft>
                <a:spcPct val="0"/>
              </a:spcAft>
            </a:pPr>
            <a:r>
              <a:rPr lang="en-US" sz="1900" b="1" i="1" dirty="0">
                <a:solidFill>
                  <a:srgbClr val="000000"/>
                </a:solidFill>
                <a:latin typeface="Times New Roman" panose="02020603050405020304" pitchFamily="18" charset="0"/>
                <a:cs typeface="Times New Roman" panose="02020603050405020304" pitchFamily="18" charset="0"/>
              </a:rPr>
              <a:t>Koontz and Cyril O’ Donnell</a:t>
            </a:r>
          </a:p>
          <a:p>
            <a:pPr indent="457200" algn="just" fontAlgn="base">
              <a:lnSpc>
                <a:spcPct val="150000"/>
              </a:lnSpc>
              <a:spcBef>
                <a:spcPct val="0"/>
              </a:spcBef>
              <a:spcAft>
                <a:spcPct val="0"/>
              </a:spcAft>
            </a:pPr>
            <a:r>
              <a:rPr lang="en-US" sz="1900" b="1" i="1" dirty="0">
                <a:solidFill>
                  <a:srgbClr val="003300"/>
                </a:solidFill>
                <a:latin typeface="Times New Roman" panose="02020603050405020304" pitchFamily="18" charset="0"/>
                <a:cs typeface="Times New Roman" panose="02020603050405020304" pitchFamily="18" charset="0"/>
              </a:rPr>
              <a:t>(2) “Control consists in verifying whether everything occurs in conformity with the plans adopted, the instructions issued and principles established. It has the object to point out the weaknesses, and errors in order to rectify them and prevent their recurrence”.</a:t>
            </a:r>
          </a:p>
          <a:p>
            <a:pPr indent="457200" algn="just" fontAlgn="base">
              <a:lnSpc>
                <a:spcPct val="150000"/>
              </a:lnSpc>
              <a:spcBef>
                <a:spcPct val="0"/>
              </a:spcBef>
              <a:spcAft>
                <a:spcPct val="0"/>
              </a:spcAft>
            </a:pPr>
            <a:r>
              <a:rPr lang="en-US" sz="1900" b="1" i="1" dirty="0">
                <a:solidFill>
                  <a:srgbClr val="000000"/>
                </a:solidFill>
                <a:latin typeface="Times New Roman" panose="02020603050405020304" pitchFamily="18" charset="0"/>
                <a:cs typeface="Times New Roman" panose="02020603050405020304" pitchFamily="18" charset="0"/>
              </a:rPr>
              <a:t>Henry </a:t>
            </a:r>
            <a:r>
              <a:rPr lang="en-US" sz="1900" b="1" i="1" dirty="0" err="1">
                <a:solidFill>
                  <a:srgbClr val="000000"/>
                </a:solidFill>
                <a:latin typeface="Times New Roman" panose="02020603050405020304" pitchFamily="18" charset="0"/>
                <a:cs typeface="Times New Roman" panose="02020603050405020304" pitchFamily="18" charset="0"/>
              </a:rPr>
              <a:t>Fayol</a:t>
            </a:r>
            <a:endParaRPr lang="en-US" sz="1900" b="1" u="sng" dirty="0">
              <a:solidFill>
                <a:srgbClr val="000000"/>
              </a:solidFill>
              <a:latin typeface="Times New Roman" panose="02020603050405020304" pitchFamily="18" charset="0"/>
              <a:cs typeface="Times New Roman" panose="02020603050405020304" pitchFamily="18" charset="0"/>
            </a:endParaRPr>
          </a:p>
          <a:p>
            <a:pPr indent="457200" algn="just" fontAlgn="base">
              <a:lnSpc>
                <a:spcPct val="150000"/>
              </a:lnSpc>
              <a:spcBef>
                <a:spcPct val="0"/>
              </a:spcBef>
              <a:spcAft>
                <a:spcPct val="0"/>
              </a:spcAft>
            </a:pPr>
            <a:r>
              <a:rPr lang="en-US" sz="1900" b="1" dirty="0">
                <a:solidFill>
                  <a:srgbClr val="000000"/>
                </a:solidFill>
                <a:latin typeface="Times New Roman" panose="02020603050405020304" pitchFamily="18" charset="0"/>
                <a:cs typeface="Times New Roman" panose="02020603050405020304" pitchFamily="18" charset="0"/>
              </a:rPr>
              <a:t>Thus, managerial control is a process through which the performance of subordinates is evaluated to see whether the activities of the enterprise are going on in the required manner or not.  If anything is found, remedial measures are taken.  To ensure that the activities are carried out according to the plans.</a:t>
            </a:r>
          </a:p>
          <a:p>
            <a:endParaRPr lang="en-GB" dirty="0"/>
          </a:p>
        </p:txBody>
      </p:sp>
    </p:spTree>
    <p:extLst>
      <p:ext uri="{BB962C8B-B14F-4D97-AF65-F5344CB8AC3E}">
        <p14:creationId xmlns:p14="http://schemas.microsoft.com/office/powerpoint/2010/main" val="1113925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152400"/>
            <a:ext cx="8763000" cy="1477328"/>
          </a:xfrm>
          <a:prstGeom prst="rect">
            <a:avLst/>
          </a:prstGeom>
          <a:noFill/>
        </p:spPr>
        <p:txBody>
          <a:bodyPr wrap="square" rtlCol="0">
            <a:spAutoFit/>
          </a:bodyPr>
          <a:lstStyle/>
          <a:p>
            <a:pPr indent="457200" algn="just" fontAlgn="base">
              <a:spcBef>
                <a:spcPct val="0"/>
              </a:spcBef>
              <a:spcAft>
                <a:spcPct val="0"/>
              </a:spcAft>
            </a:pPr>
            <a:r>
              <a:rPr lang="en-US" sz="2400" b="1" u="sng" dirty="0">
                <a:solidFill>
                  <a:srgbClr val="CC3300"/>
                </a:solidFill>
                <a:latin typeface="Times New Roman" panose="02020603050405020304" pitchFamily="18" charset="0"/>
                <a:cs typeface="Times New Roman" panose="02020603050405020304" pitchFamily="18" charset="0"/>
              </a:rPr>
              <a:t>NATURE OF CONTROL</a:t>
            </a:r>
            <a:endParaRPr lang="en-US" sz="2400" b="1" dirty="0">
              <a:solidFill>
                <a:srgbClr val="CC3300"/>
              </a:solidFill>
              <a:latin typeface="Times New Roman" panose="02020603050405020304" pitchFamily="18" charset="0"/>
              <a:cs typeface="Times New Roman" panose="02020603050405020304" pitchFamily="18" charset="0"/>
            </a:endParaRPr>
          </a:p>
          <a:p>
            <a:pPr marL="0" lvl="1" indent="457200" algn="just" fontAlgn="base">
              <a:spcBef>
                <a:spcPct val="0"/>
              </a:spcBef>
              <a:spcAft>
                <a:spcPct val="0"/>
              </a:spcAft>
            </a:pPr>
            <a:r>
              <a:rPr lang="en-US" sz="2400" dirty="0">
                <a:latin typeface="Times New Roman" panose="02020603050405020304" pitchFamily="18" charset="0"/>
                <a:cs typeface="Times New Roman" panose="02020603050405020304" pitchFamily="18" charset="0"/>
              </a:rPr>
              <a:t>A process of monitoring performance and taking action to ensure desired results.</a:t>
            </a:r>
          </a:p>
          <a:p>
            <a:pPr indent="457200" fontAlgn="base">
              <a:spcBef>
                <a:spcPct val="0"/>
              </a:spcBef>
              <a:spcAft>
                <a:spcPct val="0"/>
              </a:spcAft>
            </a:pPr>
            <a:endParaRPr lang="en-US" b="1" u="sng" dirty="0">
              <a:solidFill>
                <a:srgbClr val="000000"/>
              </a:solidFill>
            </a:endParaRPr>
          </a:p>
        </p:txBody>
      </p:sp>
      <p:pic>
        <p:nvPicPr>
          <p:cNvPr id="3074" name="Picture 2" descr="Control| Nature of Controlling| Lecture No.15 - YouTube"/>
          <p:cNvPicPr>
            <a:picLocks noChangeAspect="1" noChangeArrowheads="1"/>
          </p:cNvPicPr>
          <p:nvPr/>
        </p:nvPicPr>
        <p:blipFill rotWithShape="1">
          <a:blip r:embed="rId2">
            <a:extLst>
              <a:ext uri="{28A0092B-C50C-407E-A947-70E740481C1C}">
                <a14:useLocalDpi xmlns:a14="http://schemas.microsoft.com/office/drawing/2010/main" val="0"/>
              </a:ext>
            </a:extLst>
          </a:blip>
          <a:srcRect r="15886" b="14676"/>
          <a:stretch/>
        </p:blipFill>
        <p:spPr bwMode="auto">
          <a:xfrm>
            <a:off x="457200" y="1371600"/>
            <a:ext cx="8229600" cy="399664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6200" y="5715000"/>
            <a:ext cx="88392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r>
              <a:rPr lang="en-US" sz="2400" b="1" i="1" dirty="0" smtClean="0">
                <a:solidFill>
                  <a:schemeClr val="tx1"/>
                </a:solidFill>
                <a:latin typeface="Times New Roman" panose="02020603050405020304" pitchFamily="18" charset="0"/>
                <a:cs typeface="Times New Roman" panose="02020603050405020304" pitchFamily="18" charset="0"/>
              </a:rPr>
              <a:t>Right Things Happen, In The Right Ways, And At The Right Time.</a:t>
            </a:r>
            <a:endParaRPr lang="en-US" sz="2400" b="1" i="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9887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52400"/>
            <a:ext cx="9067800" cy="6832640"/>
          </a:xfrm>
          <a:prstGeom prst="rect">
            <a:avLst/>
          </a:prstGeom>
          <a:noFill/>
        </p:spPr>
        <p:txBody>
          <a:bodyPr wrap="square" rtlCol="0">
            <a:spAutoFit/>
          </a:bodyPr>
          <a:lstStyle/>
          <a:p>
            <a:pPr indent="457200" fontAlgn="base">
              <a:spcBef>
                <a:spcPct val="0"/>
              </a:spcBef>
              <a:spcAft>
                <a:spcPct val="0"/>
              </a:spcAft>
            </a:pPr>
            <a:r>
              <a:rPr lang="en-US" b="1" u="sng" dirty="0">
                <a:solidFill>
                  <a:srgbClr val="CC3300"/>
                </a:solidFill>
                <a:latin typeface="Times New Roman" panose="02020603050405020304" pitchFamily="18" charset="0"/>
                <a:cs typeface="Times New Roman" panose="02020603050405020304" pitchFamily="18" charset="0"/>
              </a:rPr>
              <a:t>NATURE OF CONTROL</a:t>
            </a:r>
            <a:endParaRPr lang="en-US" b="1" dirty="0">
              <a:solidFill>
                <a:srgbClr val="CC3300"/>
              </a:solidFill>
              <a:latin typeface="Times New Roman" panose="02020603050405020304" pitchFamily="18" charset="0"/>
              <a:cs typeface="Times New Roman" panose="02020603050405020304" pitchFamily="18" charset="0"/>
            </a:endParaRPr>
          </a:p>
          <a:p>
            <a:pPr indent="457200" fontAlgn="base">
              <a:spcBef>
                <a:spcPct val="0"/>
              </a:spcBef>
              <a:spcAft>
                <a:spcPct val="0"/>
              </a:spcAft>
            </a:pPr>
            <a:r>
              <a:rPr lang="en-US" sz="2000" b="1" dirty="0">
                <a:solidFill>
                  <a:srgbClr val="000000"/>
                </a:solidFill>
                <a:latin typeface="Times New Roman" panose="02020603050405020304" pitchFamily="18" charset="0"/>
                <a:cs typeface="Times New Roman" panose="02020603050405020304" pitchFamily="18" charset="0"/>
              </a:rPr>
              <a:t>The nature of characteristics of control may be described as under:</a:t>
            </a:r>
            <a:endParaRPr lang="en-US" sz="2000" b="1" u="sng" dirty="0">
              <a:solidFill>
                <a:srgbClr val="000000"/>
              </a:solidFill>
              <a:latin typeface="Times New Roman" panose="02020603050405020304" pitchFamily="18" charset="0"/>
              <a:cs typeface="Times New Roman" panose="02020603050405020304" pitchFamily="18" charset="0"/>
            </a:endParaRPr>
          </a:p>
          <a:p>
            <a:pPr indent="457200" algn="just" fontAlgn="base">
              <a:spcBef>
                <a:spcPct val="0"/>
              </a:spcBef>
              <a:spcAft>
                <a:spcPct val="0"/>
              </a:spcAft>
            </a:pPr>
            <a:r>
              <a:rPr lang="en-US" sz="2000" b="1" u="sng" dirty="0">
                <a:solidFill>
                  <a:srgbClr val="003300"/>
                </a:solidFill>
                <a:latin typeface="Times New Roman" panose="02020603050405020304" pitchFamily="18" charset="0"/>
                <a:cs typeface="Times New Roman" panose="02020603050405020304" pitchFamily="18" charset="0"/>
              </a:rPr>
              <a:t>1</a:t>
            </a:r>
            <a:r>
              <a:rPr lang="en-US" sz="1900" b="1" u="sng" dirty="0">
                <a:solidFill>
                  <a:srgbClr val="003300"/>
                </a:solidFill>
                <a:latin typeface="Times New Roman" panose="02020603050405020304" pitchFamily="18" charset="0"/>
                <a:cs typeface="Times New Roman" panose="02020603050405020304" pitchFamily="18" charset="0"/>
              </a:rPr>
              <a:t>. Last Process</a:t>
            </a:r>
            <a:endParaRPr lang="en-US" sz="1900" b="1" dirty="0">
              <a:solidFill>
                <a:srgbClr val="003300"/>
              </a:solidFill>
              <a:latin typeface="Times New Roman" panose="02020603050405020304" pitchFamily="18" charset="0"/>
              <a:cs typeface="Times New Roman" panose="02020603050405020304" pitchFamily="18" charset="0"/>
            </a:endParaRPr>
          </a:p>
          <a:p>
            <a:pPr indent="457200" algn="just" fontAlgn="base">
              <a:spcBef>
                <a:spcPct val="0"/>
              </a:spcBef>
              <a:spcAft>
                <a:spcPct val="0"/>
              </a:spcAft>
            </a:pPr>
            <a:r>
              <a:rPr lang="en-US" sz="1900" b="1" dirty="0">
                <a:solidFill>
                  <a:srgbClr val="000000"/>
                </a:solidFill>
                <a:latin typeface="Times New Roman" panose="02020603050405020304" pitchFamily="18" charset="0"/>
                <a:cs typeface="Times New Roman" panose="02020603050405020304" pitchFamily="18" charset="0"/>
              </a:rPr>
              <a:t>Managerial control is the last process of management because the work of control starts after planning, organization, direction, coordination and motivation.</a:t>
            </a:r>
            <a:endParaRPr lang="en-US" sz="1900" b="1" u="sng" dirty="0">
              <a:solidFill>
                <a:srgbClr val="000000"/>
              </a:solidFill>
              <a:latin typeface="Times New Roman" panose="02020603050405020304" pitchFamily="18" charset="0"/>
              <a:cs typeface="Times New Roman" panose="02020603050405020304" pitchFamily="18" charset="0"/>
            </a:endParaRPr>
          </a:p>
          <a:p>
            <a:pPr indent="457200" algn="just" fontAlgn="base">
              <a:spcBef>
                <a:spcPct val="0"/>
              </a:spcBef>
              <a:spcAft>
                <a:spcPct val="0"/>
              </a:spcAft>
            </a:pPr>
            <a:r>
              <a:rPr lang="en-US" sz="1900" b="1" u="sng" dirty="0">
                <a:solidFill>
                  <a:srgbClr val="003300"/>
                </a:solidFill>
                <a:latin typeface="Times New Roman" panose="02020603050405020304" pitchFamily="18" charset="0"/>
                <a:cs typeface="Times New Roman" panose="02020603050405020304" pitchFamily="18" charset="0"/>
              </a:rPr>
              <a:t>2. Dynamic Process</a:t>
            </a:r>
            <a:endParaRPr lang="en-US" sz="1900" b="1" dirty="0">
              <a:solidFill>
                <a:srgbClr val="003300"/>
              </a:solidFill>
              <a:latin typeface="Times New Roman" panose="02020603050405020304" pitchFamily="18" charset="0"/>
              <a:cs typeface="Times New Roman" panose="02020603050405020304" pitchFamily="18" charset="0"/>
            </a:endParaRPr>
          </a:p>
          <a:p>
            <a:pPr indent="457200" algn="just" fontAlgn="base">
              <a:spcBef>
                <a:spcPct val="0"/>
              </a:spcBef>
              <a:spcAft>
                <a:spcPct val="0"/>
              </a:spcAft>
            </a:pPr>
            <a:r>
              <a:rPr lang="en-US" sz="1900" b="1" dirty="0">
                <a:solidFill>
                  <a:srgbClr val="000000"/>
                </a:solidFill>
                <a:latin typeface="Times New Roman" panose="02020603050405020304" pitchFamily="18" charset="0"/>
                <a:cs typeface="Times New Roman" panose="02020603050405020304" pitchFamily="18" charset="0"/>
              </a:rPr>
              <a:t>Control is a dynamic process of management because in this process, necessary changes are made keeping in view the changed circumstances of enterprise.</a:t>
            </a:r>
            <a:endParaRPr lang="en-US" sz="1900" b="1" u="sng" dirty="0">
              <a:solidFill>
                <a:srgbClr val="000000"/>
              </a:solidFill>
              <a:latin typeface="Times New Roman" panose="02020603050405020304" pitchFamily="18" charset="0"/>
              <a:cs typeface="Times New Roman" panose="02020603050405020304" pitchFamily="18" charset="0"/>
            </a:endParaRPr>
          </a:p>
          <a:p>
            <a:pPr indent="457200" algn="just" fontAlgn="base">
              <a:spcBef>
                <a:spcPct val="0"/>
              </a:spcBef>
              <a:spcAft>
                <a:spcPct val="0"/>
              </a:spcAft>
            </a:pPr>
            <a:r>
              <a:rPr lang="en-US" sz="1900" b="1" u="sng" dirty="0">
                <a:solidFill>
                  <a:srgbClr val="003300"/>
                </a:solidFill>
                <a:latin typeface="Times New Roman" panose="02020603050405020304" pitchFamily="18" charset="0"/>
                <a:cs typeface="Times New Roman" panose="02020603050405020304" pitchFamily="18" charset="0"/>
              </a:rPr>
              <a:t>3. Continuous Process</a:t>
            </a:r>
            <a:endParaRPr lang="en-US" sz="1900" b="1" dirty="0">
              <a:solidFill>
                <a:srgbClr val="003300"/>
              </a:solidFill>
              <a:latin typeface="Times New Roman" panose="02020603050405020304" pitchFamily="18" charset="0"/>
              <a:cs typeface="Times New Roman" panose="02020603050405020304" pitchFamily="18" charset="0"/>
            </a:endParaRPr>
          </a:p>
          <a:p>
            <a:pPr indent="457200" algn="just" fontAlgn="base">
              <a:spcBef>
                <a:spcPct val="0"/>
              </a:spcBef>
              <a:spcAft>
                <a:spcPct val="0"/>
              </a:spcAft>
            </a:pPr>
            <a:r>
              <a:rPr lang="en-US" sz="1900" b="1" dirty="0">
                <a:solidFill>
                  <a:srgbClr val="000000"/>
                </a:solidFill>
                <a:latin typeface="Times New Roman" panose="02020603050405020304" pitchFamily="18" charset="0"/>
                <a:cs typeface="Times New Roman" panose="02020603050405020304" pitchFamily="18" charset="0"/>
              </a:rPr>
              <a:t>Control is the continuous process of management, it continues as long as the production continues in the enterprise.</a:t>
            </a:r>
            <a:endParaRPr lang="en-US" sz="1900" b="1" u="sng" dirty="0">
              <a:solidFill>
                <a:srgbClr val="000000"/>
              </a:solidFill>
              <a:latin typeface="Times New Roman" panose="02020603050405020304" pitchFamily="18" charset="0"/>
              <a:cs typeface="Times New Roman" panose="02020603050405020304" pitchFamily="18" charset="0"/>
            </a:endParaRPr>
          </a:p>
          <a:p>
            <a:pPr indent="457200" algn="just" fontAlgn="base">
              <a:spcBef>
                <a:spcPct val="0"/>
              </a:spcBef>
              <a:spcAft>
                <a:spcPct val="0"/>
              </a:spcAft>
            </a:pPr>
            <a:r>
              <a:rPr lang="en-US" sz="1900" b="1" u="sng" dirty="0">
                <a:solidFill>
                  <a:srgbClr val="003300"/>
                </a:solidFill>
                <a:latin typeface="Times New Roman" panose="02020603050405020304" pitchFamily="18" charset="0"/>
                <a:cs typeface="Times New Roman" panose="02020603050405020304" pitchFamily="18" charset="0"/>
              </a:rPr>
              <a:t>4. Control on Future Events</a:t>
            </a:r>
            <a:endParaRPr lang="en-US" sz="1900" b="1" dirty="0">
              <a:solidFill>
                <a:srgbClr val="003300"/>
              </a:solidFill>
              <a:latin typeface="Times New Roman" panose="02020603050405020304" pitchFamily="18" charset="0"/>
              <a:cs typeface="Times New Roman" panose="02020603050405020304" pitchFamily="18" charset="0"/>
            </a:endParaRPr>
          </a:p>
          <a:p>
            <a:pPr indent="457200" algn="just" fontAlgn="base">
              <a:spcBef>
                <a:spcPct val="0"/>
              </a:spcBef>
              <a:spcAft>
                <a:spcPct val="0"/>
              </a:spcAft>
            </a:pPr>
            <a:r>
              <a:rPr lang="en-US" sz="1900" b="1" dirty="0">
                <a:solidFill>
                  <a:srgbClr val="000000"/>
                </a:solidFill>
                <a:latin typeface="Times New Roman" panose="02020603050405020304" pitchFamily="18" charset="0"/>
                <a:cs typeface="Times New Roman" panose="02020603050405020304" pitchFamily="18" charset="0"/>
              </a:rPr>
              <a:t>In the process of control all the best efforts are made to check the possible losses in future.  In fact, managerial control is a process of directing the activities of the enterprise for future on the basis of past experiences</a:t>
            </a:r>
            <a:r>
              <a:rPr lang="en-US" sz="1900" b="1" dirty="0" smtClean="0">
                <a:solidFill>
                  <a:srgbClr val="000000"/>
                </a:solidFill>
                <a:latin typeface="Times New Roman" panose="02020603050405020304" pitchFamily="18" charset="0"/>
                <a:cs typeface="Times New Roman" panose="02020603050405020304" pitchFamily="18" charset="0"/>
              </a:rPr>
              <a:t>.</a:t>
            </a:r>
          </a:p>
          <a:p>
            <a:pPr indent="457200" algn="just" fontAlgn="base">
              <a:spcBef>
                <a:spcPct val="0"/>
              </a:spcBef>
              <a:spcAft>
                <a:spcPct val="0"/>
              </a:spcAft>
            </a:pPr>
            <a:r>
              <a:rPr lang="en-US" sz="1900" b="1" u="sng" dirty="0">
                <a:solidFill>
                  <a:srgbClr val="003300"/>
                </a:solidFill>
                <a:latin typeface="Times New Roman" panose="02020603050405020304" pitchFamily="18" charset="0"/>
                <a:cs typeface="Times New Roman" panose="02020603050405020304" pitchFamily="18" charset="0"/>
              </a:rPr>
              <a:t>5. Based on Scientific Principles and Statistical Factors</a:t>
            </a:r>
            <a:endParaRPr lang="en-US" sz="1900" b="1" dirty="0">
              <a:solidFill>
                <a:srgbClr val="003300"/>
              </a:solidFill>
              <a:latin typeface="Times New Roman" panose="02020603050405020304" pitchFamily="18" charset="0"/>
              <a:cs typeface="Times New Roman" panose="02020603050405020304" pitchFamily="18" charset="0"/>
            </a:endParaRPr>
          </a:p>
          <a:p>
            <a:pPr indent="457200" algn="just" fontAlgn="base">
              <a:spcBef>
                <a:spcPct val="0"/>
              </a:spcBef>
              <a:spcAft>
                <a:spcPct val="0"/>
              </a:spcAft>
            </a:pPr>
            <a:r>
              <a:rPr lang="en-US" sz="1900" b="1" dirty="0">
                <a:solidFill>
                  <a:srgbClr val="000000"/>
                </a:solidFill>
                <a:latin typeface="Times New Roman" panose="02020603050405020304" pitchFamily="18" charset="0"/>
                <a:cs typeface="Times New Roman" panose="02020603050405020304" pitchFamily="18" charset="0"/>
              </a:rPr>
              <a:t>The process of control is based upon scientific principle and statistical factors.</a:t>
            </a:r>
            <a:endParaRPr lang="en-US" sz="1900" b="1" u="sng" dirty="0">
              <a:solidFill>
                <a:srgbClr val="000000"/>
              </a:solidFill>
              <a:latin typeface="Times New Roman" panose="02020603050405020304" pitchFamily="18" charset="0"/>
              <a:cs typeface="Times New Roman" panose="02020603050405020304" pitchFamily="18" charset="0"/>
            </a:endParaRPr>
          </a:p>
          <a:p>
            <a:pPr indent="457200" algn="just" fontAlgn="base">
              <a:spcBef>
                <a:spcPct val="0"/>
              </a:spcBef>
              <a:spcAft>
                <a:spcPct val="0"/>
              </a:spcAft>
            </a:pPr>
            <a:r>
              <a:rPr lang="en-US" sz="1900" b="1" u="sng" dirty="0">
                <a:solidFill>
                  <a:srgbClr val="003300"/>
                </a:solidFill>
                <a:latin typeface="Times New Roman" panose="02020603050405020304" pitchFamily="18" charset="0"/>
                <a:cs typeface="Times New Roman" panose="02020603050405020304" pitchFamily="18" charset="0"/>
              </a:rPr>
              <a:t>6. Attainment of Goals</a:t>
            </a:r>
            <a:endParaRPr lang="en-US" sz="1900" b="1" dirty="0">
              <a:solidFill>
                <a:srgbClr val="003300"/>
              </a:solidFill>
              <a:latin typeface="Times New Roman" panose="02020603050405020304" pitchFamily="18" charset="0"/>
              <a:cs typeface="Times New Roman" panose="02020603050405020304" pitchFamily="18" charset="0"/>
            </a:endParaRPr>
          </a:p>
          <a:p>
            <a:pPr indent="457200" algn="just" fontAlgn="base">
              <a:spcBef>
                <a:spcPct val="0"/>
              </a:spcBef>
              <a:spcAft>
                <a:spcPct val="0"/>
              </a:spcAft>
            </a:pPr>
            <a:r>
              <a:rPr lang="en-US" sz="1900" b="1" dirty="0">
                <a:solidFill>
                  <a:srgbClr val="000000"/>
                </a:solidFill>
                <a:latin typeface="Times New Roman" panose="02020603050405020304" pitchFamily="18" charset="0"/>
                <a:cs typeface="Times New Roman" panose="02020603050405020304" pitchFamily="18" charset="0"/>
              </a:rPr>
              <a:t>The main object of control is to ensure the proper functioning of enterprise according to pre-determined rules, policies, procedures and </a:t>
            </a:r>
            <a:r>
              <a:rPr lang="en-US" sz="1900" b="1" dirty="0" err="1">
                <a:solidFill>
                  <a:srgbClr val="000000"/>
                </a:solidFill>
                <a:latin typeface="Times New Roman" panose="02020603050405020304" pitchFamily="18" charset="0"/>
                <a:cs typeface="Times New Roman" panose="02020603050405020304" pitchFamily="18" charset="0"/>
              </a:rPr>
              <a:t>programmes</a:t>
            </a:r>
            <a:r>
              <a:rPr lang="en-US" sz="1900" b="1" dirty="0">
                <a:solidFill>
                  <a:srgbClr val="000000"/>
                </a:solidFill>
                <a:latin typeface="Times New Roman" panose="02020603050405020304" pitchFamily="18" charset="0"/>
                <a:cs typeface="Times New Roman" panose="02020603050405020304" pitchFamily="18" charset="0"/>
              </a:rPr>
              <a:t>.  It aims at the attainment of pre decided objectives of the enterprise.</a:t>
            </a:r>
          </a:p>
          <a:p>
            <a:pPr indent="457200" fontAlgn="base">
              <a:spcBef>
                <a:spcPct val="0"/>
              </a:spcBef>
              <a:spcAft>
                <a:spcPct val="0"/>
              </a:spcAft>
            </a:pPr>
            <a:endParaRPr lang="en-US" sz="1900" b="1" dirty="0">
              <a:solidFill>
                <a:srgbClr val="000000"/>
              </a:solidFill>
            </a:endParaRPr>
          </a:p>
          <a:p>
            <a:endParaRPr lang="en-GB" sz="1900" dirty="0"/>
          </a:p>
        </p:txBody>
      </p:sp>
    </p:spTree>
    <p:extLst>
      <p:ext uri="{BB962C8B-B14F-4D97-AF65-F5344CB8AC3E}">
        <p14:creationId xmlns:p14="http://schemas.microsoft.com/office/powerpoint/2010/main" val="724113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3149857341"/>
              </p:ext>
            </p:extLst>
          </p:nvPr>
        </p:nvGraphicFramePr>
        <p:xfrm>
          <a:off x="-76200" y="2590800"/>
          <a:ext cx="90678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914400" y="152400"/>
            <a:ext cx="8305800" cy="2308324"/>
          </a:xfrm>
          <a:prstGeom prst="rect">
            <a:avLst/>
          </a:prstGeom>
          <a:noFill/>
        </p:spPr>
        <p:txBody>
          <a:bodyPr wrap="square" rtlCol="0">
            <a:spAutoFit/>
          </a:bodyPr>
          <a:lstStyle/>
          <a:p>
            <a:pPr indent="457200" algn="ctr" fontAlgn="base">
              <a:spcBef>
                <a:spcPct val="0"/>
              </a:spcBef>
              <a:spcAft>
                <a:spcPct val="0"/>
              </a:spcAft>
            </a:pPr>
            <a:r>
              <a:rPr lang="en-US" b="1" u="sng" dirty="0">
                <a:solidFill>
                  <a:srgbClr val="A50021"/>
                </a:solidFill>
                <a:latin typeface="Times New Roman" panose="02020603050405020304" pitchFamily="18" charset="0"/>
                <a:cs typeface="Times New Roman" panose="02020603050405020304" pitchFamily="18" charset="0"/>
              </a:rPr>
              <a:t>OBJECTIVES OF CONTROL</a:t>
            </a:r>
            <a:endParaRPr lang="en-US" b="1" dirty="0">
              <a:solidFill>
                <a:srgbClr val="A50021"/>
              </a:solidFill>
              <a:latin typeface="Times New Roman" panose="02020603050405020304" pitchFamily="18" charset="0"/>
              <a:cs typeface="Times New Roman" panose="02020603050405020304" pitchFamily="18" charset="0"/>
            </a:endParaRPr>
          </a:p>
          <a:p>
            <a:pPr indent="457200" fontAlgn="base">
              <a:spcBef>
                <a:spcPct val="0"/>
              </a:spcBef>
              <a:spcAft>
                <a:spcPct val="0"/>
              </a:spcAft>
            </a:pPr>
            <a:r>
              <a:rPr lang="en-US" b="1" dirty="0">
                <a:solidFill>
                  <a:srgbClr val="000000"/>
                </a:solidFill>
                <a:latin typeface="Times New Roman" panose="02020603050405020304" pitchFamily="18" charset="0"/>
                <a:cs typeface="Times New Roman" panose="02020603050405020304" pitchFamily="18" charset="0"/>
              </a:rPr>
              <a:t>An effective system of control helps in achieving the following objectives:</a:t>
            </a:r>
          </a:p>
          <a:p>
            <a:pPr indent="457200" fontAlgn="base">
              <a:spcBef>
                <a:spcPct val="0"/>
              </a:spcBef>
              <a:spcAft>
                <a:spcPct val="0"/>
              </a:spcAft>
              <a:buFontTx/>
              <a:buAutoNum type="arabicPeriod"/>
            </a:pPr>
            <a:r>
              <a:rPr lang="en-US" b="1" dirty="0">
                <a:solidFill>
                  <a:srgbClr val="003300"/>
                </a:solidFill>
                <a:latin typeface="Times New Roman" panose="02020603050405020304" pitchFamily="18" charset="0"/>
                <a:cs typeface="Times New Roman" panose="02020603050405020304" pitchFamily="18" charset="0"/>
              </a:rPr>
              <a:t>Determining the progress of work.</a:t>
            </a:r>
          </a:p>
          <a:p>
            <a:pPr indent="457200" fontAlgn="base">
              <a:spcBef>
                <a:spcPct val="0"/>
              </a:spcBef>
              <a:spcAft>
                <a:spcPct val="0"/>
              </a:spcAft>
              <a:buFontTx/>
              <a:buAutoNum type="arabicPeriod"/>
            </a:pPr>
            <a:r>
              <a:rPr lang="en-US" b="1" dirty="0">
                <a:solidFill>
                  <a:srgbClr val="003300"/>
                </a:solidFill>
                <a:latin typeface="Times New Roman" panose="02020603050405020304" pitchFamily="18" charset="0"/>
                <a:cs typeface="Times New Roman" panose="02020603050405020304" pitchFamily="18" charset="0"/>
              </a:rPr>
              <a:t>Detecting deviations from the planned standards.</a:t>
            </a:r>
          </a:p>
          <a:p>
            <a:pPr indent="457200" fontAlgn="base">
              <a:spcBef>
                <a:spcPct val="0"/>
              </a:spcBef>
              <a:spcAft>
                <a:spcPct val="0"/>
              </a:spcAft>
              <a:buFontTx/>
              <a:buAutoNum type="arabicPeriod"/>
            </a:pPr>
            <a:r>
              <a:rPr lang="en-US" b="1" dirty="0">
                <a:solidFill>
                  <a:srgbClr val="003300"/>
                </a:solidFill>
                <a:latin typeface="Times New Roman" panose="02020603050405020304" pitchFamily="18" charset="0"/>
                <a:cs typeface="Times New Roman" panose="02020603050405020304" pitchFamily="18" charset="0"/>
              </a:rPr>
              <a:t>Investigating the causes of deviations.</a:t>
            </a:r>
          </a:p>
          <a:p>
            <a:pPr indent="457200" fontAlgn="base">
              <a:spcBef>
                <a:spcPct val="0"/>
              </a:spcBef>
              <a:spcAft>
                <a:spcPct val="0"/>
              </a:spcAft>
              <a:buFontTx/>
              <a:buAutoNum type="arabicPeriod"/>
            </a:pPr>
            <a:r>
              <a:rPr lang="en-US" b="1" dirty="0">
                <a:solidFill>
                  <a:srgbClr val="003300"/>
                </a:solidFill>
                <a:latin typeface="Times New Roman" panose="02020603050405020304" pitchFamily="18" charset="0"/>
                <a:cs typeface="Times New Roman" panose="02020603050405020304" pitchFamily="18" charset="0"/>
              </a:rPr>
              <a:t>Taking corrective measures to check deviations.</a:t>
            </a:r>
          </a:p>
          <a:p>
            <a:pPr indent="457200" fontAlgn="base">
              <a:spcBef>
                <a:spcPct val="0"/>
              </a:spcBef>
              <a:spcAft>
                <a:spcPct val="0"/>
              </a:spcAft>
              <a:buFontTx/>
              <a:buAutoNum type="arabicPeriod"/>
            </a:pPr>
            <a:r>
              <a:rPr lang="en-US" b="1" dirty="0">
                <a:solidFill>
                  <a:srgbClr val="003300"/>
                </a:solidFill>
                <a:latin typeface="Times New Roman" panose="02020603050405020304" pitchFamily="18" charset="0"/>
                <a:cs typeface="Times New Roman" panose="02020603050405020304" pitchFamily="18" charset="0"/>
              </a:rPr>
              <a:t>Keeping the loss due to faulty production within the minimum </a:t>
            </a:r>
            <a:r>
              <a:rPr lang="en-US" b="1" dirty="0">
                <a:solidFill>
                  <a:srgbClr val="003300"/>
                </a:solidFill>
              </a:rPr>
              <a:t>possible limit.</a:t>
            </a:r>
          </a:p>
          <a:p>
            <a:endParaRPr lang="en-GB" dirty="0"/>
          </a:p>
        </p:txBody>
      </p:sp>
      <p:sp>
        <p:nvSpPr>
          <p:cNvPr id="7" name="Rectangle 6"/>
          <p:cNvSpPr/>
          <p:nvPr/>
        </p:nvSpPr>
        <p:spPr>
          <a:xfrm>
            <a:off x="1066800" y="2362200"/>
            <a:ext cx="7162800" cy="434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p:cNvSpPr txBox="1"/>
          <p:nvPr/>
        </p:nvSpPr>
        <p:spPr>
          <a:xfrm>
            <a:off x="5791200" y="3124200"/>
            <a:ext cx="1447800" cy="457200"/>
          </a:xfrm>
          <a:prstGeom prst="rect">
            <a:avLst/>
          </a:prstGeom>
          <a:noFill/>
        </p:spPr>
        <p:txBody>
          <a:bodyPr wrap="square" rtlCol="0">
            <a:spAutoFit/>
          </a:bodyPr>
          <a:lstStyle/>
          <a:p>
            <a:endParaRPr lang="en-GB" dirty="0"/>
          </a:p>
        </p:txBody>
      </p:sp>
      <p:sp>
        <p:nvSpPr>
          <p:cNvPr id="9" name="TextBox 8"/>
          <p:cNvSpPr txBox="1"/>
          <p:nvPr/>
        </p:nvSpPr>
        <p:spPr>
          <a:xfrm>
            <a:off x="3657600" y="4114800"/>
            <a:ext cx="1981200" cy="1323439"/>
          </a:xfrm>
          <a:prstGeom prst="rect">
            <a:avLst/>
          </a:prstGeom>
          <a:noFill/>
        </p:spPr>
        <p:txBody>
          <a:bodyPr wrap="square" rtlCol="0">
            <a:spAutoFit/>
          </a:bodyPr>
          <a:lstStyle/>
          <a:p>
            <a:pPr marL="285750" lvl="0" indent="-285750">
              <a:buFont typeface="Arial" panose="020B0604020202020204" pitchFamily="34" charset="0"/>
              <a:buChar char="•"/>
            </a:pPr>
            <a:r>
              <a:rPr lang="en-GB" sz="2000" b="1" i="1" dirty="0">
                <a:solidFill>
                  <a:schemeClr val="tx1">
                    <a:lumMod val="95000"/>
                    <a:lumOff val="5000"/>
                  </a:schemeClr>
                </a:solidFill>
                <a:latin typeface="Times New Roman" panose="02020603050405020304" pitchFamily="18" charset="0"/>
                <a:cs typeface="Times New Roman" panose="02020603050405020304" pitchFamily="18" charset="0"/>
              </a:rPr>
              <a:t>Corrective Action</a:t>
            </a:r>
          </a:p>
          <a:p>
            <a:pPr marL="285750" lvl="0" indent="-285750">
              <a:buFont typeface="Arial" panose="020B0604020202020204" pitchFamily="34" charset="0"/>
              <a:buChar char="•"/>
            </a:pPr>
            <a:r>
              <a:rPr lang="en-GB" sz="2000" b="1" i="1" dirty="0">
                <a:solidFill>
                  <a:schemeClr val="tx1">
                    <a:lumMod val="95000"/>
                    <a:lumOff val="5000"/>
                  </a:schemeClr>
                </a:solidFill>
                <a:latin typeface="Times New Roman" panose="02020603050405020304" pitchFamily="18" charset="0"/>
                <a:cs typeface="Times New Roman" panose="02020603050405020304" pitchFamily="18" charset="0"/>
              </a:rPr>
              <a:t>Emphasis on Exception</a:t>
            </a:r>
            <a:endParaRPr lang="en-GB" sz="2000" b="1" i="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0" name="Oval 9"/>
          <p:cNvSpPr/>
          <p:nvPr/>
        </p:nvSpPr>
        <p:spPr>
          <a:xfrm>
            <a:off x="3429000" y="3886200"/>
            <a:ext cx="2133600" cy="1828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63988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381000"/>
            <a:ext cx="9067800" cy="461665"/>
          </a:xfrm>
          <a:prstGeom prst="rect">
            <a:avLst/>
          </a:prstGeom>
          <a:noFill/>
        </p:spPr>
        <p:txBody>
          <a:bodyPr wrap="square" rtlCol="0">
            <a:spAutoFit/>
          </a:bodyPr>
          <a:lstStyle/>
          <a:p>
            <a:pPr algn="ctr"/>
            <a:r>
              <a:rPr lang="en-GB" sz="2400" b="1" dirty="0" smtClean="0">
                <a:latin typeface="Times New Roman" panose="02020603050405020304" pitchFamily="18" charset="0"/>
                <a:cs typeface="Times New Roman" panose="02020603050405020304" pitchFamily="18" charset="0"/>
              </a:rPr>
              <a:t>Types of control</a:t>
            </a:r>
            <a:endParaRPr lang="en-GB" sz="2400" b="1" dirty="0">
              <a:latin typeface="Times New Roman" panose="02020603050405020304" pitchFamily="18" charset="0"/>
              <a:cs typeface="Times New Roman" panose="02020603050405020304" pitchFamily="18" charset="0"/>
            </a:endParaRPr>
          </a:p>
        </p:txBody>
      </p:sp>
      <p:graphicFrame>
        <p:nvGraphicFramePr>
          <p:cNvPr id="3" name="Diagram 2"/>
          <p:cNvGraphicFramePr/>
          <p:nvPr>
            <p:extLst>
              <p:ext uri="{D42A27DB-BD31-4B8C-83A1-F6EECF244321}">
                <p14:modId xmlns:p14="http://schemas.microsoft.com/office/powerpoint/2010/main" val="3575214894"/>
              </p:ext>
            </p:extLst>
          </p:nvPr>
        </p:nvGraphicFramePr>
        <p:xfrm>
          <a:off x="381000" y="838200"/>
          <a:ext cx="87630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4"/>
          <p:cNvSpPr>
            <a:spLocks noChangeArrowheads="1"/>
          </p:cNvSpPr>
          <p:nvPr/>
        </p:nvSpPr>
        <p:spPr bwMode="auto">
          <a:xfrm>
            <a:off x="0" y="0"/>
            <a:ext cx="1300163"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Söhne"/>
              </a:rPr>
              <a:t/>
            </a:r>
            <a:br>
              <a:rPr kumimoji="0" lang="en-US" sz="1800" b="0" i="0" u="none" strike="noStrike" cap="none" normalizeH="0" baseline="0" smtClean="0">
                <a:ln>
                  <a:noFill/>
                </a:ln>
                <a:solidFill>
                  <a:srgbClr val="000000"/>
                </a:solidFill>
                <a:effectLst/>
                <a:latin typeface="Arial" panose="020B0604020202020204" pitchFamily="34" charset="0"/>
                <a:ea typeface="Söhne"/>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1" name="TextBox 10"/>
          <p:cNvSpPr txBox="1"/>
          <p:nvPr/>
        </p:nvSpPr>
        <p:spPr>
          <a:xfrm>
            <a:off x="609600" y="5334000"/>
            <a:ext cx="8001000" cy="1938992"/>
          </a:xfrm>
          <a:prstGeom prst="rect">
            <a:avLst/>
          </a:prstGeom>
          <a:noFill/>
        </p:spPr>
        <p:txBody>
          <a:bodyPr wrap="square" rtlCol="0">
            <a:spAutoFit/>
          </a:bodyPr>
          <a:lstStyle/>
          <a:p>
            <a:pPr lvl="0" algn="just">
              <a:lnSpc>
                <a:spcPct val="150000"/>
              </a:lnSpc>
            </a:pPr>
            <a:r>
              <a:rPr lang="en-US" sz="2000" b="1" i="1" dirty="0" smtClean="0">
                <a:solidFill>
                  <a:srgbClr val="000000"/>
                </a:solidFill>
                <a:latin typeface="Times New Roman" panose="02020603050405020304" pitchFamily="18" charset="0"/>
                <a:ea typeface="Söhne"/>
                <a:cs typeface="Times New Roman" panose="02020603050405020304" pitchFamily="18" charset="0"/>
              </a:rPr>
              <a:t>Combination, And The Choice Of Control Mechanisms Depends On The Nature Of The Organization, Its Goals, And The Specific Activities Being Performed.</a:t>
            </a:r>
          </a:p>
          <a:p>
            <a:pPr algn="just">
              <a:lnSpc>
                <a:spcPct val="150000"/>
              </a:lnSpc>
            </a:pPr>
            <a:endParaRPr lang="en-GB" sz="20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0939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extLst>
              <p:ext uri="{D42A27DB-BD31-4B8C-83A1-F6EECF244321}">
                <p14:modId xmlns:p14="http://schemas.microsoft.com/office/powerpoint/2010/main" val="3443005041"/>
              </p:ext>
            </p:extLst>
          </p:nvPr>
        </p:nvGraphicFramePr>
        <p:xfrm>
          <a:off x="1447800" y="685800"/>
          <a:ext cx="6858000" cy="5562600"/>
        </p:xfrm>
        <a:graphic>
          <a:graphicData uri="http://schemas.openxmlformats.org/presentationml/2006/ole">
            <mc:AlternateContent xmlns:mc="http://schemas.openxmlformats.org/markup-compatibility/2006">
              <mc:Choice xmlns:v="urn:schemas-microsoft-com:vml" Requires="v">
                <p:oleObj spid="_x0000_s5127" name="Photo Editor Photo" r:id="rId3" imgW="7935433" imgH="7935433" progId="MSPhotoEd.3">
                  <p:embed/>
                </p:oleObj>
              </mc:Choice>
              <mc:Fallback>
                <p:oleObj name="Photo Editor Photo" r:id="rId3" imgW="7935433" imgH="7935433" progId="MSPhotoEd.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685800"/>
                        <a:ext cx="6858000" cy="55626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898383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228600"/>
            <a:ext cx="8909535" cy="6423297"/>
          </a:xfrm>
          <a:prstGeom prst="rect">
            <a:avLst/>
          </a:prstGeom>
        </p:spPr>
        <p:txBody>
          <a:bodyPr>
            <a:spAutoFit/>
          </a:bodyPr>
          <a:lstStyle/>
          <a:p>
            <a:pPr algn="just">
              <a:lnSpc>
                <a:spcPct val="110000"/>
              </a:lnSpc>
              <a:buSzPct val="90000"/>
              <a:buFont typeface="Wingdings" panose="05000000000000000000" pitchFamily="2" charset="2"/>
              <a:buChar char="Ø"/>
            </a:pPr>
            <a:r>
              <a:rPr lang="en-US" sz="1700" dirty="0">
                <a:latin typeface="Times New Roman" panose="02020603050405020304" pitchFamily="18" charset="0"/>
                <a:cs typeface="Times New Roman" panose="02020603050405020304" pitchFamily="18" charset="0"/>
              </a:rPr>
              <a:t>Step 1 — establishing objectives and standards</a:t>
            </a:r>
          </a:p>
          <a:p>
            <a:pPr lvl="1" algn="just">
              <a:lnSpc>
                <a:spcPct val="110000"/>
              </a:lnSpc>
            </a:pPr>
            <a:r>
              <a:rPr lang="en-US" sz="1700" dirty="0">
                <a:latin typeface="Times New Roman" panose="02020603050405020304" pitchFamily="18" charset="0"/>
                <a:cs typeface="Times New Roman" panose="02020603050405020304" pitchFamily="18" charset="0"/>
              </a:rPr>
              <a:t>Output standards</a:t>
            </a:r>
          </a:p>
          <a:p>
            <a:pPr lvl="2" algn="just">
              <a:lnSpc>
                <a:spcPct val="110000"/>
              </a:lnSpc>
            </a:pPr>
            <a:r>
              <a:rPr lang="en-US" sz="1700" dirty="0">
                <a:latin typeface="Times New Roman" panose="02020603050405020304" pitchFamily="18" charset="0"/>
                <a:cs typeface="Times New Roman" panose="02020603050405020304" pitchFamily="18" charset="0"/>
              </a:rPr>
              <a:t>Measure performance results in terms of quantity, quality, cost, or time.</a:t>
            </a:r>
          </a:p>
          <a:p>
            <a:pPr lvl="1" algn="just">
              <a:lnSpc>
                <a:spcPct val="110000"/>
              </a:lnSpc>
            </a:pPr>
            <a:r>
              <a:rPr lang="en-US" sz="1700" dirty="0">
                <a:latin typeface="Times New Roman" panose="02020603050405020304" pitchFamily="18" charset="0"/>
                <a:cs typeface="Times New Roman" panose="02020603050405020304" pitchFamily="18" charset="0"/>
              </a:rPr>
              <a:t>Input standards</a:t>
            </a:r>
          </a:p>
          <a:p>
            <a:pPr lvl="2" algn="just">
              <a:lnSpc>
                <a:spcPct val="110000"/>
              </a:lnSpc>
            </a:pPr>
            <a:r>
              <a:rPr lang="en-US" sz="1700" dirty="0">
                <a:latin typeface="Times New Roman" panose="02020603050405020304" pitchFamily="18" charset="0"/>
                <a:cs typeface="Times New Roman" panose="02020603050405020304" pitchFamily="18" charset="0"/>
              </a:rPr>
              <a:t>Measure effort in terms of amount of work expended in task performance</a:t>
            </a:r>
            <a:r>
              <a:rPr lang="en-US" sz="1700" dirty="0" smtClean="0">
                <a:latin typeface="Times New Roman" panose="02020603050405020304" pitchFamily="18" charset="0"/>
                <a:cs typeface="Times New Roman" panose="02020603050405020304" pitchFamily="18" charset="0"/>
              </a:rPr>
              <a:t>.</a:t>
            </a:r>
          </a:p>
          <a:p>
            <a:pPr algn="just">
              <a:lnSpc>
                <a:spcPct val="140000"/>
              </a:lnSpc>
              <a:buSzPct val="90000"/>
              <a:buFont typeface="Wingdings" panose="05000000000000000000" pitchFamily="2" charset="2"/>
              <a:buChar char="Ø"/>
            </a:pPr>
            <a:r>
              <a:rPr lang="en-US" sz="1700" dirty="0">
                <a:latin typeface="Times New Roman" panose="02020603050405020304" pitchFamily="18" charset="0"/>
                <a:cs typeface="Times New Roman" panose="02020603050405020304" pitchFamily="18" charset="0"/>
              </a:rPr>
              <a:t>Step 2 — measuring actual performance</a:t>
            </a:r>
          </a:p>
          <a:p>
            <a:pPr lvl="1" algn="just">
              <a:lnSpc>
                <a:spcPct val="140000"/>
              </a:lnSpc>
            </a:pPr>
            <a:r>
              <a:rPr lang="en-US" sz="1700" dirty="0">
                <a:latin typeface="Times New Roman" panose="02020603050405020304" pitchFamily="18" charset="0"/>
                <a:cs typeface="Times New Roman" panose="02020603050405020304" pitchFamily="18" charset="0"/>
              </a:rPr>
              <a:t>Goal is accurate measurement of actual performance results and/or performance efforts.</a:t>
            </a:r>
          </a:p>
          <a:p>
            <a:pPr lvl="1" algn="just">
              <a:lnSpc>
                <a:spcPct val="140000"/>
              </a:lnSpc>
            </a:pPr>
            <a:r>
              <a:rPr lang="en-US" sz="1700" dirty="0">
                <a:latin typeface="Times New Roman" panose="02020603050405020304" pitchFamily="18" charset="0"/>
                <a:cs typeface="Times New Roman" panose="02020603050405020304" pitchFamily="18" charset="0"/>
              </a:rPr>
              <a:t>Must  identify significant differences between actual results and original plan.</a:t>
            </a:r>
          </a:p>
          <a:p>
            <a:pPr lvl="1" algn="just">
              <a:lnSpc>
                <a:spcPct val="140000"/>
              </a:lnSpc>
            </a:pPr>
            <a:r>
              <a:rPr lang="en-US" sz="1700" dirty="0">
                <a:latin typeface="Times New Roman" panose="02020603050405020304" pitchFamily="18" charset="0"/>
                <a:cs typeface="Times New Roman" panose="02020603050405020304" pitchFamily="18" charset="0"/>
              </a:rPr>
              <a:t>Effective control requires </a:t>
            </a:r>
            <a:r>
              <a:rPr lang="en-US" sz="1700" dirty="0" smtClean="0">
                <a:latin typeface="Times New Roman" panose="02020603050405020304" pitchFamily="18" charset="0"/>
                <a:cs typeface="Times New Roman" panose="02020603050405020304" pitchFamily="18" charset="0"/>
              </a:rPr>
              <a:t>measurement</a:t>
            </a:r>
          </a:p>
          <a:p>
            <a:pPr algn="just">
              <a:lnSpc>
                <a:spcPct val="110000"/>
              </a:lnSpc>
              <a:buSzPct val="90000"/>
              <a:buFont typeface="Wingdings" panose="05000000000000000000" pitchFamily="2" charset="2"/>
              <a:buChar char="Ø"/>
            </a:pPr>
            <a:r>
              <a:rPr lang="en-US" sz="1700" dirty="0">
                <a:latin typeface="Times New Roman" panose="02020603050405020304" pitchFamily="18" charset="0"/>
                <a:cs typeface="Times New Roman" panose="02020603050405020304" pitchFamily="18" charset="0"/>
              </a:rPr>
              <a:t>Step 3 — comparing results with objectives and standards</a:t>
            </a:r>
          </a:p>
          <a:p>
            <a:pPr lvl="1" algn="just">
              <a:lnSpc>
                <a:spcPct val="110000"/>
              </a:lnSpc>
              <a:buSzPct val="90000"/>
            </a:pPr>
            <a:r>
              <a:rPr lang="en-US" sz="1700" dirty="0">
                <a:latin typeface="Times New Roman" panose="02020603050405020304" pitchFamily="18" charset="0"/>
                <a:cs typeface="Times New Roman" panose="02020603050405020304" pitchFamily="18" charset="0"/>
              </a:rPr>
              <a:t>Need for action reflects the difference between desired performance and actual performance</a:t>
            </a:r>
          </a:p>
          <a:p>
            <a:pPr lvl="1" algn="just">
              <a:lnSpc>
                <a:spcPct val="110000"/>
              </a:lnSpc>
              <a:buSzPct val="90000"/>
            </a:pPr>
            <a:r>
              <a:rPr lang="en-US" sz="1700" dirty="0">
                <a:latin typeface="Times New Roman" panose="02020603050405020304" pitchFamily="18" charset="0"/>
                <a:cs typeface="Times New Roman" panose="02020603050405020304" pitchFamily="18" charset="0"/>
              </a:rPr>
              <a:t>Comparison methods:</a:t>
            </a:r>
          </a:p>
          <a:p>
            <a:pPr marL="1200150" lvl="2" indent="-285750" algn="just">
              <a:lnSpc>
                <a:spcPct val="110000"/>
              </a:lnSpc>
              <a:buSzPct val="90000"/>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Historical comparison</a:t>
            </a:r>
          </a:p>
          <a:p>
            <a:pPr marL="1200150" lvl="2" indent="-285750" algn="just">
              <a:lnSpc>
                <a:spcPct val="110000"/>
              </a:lnSpc>
              <a:buSzPct val="90000"/>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Relative comparison</a:t>
            </a:r>
          </a:p>
          <a:p>
            <a:pPr marL="1200150" lvl="2" indent="-285750" algn="just">
              <a:lnSpc>
                <a:spcPct val="110000"/>
              </a:lnSpc>
              <a:buSzPct val="90000"/>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Engineering </a:t>
            </a:r>
            <a:r>
              <a:rPr lang="en-US" sz="1700" dirty="0" smtClean="0">
                <a:latin typeface="Times New Roman" panose="02020603050405020304" pitchFamily="18" charset="0"/>
                <a:cs typeface="Times New Roman" panose="02020603050405020304" pitchFamily="18" charset="0"/>
              </a:rPr>
              <a:t>comparison</a:t>
            </a:r>
          </a:p>
          <a:p>
            <a:pPr algn="just">
              <a:buSzPct val="90000"/>
              <a:buFont typeface="Wingdings" panose="05000000000000000000" pitchFamily="2" charset="2"/>
              <a:buChar char="Ø"/>
            </a:pPr>
            <a:r>
              <a:rPr lang="en-US" sz="1700" dirty="0">
                <a:latin typeface="Times New Roman" panose="02020603050405020304" pitchFamily="18" charset="0"/>
                <a:cs typeface="Times New Roman" panose="02020603050405020304" pitchFamily="18" charset="0"/>
              </a:rPr>
              <a:t>Step 4 — taking corrective action</a:t>
            </a:r>
          </a:p>
          <a:p>
            <a:pPr lvl="1" algn="just">
              <a:buSzPct val="90000"/>
            </a:pPr>
            <a:r>
              <a:rPr lang="en-US" sz="1700" dirty="0">
                <a:latin typeface="Times New Roman" panose="02020603050405020304" pitchFamily="18" charset="0"/>
                <a:cs typeface="Times New Roman" panose="02020603050405020304" pitchFamily="18" charset="0"/>
              </a:rPr>
              <a:t>Taking action when a discrepancy exists between desired and actual performance.</a:t>
            </a:r>
          </a:p>
          <a:p>
            <a:pPr indent="457200" algn="just" fontAlgn="base">
              <a:spcBef>
                <a:spcPct val="0"/>
              </a:spcBef>
              <a:spcAft>
                <a:spcPct val="0"/>
              </a:spcAft>
            </a:pPr>
            <a:r>
              <a:rPr lang="en-US" sz="1700" dirty="0">
                <a:solidFill>
                  <a:srgbClr val="000000"/>
                </a:solidFill>
                <a:latin typeface="Times New Roman" panose="02020603050405020304" pitchFamily="18" charset="0"/>
                <a:cs typeface="Times New Roman" panose="02020603050405020304" pitchFamily="18" charset="0"/>
              </a:rPr>
              <a:t>The final step in the control process is taking corrective actions so the deviations may not occur again. This may involve re-planning or redrawing of standards, or clarification of duties.</a:t>
            </a:r>
          </a:p>
          <a:p>
            <a:pPr marL="1200150" lvl="2" indent="-285750" algn="just">
              <a:lnSpc>
                <a:spcPct val="110000"/>
              </a:lnSpc>
              <a:buSzPct val="90000"/>
              <a:buFont typeface="Arial" panose="020B0604020202020204" pitchFamily="34" charset="0"/>
              <a:buChar char="•"/>
            </a:pPr>
            <a:endParaRPr lang="en-US" sz="1700" dirty="0">
              <a:latin typeface="Times New Roman" panose="02020603050405020304" pitchFamily="18" charset="0"/>
              <a:cs typeface="Times New Roman" panose="02020603050405020304" pitchFamily="18" charset="0"/>
            </a:endParaRPr>
          </a:p>
          <a:p>
            <a:pPr lvl="1" algn="just">
              <a:lnSpc>
                <a:spcPct val="140000"/>
              </a:lnSpc>
            </a:pPr>
            <a:endParaRPr lang="en-US"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8436597"/>
      </p:ext>
    </p:extLst>
  </p:cSld>
  <p:clrMapOvr>
    <a:masterClrMapping/>
  </p:clrMapOvr>
</p:sld>
</file>

<file path=ppt/theme/theme1.xml><?xml version="1.0" encoding="utf-8"?>
<a:theme xmlns:a="http://schemas.openxmlformats.org/drawingml/2006/main" name="تصميم افتراضي">
  <a:themeElements>
    <a:clrScheme name="تصميم افتراضي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تصميم افتراضي">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تصميم افتراضي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تصميم افتراضي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تصميم افتراضي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تصميم افتراضي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تصميم افتراضي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تصميم افتراضي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تصميم افتراضي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تصميم افتراضي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تصميم افتراضي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تصميم افتراضي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تصميم افتراضي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تصميم افتراضي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TotalTime>
  <Words>2142</Words>
  <Application>Microsoft Office PowerPoint</Application>
  <PresentationFormat>On-screen Show (4:3)</PresentationFormat>
  <Paragraphs>177</Paragraphs>
  <Slides>28</Slides>
  <Notes>4</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5" baseType="lpstr">
      <vt:lpstr>Söhne</vt:lpstr>
      <vt:lpstr>Arial</vt:lpstr>
      <vt:lpstr>Calibri</vt:lpstr>
      <vt:lpstr>Times New Roman</vt:lpstr>
      <vt:lpstr>Wingdings</vt:lpstr>
      <vt:lpstr>تصميم افتراضي</vt:lpstr>
      <vt:lpstr>Microsoft Photo Editor 3.0 Photo</vt:lpstr>
      <vt:lpstr>Controlling and Total Quality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 of Total Quality Management</vt:lpstr>
      <vt:lpstr>DEFINITION OF TQM</vt:lpstr>
      <vt:lpstr>PRINCIPLE OF TQM</vt:lpstr>
      <vt:lpstr>1. Customer Focus:</vt:lpstr>
      <vt:lpstr>3. Integrated System:</vt:lpstr>
      <vt:lpstr>PowerPoint Presentation</vt:lpstr>
      <vt:lpstr>PowerPoint Presentation</vt:lpstr>
      <vt:lpstr>Process of Total Quality Management </vt:lpstr>
      <vt:lpstr>Process of Total Quality Management</vt:lpstr>
      <vt:lpstr>Process of Total Quality Management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KSU S155-S9</dc:creator>
  <cp:lastModifiedBy>123</cp:lastModifiedBy>
  <cp:revision>18</cp:revision>
  <dcterms:created xsi:type="dcterms:W3CDTF">2015-02-02T08:46:33Z</dcterms:created>
  <dcterms:modified xsi:type="dcterms:W3CDTF">2024-02-11T11:21:24Z</dcterms:modified>
</cp:coreProperties>
</file>