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74" r:id="rId2"/>
    <p:sldId id="257" r:id="rId3"/>
    <p:sldId id="271" r:id="rId4"/>
    <p:sldId id="264" r:id="rId5"/>
    <p:sldId id="263" r:id="rId6"/>
    <p:sldId id="258" r:id="rId7"/>
    <p:sldId id="269" r:id="rId8"/>
    <p:sldId id="270" r:id="rId9"/>
    <p:sldId id="272" r:id="rId10"/>
    <p:sldId id="268" r:id="rId11"/>
    <p:sldId id="275"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showGuides="1">
      <p:cViewPr varScale="1">
        <p:scale>
          <a:sx n="69" d="100"/>
          <a:sy n="69" d="100"/>
        </p:scale>
        <p:origin x="55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27/01/2024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27/01/2024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27/01/2024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27/01/2024</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ankofinfo.com/motivational-techniques/motivational_techniqu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rmul Lord Gautam Buddha Religious Wall Decor Poster for Room Motivational  Quotes Office, Student and Study Room : Amazon.in: Home &amp; Ki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891" y="600365"/>
            <a:ext cx="9919854" cy="52462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728898" y="-18466"/>
            <a:ext cx="2364750" cy="646331"/>
          </a:xfrm>
          <a:prstGeom prst="rect">
            <a:avLst/>
          </a:prstGeom>
        </p:spPr>
        <p:txBody>
          <a:bodyPr wrap="none">
            <a:spAutoFit/>
          </a:bodyPr>
          <a:lstStyle/>
          <a:p>
            <a:pPr algn="ctr"/>
            <a:r>
              <a:rPr lang="en-GB" sz="3600" b="1" dirty="0">
                <a:latin typeface="Times New Roman" panose="02020603050405020304" pitchFamily="18" charset="0"/>
                <a:cs typeface="Times New Roman" panose="02020603050405020304" pitchFamily="18" charset="0"/>
              </a:rPr>
              <a:t>Motivation</a:t>
            </a:r>
          </a:p>
        </p:txBody>
      </p:sp>
      <p:sp>
        <p:nvSpPr>
          <p:cNvPr id="6" name="Rectangle 5"/>
          <p:cNvSpPr/>
          <p:nvPr/>
        </p:nvSpPr>
        <p:spPr>
          <a:xfrm>
            <a:off x="230910" y="5957455"/>
            <a:ext cx="11868726" cy="70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Times New Roman" panose="02020603050405020304" pitchFamily="18" charset="0"/>
                <a:cs typeface="Times New Roman" panose="02020603050405020304" pitchFamily="18" charset="0"/>
              </a:rPr>
              <a:t>Motivation is the driving force behind human </a:t>
            </a:r>
            <a:r>
              <a:rPr lang="en-GB" sz="2400" b="1" dirty="0" smtClean="0">
                <a:latin typeface="Times New Roman" panose="02020603050405020304" pitchFamily="18" charset="0"/>
                <a:cs typeface="Times New Roman" panose="02020603050405020304" pitchFamily="18" charset="0"/>
              </a:rPr>
              <a:t>behaviour, </a:t>
            </a:r>
            <a:r>
              <a:rPr lang="en-GB" sz="2400" b="1" dirty="0">
                <a:latin typeface="Times New Roman" panose="02020603050405020304" pitchFamily="18" charset="0"/>
                <a:cs typeface="Times New Roman" panose="02020603050405020304" pitchFamily="18" charset="0"/>
              </a:rPr>
              <a:t>pushing individuals to take action and achieve their goals</a:t>
            </a:r>
          </a:p>
        </p:txBody>
      </p:sp>
    </p:spTree>
    <p:extLst>
      <p:ext uri="{BB962C8B-B14F-4D97-AF65-F5344CB8AC3E}">
        <p14:creationId xmlns:p14="http://schemas.microsoft.com/office/powerpoint/2010/main" val="3341842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nickvujicic.com/wp-content/uploads/2020/03/Life-Without-Limits-Book-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57" y="236539"/>
            <a:ext cx="2809298" cy="58674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ife Quotes: 100+ Motivational Quotes To Inspire Your Positive Mindset For  Success In Life - Forbes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319" y="212436"/>
            <a:ext cx="2910899" cy="571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nly positive vibes for everyone! Find more positive, motivational and  inspirati... - QuotesStory.com | Leading Quotes Magazine, find best quotes  collection with inspirational, motivational and wise quotations on what is  best 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692" y="230909"/>
            <a:ext cx="2537691" cy="55972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otivational Quotes Motivational Quotes, Motivation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3637" y="315046"/>
            <a:ext cx="3509818" cy="553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642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799" y="230908"/>
            <a:ext cx="11102109" cy="71411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a:t>
            </a:r>
            <a:r>
              <a:rPr lang="en-GB" sz="2200" dirty="0">
                <a:latin typeface="Times New Roman" panose="02020603050405020304" pitchFamily="18" charset="0"/>
                <a:cs typeface="Times New Roman" panose="02020603050405020304" pitchFamily="18" charset="0"/>
              </a:rPr>
              <a:t>When one door of happiness closes, another opens, but often we look so long at the closed door that we do not see the one that has been opened for us.” - Helen </a:t>
            </a:r>
            <a:r>
              <a:rPr lang="en-GB" sz="2200" dirty="0" smtClean="0">
                <a:latin typeface="Times New Roman" panose="02020603050405020304" pitchFamily="18" charset="0"/>
                <a:cs typeface="Times New Roman" panose="02020603050405020304" pitchFamily="18" charset="0"/>
              </a:rPr>
              <a:t>Keller</a:t>
            </a:r>
            <a:endParaRPr lang="en-GB"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“The future depends on what you do today.” - Mahatma </a:t>
            </a:r>
            <a:r>
              <a:rPr lang="en-GB" sz="2200" dirty="0" smtClean="0">
                <a:latin typeface="Times New Roman" panose="02020603050405020304" pitchFamily="18" charset="0"/>
                <a:cs typeface="Times New Roman" panose="02020603050405020304" pitchFamily="18" charset="0"/>
              </a:rPr>
              <a:t>Gandhi</a:t>
            </a: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It does not matter how slowly you go, so long as you do not stop.” </a:t>
            </a:r>
            <a:r>
              <a:rPr lang="en-GB" sz="2200" dirty="0" smtClean="0">
                <a:latin typeface="Times New Roman" panose="02020603050405020304" pitchFamily="18" charset="0"/>
                <a:cs typeface="Times New Roman" panose="02020603050405020304" pitchFamily="18" charset="0"/>
              </a:rPr>
              <a:t>– Confucius</a:t>
            </a: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“Believe you can and you’re halfway there.” - Theodore </a:t>
            </a:r>
            <a:r>
              <a:rPr lang="en-GB" sz="2200" dirty="0" smtClean="0">
                <a:latin typeface="Times New Roman" panose="02020603050405020304" pitchFamily="18" charset="0"/>
                <a:cs typeface="Times New Roman" panose="02020603050405020304" pitchFamily="18" charset="0"/>
              </a:rPr>
              <a:t>Roosevelt</a:t>
            </a: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“Learn from the mistakes of others. You can’t live long enough to make them all yourselves.” </a:t>
            </a:r>
            <a:r>
              <a:rPr lang="en-GB" sz="2200" dirty="0" smtClean="0">
                <a:latin typeface="Times New Roman" panose="02020603050405020304" pitchFamily="18" charset="0"/>
                <a:cs typeface="Times New Roman" panose="02020603050405020304" pitchFamily="18" charset="0"/>
              </a:rPr>
              <a:t>– </a:t>
            </a:r>
            <a:r>
              <a:rPr lang="en-GB" sz="2200" dirty="0" err="1" smtClean="0">
                <a:latin typeface="Times New Roman" panose="02020603050405020304" pitchFamily="18" charset="0"/>
                <a:cs typeface="Times New Roman" panose="02020603050405020304" pitchFamily="18" charset="0"/>
              </a:rPr>
              <a:t>Chanakya</a:t>
            </a:r>
            <a:endParaRPr lang="en-GB"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“Success only comes to those who dare to attempt.” - </a:t>
            </a:r>
            <a:r>
              <a:rPr lang="en-GB" sz="2200" dirty="0" err="1">
                <a:latin typeface="Times New Roman" panose="02020603050405020304" pitchFamily="18" charset="0"/>
                <a:cs typeface="Times New Roman" panose="02020603050405020304" pitchFamily="18" charset="0"/>
              </a:rPr>
              <a:t>Mallika</a:t>
            </a:r>
            <a:r>
              <a:rPr lang="en-GB" sz="2200" dirty="0">
                <a:latin typeface="Times New Roman" panose="02020603050405020304" pitchFamily="18" charset="0"/>
                <a:cs typeface="Times New Roman" panose="02020603050405020304" pitchFamily="18" charset="0"/>
              </a:rPr>
              <a:t> </a:t>
            </a:r>
            <a:r>
              <a:rPr lang="en-GB" sz="2200" dirty="0" err="1" smtClean="0">
                <a:latin typeface="Times New Roman" panose="02020603050405020304" pitchFamily="18" charset="0"/>
                <a:cs typeface="Times New Roman" panose="02020603050405020304" pitchFamily="18" charset="0"/>
              </a:rPr>
              <a:t>Tripathi</a:t>
            </a:r>
            <a:endParaRPr lang="en-GB" sz="2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“If I had eight hours to chop down a tree, I’d spend six hours sharpening my </a:t>
            </a:r>
            <a:r>
              <a:rPr lang="en-GB" sz="2200" dirty="0" err="1">
                <a:latin typeface="Times New Roman" panose="02020603050405020304" pitchFamily="18" charset="0"/>
                <a:cs typeface="Times New Roman" panose="02020603050405020304" pitchFamily="18" charset="0"/>
              </a:rPr>
              <a:t>ax</a:t>
            </a:r>
            <a:r>
              <a:rPr lang="en-GB" sz="2200" dirty="0">
                <a:latin typeface="Times New Roman" panose="02020603050405020304" pitchFamily="18" charset="0"/>
                <a:cs typeface="Times New Roman" panose="02020603050405020304" pitchFamily="18" charset="0"/>
              </a:rPr>
              <a:t>.” - Abraham </a:t>
            </a:r>
            <a:r>
              <a:rPr lang="en-GB" sz="2200" dirty="0" smtClean="0">
                <a:latin typeface="Times New Roman" panose="02020603050405020304" pitchFamily="18" charset="0"/>
                <a:cs typeface="Times New Roman" panose="02020603050405020304" pitchFamily="18" charset="0"/>
              </a:rPr>
              <a:t>Lincoln</a:t>
            </a: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“We are what we repeatedly do. Excellence, therefore, is not an act. But a habit.” </a:t>
            </a:r>
            <a:r>
              <a:rPr lang="en-GB" sz="2200" dirty="0" smtClean="0">
                <a:latin typeface="Times New Roman" panose="02020603050405020304" pitchFamily="18" charset="0"/>
                <a:cs typeface="Times New Roman" panose="02020603050405020304" pitchFamily="18" charset="0"/>
              </a:rPr>
              <a:t>– Aristotle</a:t>
            </a: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“Your imagination is your preview of life’s coming attractions.” - Albert </a:t>
            </a:r>
            <a:r>
              <a:rPr lang="en-GB" sz="2200" dirty="0" smtClean="0">
                <a:latin typeface="Times New Roman" panose="02020603050405020304" pitchFamily="18" charset="0"/>
                <a:cs typeface="Times New Roman" panose="02020603050405020304" pitchFamily="18" charset="0"/>
              </a:rPr>
              <a:t>Einstein</a:t>
            </a:r>
          </a:p>
          <a:p>
            <a:pPr marL="342900" indent="-342900" algn="just">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“Just one small positive thought in the morning can change your whole day.” - Dalai </a:t>
            </a:r>
            <a:r>
              <a:rPr lang="en-GB" sz="2200" dirty="0" smtClean="0">
                <a:latin typeface="Times New Roman" panose="02020603050405020304" pitchFamily="18" charset="0"/>
                <a:cs typeface="Times New Roman" panose="02020603050405020304" pitchFamily="18" charset="0"/>
              </a:rPr>
              <a:t>Lama</a:t>
            </a:r>
          </a:p>
          <a:p>
            <a:pPr marL="342900" indent="-342900" algn="just">
              <a:lnSpc>
                <a:spcPct val="150000"/>
              </a:lnSpc>
              <a:buFont typeface="Wingdings" panose="05000000000000000000" pitchFamily="2" charset="2"/>
              <a:buChar char="v"/>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76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799" y="230908"/>
            <a:ext cx="11102109" cy="603864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GB" dirty="0" smtClean="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Start by doing what’s necessary, then what’s possible; and suddenly you are doing the impossible.” - Saint </a:t>
            </a:r>
            <a:r>
              <a:rPr lang="en-GB" sz="2000" dirty="0" smtClean="0">
                <a:latin typeface="Times New Roman" panose="02020603050405020304" pitchFamily="18" charset="0"/>
                <a:cs typeface="Times New Roman" panose="02020603050405020304" pitchFamily="18" charset="0"/>
              </a:rPr>
              <a:t>Francis</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“The only thing that overcomes hard luck is hard work.” - Harry </a:t>
            </a:r>
            <a:r>
              <a:rPr lang="en-GB" sz="2000" dirty="0" smtClean="0">
                <a:latin typeface="Times New Roman" panose="02020603050405020304" pitchFamily="18" charset="0"/>
                <a:cs typeface="Times New Roman" panose="02020603050405020304" pitchFamily="18" charset="0"/>
              </a:rPr>
              <a:t>Golden</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“Setting goals is the first step in turning the invisible into visible.” - Tony </a:t>
            </a:r>
            <a:r>
              <a:rPr lang="en-GB" sz="2000" dirty="0" smtClean="0">
                <a:latin typeface="Times New Roman" panose="02020603050405020304" pitchFamily="18" charset="0"/>
                <a:cs typeface="Times New Roman" panose="02020603050405020304" pitchFamily="18" charset="0"/>
              </a:rPr>
              <a:t>Robbins</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“Build your own dreams or someone else will hire you to build theirs.” - Farrah </a:t>
            </a:r>
            <a:r>
              <a:rPr lang="en-GB" sz="2000" dirty="0" err="1" smtClean="0">
                <a:latin typeface="Times New Roman" panose="02020603050405020304" pitchFamily="18" charset="0"/>
                <a:cs typeface="Times New Roman" panose="02020603050405020304" pitchFamily="18" charset="0"/>
              </a:rPr>
              <a:t>Gray</a:t>
            </a:r>
            <a:endParaRPr lang="en-GB"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“Light tomorrow with today.” - Elizabeth Barrett </a:t>
            </a:r>
            <a:r>
              <a:rPr lang="en-GB" sz="2000" dirty="0" smtClean="0">
                <a:latin typeface="Times New Roman" panose="02020603050405020304" pitchFamily="18" charset="0"/>
                <a:cs typeface="Times New Roman" panose="02020603050405020304" pitchFamily="18" charset="0"/>
              </a:rPr>
              <a:t>Browning</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“Someday is not a day of the week.” - Janet </a:t>
            </a:r>
            <a:r>
              <a:rPr lang="en-GB" sz="2000" dirty="0" smtClean="0">
                <a:latin typeface="Times New Roman" panose="02020603050405020304" pitchFamily="18" charset="0"/>
                <a:cs typeface="Times New Roman" panose="02020603050405020304" pitchFamily="18" charset="0"/>
              </a:rPr>
              <a:t>Dailey</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Success is the sum of small efforts repeated day in and day out.” - Robert </a:t>
            </a:r>
            <a:r>
              <a:rPr lang="en-GB" sz="2000" dirty="0" smtClean="0">
                <a:latin typeface="Times New Roman" panose="02020603050405020304" pitchFamily="18" charset="0"/>
                <a:cs typeface="Times New Roman" panose="02020603050405020304" pitchFamily="18" charset="0"/>
              </a:rPr>
              <a:t>Collier</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“Once you have commitment, you need the discipline and hard work to get you there.” - Haile </a:t>
            </a:r>
            <a:r>
              <a:rPr lang="en-GB" sz="2000" dirty="0" err="1" smtClean="0">
                <a:latin typeface="Times New Roman" panose="02020603050405020304" pitchFamily="18" charset="0"/>
                <a:cs typeface="Times New Roman" panose="02020603050405020304" pitchFamily="18" charset="0"/>
              </a:rPr>
              <a:t>Gebrselassie</a:t>
            </a:r>
            <a:endParaRPr lang="en-GB"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”Spend eighty percent of your time focusing on the opportunities of tomorrow rather than the problems of yesterday.” - Brian </a:t>
            </a:r>
            <a:r>
              <a:rPr lang="en-GB" sz="2000" dirty="0" smtClean="0">
                <a:latin typeface="Times New Roman" panose="02020603050405020304" pitchFamily="18" charset="0"/>
                <a:cs typeface="Times New Roman" panose="02020603050405020304" pitchFamily="18" charset="0"/>
              </a:rPr>
              <a:t>Tracy</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“You always have two choices: your commitment versus your fear.” - Sammy Davis Jr.</a:t>
            </a:r>
          </a:p>
        </p:txBody>
      </p:sp>
    </p:spTree>
    <p:extLst>
      <p:ext uri="{BB962C8B-B14F-4D97-AF65-F5344CB8AC3E}">
        <p14:creationId xmlns:p14="http://schemas.microsoft.com/office/powerpoint/2010/main" val="749724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39" y="235083"/>
            <a:ext cx="10628768"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Motivation</a:t>
            </a:r>
            <a:endParaRPr lang="en-GB"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237245" y="407468"/>
            <a:ext cx="4820339" cy="461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5531667" y="869133"/>
            <a:ext cx="0" cy="353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48899" y="1205802"/>
            <a:ext cx="777742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626324" y="1184192"/>
            <a:ext cx="0" cy="3103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48899" y="1216176"/>
            <a:ext cx="0" cy="32508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 y="1562376"/>
            <a:ext cx="3463636" cy="1015663"/>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The word “motivation” comes from the Latin word “</a:t>
            </a:r>
            <a:r>
              <a:rPr lang="en-GB" sz="2000" dirty="0" err="1">
                <a:latin typeface="Times New Roman" panose="02020603050405020304" pitchFamily="18" charset="0"/>
                <a:cs typeface="Times New Roman" panose="02020603050405020304" pitchFamily="18" charset="0"/>
              </a:rPr>
              <a:t>movere</a:t>
            </a:r>
            <a:r>
              <a:rPr lang="en-GB" sz="2000" dirty="0">
                <a:latin typeface="Times New Roman" panose="02020603050405020304" pitchFamily="18" charset="0"/>
                <a:cs typeface="Times New Roman" panose="02020603050405020304" pitchFamily="18" charset="0"/>
              </a:rPr>
              <a:t>”, which means </a:t>
            </a:r>
            <a:r>
              <a:rPr lang="en-GB" sz="2000" dirty="0" smtClean="0">
                <a:latin typeface="Times New Roman" panose="02020603050405020304" pitchFamily="18" charset="0"/>
                <a:cs typeface="Times New Roman" panose="02020603050405020304" pitchFamily="18" charset="0"/>
              </a:rPr>
              <a:t>move</a:t>
            </a:r>
            <a:r>
              <a:rPr lang="en-GB" sz="2000" dirty="0" smtClean="0"/>
              <a:t>.</a:t>
            </a:r>
            <a:endParaRPr lang="en-GB"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860801" y="1537126"/>
            <a:ext cx="8177124" cy="1569660"/>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M</a:t>
            </a:r>
            <a:r>
              <a:rPr lang="en-GB" sz="2000" dirty="0" smtClean="0">
                <a:latin typeface="Times New Roman" panose="02020603050405020304" pitchFamily="18" charset="0"/>
                <a:cs typeface="Times New Roman" panose="02020603050405020304" pitchFamily="18" charset="0"/>
              </a:rPr>
              <a:t>otivation </a:t>
            </a:r>
            <a:r>
              <a:rPr lang="en-GB" sz="2000" dirty="0">
                <a:latin typeface="Times New Roman" panose="02020603050405020304" pitchFamily="18" charset="0"/>
                <a:cs typeface="Times New Roman" panose="02020603050405020304" pitchFamily="18" charset="0"/>
              </a:rPr>
              <a:t>refers to the strategies and techniques used to inspire and encourage employees to perform their best and contribute to the success of the </a:t>
            </a:r>
            <a:r>
              <a:rPr lang="en-GB" sz="2000" dirty="0" smtClean="0">
                <a:latin typeface="Times New Roman" panose="02020603050405020304" pitchFamily="18" charset="0"/>
                <a:cs typeface="Times New Roman" panose="02020603050405020304" pitchFamily="18" charset="0"/>
              </a:rPr>
              <a:t>organization</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through </a:t>
            </a:r>
            <a:r>
              <a:rPr lang="en-GB" dirty="0">
                <a:latin typeface="Times New Roman" panose="02020603050405020304" pitchFamily="18" charset="0"/>
                <a:cs typeface="Times New Roman" panose="02020603050405020304" pitchFamily="18" charset="0"/>
              </a:rPr>
              <a:t>Understanding Individual </a:t>
            </a:r>
            <a:r>
              <a:rPr lang="en-GB" dirty="0" smtClean="0">
                <a:latin typeface="Times New Roman" panose="02020603050405020304" pitchFamily="18" charset="0"/>
                <a:cs typeface="Times New Roman" panose="02020603050405020304" pitchFamily="18" charset="0"/>
              </a:rPr>
              <a:t>Needs,</a:t>
            </a:r>
            <a:r>
              <a:rPr lang="en-GB" dirty="0">
                <a:latin typeface="Times New Roman" panose="02020603050405020304" pitchFamily="18" charset="0"/>
                <a:cs typeface="Times New Roman" panose="02020603050405020304" pitchFamily="18" charset="0"/>
              </a:rPr>
              <a:t> Recognition and </a:t>
            </a:r>
            <a:r>
              <a:rPr lang="en-GB" dirty="0" smtClean="0">
                <a:latin typeface="Times New Roman" panose="02020603050405020304" pitchFamily="18" charset="0"/>
                <a:cs typeface="Times New Roman" panose="02020603050405020304" pitchFamily="18" charset="0"/>
              </a:rPr>
              <a:t>Rewards, </a:t>
            </a:r>
            <a:r>
              <a:rPr lang="en-GB" dirty="0">
                <a:latin typeface="Times New Roman" panose="02020603050405020304" pitchFamily="18" charset="0"/>
                <a:cs typeface="Times New Roman" panose="02020603050405020304" pitchFamily="18" charset="0"/>
              </a:rPr>
              <a:t>Creating a Positive Work </a:t>
            </a:r>
            <a:r>
              <a:rPr lang="en-GB" dirty="0" smtClean="0">
                <a:latin typeface="Times New Roman" panose="02020603050405020304" pitchFamily="18" charset="0"/>
                <a:cs typeface="Times New Roman" panose="02020603050405020304" pitchFamily="18" charset="0"/>
              </a:rPr>
              <a:t>Environment, </a:t>
            </a:r>
            <a:r>
              <a:rPr lang="en-GB" dirty="0">
                <a:latin typeface="Times New Roman" panose="02020603050405020304" pitchFamily="18" charset="0"/>
                <a:cs typeface="Times New Roman" panose="02020603050405020304" pitchFamily="18" charset="0"/>
              </a:rPr>
              <a:t>Empowering </a:t>
            </a:r>
            <a:r>
              <a:rPr lang="en-GB" dirty="0" smtClean="0">
                <a:latin typeface="Times New Roman" panose="02020603050405020304" pitchFamily="18" charset="0"/>
                <a:cs typeface="Times New Roman" panose="02020603050405020304" pitchFamily="18" charset="0"/>
              </a:rPr>
              <a:t>Employees, </a:t>
            </a:r>
            <a:r>
              <a:rPr lang="en-GB" dirty="0">
                <a:latin typeface="Times New Roman" panose="02020603050405020304" pitchFamily="18" charset="0"/>
                <a:cs typeface="Times New Roman" panose="02020603050405020304" pitchFamily="18" charset="0"/>
              </a:rPr>
              <a:t>Providing Regular </a:t>
            </a:r>
            <a:r>
              <a:rPr lang="en-GB" dirty="0" smtClean="0">
                <a:latin typeface="Times New Roman" panose="02020603050405020304" pitchFamily="18" charset="0"/>
                <a:cs typeface="Times New Roman" panose="02020603050405020304" pitchFamily="18" charset="0"/>
              </a:rPr>
              <a:t>Feedback etc.</a:t>
            </a:r>
            <a:endParaRPr lang="en-GB" dirty="0">
              <a:latin typeface="Times New Roman" panose="02020603050405020304" pitchFamily="18" charset="0"/>
              <a:cs typeface="Times New Roman" panose="02020603050405020304" pitchFamily="18" charset="0"/>
            </a:endParaRPr>
          </a:p>
        </p:txBody>
      </p:sp>
      <p:sp>
        <p:nvSpPr>
          <p:cNvPr id="4" name="Rectangle 3"/>
          <p:cNvSpPr/>
          <p:nvPr/>
        </p:nvSpPr>
        <p:spPr>
          <a:xfrm>
            <a:off x="0" y="1523136"/>
            <a:ext cx="3435927" cy="1081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796145" y="1513661"/>
            <a:ext cx="8246513" cy="1515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702454" y="3881402"/>
            <a:ext cx="9335470"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1" dirty="0" smtClean="0">
                <a:latin typeface="Times New Roman" panose="02020603050405020304" pitchFamily="18" charset="0"/>
                <a:cs typeface="Times New Roman" panose="02020603050405020304" pitchFamily="18" charset="0"/>
              </a:rPr>
              <a:t>Psychological Process</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Motivation is goal-oriented;</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Motivation is a continuous process;</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Motivation may be positive or negative;</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Motivation may be monetary or non-monetary;</a:t>
            </a:r>
          </a:p>
          <a:p>
            <a:pPr marL="285750" indent="-285750">
              <a:lnSpc>
                <a:spcPct val="150000"/>
              </a:lnSpc>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Motivation may </a:t>
            </a:r>
            <a:r>
              <a:rPr lang="en-GB" b="1" dirty="0" smtClean="0">
                <a:latin typeface="Times New Roman" panose="02020603050405020304" pitchFamily="18" charset="0"/>
                <a:cs typeface="Times New Roman" panose="02020603050405020304" pitchFamily="18" charset="0"/>
              </a:rPr>
              <a:t>Complex process</a:t>
            </a:r>
            <a:endParaRPr lang="en-GB"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GB" b="1"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GB" b="1" dirty="0">
              <a:latin typeface="Times New Roman" panose="02020603050405020304" pitchFamily="18" charset="0"/>
              <a:cs typeface="Times New Roman" panose="02020603050405020304" pitchFamily="18" charset="0"/>
            </a:endParaRPr>
          </a:p>
        </p:txBody>
      </p:sp>
      <p:sp>
        <p:nvSpPr>
          <p:cNvPr id="21" name="Rectangle 20"/>
          <p:cNvSpPr/>
          <p:nvPr/>
        </p:nvSpPr>
        <p:spPr>
          <a:xfrm>
            <a:off x="2080701" y="3998085"/>
            <a:ext cx="5787851" cy="2734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383675" y="4635455"/>
            <a:ext cx="3667648" cy="830997"/>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Characteristics/ Features of Motivation</a:t>
            </a:r>
            <a:endParaRPr lang="en-GB" sz="2400" b="1" dirty="0">
              <a:latin typeface="Times New Roman" panose="02020603050405020304" pitchFamily="18" charset="0"/>
              <a:cs typeface="Times New Roman" panose="02020603050405020304" pitchFamily="18" charset="0"/>
            </a:endParaRPr>
          </a:p>
        </p:txBody>
      </p:sp>
      <p:sp>
        <p:nvSpPr>
          <p:cNvPr id="25" name="Rectangle 24"/>
          <p:cNvSpPr/>
          <p:nvPr/>
        </p:nvSpPr>
        <p:spPr>
          <a:xfrm>
            <a:off x="8383675" y="4677622"/>
            <a:ext cx="3808325" cy="1055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p:cNvCxnSpPr/>
          <p:nvPr/>
        </p:nvCxnSpPr>
        <p:spPr>
          <a:xfrm flipH="1">
            <a:off x="7816497" y="5205275"/>
            <a:ext cx="53549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1586" y="3063428"/>
            <a:ext cx="11867102" cy="769441"/>
          </a:xfrm>
          <a:prstGeom prst="rect">
            <a:avLst/>
          </a:prstGeom>
          <a:noFill/>
        </p:spPr>
        <p:txBody>
          <a:bodyPr wrap="square" rtlCol="0">
            <a:spAutoFit/>
          </a:bodyPr>
          <a:lstStyle/>
          <a:p>
            <a:pPr algn="just"/>
            <a:r>
              <a:rPr lang="en-GB" sz="2200" b="1" dirty="0">
                <a:latin typeface="Times New Roman" panose="02020603050405020304" pitchFamily="18" charset="0"/>
                <a:cs typeface="Times New Roman" panose="02020603050405020304" pitchFamily="18" charset="0"/>
              </a:rPr>
              <a:t>Motivation plays a crucial role in management as it directly impacts employee performance, job satisfaction, and overall productivity</a:t>
            </a:r>
            <a:r>
              <a:rPr lang="en-GB" sz="2200" b="1" dirty="0" smtClean="0">
                <a:solidFill>
                  <a:schemeClr val="accent2"/>
                </a:solidFill>
                <a:latin typeface="Times New Roman" panose="02020603050405020304" pitchFamily="18" charset="0"/>
                <a:cs typeface="Times New Roman" panose="02020603050405020304" pitchFamily="18" charset="0"/>
              </a:rPr>
              <a:t>.</a:t>
            </a:r>
            <a:endParaRPr lang="en-GB" sz="22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4329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60 Motivational Quotes For Work To Get Those Projects Do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27" y="147783"/>
            <a:ext cx="11813309" cy="652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057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22939" y="0"/>
            <a:ext cx="11395115" cy="6611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ight Arrow 3"/>
          <p:cNvSpPr/>
          <p:nvPr/>
        </p:nvSpPr>
        <p:spPr>
          <a:xfrm>
            <a:off x="4387782" y="1559990"/>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sz="1700" b="1" dirty="0" smtClean="0">
                <a:latin typeface="Times New Roman" panose="02020603050405020304" pitchFamily="18" charset="0"/>
                <a:cs typeface="Times New Roman" panose="02020603050405020304" pitchFamily="18" charset="0"/>
              </a:rPr>
              <a:t>Training and development With Recognition </a:t>
            </a:r>
            <a:r>
              <a:rPr lang="en-GB" sz="1700" b="1" dirty="0">
                <a:latin typeface="Times New Roman" panose="02020603050405020304" pitchFamily="18" charset="0"/>
                <a:cs typeface="Times New Roman" panose="02020603050405020304" pitchFamily="18" charset="0"/>
              </a:rPr>
              <a:t>of Good Work</a:t>
            </a:r>
          </a:p>
        </p:txBody>
      </p:sp>
      <p:sp>
        <p:nvSpPr>
          <p:cNvPr id="13" name="Right Arrow 12"/>
          <p:cNvSpPr/>
          <p:nvPr/>
        </p:nvSpPr>
        <p:spPr>
          <a:xfrm>
            <a:off x="1251028" y="4335676"/>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Analyse the tension and factors of demotivation. </a:t>
            </a:r>
            <a:endParaRPr lang="en-GB" sz="2000" b="1" dirty="0">
              <a:latin typeface="Times New Roman" panose="02020603050405020304" pitchFamily="18" charset="0"/>
              <a:cs typeface="Times New Roman" panose="02020603050405020304" pitchFamily="18" charset="0"/>
            </a:endParaRPr>
          </a:p>
        </p:txBody>
      </p:sp>
      <p:sp>
        <p:nvSpPr>
          <p:cNvPr id="14" name="Right Arrow 13"/>
          <p:cNvSpPr/>
          <p:nvPr/>
        </p:nvSpPr>
        <p:spPr>
          <a:xfrm>
            <a:off x="2633506" y="3363209"/>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Increasing in facilities</a:t>
            </a:r>
            <a:endParaRPr lang="en-GB" sz="2000" b="1" dirty="0">
              <a:latin typeface="Times New Roman" panose="02020603050405020304" pitchFamily="18" charset="0"/>
              <a:cs typeface="Times New Roman" panose="02020603050405020304" pitchFamily="18" charset="0"/>
            </a:endParaRPr>
          </a:p>
        </p:txBody>
      </p:sp>
      <p:sp>
        <p:nvSpPr>
          <p:cNvPr id="15" name="Right Arrow 14"/>
          <p:cNvSpPr/>
          <p:nvPr/>
        </p:nvSpPr>
        <p:spPr>
          <a:xfrm>
            <a:off x="4257010" y="2491226"/>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Security of Job and promotion</a:t>
            </a:r>
            <a:endParaRPr lang="en-GB" sz="2000" b="1" dirty="0">
              <a:latin typeface="Times New Roman" panose="02020603050405020304" pitchFamily="18" charset="0"/>
              <a:cs typeface="Times New Roman" panose="02020603050405020304" pitchFamily="18" charset="0"/>
            </a:endParaRPr>
          </a:p>
        </p:txBody>
      </p:sp>
      <p:sp>
        <p:nvSpPr>
          <p:cNvPr id="16" name="Right Arrow 15"/>
          <p:cNvSpPr/>
          <p:nvPr/>
        </p:nvSpPr>
        <p:spPr>
          <a:xfrm>
            <a:off x="602902" y="5290357"/>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Determination of needs of dissatisfaction</a:t>
            </a:r>
            <a:endParaRPr lang="en-GB" dirty="0"/>
          </a:p>
        </p:txBody>
      </p:sp>
      <p:sp>
        <p:nvSpPr>
          <p:cNvPr id="18" name="Right Arrow 17"/>
          <p:cNvSpPr/>
          <p:nvPr/>
        </p:nvSpPr>
        <p:spPr>
          <a:xfrm>
            <a:off x="5859866" y="-367158"/>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Evaluation of performance( Verify)</a:t>
            </a:r>
            <a:endParaRPr lang="en-GB" sz="2000" b="1" dirty="0">
              <a:latin typeface="Times New Roman" panose="02020603050405020304" pitchFamily="18" charset="0"/>
              <a:cs typeface="Times New Roman" panose="02020603050405020304" pitchFamily="18" charset="0"/>
            </a:endParaRPr>
          </a:p>
        </p:txBody>
      </p:sp>
      <p:sp>
        <p:nvSpPr>
          <p:cNvPr id="12" name="Right Arrow 11"/>
          <p:cNvSpPr/>
          <p:nvPr/>
        </p:nvSpPr>
        <p:spPr>
          <a:xfrm>
            <a:off x="4911972" y="658381"/>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latin typeface="Times New Roman" panose="02020603050405020304" pitchFamily="18" charset="0"/>
                <a:cs typeface="Times New Roman" panose="02020603050405020304" pitchFamily="18" charset="0"/>
              </a:rPr>
              <a:t>Good Behaviour of the Higher Level Authority</a:t>
            </a:r>
          </a:p>
        </p:txBody>
      </p:sp>
      <p:sp>
        <p:nvSpPr>
          <p:cNvPr id="5" name="Oval 4"/>
          <p:cNvSpPr/>
          <p:nvPr/>
        </p:nvSpPr>
        <p:spPr>
          <a:xfrm>
            <a:off x="1105319" y="964642"/>
            <a:ext cx="2703006" cy="2481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Process of Motivation</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244947"/>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39" y="207923"/>
            <a:ext cx="10628768"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Important of Motivation</a:t>
            </a:r>
            <a:endParaRPr lang="en-GB"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48899" y="307818"/>
            <a:ext cx="7566705" cy="561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294646" y="1356011"/>
            <a:ext cx="8522594" cy="4955203"/>
          </a:xfrm>
          <a:prstGeom prst="rect">
            <a:avLst/>
          </a:prstGeom>
          <a:noFill/>
        </p:spPr>
        <p:txBody>
          <a:bodyPr wrap="square" rtlCol="0">
            <a:spAutoFit/>
          </a:bodyPr>
          <a:lstStyle/>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Removal of </a:t>
            </a:r>
            <a:r>
              <a:rPr lang="en-GB" sz="2000" b="1" dirty="0" smtClean="0">
                <a:latin typeface="Times New Roman" panose="02020603050405020304" pitchFamily="18" charset="0"/>
                <a:cs typeface="Times New Roman" panose="02020603050405020304" pitchFamily="18" charset="0"/>
              </a:rPr>
              <a:t>Apathy</a:t>
            </a: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Increase in Efficiency and </a:t>
            </a:r>
            <a:r>
              <a:rPr lang="en-GB" sz="2000" b="1" dirty="0" smtClean="0">
                <a:latin typeface="Times New Roman" panose="02020603050405020304" pitchFamily="18" charset="0"/>
                <a:cs typeface="Times New Roman" panose="02020603050405020304" pitchFamily="18" charset="0"/>
              </a:rPr>
              <a:t>Output</a:t>
            </a: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O</a:t>
            </a:r>
            <a:r>
              <a:rPr lang="en-GB" sz="2000" b="1" dirty="0" smtClean="0">
                <a:latin typeface="Times New Roman" panose="02020603050405020304" pitchFamily="18" charset="0"/>
                <a:cs typeface="Times New Roman" panose="02020603050405020304" pitchFamily="18" charset="0"/>
              </a:rPr>
              <a:t>ptimum </a:t>
            </a:r>
            <a:r>
              <a:rPr lang="en-GB" sz="2000" b="1" dirty="0">
                <a:latin typeface="Times New Roman" panose="02020603050405020304" pitchFamily="18" charset="0"/>
                <a:cs typeface="Times New Roman" panose="02020603050405020304" pitchFamily="18" charset="0"/>
              </a:rPr>
              <a:t>Utilisation of the </a:t>
            </a:r>
            <a:r>
              <a:rPr lang="en-GB" sz="2000" b="1" dirty="0" smtClean="0">
                <a:latin typeface="Times New Roman" panose="02020603050405020304" pitchFamily="18" charset="0"/>
                <a:cs typeface="Times New Roman" panose="02020603050405020304" pitchFamily="18" charset="0"/>
              </a:rPr>
              <a:t>Resources</a:t>
            </a: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Understanding the Employees’ </a:t>
            </a:r>
            <a:r>
              <a:rPr lang="en-GB" sz="2000" b="1" dirty="0" smtClean="0">
                <a:latin typeface="Times New Roman" panose="02020603050405020304" pitchFamily="18" charset="0"/>
                <a:cs typeface="Times New Roman" panose="02020603050405020304" pitchFamily="18" charset="0"/>
              </a:rPr>
              <a:t>Needs</a:t>
            </a: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Low Employee Turnover and </a:t>
            </a:r>
            <a:r>
              <a:rPr lang="en-GB" sz="2000" b="1" dirty="0" smtClean="0">
                <a:latin typeface="Times New Roman" panose="02020603050405020304" pitchFamily="18" charset="0"/>
                <a:cs typeface="Times New Roman" panose="02020603050405020304" pitchFamily="18" charset="0"/>
              </a:rPr>
              <a:t>Absenteeism</a:t>
            </a: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Better Industrial </a:t>
            </a:r>
            <a:r>
              <a:rPr lang="en-GB" sz="2000" b="1" dirty="0" smtClean="0">
                <a:latin typeface="Times New Roman" panose="02020603050405020304" pitchFamily="18" charset="0"/>
                <a:cs typeface="Times New Roman" panose="02020603050405020304" pitchFamily="18" charset="0"/>
              </a:rPr>
              <a:t>Relations</a:t>
            </a: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Facilitating Other Functions of </a:t>
            </a:r>
            <a:r>
              <a:rPr lang="en-GB" sz="2000" b="1" dirty="0" smtClean="0">
                <a:latin typeface="Times New Roman" panose="02020603050405020304" pitchFamily="18" charset="0"/>
                <a:cs typeface="Times New Roman" panose="02020603050405020304" pitchFamily="18" charset="0"/>
              </a:rPr>
              <a:t>Management</a:t>
            </a: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Acceptance of Organisational Changes</a:t>
            </a:r>
          </a:p>
        </p:txBody>
      </p:sp>
      <p:sp>
        <p:nvSpPr>
          <p:cNvPr id="12" name="Rectangle 11"/>
          <p:cNvSpPr/>
          <p:nvPr/>
        </p:nvSpPr>
        <p:spPr>
          <a:xfrm>
            <a:off x="1294646" y="1341132"/>
            <a:ext cx="9026304" cy="5180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a:stCxn id="3" idx="2"/>
          </p:cNvCxnSpPr>
          <p:nvPr/>
        </p:nvCxnSpPr>
        <p:spPr>
          <a:xfrm flipH="1">
            <a:off x="5632251" y="869133"/>
            <a:ext cx="1" cy="4719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292954"/>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tivational-techniques"/>
          <p:cNvPicPr>
            <a:picLocks noChangeAspect="1" noChangeArrowheads="1"/>
          </p:cNvPicPr>
          <p:nvPr/>
        </p:nvPicPr>
        <p:blipFill rotWithShape="1">
          <a:blip r:embed="rId2">
            <a:extLst>
              <a:ext uri="{28A0092B-C50C-407E-A947-70E740481C1C}">
                <a14:useLocalDpi xmlns:a14="http://schemas.microsoft.com/office/drawing/2010/main" val="0"/>
              </a:ext>
            </a:extLst>
          </a:blip>
          <a:srcRect l="-821" t="-153" r="821" b="153"/>
          <a:stretch/>
        </p:blipFill>
        <p:spPr bwMode="auto">
          <a:xfrm>
            <a:off x="120580" y="147323"/>
            <a:ext cx="11987684" cy="6553201"/>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02523" y="1135464"/>
            <a:ext cx="7154425" cy="46021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latin typeface="Times New Roman" panose="02020603050405020304" pitchFamily="18" charset="0"/>
                <a:cs typeface="Times New Roman" panose="02020603050405020304" pitchFamily="18" charset="0"/>
              </a:rPr>
              <a:t>Motivation is essential to increase the workability of employees/workers and the workability of the employee is essential for the organization’s success. So here we discuss some special motivational techniques for worker.</a:t>
            </a:r>
          </a:p>
        </p:txBody>
      </p:sp>
    </p:spTree>
    <p:extLst>
      <p:ext uri="{BB962C8B-B14F-4D97-AF65-F5344CB8AC3E}">
        <p14:creationId xmlns:p14="http://schemas.microsoft.com/office/powerpoint/2010/main" val="2608795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145512" y="240389"/>
            <a:ext cx="10590963"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GB" b="1" dirty="0">
                <a:latin typeface="Times New Roman" panose="02020603050405020304" pitchFamily="18" charset="0"/>
                <a:cs typeface="Times New Roman" panose="02020603050405020304" pitchFamily="18" charset="0"/>
              </a:rPr>
              <a:t>Management by Objective (MBO) and goal setting</a:t>
            </a:r>
            <a:endParaRPr kumimoji="0" lang="en-US" b="0" i="0" u="none" strike="noStrike" cap="none" normalizeH="0" baseline="0" dirty="0" smtClean="0">
              <a:ln>
                <a:noFill/>
              </a:ln>
              <a:solidFill>
                <a:srgbClr val="3A3A3A"/>
              </a:solidFill>
              <a:effectLst/>
              <a:latin typeface="Times New Roman" panose="02020603050405020304" pitchFamily="18" charset="0"/>
              <a:ea typeface="Merriweather"/>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A3A3A"/>
                </a:solidFill>
                <a:effectLst/>
                <a:latin typeface="Times New Roman" panose="02020603050405020304" pitchFamily="18" charset="0"/>
                <a:ea typeface="Merriweather"/>
                <a:cs typeface="Times New Roman" panose="02020603050405020304" pitchFamily="18" charset="0"/>
              </a:rPr>
              <a:t>MBO is a process of collaborative goal-setting between a manager and a subordinate with the understanding that the degree of goal attainment by the subordinate will be a major factor in evaluating and rewarding the subordinate’s performance.</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A3A3A"/>
                </a:solidFill>
                <a:effectLst/>
                <a:latin typeface="Times New Roman" panose="02020603050405020304" pitchFamily="18" charset="0"/>
                <a:ea typeface="Merriweather"/>
                <a:cs typeface="Times New Roman" panose="02020603050405020304" pitchFamily="18" charset="0"/>
              </a:rPr>
              <a:t>When the manager sits with the subordinates, jointly established goals for them, and agrees that the future rewards will be based on goal attainment then he or she is expected to be more motivated to work toward the goals that merit them.</a:t>
            </a:r>
            <a:endParaRPr kumimoji="0" lang="en-US" b="0" i="0" u="none" strike="noStrike" cap="none" normalizeH="0" baseline="0" dirty="0" smtClean="0">
              <a:ln>
                <a:noFill/>
              </a:ln>
              <a:solidFill>
                <a:srgbClr val="0274BE"/>
              </a:solidFill>
              <a:effectLst/>
              <a:latin typeface="Times New Roman" panose="02020603050405020304" pitchFamily="18" charset="0"/>
              <a:cs typeface="Times New Roman" panose="02020603050405020304" pitchFamily="18" charset="0"/>
              <a:hlinkClick r:id="rId2"/>
            </a:endParaRPr>
          </a:p>
          <a:p>
            <a:pPr algn="just"/>
            <a:r>
              <a:rPr kumimoji="0" lang="en-US" b="0" i="0" u="none" strike="noStrike" cap="none" normalizeH="0" baseline="0" dirty="0" smtClean="0">
                <a:ln>
                  <a:noFill/>
                </a:ln>
                <a:solidFill>
                  <a:srgbClr val="0274BE"/>
                </a:solidFill>
                <a:effectLst/>
                <a:latin typeface="Times New Roman" panose="02020603050405020304" pitchFamily="18" charset="0"/>
                <a:cs typeface="Times New Roman" panose="02020603050405020304" pitchFamily="18" charset="0"/>
                <a:hlinkClick r:id="rId2"/>
              </a:rPr>
              <a:t/>
            </a:r>
            <a:br>
              <a:rPr kumimoji="0" lang="en-US" b="0" i="0" u="none" strike="noStrike" cap="none" normalizeH="0" baseline="0" dirty="0" smtClean="0">
                <a:ln>
                  <a:noFill/>
                </a:ln>
                <a:solidFill>
                  <a:srgbClr val="0274BE"/>
                </a:solidFill>
                <a:effectLst/>
                <a:latin typeface="Times New Roman" panose="02020603050405020304" pitchFamily="18" charset="0"/>
                <a:cs typeface="Times New Roman" panose="02020603050405020304" pitchFamily="18" charset="0"/>
                <a:hlinkClick r:id="rId2"/>
              </a:rPr>
            </a:br>
            <a:r>
              <a:rPr lang="en-GB" b="1" dirty="0">
                <a:latin typeface="Times New Roman" panose="02020603050405020304" pitchFamily="18" charset="0"/>
                <a:cs typeface="Times New Roman" panose="02020603050405020304" pitchFamily="18" charset="0"/>
              </a:rPr>
              <a:t>Participation in management</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Subordinates are likely to be motivated the most when they are not only consulted but are also allowed to participate in decision-making. In fact, the right kind of participation yields both motivation and knowledge valuable for enterprise success. Participation appeals to the need for affiliation and acceptance. It is a means of recognition and thus enhances subordinate’s eagerness to work harder.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Monetary </a:t>
            </a:r>
            <a:r>
              <a:rPr lang="en-GB" b="1" dirty="0" smtClean="0">
                <a:latin typeface="Times New Roman" panose="02020603050405020304" pitchFamily="18" charset="0"/>
                <a:cs typeface="Times New Roman" panose="02020603050405020304" pitchFamily="18" charset="0"/>
              </a:rPr>
              <a:t>Incentives</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An enterprise can make its wages and salaries competitive within its industry and its geographic area to attract and hold people.</a:t>
            </a:r>
          </a:p>
          <a:p>
            <a:pPr algn="just"/>
            <a:r>
              <a:rPr lang="en-GB" dirty="0">
                <a:latin typeface="Times New Roman" panose="02020603050405020304" pitchFamily="18" charset="0"/>
                <a:cs typeface="Times New Roman" panose="02020603050405020304" pitchFamily="18" charset="0"/>
              </a:rPr>
              <a:t>People usually evaluate their compensation in light of what their equals are receiving.</a:t>
            </a:r>
          </a:p>
          <a:p>
            <a:pPr algn="just"/>
            <a:r>
              <a:rPr lang="en-GB" dirty="0">
                <a:latin typeface="Times New Roman" panose="02020603050405020304" pitchFamily="18" charset="0"/>
                <a:cs typeface="Times New Roman" panose="02020603050405020304" pitchFamily="18" charset="0"/>
              </a:rPr>
              <a:t>Unless bonuses for mangers are based to a major extent on individual performance, an enterprise is not buying much motivation with them. In so far as possible, compensation has to be based on performance.</a:t>
            </a:r>
          </a:p>
          <a:p>
            <a:pPr algn="just"/>
            <a:r>
              <a:rPr lang="en-GB" dirty="0">
                <a:latin typeface="Times New Roman" panose="02020603050405020304" pitchFamily="18" charset="0"/>
                <a:cs typeface="Times New Roman" panose="02020603050405020304" pitchFamily="18" charset="0"/>
              </a:rPr>
              <a:t>Money can motivate only when the prospective payment is large relative to a person’s income.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312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143" y="100484"/>
            <a:ext cx="11254153" cy="6832640"/>
          </a:xfrm>
          <a:prstGeom prst="rect">
            <a:avLst/>
          </a:prstGeom>
          <a:noFill/>
        </p:spPr>
        <p:txBody>
          <a:bodyPr wrap="square" rtlCol="0">
            <a:spAutoFit/>
          </a:bodyPr>
          <a:lstStyle/>
          <a:p>
            <a:endParaRPr lang="en-GB" dirty="0" smtClean="0"/>
          </a:p>
          <a:p>
            <a:pPr algn="just"/>
            <a:r>
              <a:rPr lang="en-GB" sz="2000" b="1" dirty="0">
                <a:latin typeface="Times New Roman" panose="02020603050405020304" pitchFamily="18" charset="0"/>
                <a:cs typeface="Times New Roman" panose="02020603050405020304" pitchFamily="18" charset="0"/>
              </a:rPr>
              <a:t>Modified work week/flexible working </a:t>
            </a:r>
            <a:r>
              <a:rPr lang="en-GB" sz="2000" b="1" dirty="0" smtClean="0">
                <a:latin typeface="Times New Roman" panose="02020603050405020304" pitchFamily="18" charset="0"/>
                <a:cs typeface="Times New Roman" panose="02020603050405020304" pitchFamily="18" charset="0"/>
              </a:rPr>
              <a:t>hours</a:t>
            </a:r>
          </a:p>
          <a:p>
            <a:pPr algn="just"/>
            <a:r>
              <a:rPr lang="en-GB" sz="2000" dirty="0" smtClean="0">
                <a:latin typeface="Times New Roman" panose="02020603050405020304" pitchFamily="18" charset="0"/>
                <a:cs typeface="Times New Roman" panose="02020603050405020304" pitchFamily="18" charset="0"/>
              </a:rPr>
              <a:t>Modified </a:t>
            </a:r>
            <a:r>
              <a:rPr lang="en-GB" sz="2000" dirty="0">
                <a:latin typeface="Times New Roman" panose="02020603050405020304" pitchFamily="18" charset="0"/>
                <a:cs typeface="Times New Roman" panose="02020603050405020304" pitchFamily="18" charset="0"/>
              </a:rPr>
              <a:t>workweeks give employees the opportunity to </a:t>
            </a:r>
            <a:r>
              <a:rPr lang="en-GB" sz="2000" dirty="0" err="1">
                <a:latin typeface="Times New Roman" panose="02020603050405020304" pitchFamily="18" charset="0"/>
                <a:cs typeface="Times New Roman" panose="02020603050405020304" pitchFamily="18" charset="0"/>
              </a:rPr>
              <a:t>fulfill</a:t>
            </a:r>
            <a:r>
              <a:rPr lang="en-GB" sz="2000" dirty="0">
                <a:latin typeface="Times New Roman" panose="02020603050405020304" pitchFamily="18" charset="0"/>
                <a:cs typeface="Times New Roman" panose="02020603050405020304" pitchFamily="18" charset="0"/>
              </a:rPr>
              <a:t> a variety of needs. Using flexible working hours, a person can contribute to the organization and still have time, for example, to study for the MBA programmed for executives or to carry on business as a part-time occupation</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Quality of working life (</a:t>
            </a:r>
            <a:r>
              <a:rPr lang="en-GB" sz="2000" b="1" dirty="0" smtClean="0">
                <a:latin typeface="Times New Roman" panose="02020603050405020304" pitchFamily="18" charset="0"/>
                <a:cs typeface="Times New Roman" panose="02020603050405020304" pitchFamily="18" charset="0"/>
              </a:rPr>
              <a:t>QWL)</a:t>
            </a:r>
          </a:p>
          <a:p>
            <a:pPr algn="just"/>
            <a:r>
              <a:rPr lang="en-GB" sz="2000" dirty="0">
                <a:latin typeface="Times New Roman" panose="02020603050405020304" pitchFamily="18" charset="0"/>
                <a:cs typeface="Times New Roman" panose="02020603050405020304" pitchFamily="18" charset="0"/>
              </a:rPr>
              <a:t>This is an important motivational technique, used by managers in western </a:t>
            </a:r>
            <a:r>
              <a:rPr lang="en-GB" sz="2000" dirty="0" smtClean="0">
                <a:latin typeface="Times New Roman" panose="02020603050405020304" pitchFamily="18" charset="0"/>
                <a:cs typeface="Times New Roman" panose="02020603050405020304" pitchFamily="18" charset="0"/>
              </a:rPr>
              <a:t>societies. </a:t>
            </a:r>
            <a:r>
              <a:rPr lang="en-GB" sz="2000" dirty="0">
                <a:latin typeface="Times New Roman" panose="02020603050405020304" pitchFamily="18" charset="0"/>
                <a:cs typeface="Times New Roman" panose="02020603050405020304" pitchFamily="18" charset="0"/>
              </a:rPr>
              <a:t>Mangers have regarded QWL as a promising means of dealing with stagnation productivity. Workers and trade union leaders have also seen it as a way to improve working conditions and productivity and also as a means of justifying higher pay. It may also help to minimize </a:t>
            </a:r>
            <a:r>
              <a:rPr lang="en-GB" sz="2000" dirty="0" err="1">
                <a:latin typeface="Times New Roman" panose="02020603050405020304" pitchFamily="18" charset="0"/>
                <a:cs typeface="Times New Roman" panose="02020603050405020304" pitchFamily="18" charset="0"/>
              </a:rPr>
              <a:t>labor</a:t>
            </a:r>
            <a:r>
              <a:rPr lang="en-GB" sz="2000" dirty="0">
                <a:latin typeface="Times New Roman" panose="02020603050405020304" pitchFamily="18" charset="0"/>
                <a:cs typeface="Times New Roman" panose="02020603050405020304" pitchFamily="18" charset="0"/>
              </a:rPr>
              <a:t> disputes and to ensure industrial democracy</a:t>
            </a:r>
            <a:r>
              <a:rPr lang="en-GB" sz="20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Effective criticism</a:t>
            </a:r>
            <a:endParaRPr lang="en-GB"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This can be a springboard for improving an employee’s </a:t>
            </a:r>
            <a:r>
              <a:rPr lang="en-GB" sz="2000" dirty="0" err="1">
                <a:latin typeface="Times New Roman" panose="02020603050405020304" pitchFamily="18" charset="0"/>
                <a:cs typeface="Times New Roman" panose="02020603050405020304" pitchFamily="18" charset="0"/>
              </a:rPr>
              <a:t>behavior</a:t>
            </a:r>
            <a:r>
              <a:rPr lang="en-GB" sz="2000" dirty="0">
                <a:latin typeface="Times New Roman" panose="02020603050405020304" pitchFamily="18" charset="0"/>
                <a:cs typeface="Times New Roman" panose="02020603050405020304" pitchFamily="18" charset="0"/>
              </a:rPr>
              <a:t> and performance. Adopting a positive approach makes criticism less difficult as well as more effective. The manager should examine his or her own motives before criticizing </a:t>
            </a:r>
            <a:r>
              <a:rPr lang="en-GB" sz="2000" dirty="0" smtClean="0">
                <a:latin typeface="Times New Roman" panose="02020603050405020304" pitchFamily="18" charset="0"/>
                <a:cs typeface="Times New Roman" panose="02020603050405020304" pitchFamily="18" charset="0"/>
              </a:rPr>
              <a:t>it.</a:t>
            </a:r>
          </a:p>
          <a:p>
            <a:pPr algn="just" fontAlgn="base"/>
            <a:r>
              <a:rPr lang="en-GB" sz="2000" b="1" dirty="0">
                <a:latin typeface="Times New Roman" panose="02020603050405020304" pitchFamily="18" charset="0"/>
                <a:cs typeface="Times New Roman" panose="02020603050405020304" pitchFamily="18" charset="0"/>
              </a:rPr>
              <a:t>Job enrichment</a:t>
            </a:r>
            <a:endParaRPr lang="en-GB" sz="2000" dirty="0">
              <a:latin typeface="Times New Roman" panose="02020603050405020304" pitchFamily="18" charset="0"/>
              <a:cs typeface="Times New Roman" panose="02020603050405020304" pitchFamily="18" charset="0"/>
            </a:endParaRPr>
          </a:p>
          <a:p>
            <a:pPr algn="just" fontAlgn="base"/>
            <a:r>
              <a:rPr lang="en-GB" sz="2000" dirty="0">
                <a:latin typeface="Times New Roman" panose="02020603050405020304" pitchFamily="18" charset="0"/>
                <a:cs typeface="Times New Roman" panose="02020603050405020304" pitchFamily="18" charset="0"/>
              </a:rPr>
              <a:t>Making jobs challenging and meaningful is an accepted way of motivating employees greatly. In job enrichment, the attempt is to build into jobs a higher sense of challenge and achievement. Jobs may be enriched by </a:t>
            </a:r>
            <a:r>
              <a:rPr lang="en-GB" sz="2000" dirty="0" smtClean="0">
                <a:latin typeface="Times New Roman" panose="02020603050405020304" pitchFamily="18" charset="0"/>
                <a:cs typeface="Times New Roman" panose="02020603050405020304" pitchFamily="18" charset="0"/>
              </a:rPr>
              <a:t>varieties of way such as giving workers freedom, chances of participation, feedback parsing etc. </a:t>
            </a:r>
            <a:endParaRPr lang="en-GB" sz="2000" dirty="0">
              <a:latin typeface="Times New Roman" panose="02020603050405020304" pitchFamily="18" charset="0"/>
              <a:cs typeface="Times New Roman" panose="02020603050405020304" pitchFamily="18" charset="0"/>
            </a:endParaRPr>
          </a:p>
          <a:p>
            <a:pPr algn="just" fontAlgn="base"/>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706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NATURE OF MIND Dr. Yogi Vikashananda // MANOKRANTI // 2018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827" y="92653"/>
            <a:ext cx="3260437" cy="60682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25+ Most Inspiring Sadhguru Quotes On Self-Love &amp; Inner Pe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371" y="0"/>
            <a:ext cx="3129163" cy="610523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Osho Quotes on X: &quot;Best Osho Quotes on Love, Life, Motivation, Freedom,  Positive. Visit https://t.co/ci8fqmOXw9 for more https://t.co/CRN0ib7Y8k&quot; /  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5899" y="127300"/>
            <a:ext cx="3000375" cy="59591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101 Best Bhagavad Gita Quotes in English on Life, Love, Karma -  RadheRadheje | Gita quotes, Life mantras, Geeta quo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884" y="83127"/>
            <a:ext cx="2541443" cy="639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889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3112</TotalTime>
  <Words>851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Merriweather</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190</cp:revision>
  <dcterms:created xsi:type="dcterms:W3CDTF">2022-06-01T14:28:06Z</dcterms:created>
  <dcterms:modified xsi:type="dcterms:W3CDTF">2024-01-27T15:19:55Z</dcterms:modified>
</cp:coreProperties>
</file>