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103" d="100"/>
          <a:sy n="103" d="100"/>
        </p:scale>
        <p:origin x="29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Er</a:t>
            </a:r>
            <a:r>
              <a:rPr lang="en-US" dirty="0" smtClean="0"/>
              <a:t> Sudan 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0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Java Networking </a:t>
            </a:r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108345" cy="4331941"/>
          </a:xfrm>
        </p:spPr>
        <p:txBody>
          <a:bodyPr>
            <a:normAutofit/>
          </a:bodyPr>
          <a:lstStyle/>
          <a:p>
            <a:r>
              <a:rPr lang="en-US" dirty="0" smtClean="0"/>
              <a:t>Up </a:t>
            </a:r>
            <a:r>
              <a:rPr lang="en-US" dirty="0"/>
              <a:t>to this point, the discussion has been limited to fairly </a:t>
            </a:r>
            <a:r>
              <a:rPr lang="en-US" dirty="0" smtClean="0"/>
              <a:t>low-level networking </a:t>
            </a:r>
            <a:r>
              <a:rPr lang="en-US" dirty="0"/>
              <a:t>concepts, focused at the transport layer service interface,</a:t>
            </a:r>
          </a:p>
          <a:p>
            <a:pPr marL="0" indent="0">
              <a:buNone/>
            </a:pPr>
            <a:r>
              <a:rPr lang="en-US" dirty="0"/>
              <a:t>the socket.</a:t>
            </a:r>
          </a:p>
          <a:p>
            <a:r>
              <a:rPr lang="en-US" dirty="0" smtClean="0"/>
              <a:t> </a:t>
            </a:r>
            <a:r>
              <a:rPr lang="en-US" dirty="0"/>
              <a:t>Although extremely powerful when compared with the </a:t>
            </a:r>
            <a:r>
              <a:rPr lang="en-US" dirty="0" smtClean="0"/>
              <a:t>networking features </a:t>
            </a:r>
            <a:r>
              <a:rPr lang="en-US" dirty="0"/>
              <a:t>of most other languages, these features are little more </a:t>
            </a:r>
            <a:r>
              <a:rPr lang="en-US" dirty="0" smtClean="0"/>
              <a:t>than primitives </a:t>
            </a:r>
            <a:r>
              <a:rPr lang="en-US" dirty="0"/>
              <a:t>within the context of Java networking features</a:t>
            </a:r>
          </a:p>
        </p:txBody>
      </p:sp>
    </p:spTree>
    <p:extLst>
      <p:ext uri="{BB962C8B-B14F-4D97-AF65-F5344CB8AC3E}">
        <p14:creationId xmlns:p14="http://schemas.microsoft.com/office/powerpoint/2010/main" val="86540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URL-Based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 terms, URL based programming allows the programmer </a:t>
            </a:r>
            <a:r>
              <a:rPr lang="en-US" dirty="0" smtClean="0"/>
              <a:t>to focus </a:t>
            </a:r>
            <a:r>
              <a:rPr lang="en-US" dirty="0"/>
              <a:t>on the concepts associated with actually handling a </a:t>
            </a:r>
            <a:r>
              <a:rPr lang="en-US" dirty="0" smtClean="0"/>
              <a:t>remote object</a:t>
            </a:r>
            <a:r>
              <a:rPr lang="en-US" dirty="0"/>
              <a:t>, rather than on all the lower- level mechanisms involved </a:t>
            </a:r>
            <a:r>
              <a:rPr lang="en-US" dirty="0" smtClean="0"/>
              <a:t>in creating </a:t>
            </a:r>
            <a:r>
              <a:rPr lang="en-US" dirty="0"/>
              <a:t>a socket and binding it to a port, establishing a connection </a:t>
            </a:r>
            <a:r>
              <a:rPr lang="en-US" dirty="0" smtClean="0"/>
              <a:t>to the </a:t>
            </a:r>
            <a:r>
              <a:rPr lang="en-US" dirty="0"/>
              <a:t>object’s machine, locating the object, and retrieving </a:t>
            </a:r>
            <a:r>
              <a:rPr lang="en-US" dirty="0" smtClean="0"/>
              <a:t>information from </a:t>
            </a:r>
            <a:r>
              <a:rPr lang="en-US" dirty="0"/>
              <a:t>or sending information to the object.</a:t>
            </a:r>
          </a:p>
          <a:p>
            <a:r>
              <a:rPr lang="en-US" dirty="0" smtClean="0"/>
              <a:t>This </a:t>
            </a:r>
            <a:r>
              <a:rPr lang="en-US" dirty="0"/>
              <a:t>class, whose name stands for Uniform Resource Locator, uses </a:t>
            </a:r>
            <a:r>
              <a:rPr lang="en-US" dirty="0" smtClean="0"/>
              <a:t>a standard </a:t>
            </a:r>
            <a:r>
              <a:rPr lang="en-US" dirty="0"/>
              <a:t>notation for representing a resource on the network.</a:t>
            </a:r>
          </a:p>
          <a:p>
            <a:r>
              <a:rPr lang="en-US" dirty="0" smtClean="0"/>
              <a:t>The </a:t>
            </a:r>
            <a:r>
              <a:rPr lang="en-US" dirty="0"/>
              <a:t>Java URL class provides four constructors to allow flexibility in </a:t>
            </a:r>
            <a:r>
              <a:rPr lang="en-US" dirty="0" smtClean="0"/>
              <a:t>the way </a:t>
            </a:r>
            <a:r>
              <a:rPr lang="en-US" dirty="0"/>
              <a:t>a URL object is created:</a:t>
            </a:r>
          </a:p>
        </p:txBody>
      </p:sp>
    </p:spTree>
    <p:extLst>
      <p:ext uri="{BB962C8B-B14F-4D97-AF65-F5344CB8AC3E}">
        <p14:creationId xmlns:p14="http://schemas.microsoft.com/office/powerpoint/2010/main" val="32002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URL (String) — allows the creation of a URL object by specifying </a:t>
            </a:r>
            <a:r>
              <a:rPr lang="en-US" dirty="0" smtClean="0"/>
              <a:t>a complete</a:t>
            </a:r>
            <a:r>
              <a:rPr lang="en-US" dirty="0"/>
              <a:t>, familiar URL specification such as http://www.yahoo.com/</a:t>
            </a:r>
          </a:p>
          <a:p>
            <a:r>
              <a:rPr lang="en-US" dirty="0" smtClean="0"/>
              <a:t>URL </a:t>
            </a:r>
            <a:r>
              <a:rPr lang="en-US" dirty="0"/>
              <a:t>(String, String, </a:t>
            </a:r>
            <a:r>
              <a:rPr lang="en-US" dirty="0" err="1"/>
              <a:t>int</a:t>
            </a:r>
            <a:r>
              <a:rPr lang="en-US" dirty="0"/>
              <a:t>, String) — allows the creation of a URL object</a:t>
            </a:r>
          </a:p>
          <a:p>
            <a:pPr marL="0" indent="0">
              <a:buNone/>
            </a:pPr>
            <a:r>
              <a:rPr lang="en-US" dirty="0" smtClean="0"/>
              <a:t> by </a:t>
            </a:r>
            <a:r>
              <a:rPr lang="en-US" dirty="0"/>
              <a:t>separately specifying the protocol, host name, port, and file name</a:t>
            </a:r>
          </a:p>
          <a:p>
            <a:r>
              <a:rPr lang="en-US" dirty="0" smtClean="0"/>
              <a:t>URL </a:t>
            </a:r>
            <a:r>
              <a:rPr lang="en-US" dirty="0"/>
              <a:t>(String, String, String) — same as the previous </a:t>
            </a:r>
            <a:r>
              <a:rPr lang="en-US" dirty="0" err="1" smtClean="0"/>
              <a:t>constructor,except</a:t>
            </a:r>
            <a:r>
              <a:rPr lang="en-US" dirty="0" smtClean="0"/>
              <a:t> </a:t>
            </a:r>
            <a:r>
              <a:rPr lang="en-US" dirty="0"/>
              <a:t>that the default port is assumed</a:t>
            </a:r>
          </a:p>
          <a:p>
            <a:r>
              <a:rPr lang="en-US" dirty="0" smtClean="0"/>
              <a:t>URL </a:t>
            </a:r>
            <a:r>
              <a:rPr lang="en-US" dirty="0"/>
              <a:t>(URL, String) — allows the creation of a URL by specifying </a:t>
            </a:r>
            <a:r>
              <a:rPr lang="en-US" dirty="0" smtClean="0"/>
              <a:t>its path </a:t>
            </a:r>
            <a:r>
              <a:rPr lang="en-US" dirty="0"/>
              <a:t>relative to an existing URL object</a:t>
            </a:r>
          </a:p>
        </p:txBody>
      </p:sp>
    </p:spTree>
    <p:extLst>
      <p:ext uri="{BB962C8B-B14F-4D97-AF65-F5344CB8AC3E}">
        <p14:creationId xmlns:p14="http://schemas.microsoft.com/office/powerpoint/2010/main" val="27510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 (RMI)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46748" cy="3874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RMI provides the Java programmer with the capability of developing </a:t>
            </a:r>
            <a:r>
              <a:rPr lang="en-US" dirty="0" smtClean="0"/>
              <a:t>truly distributed</a:t>
            </a:r>
            <a:r>
              <a:rPr lang="en-US" dirty="0"/>
              <a:t>, yet fully cooperative Java-only applications.</a:t>
            </a:r>
          </a:p>
          <a:p>
            <a:r>
              <a:rPr lang="en-US" dirty="0" smtClean="0"/>
              <a:t>These </a:t>
            </a:r>
            <a:r>
              <a:rPr lang="en-US" dirty="0"/>
              <a:t>cooperating Java components can be peer applications, client </a:t>
            </a:r>
            <a:r>
              <a:rPr lang="en-US" dirty="0" smtClean="0"/>
              <a:t>and server </a:t>
            </a:r>
            <a:r>
              <a:rPr lang="en-US" dirty="0"/>
              <a:t>applications, or client applets interacting with server applications.</a:t>
            </a:r>
          </a:p>
          <a:p>
            <a:r>
              <a:rPr lang="en-US" dirty="0" smtClean="0"/>
              <a:t>Compared </a:t>
            </a:r>
            <a:r>
              <a:rPr lang="en-US" dirty="0"/>
              <a:t>with URL-based programming, RMI allows an order </a:t>
            </a:r>
            <a:r>
              <a:rPr lang="en-US" dirty="0" smtClean="0"/>
              <a:t>of magnitude </a:t>
            </a:r>
            <a:r>
              <a:rPr lang="en-US" dirty="0"/>
              <a:t>increase in the degrees of complexity and sophistication of </a:t>
            </a:r>
            <a:r>
              <a:rPr lang="en-US" dirty="0" smtClean="0"/>
              <a:t>the resulting </a:t>
            </a:r>
            <a:r>
              <a:rPr lang="en-US" dirty="0"/>
              <a:t>networked applications.</a:t>
            </a:r>
          </a:p>
          <a:p>
            <a:r>
              <a:rPr lang="en-US" dirty="0" smtClean="0"/>
              <a:t> </a:t>
            </a:r>
            <a:r>
              <a:rPr lang="en-US" dirty="0"/>
              <a:t>defined in the </a:t>
            </a:r>
            <a:r>
              <a:rPr lang="en-US" dirty="0" err="1"/>
              <a:t>java.rmi</a:t>
            </a:r>
            <a:r>
              <a:rPr lang="en-US" dirty="0"/>
              <a:t> family of packages</a:t>
            </a:r>
          </a:p>
          <a:p>
            <a:r>
              <a:rPr lang="en-US" dirty="0" smtClean="0"/>
              <a:t>At </a:t>
            </a:r>
            <a:r>
              <a:rPr lang="en-US" dirty="0"/>
              <a:t>a very high level, RMI requires the development of two components: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Java object that implements a method through a remote interface, and a </a:t>
            </a:r>
            <a:r>
              <a:rPr lang="en-US" dirty="0" smtClean="0"/>
              <a:t>Java object </a:t>
            </a:r>
            <a:r>
              <a:rPr lang="en-US" dirty="0"/>
              <a:t>that remotely invokes that method.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These two objects may be on the same machine or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280025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954631" cy="3929920"/>
          </a:xfrm>
        </p:spPr>
        <p:txBody>
          <a:bodyPr>
            <a:normAutofit/>
          </a:bodyPr>
          <a:lstStyle/>
          <a:p>
            <a:r>
              <a:rPr lang="en-US" dirty="0"/>
              <a:t>Professions and Industries: – Network programming </a:t>
            </a:r>
            <a:r>
              <a:rPr lang="en-US" dirty="0" smtClean="0"/>
              <a:t>developers, software </a:t>
            </a:r>
            <a:r>
              <a:rPr lang="en-US" dirty="0"/>
              <a:t>engineers, back end developers, java programmers – Used </a:t>
            </a:r>
            <a:r>
              <a:rPr lang="en-US" dirty="0" smtClean="0"/>
              <a:t>by employers </a:t>
            </a:r>
            <a:r>
              <a:rPr lang="en-US" dirty="0"/>
              <a:t>in information technology, engineering, </a:t>
            </a:r>
            <a:r>
              <a:rPr lang="en-US" dirty="0" smtClean="0"/>
              <a:t>professional services </a:t>
            </a:r>
            <a:r>
              <a:rPr lang="en-US" dirty="0"/>
              <a:t>and design</a:t>
            </a:r>
          </a:p>
          <a:p>
            <a:r>
              <a:rPr lang="en-US" dirty="0" smtClean="0"/>
              <a:t>Major </a:t>
            </a:r>
            <a:r>
              <a:rPr lang="en-US" dirty="0"/>
              <a:t>Organizations: Google, Pinterest, Instagram, </a:t>
            </a:r>
            <a:r>
              <a:rPr lang="en-US" dirty="0" err="1" smtClean="0"/>
              <a:t>YouTube,DropBox</a:t>
            </a:r>
            <a:r>
              <a:rPr lang="en-US" dirty="0"/>
              <a:t>…</a:t>
            </a:r>
          </a:p>
          <a:p>
            <a:r>
              <a:rPr lang="en-US" dirty="0" smtClean="0"/>
              <a:t> </a:t>
            </a:r>
            <a:r>
              <a:rPr lang="en-US" dirty="0"/>
              <a:t>Specializations and Industries: Web and Internet </a:t>
            </a:r>
            <a:r>
              <a:rPr lang="en-US" dirty="0" smtClean="0"/>
              <a:t>development (frameworks</a:t>
            </a:r>
            <a:r>
              <a:rPr lang="en-US" dirty="0"/>
              <a:t>, micro-frameworks and advanced content </a:t>
            </a:r>
            <a:r>
              <a:rPr lang="en-US" dirty="0" smtClean="0"/>
              <a:t>management systems</a:t>
            </a:r>
            <a:r>
              <a:rPr lang="en-US" dirty="0"/>
              <a:t>); scientific and numeric computing; desktop graphical </a:t>
            </a:r>
            <a:r>
              <a:rPr lang="en-US" dirty="0" smtClean="0"/>
              <a:t>user interfaces </a:t>
            </a:r>
            <a:r>
              <a:rPr lang="en-US" dirty="0"/>
              <a:t>(</a:t>
            </a:r>
            <a:r>
              <a:rPr lang="en-US" dirty="0" smtClean="0"/>
              <a:t>GUI)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5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Programming Language, Tools &amp;</a:t>
            </a:r>
            <a:br>
              <a:rPr lang="en-US" dirty="0"/>
            </a:br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Programming Language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Programming involves writing programs that </a:t>
            </a:r>
            <a:r>
              <a:rPr lang="en-US" dirty="0" smtClean="0"/>
              <a:t>communicate with </a:t>
            </a:r>
            <a:r>
              <a:rPr lang="en-US" dirty="0"/>
              <a:t>other, programs across a computer network.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There are many issues that arise when doing network </a:t>
            </a:r>
            <a:r>
              <a:rPr lang="en-US" dirty="0" smtClean="0"/>
              <a:t>programming which </a:t>
            </a:r>
            <a:r>
              <a:rPr lang="en-US" dirty="0"/>
              <a:t>do not appear when doing single program applications.</a:t>
            </a:r>
          </a:p>
          <a:p>
            <a:pPr lvl="1"/>
            <a:r>
              <a:rPr lang="en-US" dirty="0" smtClean="0"/>
              <a:t>However</a:t>
            </a:r>
            <a:r>
              <a:rPr lang="en-US" dirty="0"/>
              <a:t>, JAVA makes networking applications simple due to the </a:t>
            </a:r>
            <a:r>
              <a:rPr lang="en-US" dirty="0" err="1"/>
              <a:t>easyto</a:t>
            </a:r>
            <a:r>
              <a:rPr lang="en-US" dirty="0"/>
              <a:t>-use libraries.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6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Tools &amp; Platforms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available for many languages on many platforms: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C, Java, Perl, Python,...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Support in Windows …..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written in any language and running on any platform </a:t>
            </a:r>
            <a:r>
              <a:rPr lang="en-US" dirty="0" smtClean="0"/>
              <a:t>can communicate </a:t>
            </a:r>
            <a:r>
              <a:rPr lang="en-US" dirty="0"/>
              <a:t>with each other!</a:t>
            </a:r>
          </a:p>
          <a:p>
            <a:r>
              <a:rPr lang="en-US" dirty="0"/>
              <a:t>Tools Available</a:t>
            </a:r>
          </a:p>
          <a:p>
            <a:r>
              <a:rPr lang="en-US" dirty="0"/>
              <a:t>• The tools those are essential/ available for Network </a:t>
            </a:r>
            <a:r>
              <a:rPr lang="en-US" dirty="0" smtClean="0"/>
              <a:t>Programming environment </a:t>
            </a:r>
            <a:r>
              <a:rPr lang="en-US" dirty="0"/>
              <a:t>are JDK(Java Developers Kit), Java Packages, </a:t>
            </a:r>
            <a:r>
              <a:rPr lang="en-US" dirty="0" smtClean="0"/>
              <a:t>Java Enabled </a:t>
            </a:r>
            <a:r>
              <a:rPr lang="en-US" dirty="0"/>
              <a:t>web browsers and other Third party tools</a:t>
            </a:r>
          </a:p>
        </p:txBody>
      </p:sp>
    </p:spTree>
    <p:extLst>
      <p:ext uri="{BB962C8B-B14F-4D97-AF65-F5344CB8AC3E}">
        <p14:creationId xmlns:p14="http://schemas.microsoft.com/office/powerpoint/2010/main" val="260799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21634" cy="4154579"/>
          </a:xfrm>
        </p:spPr>
        <p:txBody>
          <a:bodyPr>
            <a:normAutofit/>
          </a:bodyPr>
          <a:lstStyle/>
          <a:p>
            <a:r>
              <a:rPr lang="en-US" dirty="0"/>
              <a:t>Java Socket programming is used for communication between </a:t>
            </a:r>
            <a:r>
              <a:rPr lang="en-US" dirty="0" smtClean="0"/>
              <a:t>the applications </a:t>
            </a:r>
            <a:r>
              <a:rPr lang="en-US" dirty="0"/>
              <a:t>running on different JRE.</a:t>
            </a:r>
          </a:p>
          <a:p>
            <a:r>
              <a:rPr lang="en-US" dirty="0" smtClean="0"/>
              <a:t> </a:t>
            </a:r>
            <a:r>
              <a:rPr lang="en-US" dirty="0"/>
              <a:t>Java Socket programming can be connection-oriented or connectionless.</a:t>
            </a:r>
          </a:p>
          <a:p>
            <a:r>
              <a:rPr lang="en-US" dirty="0" smtClean="0"/>
              <a:t>Socket </a:t>
            </a:r>
            <a:r>
              <a:rPr lang="en-US" dirty="0"/>
              <a:t>and </a:t>
            </a:r>
            <a:r>
              <a:rPr lang="en-US" dirty="0" err="1"/>
              <a:t>ServerSocket</a:t>
            </a:r>
            <a:r>
              <a:rPr lang="en-US" dirty="0"/>
              <a:t> classes are used for </a:t>
            </a:r>
            <a:r>
              <a:rPr lang="en-US" dirty="0" smtClean="0"/>
              <a:t>connection-oriented socket </a:t>
            </a:r>
            <a:r>
              <a:rPr lang="en-US" dirty="0"/>
              <a:t>programming and </a:t>
            </a:r>
            <a:r>
              <a:rPr lang="en-US" dirty="0" err="1"/>
              <a:t>DatagramSocket</a:t>
            </a:r>
            <a:r>
              <a:rPr lang="en-US" dirty="0"/>
              <a:t> and </a:t>
            </a:r>
            <a:r>
              <a:rPr lang="en-US" dirty="0" err="1" smtClean="0"/>
              <a:t>DatagramPacket</a:t>
            </a:r>
            <a:r>
              <a:rPr lang="en-US" dirty="0" smtClean="0"/>
              <a:t> classes  are used </a:t>
            </a:r>
            <a:r>
              <a:rPr lang="en-US" dirty="0"/>
              <a:t>for connection-less socket programming.</a:t>
            </a:r>
          </a:p>
          <a:p>
            <a:r>
              <a:rPr lang="en-US" dirty="0" smtClean="0"/>
              <a:t>The </a:t>
            </a:r>
            <a:r>
              <a:rPr lang="en-US" dirty="0"/>
              <a:t>client in socket programming must know two information: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IP Address of Server, and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Port number</a:t>
            </a:r>
          </a:p>
        </p:txBody>
      </p:sp>
    </p:spTree>
    <p:extLst>
      <p:ext uri="{BB962C8B-B14F-4D97-AF65-F5344CB8AC3E}">
        <p14:creationId xmlns:p14="http://schemas.microsoft.com/office/powerpoint/2010/main" val="316360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409" y="2336800"/>
            <a:ext cx="6322636" cy="38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11191113" cy="419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Here, we are going to make one-way client and </a:t>
            </a:r>
            <a:r>
              <a:rPr lang="en-US" dirty="0" smtClean="0"/>
              <a:t>server communication</a:t>
            </a:r>
            <a:r>
              <a:rPr lang="en-US" dirty="0"/>
              <a:t>. In this application, client sends a message to </a:t>
            </a:r>
            <a:r>
              <a:rPr lang="en-US" dirty="0" smtClean="0"/>
              <a:t>the server</a:t>
            </a:r>
            <a:r>
              <a:rPr lang="en-US" dirty="0"/>
              <a:t>, server reads the message and prints it. Here, two classes </a:t>
            </a:r>
            <a:r>
              <a:rPr lang="en-US" dirty="0" smtClean="0"/>
              <a:t>are being </a:t>
            </a:r>
            <a:r>
              <a:rPr lang="en-US" dirty="0"/>
              <a:t>used: Socket and </a:t>
            </a:r>
            <a:r>
              <a:rPr lang="en-US" dirty="0" err="1"/>
              <a:t>ServerSocket</a:t>
            </a:r>
            <a:r>
              <a:rPr lang="en-US" dirty="0"/>
              <a:t>. The Socket class is used </a:t>
            </a:r>
            <a:r>
              <a:rPr lang="en-US" dirty="0" smtClean="0"/>
              <a:t>to communicate </a:t>
            </a:r>
            <a:r>
              <a:rPr lang="en-US" dirty="0"/>
              <a:t>client and server. Through this class, we can read </a:t>
            </a:r>
            <a:r>
              <a:rPr lang="en-US" dirty="0" smtClean="0"/>
              <a:t>and write </a:t>
            </a:r>
            <a:r>
              <a:rPr lang="en-US" dirty="0"/>
              <a:t>message. The </a:t>
            </a:r>
            <a:r>
              <a:rPr lang="en-US" dirty="0" err="1"/>
              <a:t>ServerSocket</a:t>
            </a:r>
            <a:r>
              <a:rPr lang="en-US" dirty="0"/>
              <a:t> class is used at server-side. </a:t>
            </a:r>
            <a:r>
              <a:rPr lang="en-US" dirty="0" smtClean="0"/>
              <a:t>The accept</a:t>
            </a:r>
            <a:r>
              <a:rPr lang="en-US" dirty="0"/>
              <a:t>() method of </a:t>
            </a:r>
            <a:r>
              <a:rPr lang="en-US" dirty="0" err="1"/>
              <a:t>ServerSocket</a:t>
            </a:r>
            <a:r>
              <a:rPr lang="en-US" dirty="0"/>
              <a:t> class blocks the console until the</a:t>
            </a:r>
          </a:p>
          <a:p>
            <a:pPr marL="0" indent="0">
              <a:buNone/>
            </a:pPr>
            <a:r>
              <a:rPr lang="en-US" dirty="0"/>
              <a:t>client is connected. After the successful connection of client, it</a:t>
            </a:r>
          </a:p>
          <a:p>
            <a:pPr marL="0" indent="0">
              <a:buNone/>
            </a:pPr>
            <a:r>
              <a:rPr lang="en-US" dirty="0"/>
              <a:t>returns the instance of Socket at server-side.</a:t>
            </a:r>
          </a:p>
        </p:txBody>
      </p:sp>
    </p:spTree>
    <p:extLst>
      <p:ext uri="{BB962C8B-B14F-4D97-AF65-F5344CB8AC3E}">
        <p14:creationId xmlns:p14="http://schemas.microsoft.com/office/powerpoint/2010/main" val="17045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76250" cy="384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Network Programming involves writing programs that </a:t>
            </a:r>
            <a:r>
              <a:rPr lang="en-US" dirty="0" smtClean="0"/>
              <a:t>communicate with </a:t>
            </a:r>
            <a:r>
              <a:rPr lang="en-US" dirty="0"/>
              <a:t>other programs across a computer network.</a:t>
            </a:r>
          </a:p>
          <a:p>
            <a:pPr marL="0" indent="0">
              <a:buNone/>
            </a:pPr>
            <a:r>
              <a:rPr lang="en-US" dirty="0"/>
              <a:t>• A server is an application that provides a "service" to various </a:t>
            </a:r>
            <a:r>
              <a:rPr lang="en-US" dirty="0" smtClean="0"/>
              <a:t>clients who </a:t>
            </a:r>
            <a:r>
              <a:rPr lang="en-US" dirty="0"/>
              <a:t>request the service.</a:t>
            </a:r>
          </a:p>
          <a:p>
            <a:pPr marL="0" indent="0">
              <a:buNone/>
            </a:pPr>
            <a:r>
              <a:rPr lang="en-US" dirty="0"/>
              <a:t>• There are many client/server scenarios in real life:</a:t>
            </a:r>
          </a:p>
          <a:p>
            <a:pPr marL="457200" lvl="1" indent="0">
              <a:buNone/>
            </a:pPr>
            <a:r>
              <a:rPr lang="en-US" dirty="0"/>
              <a:t>• Bank tellers (server) provide a service for the account owners (client)</a:t>
            </a:r>
          </a:p>
          <a:p>
            <a:pPr marL="457200" lvl="1" indent="0">
              <a:buNone/>
            </a:pPr>
            <a:r>
              <a:rPr lang="en-US" dirty="0"/>
              <a:t>• Waitresses (server) provide a service for customers (client)</a:t>
            </a:r>
          </a:p>
          <a:p>
            <a:pPr marL="457200" lvl="1" indent="0">
              <a:buNone/>
            </a:pPr>
            <a:r>
              <a:rPr lang="en-US" dirty="0"/>
              <a:t>• Travel agents (server) provide a service for people wishing to go on </a:t>
            </a:r>
            <a:r>
              <a:rPr lang="en-US" dirty="0" smtClean="0"/>
              <a:t>vacation(client)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3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Networking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Creating Server: To create the server application, we need to create </a:t>
            </a:r>
            <a:r>
              <a:rPr lang="en-US" dirty="0" smtClean="0"/>
              <a:t>the instance </a:t>
            </a:r>
            <a:r>
              <a:rPr lang="en-US" dirty="0"/>
              <a:t>of </a:t>
            </a:r>
            <a:r>
              <a:rPr lang="en-US" dirty="0" err="1"/>
              <a:t>ServerSocket</a:t>
            </a:r>
            <a:r>
              <a:rPr lang="en-US" dirty="0"/>
              <a:t> class. Here, we are using 6666 port number </a:t>
            </a:r>
            <a:r>
              <a:rPr lang="en-US" dirty="0" smtClean="0"/>
              <a:t>for the </a:t>
            </a:r>
            <a:r>
              <a:rPr lang="en-US" dirty="0"/>
              <a:t>communication between the client and server. You may also </a:t>
            </a:r>
            <a:r>
              <a:rPr lang="en-US" dirty="0" smtClean="0"/>
              <a:t>choose any </a:t>
            </a:r>
            <a:r>
              <a:rPr lang="en-US" dirty="0"/>
              <a:t>other port number. The accept() method waits for the client. If </a:t>
            </a:r>
            <a:r>
              <a:rPr lang="en-US" dirty="0" err="1" smtClean="0"/>
              <a:t>clientsconnects</a:t>
            </a:r>
            <a:r>
              <a:rPr lang="en-US" dirty="0" smtClean="0"/>
              <a:t> </a:t>
            </a:r>
            <a:r>
              <a:rPr lang="en-US" dirty="0"/>
              <a:t>with the given port number, it returns an instance of Socket.</a:t>
            </a:r>
          </a:p>
          <a:p>
            <a:pPr lvl="1"/>
            <a:r>
              <a:rPr lang="en-US" dirty="0" err="1" smtClean="0"/>
              <a:t>ServerSocket</a:t>
            </a:r>
            <a:r>
              <a:rPr lang="en-US" dirty="0" smtClean="0"/>
              <a:t> </a:t>
            </a:r>
            <a:r>
              <a:rPr lang="en-US" dirty="0" err="1" smtClean="0"/>
              <a:t>ss</a:t>
            </a:r>
            <a:r>
              <a:rPr lang="en-US" dirty="0" smtClean="0"/>
              <a:t>=new </a:t>
            </a:r>
            <a:r>
              <a:rPr lang="en-US" dirty="0" err="1" smtClean="0"/>
              <a:t>ServerSocket</a:t>
            </a:r>
            <a:r>
              <a:rPr lang="en-US" dirty="0" smtClean="0"/>
              <a:t>(6666</a:t>
            </a:r>
            <a:r>
              <a:rPr lang="en-US" dirty="0"/>
              <a:t>); //opening a port</a:t>
            </a:r>
          </a:p>
          <a:p>
            <a:pPr lvl="1"/>
            <a:r>
              <a:rPr lang="en-US" dirty="0" smtClean="0"/>
              <a:t> Socket </a:t>
            </a:r>
            <a:r>
              <a:rPr lang="en-US" dirty="0"/>
              <a:t>s=</a:t>
            </a:r>
            <a:r>
              <a:rPr lang="en-US" dirty="0" err="1"/>
              <a:t>ss.accept</a:t>
            </a:r>
            <a:r>
              <a:rPr lang="en-US" dirty="0"/>
              <a:t>();//establishes connection and waits for the client</a:t>
            </a:r>
          </a:p>
          <a:p>
            <a:r>
              <a:rPr lang="en-US" dirty="0" smtClean="0"/>
              <a:t>Creating </a:t>
            </a:r>
            <a:r>
              <a:rPr lang="en-US" dirty="0"/>
              <a:t>Client: To create the client application, we need to create </a:t>
            </a:r>
            <a:r>
              <a:rPr lang="en-US" dirty="0" smtClean="0"/>
              <a:t>the instance </a:t>
            </a:r>
            <a:r>
              <a:rPr lang="en-US" dirty="0"/>
              <a:t>of Socket class. Here, we need to pass the IP address or </a:t>
            </a:r>
            <a:r>
              <a:rPr lang="en-US" dirty="0" smtClean="0"/>
              <a:t>hostname of </a:t>
            </a:r>
            <a:r>
              <a:rPr lang="en-US" dirty="0"/>
              <a:t>the Server and a port number. Here, we are using "localhost" </a:t>
            </a:r>
            <a:r>
              <a:rPr lang="en-US" dirty="0" smtClean="0"/>
              <a:t>because our </a:t>
            </a:r>
            <a:r>
              <a:rPr lang="en-US" dirty="0"/>
              <a:t>server is running on same system.</a:t>
            </a:r>
          </a:p>
          <a:p>
            <a:pPr lvl="1"/>
            <a:r>
              <a:rPr lang="en-US" dirty="0" smtClean="0"/>
              <a:t>Socket </a:t>
            </a:r>
            <a:r>
              <a:rPr lang="en-US" dirty="0"/>
              <a:t>s=new Socket("localhost",6666);</a:t>
            </a:r>
          </a:p>
          <a:p>
            <a:r>
              <a:rPr lang="en-US" dirty="0" smtClean="0"/>
              <a:t> </a:t>
            </a:r>
            <a:r>
              <a:rPr lang="en-US" dirty="0"/>
              <a:t>Let's see a simple of Java socket programming where client sends a text</a:t>
            </a:r>
          </a:p>
          <a:p>
            <a:r>
              <a:rPr lang="en-US" dirty="0"/>
              <a:t>and server receives and prints it.</a:t>
            </a:r>
          </a:p>
        </p:txBody>
      </p:sp>
    </p:spTree>
    <p:extLst>
      <p:ext uri="{BB962C8B-B14F-4D97-AF65-F5344CB8AC3E}">
        <p14:creationId xmlns:p14="http://schemas.microsoft.com/office/powerpoint/2010/main" val="351855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 and software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776" y="2336800"/>
            <a:ext cx="564242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side in any pair of communicating application must </a:t>
            </a:r>
            <a:r>
              <a:rPr lang="en-US" dirty="0" smtClean="0"/>
              <a:t>start execution </a:t>
            </a:r>
            <a:r>
              <a:rPr lang="en-US" dirty="0"/>
              <a:t>and wait for the other side to contact it.</a:t>
            </a:r>
          </a:p>
          <a:p>
            <a:r>
              <a:rPr lang="en-US" dirty="0" smtClean="0"/>
              <a:t>A </a:t>
            </a:r>
            <a:r>
              <a:rPr lang="en-US" dirty="0"/>
              <a:t>more reliable distinction is that a client initiates a </a:t>
            </a:r>
            <a:r>
              <a:rPr lang="en-US" dirty="0" smtClean="0"/>
              <a:t>conversation while </a:t>
            </a:r>
            <a:r>
              <a:rPr lang="en-US" dirty="0"/>
              <a:t>a server waits for clients to start conversations with it. Figure </a:t>
            </a:r>
            <a:r>
              <a:rPr lang="en-US" dirty="0" smtClean="0"/>
              <a:t>1-5 </a:t>
            </a:r>
            <a:r>
              <a:rPr lang="en-US" dirty="0"/>
              <a:t>illustrates both possibilities.</a:t>
            </a:r>
          </a:p>
          <a:p>
            <a:r>
              <a:rPr lang="en-US" dirty="0" smtClean="0"/>
              <a:t>FTP </a:t>
            </a:r>
            <a:r>
              <a:rPr lang="en-US" dirty="0"/>
              <a:t>is a service that fits the client/server model. People often use </a:t>
            </a:r>
            <a:r>
              <a:rPr lang="en-US" dirty="0" smtClean="0"/>
              <a:t>FTP to </a:t>
            </a:r>
            <a:r>
              <a:rPr lang="en-US" dirty="0"/>
              <a:t>upload files from the client to the server, but it is still true that </a:t>
            </a:r>
            <a:r>
              <a:rPr lang="en-US" dirty="0" smtClean="0"/>
              <a:t>an FTP </a:t>
            </a:r>
            <a:r>
              <a:rPr lang="en-US" dirty="0"/>
              <a:t>client initiates the connection and the FTP server responds.</a:t>
            </a:r>
          </a:p>
        </p:txBody>
      </p:sp>
    </p:spTree>
    <p:extLst>
      <p:ext uri="{BB962C8B-B14F-4D97-AF65-F5344CB8AC3E}">
        <p14:creationId xmlns:p14="http://schemas.microsoft.com/office/powerpoint/2010/main" val="332591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application service examples: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login, TELNET protocol</a:t>
            </a:r>
          </a:p>
          <a:p>
            <a:pPr lvl="1"/>
            <a:r>
              <a:rPr lang="en-US" dirty="0" smtClean="0"/>
              <a:t>E-mail </a:t>
            </a:r>
            <a:r>
              <a:rPr lang="en-US" dirty="0"/>
              <a:t>client, SMTP or POP protocol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transfer client, FTP protocol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browser, HTTP protocol</a:t>
            </a:r>
          </a:p>
          <a:p>
            <a:r>
              <a:rPr lang="en-US" dirty="0" smtClean="0"/>
              <a:t> </a:t>
            </a:r>
            <a:r>
              <a:rPr lang="en-US" dirty="0"/>
              <a:t>Non-standard application service examples</a:t>
            </a:r>
          </a:p>
          <a:p>
            <a:pPr lvl="1"/>
            <a:r>
              <a:rPr lang="en-US" dirty="0" smtClean="0"/>
              <a:t>Music </a:t>
            </a:r>
            <a:r>
              <a:rPr lang="en-US" dirty="0"/>
              <a:t>or video transfer</a:t>
            </a:r>
          </a:p>
          <a:p>
            <a:pPr lvl="1"/>
            <a:r>
              <a:rPr lang="en-US" dirty="0" smtClean="0"/>
              <a:t>Voice </a:t>
            </a:r>
            <a:r>
              <a:rPr lang="en-US" dirty="0"/>
              <a:t>communication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Distributed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31240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Networking Programming: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4" y="2182917"/>
            <a:ext cx="11603430" cy="429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Java Networking Programming is a concept of connecting two </a:t>
            </a:r>
            <a:r>
              <a:rPr lang="en-US" dirty="0" smtClean="0"/>
              <a:t>or more </a:t>
            </a:r>
            <a:r>
              <a:rPr lang="en-US" dirty="0"/>
              <a:t>computing devices together so that we can share resources</a:t>
            </a:r>
          </a:p>
          <a:p>
            <a:pPr marL="0" indent="0">
              <a:buNone/>
            </a:pPr>
            <a:r>
              <a:rPr lang="en-US" dirty="0"/>
              <a:t>with the help of Coding.</a:t>
            </a:r>
          </a:p>
          <a:p>
            <a:pPr marL="0" indent="0">
              <a:buNone/>
            </a:pPr>
            <a:r>
              <a:rPr lang="en-US" dirty="0"/>
              <a:t>• Java socket programming provides facility to share data </a:t>
            </a:r>
            <a:r>
              <a:rPr lang="en-US" dirty="0" smtClean="0"/>
              <a:t>between different </a:t>
            </a:r>
            <a:r>
              <a:rPr lang="en-US" dirty="0"/>
              <a:t>computing devices.</a:t>
            </a:r>
          </a:p>
          <a:p>
            <a:pPr marL="0" indent="0">
              <a:buNone/>
            </a:pPr>
            <a:r>
              <a:rPr lang="en-US" dirty="0"/>
              <a:t>Advantage of Java Networking</a:t>
            </a:r>
          </a:p>
          <a:p>
            <a:pPr marL="0" indent="0">
              <a:buNone/>
            </a:pPr>
            <a:r>
              <a:rPr lang="en-US" dirty="0"/>
              <a:t>1. sharing resources</a:t>
            </a:r>
          </a:p>
          <a:p>
            <a:pPr marL="0" indent="0">
              <a:buNone/>
            </a:pPr>
            <a:r>
              <a:rPr lang="en-US" dirty="0"/>
              <a:t>2. centralize software </a:t>
            </a:r>
            <a:r>
              <a:rPr lang="en-US" dirty="0" err="1"/>
              <a:t>managemen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0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710" y="2094204"/>
            <a:ext cx="7236671" cy="44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section, Java networking primitives will be discussed that enable</a:t>
            </a:r>
          </a:p>
          <a:p>
            <a:pPr marL="0" indent="0">
              <a:buNone/>
            </a:pPr>
            <a:r>
              <a:rPr lang="en-US" dirty="0"/>
              <a:t>the programmer to develop applications that interact directly with the</a:t>
            </a:r>
          </a:p>
          <a:p>
            <a:pPr marL="0" indent="0">
              <a:buNone/>
            </a:pPr>
            <a:r>
              <a:rPr lang="en-US" dirty="0"/>
              <a:t>layer 4 (Transport).</a:t>
            </a:r>
          </a:p>
          <a:p>
            <a:pPr marL="0" indent="0">
              <a:buNone/>
            </a:pPr>
            <a:r>
              <a:rPr lang="en-US" dirty="0"/>
              <a:t>These primitives are found within the java.net package.</a:t>
            </a:r>
          </a:p>
          <a:p>
            <a:pPr marL="457200" lvl="1" indent="0">
              <a:buNone/>
            </a:pPr>
            <a:r>
              <a:rPr lang="en-US" dirty="0"/>
              <a:t>1. Connection-Oriented Networking</a:t>
            </a:r>
          </a:p>
          <a:p>
            <a:pPr marL="457200" lvl="1" indent="0">
              <a:buNone/>
            </a:pPr>
            <a:r>
              <a:rPr lang="en-US" dirty="0"/>
              <a:t>2. Connectionless Networking</a:t>
            </a:r>
          </a:p>
          <a:p>
            <a:pPr marL="457200" lvl="1" indent="0">
              <a:buNone/>
            </a:pPr>
            <a:r>
              <a:rPr lang="en-US" dirty="0"/>
              <a:t>3. Multicast Connectionless Networking</a:t>
            </a:r>
          </a:p>
          <a:p>
            <a:pPr marL="457200" lvl="1" indent="0">
              <a:buNone/>
            </a:pPr>
            <a:r>
              <a:rPr lang="en-US" dirty="0"/>
              <a:t>4. High-Level Java Networking Abstractions</a:t>
            </a:r>
          </a:p>
          <a:p>
            <a:pPr marL="457200" lvl="1" indent="0">
              <a:buNone/>
            </a:pPr>
            <a:r>
              <a:rPr lang="en-US" dirty="0"/>
              <a:t>5. URL-Based Programming</a:t>
            </a:r>
          </a:p>
          <a:p>
            <a:pPr marL="457200" lvl="1" indent="0">
              <a:buNone/>
            </a:pPr>
            <a:r>
              <a:rPr lang="en-US" dirty="0"/>
              <a:t>6. Remote Method Invocation (</a:t>
            </a:r>
            <a:r>
              <a:rPr lang="en-US" dirty="0" smtClean="0"/>
              <a:t>RMI)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Connection-Oriented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090246" cy="4101249"/>
          </a:xfrm>
        </p:spPr>
        <p:txBody>
          <a:bodyPr>
            <a:normAutofit/>
          </a:bodyPr>
          <a:lstStyle/>
          <a:p>
            <a:r>
              <a:rPr lang="en-US" dirty="0"/>
              <a:t>First, a connection is established between two parties. </a:t>
            </a:r>
            <a:r>
              <a:rPr lang="en-US" dirty="0" smtClean="0"/>
              <a:t>Once established</a:t>
            </a:r>
            <a:r>
              <a:rPr lang="en-US" dirty="0"/>
              <a:t>, communications take place by having each party </a:t>
            </a:r>
            <a:r>
              <a:rPr lang="en-US" dirty="0" smtClean="0"/>
              <a:t>send and </a:t>
            </a:r>
            <a:r>
              <a:rPr lang="en-US" dirty="0"/>
              <a:t>listen as needed. Once finished, the connection is closed. </a:t>
            </a:r>
            <a:r>
              <a:rPr lang="en-US" dirty="0" smtClean="0"/>
              <a:t>As discussed </a:t>
            </a:r>
            <a:r>
              <a:rPr lang="en-US" dirty="0"/>
              <a:t>above, rather than using a telephone, each party “</a:t>
            </a:r>
            <a:r>
              <a:rPr lang="en-US" dirty="0" smtClean="0"/>
              <a:t>speaks” into </a:t>
            </a:r>
            <a:r>
              <a:rPr lang="en-US" dirty="0"/>
              <a:t>and “listens” from a socket.</a:t>
            </a:r>
          </a:p>
          <a:p>
            <a:r>
              <a:rPr lang="en-US" dirty="0" smtClean="0"/>
              <a:t>For </a:t>
            </a:r>
            <a:r>
              <a:rPr lang="en-US" dirty="0"/>
              <a:t>connection-oriented networking, there are actually two classes </a:t>
            </a:r>
            <a:r>
              <a:rPr lang="en-US" dirty="0" smtClean="0"/>
              <a:t>of socket </a:t>
            </a:r>
            <a:r>
              <a:rPr lang="en-US" dirty="0"/>
              <a:t>objects in Java: “Socket,” which implements client sockets, </a:t>
            </a:r>
            <a:r>
              <a:rPr lang="en-US" dirty="0" smtClean="0"/>
              <a:t>and “</a:t>
            </a:r>
            <a:r>
              <a:rPr lang="en-US" dirty="0" err="1" smtClean="0"/>
              <a:t>ServerSocket</a:t>
            </a:r>
            <a:r>
              <a:rPr lang="en-US" dirty="0"/>
              <a:t>,” which implements server sockets.</a:t>
            </a:r>
          </a:p>
          <a:p>
            <a:r>
              <a:rPr lang="en-US" dirty="0" smtClean="0"/>
              <a:t>A </a:t>
            </a:r>
            <a:r>
              <a:rPr lang="en-US" dirty="0"/>
              <a:t>socket is defined as an end-point in the flow of </a:t>
            </a:r>
            <a:r>
              <a:rPr lang="en-US" dirty="0" smtClean="0"/>
              <a:t>communication between </a:t>
            </a:r>
            <a:r>
              <a:rPr lang="en-US" dirty="0"/>
              <a:t>any two programs or channels. The sockets are created </a:t>
            </a:r>
            <a:r>
              <a:rPr lang="en-US" dirty="0" smtClean="0"/>
              <a:t>by using </a:t>
            </a:r>
            <a:r>
              <a:rPr lang="en-US" dirty="0"/>
              <a:t>a set of requests in programming, also called socket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511679" cy="40266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among the constructors for the client-side socket are the following:</a:t>
            </a:r>
          </a:p>
          <a:p>
            <a:pPr marL="0" indent="0">
              <a:buNone/>
            </a:pPr>
            <a:r>
              <a:rPr lang="en-US" dirty="0" smtClean="0"/>
              <a:t>Socket </a:t>
            </a:r>
            <a:r>
              <a:rPr lang="en-US" dirty="0"/>
              <a:t>(</a:t>
            </a:r>
            <a:r>
              <a:rPr lang="en-US" dirty="0" err="1"/>
              <a:t>InetAddress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— creates a socket and connects it to </a:t>
            </a:r>
            <a:r>
              <a:rPr lang="en-US" dirty="0" smtClean="0"/>
              <a:t>the specified </a:t>
            </a:r>
            <a:r>
              <a:rPr lang="en-US" dirty="0"/>
              <a:t>port on the host at the specified IP address.</a:t>
            </a:r>
          </a:p>
          <a:p>
            <a:pPr marL="0" indent="0">
              <a:buNone/>
            </a:pPr>
            <a:r>
              <a:rPr lang="en-US" dirty="0"/>
              <a:t>• Socket (String, </a:t>
            </a:r>
            <a:r>
              <a:rPr lang="en-US" dirty="0" err="1"/>
              <a:t>int</a:t>
            </a:r>
            <a:r>
              <a:rPr lang="en-US" dirty="0"/>
              <a:t>) — creates a socket and connects it to the specified </a:t>
            </a:r>
            <a:r>
              <a:rPr lang="en-US" dirty="0" smtClean="0"/>
              <a:t>port on </a:t>
            </a:r>
            <a:r>
              <a:rPr lang="en-US" dirty="0"/>
              <a:t>the host named in String.</a:t>
            </a:r>
          </a:p>
          <a:p>
            <a:pPr marL="0" indent="0">
              <a:buNone/>
            </a:pPr>
            <a:r>
              <a:rPr lang="en-US" dirty="0"/>
              <a:t>Constructors on the server side include the following: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ServerSocket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 — creates a server socket and binds it to the </a:t>
            </a:r>
            <a:r>
              <a:rPr lang="en-US" dirty="0" smtClean="0"/>
              <a:t>specified port </a:t>
            </a:r>
            <a:r>
              <a:rPr lang="en-US" dirty="0"/>
              <a:t>on the local host.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ServerSocket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— same as above, but allows the programmer </a:t>
            </a:r>
            <a:r>
              <a:rPr lang="en-US" dirty="0" smtClean="0"/>
              <a:t>to specify </a:t>
            </a:r>
            <a:r>
              <a:rPr lang="en-US" dirty="0"/>
              <a:t>the maximum allowable backlog of pending requests.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ServerSocket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InetAddress</a:t>
            </a:r>
            <a:r>
              <a:rPr lang="en-US" dirty="0"/>
              <a:t>) — same as the previous </a:t>
            </a:r>
            <a:r>
              <a:rPr lang="en-US" dirty="0" smtClean="0"/>
              <a:t>constructor, but </a:t>
            </a:r>
            <a:r>
              <a:rPr lang="en-US" dirty="0"/>
              <a:t>allows programmer to specify which network interface on </a:t>
            </a:r>
            <a:r>
              <a:rPr lang="en-US" dirty="0" smtClean="0"/>
              <a:t>multi-homed machines </a:t>
            </a:r>
            <a:r>
              <a:rPr lang="en-US" dirty="0"/>
              <a:t>(e.g., machines sitting on firewalls).</a:t>
            </a:r>
          </a:p>
        </p:txBody>
      </p:sp>
    </p:spTree>
    <p:extLst>
      <p:ext uri="{BB962C8B-B14F-4D97-AF65-F5344CB8AC3E}">
        <p14:creationId xmlns:p14="http://schemas.microsoft.com/office/powerpoint/2010/main" val="163478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Connectionless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/>
              <a:t>provides a separate type of socket class for this purpose: </a:t>
            </a:r>
            <a:r>
              <a:rPr lang="en-US" dirty="0" smtClean="0"/>
              <a:t>the </a:t>
            </a:r>
            <a:r>
              <a:rPr lang="en-US" dirty="0" err="1" smtClean="0"/>
              <a:t>DatagramSocket</a:t>
            </a:r>
            <a:r>
              <a:rPr lang="en-US" dirty="0"/>
              <a:t>. In this case, there is no distinction between a </a:t>
            </a:r>
            <a:r>
              <a:rPr lang="en-US" dirty="0" smtClean="0"/>
              <a:t>server socket </a:t>
            </a:r>
            <a:r>
              <a:rPr lang="en-US" dirty="0"/>
              <a:t>and a client socket, since datagrams are sent and </a:t>
            </a:r>
            <a:r>
              <a:rPr lang="en-US" dirty="0" smtClean="0"/>
              <a:t>received outside </a:t>
            </a:r>
            <a:r>
              <a:rPr lang="en-US" dirty="0"/>
              <a:t>the context of a connection.</a:t>
            </a:r>
          </a:p>
          <a:p>
            <a:pPr marL="0" indent="0">
              <a:buNone/>
            </a:pPr>
            <a:r>
              <a:rPr lang="en-US" dirty="0"/>
              <a:t>• Fundamentally a simpler concept, the </a:t>
            </a:r>
            <a:r>
              <a:rPr lang="en-US" dirty="0" err="1"/>
              <a:t>DatagramSocket</a:t>
            </a:r>
            <a:r>
              <a:rPr lang="en-US" dirty="0"/>
              <a:t> has only </a:t>
            </a:r>
            <a:r>
              <a:rPr lang="en-US" dirty="0" smtClean="0"/>
              <a:t>three   constructors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DatagramSocket</a:t>
            </a:r>
            <a:r>
              <a:rPr lang="en-US" dirty="0"/>
              <a:t> ( ) — This constructor creates a socket and binds it to </a:t>
            </a:r>
            <a:r>
              <a:rPr lang="en-US" dirty="0" smtClean="0"/>
              <a:t>any available </a:t>
            </a:r>
            <a:r>
              <a:rPr lang="en-US" dirty="0"/>
              <a:t>port on the local machine.</a:t>
            </a:r>
          </a:p>
          <a:p>
            <a:pPr lvl="1"/>
            <a:r>
              <a:rPr lang="en-US" dirty="0" err="1" smtClean="0"/>
              <a:t>DatagramSocket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— This constructor creates a socket and binds it to </a:t>
            </a:r>
            <a:r>
              <a:rPr lang="en-US" dirty="0" smtClean="0"/>
              <a:t>the specified </a:t>
            </a:r>
            <a:r>
              <a:rPr lang="en-US" dirty="0"/>
              <a:t>port on the local machine.</a:t>
            </a:r>
          </a:p>
          <a:p>
            <a:pPr lvl="1"/>
            <a:r>
              <a:rPr lang="en-US" dirty="0" err="1" smtClean="0"/>
              <a:t>DatagramSocket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InetAddress</a:t>
            </a:r>
            <a:r>
              <a:rPr lang="en-US" dirty="0"/>
              <a:t>) — This constructor creates a socket </a:t>
            </a:r>
            <a:r>
              <a:rPr lang="en-US" dirty="0" smtClean="0"/>
              <a:t>and binds </a:t>
            </a:r>
            <a:r>
              <a:rPr lang="en-US" dirty="0"/>
              <a:t>it to the specified port/interface combination on the local machine.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DatagramPacket</a:t>
            </a:r>
            <a:r>
              <a:rPr lang="en-US" dirty="0"/>
              <a:t> methods are provided to get or set the </a:t>
            </a:r>
            <a:r>
              <a:rPr lang="en-US" dirty="0" smtClean="0"/>
              <a:t>datagram’s address</a:t>
            </a:r>
            <a:r>
              <a:rPr lang="en-US" dirty="0"/>
              <a:t>, port, data, or length as needed</a:t>
            </a:r>
          </a:p>
        </p:txBody>
      </p:sp>
    </p:spTree>
    <p:extLst>
      <p:ext uri="{BB962C8B-B14F-4D97-AF65-F5344CB8AC3E}">
        <p14:creationId xmlns:p14="http://schemas.microsoft.com/office/powerpoint/2010/main" val="274607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Connectionless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58572" cy="411516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Connectionless networking can also be accomplished </a:t>
            </a:r>
            <a:r>
              <a:rPr lang="en-US" dirty="0" smtClean="0"/>
              <a:t>between multiple </a:t>
            </a:r>
            <a:r>
              <a:rPr lang="en-US" dirty="0"/>
              <a:t>parties, as opposed to the limited notion of </a:t>
            </a:r>
            <a:r>
              <a:rPr lang="en-US" dirty="0" smtClean="0"/>
              <a:t>point-to-point networking</a:t>
            </a:r>
            <a:r>
              <a:rPr lang="en-US" dirty="0"/>
              <a:t>.</a:t>
            </a:r>
          </a:p>
          <a:p>
            <a:r>
              <a:rPr lang="en-US" dirty="0" smtClean="0"/>
              <a:t>Java </a:t>
            </a:r>
            <a:r>
              <a:rPr lang="en-US" dirty="0"/>
              <a:t>provides a </a:t>
            </a:r>
            <a:r>
              <a:rPr lang="en-US" dirty="0" err="1"/>
              <a:t>MulticastSocket</a:t>
            </a:r>
            <a:r>
              <a:rPr lang="en-US" dirty="0"/>
              <a:t> class for this purpose as a subclass </a:t>
            </a:r>
            <a:r>
              <a:rPr lang="en-US" dirty="0" smtClean="0"/>
              <a:t>of </a:t>
            </a:r>
            <a:r>
              <a:rPr lang="en-US" dirty="0" err="1" smtClean="0"/>
              <a:t>DatagramSocket</a:t>
            </a:r>
            <a:r>
              <a:rPr lang="en-US" dirty="0"/>
              <a:t>. Of particular interest are the methods </a:t>
            </a:r>
            <a:r>
              <a:rPr lang="en-US" dirty="0" err="1" smtClean="0"/>
              <a:t>joinGroup</a:t>
            </a:r>
            <a:r>
              <a:rPr lang="en-US" dirty="0" smtClean="0"/>
              <a:t> and </a:t>
            </a:r>
            <a:r>
              <a:rPr lang="en-US" dirty="0" err="1"/>
              <a:t>leaveGroup</a:t>
            </a:r>
            <a:r>
              <a:rPr lang="en-US" dirty="0"/>
              <a:t>, which allow the system to join and leave a </a:t>
            </a:r>
            <a:r>
              <a:rPr lang="en-US" dirty="0" smtClean="0"/>
              <a:t>particular multicast </a:t>
            </a:r>
            <a:r>
              <a:rPr lang="en-US" dirty="0"/>
              <a:t>group, and the methods </a:t>
            </a:r>
            <a:r>
              <a:rPr lang="en-US" dirty="0" err="1"/>
              <a:t>getTTL</a:t>
            </a:r>
            <a:r>
              <a:rPr lang="en-US" dirty="0"/>
              <a:t> and </a:t>
            </a:r>
            <a:r>
              <a:rPr lang="en-US" dirty="0" err="1"/>
              <a:t>setTTL</a:t>
            </a:r>
            <a:r>
              <a:rPr lang="en-US" dirty="0"/>
              <a:t>, which </a:t>
            </a:r>
            <a:r>
              <a:rPr lang="en-US" dirty="0" smtClean="0"/>
              <a:t>handle the </a:t>
            </a:r>
            <a:r>
              <a:rPr lang="en-US" dirty="0"/>
              <a:t>datagram’s time-to-live attribute.</a:t>
            </a:r>
          </a:p>
        </p:txBody>
      </p:sp>
    </p:spTree>
    <p:extLst>
      <p:ext uri="{BB962C8B-B14F-4D97-AF65-F5344CB8AC3E}">
        <p14:creationId xmlns:p14="http://schemas.microsoft.com/office/powerpoint/2010/main" val="7842793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41</TotalTime>
  <Words>1852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Unit 1.</vt:lpstr>
      <vt:lpstr>Introduction</vt:lpstr>
      <vt:lpstr>Java Networking Programming:</vt:lpstr>
      <vt:lpstr>PowerPoint Presentation</vt:lpstr>
      <vt:lpstr>Features </vt:lpstr>
      <vt:lpstr>Connection-Oriented Networking</vt:lpstr>
      <vt:lpstr>PowerPoint Presentation</vt:lpstr>
      <vt:lpstr>Connectionless Networking</vt:lpstr>
      <vt:lpstr>Multicast Connectionless Networking</vt:lpstr>
      <vt:lpstr>High-Level Java Networking Abstractions</vt:lpstr>
      <vt:lpstr>URL-Based Programming</vt:lpstr>
      <vt:lpstr>PowerPoint Presentation</vt:lpstr>
      <vt:lpstr>Remote Method Invocation (RMI)</vt:lpstr>
      <vt:lpstr>Network Programming Scope</vt:lpstr>
      <vt:lpstr>Network Programming Language, Tools &amp; Platforms</vt:lpstr>
      <vt:lpstr>Languages and Tools &amp; Platforms </vt:lpstr>
      <vt:lpstr>Client and Server Applications</vt:lpstr>
      <vt:lpstr>PowerPoint Presentation</vt:lpstr>
      <vt:lpstr>PowerPoint Presentation</vt:lpstr>
      <vt:lpstr>Example of Java Networking Programming</vt:lpstr>
      <vt:lpstr>Client server model and software design</vt:lpstr>
      <vt:lpstr>PowerPoint Presentation</vt:lpstr>
      <vt:lpstr>Client Software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</dc:title>
  <dc:creator>Sudan Prajapati</dc:creator>
  <cp:lastModifiedBy>Sudan Prajapati</cp:lastModifiedBy>
  <cp:revision>7</cp:revision>
  <dcterms:created xsi:type="dcterms:W3CDTF">2024-05-28T14:21:40Z</dcterms:created>
  <dcterms:modified xsi:type="dcterms:W3CDTF">2024-05-31T00:20:11Z</dcterms:modified>
</cp:coreProperties>
</file>