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0"/>
  </p:notesMasterIdLst>
  <p:sldIdLst>
    <p:sldId id="348" r:id="rId2"/>
    <p:sldId id="456" r:id="rId3"/>
    <p:sldId id="457" r:id="rId4"/>
    <p:sldId id="459" r:id="rId5"/>
    <p:sldId id="460" r:id="rId6"/>
    <p:sldId id="461" r:id="rId7"/>
    <p:sldId id="462" r:id="rId8"/>
    <p:sldId id="491" r:id="rId9"/>
    <p:sldId id="429" r:id="rId10"/>
    <p:sldId id="428" r:id="rId11"/>
    <p:sldId id="455" r:id="rId12"/>
    <p:sldId id="442" r:id="rId13"/>
    <p:sldId id="441" r:id="rId14"/>
    <p:sldId id="357" r:id="rId15"/>
    <p:sldId id="440" r:id="rId16"/>
    <p:sldId id="358" r:id="rId17"/>
    <p:sldId id="349" r:id="rId18"/>
    <p:sldId id="438" r:id="rId19"/>
    <p:sldId id="466" r:id="rId20"/>
    <p:sldId id="439" r:id="rId21"/>
    <p:sldId id="484" r:id="rId22"/>
    <p:sldId id="485" r:id="rId23"/>
    <p:sldId id="486" r:id="rId24"/>
    <p:sldId id="487" r:id="rId25"/>
    <p:sldId id="488" r:id="rId26"/>
    <p:sldId id="431" r:id="rId27"/>
    <p:sldId id="432" r:id="rId28"/>
    <p:sldId id="433" r:id="rId29"/>
    <p:sldId id="434" r:id="rId30"/>
    <p:sldId id="435" r:id="rId31"/>
    <p:sldId id="489" r:id="rId32"/>
    <p:sldId id="490" r:id="rId33"/>
    <p:sldId id="444" r:id="rId34"/>
    <p:sldId id="445" r:id="rId35"/>
    <p:sldId id="446" r:id="rId36"/>
    <p:sldId id="447" r:id="rId37"/>
    <p:sldId id="448" r:id="rId38"/>
    <p:sldId id="449" r:id="rId39"/>
    <p:sldId id="450" r:id="rId40"/>
    <p:sldId id="451" r:id="rId41"/>
    <p:sldId id="452" r:id="rId42"/>
    <p:sldId id="453" r:id="rId43"/>
    <p:sldId id="454" r:id="rId44"/>
    <p:sldId id="436" r:id="rId45"/>
    <p:sldId id="437" r:id="rId46"/>
    <p:sldId id="463" r:id="rId47"/>
    <p:sldId id="480" r:id="rId48"/>
    <p:sldId id="481" r:id="rId49"/>
    <p:sldId id="482" r:id="rId50"/>
    <p:sldId id="472" r:id="rId51"/>
    <p:sldId id="479" r:id="rId52"/>
    <p:sldId id="473" r:id="rId53"/>
    <p:sldId id="474" r:id="rId54"/>
    <p:sldId id="475" r:id="rId55"/>
    <p:sldId id="476" r:id="rId56"/>
    <p:sldId id="477" r:id="rId57"/>
    <p:sldId id="478" r:id="rId58"/>
    <p:sldId id="492" r:id="rId59"/>
    <p:sldId id="493" r:id="rId60"/>
    <p:sldId id="464" r:id="rId61"/>
    <p:sldId id="467" r:id="rId62"/>
    <p:sldId id="468" r:id="rId63"/>
    <p:sldId id="471" r:id="rId64"/>
    <p:sldId id="470" r:id="rId65"/>
    <p:sldId id="494" r:id="rId66"/>
    <p:sldId id="495" r:id="rId67"/>
    <p:sldId id="465" r:id="rId68"/>
    <p:sldId id="430"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FBBB3-31AD-4028-85E7-D5EA39453538}" type="datetimeFigureOut">
              <a:rPr lang="en-US" smtClean="0"/>
              <a:t>4/2/2023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334F3-CD82-4C03-9E9C-6BEC3BDAAFAF}" type="slidenum">
              <a:rPr lang="en-US" smtClean="0"/>
              <a:t>‹#›</a:t>
            </a:fld>
            <a:endParaRPr lang="en-US"/>
          </a:p>
        </p:txBody>
      </p:sp>
    </p:spTree>
    <p:extLst>
      <p:ext uri="{BB962C8B-B14F-4D97-AF65-F5344CB8AC3E}">
        <p14:creationId xmlns:p14="http://schemas.microsoft.com/office/powerpoint/2010/main" val="171177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362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38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56994"/>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561514"/>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10010618" cy="756994"/>
          </a:xfrm>
        </p:spPr>
        <p:txBody>
          <a:bodyPr>
            <a:normAutofit/>
          </a:bodyPr>
          <a:lstStyle/>
          <a:p>
            <a:pPr fontAlgn="base"/>
            <a:r>
              <a:rPr lang="en-US" b="1" cap="none" dirty="0" smtClean="0"/>
              <a:t>Software Requirement Analysis And Specification</a:t>
            </a:r>
            <a:endParaRPr lang="en-US" b="1" cap="none" dirty="0"/>
          </a:p>
        </p:txBody>
      </p:sp>
      <p:sp>
        <p:nvSpPr>
          <p:cNvPr id="3" name="Content Placeholder 2"/>
          <p:cNvSpPr>
            <a:spLocks noGrp="1"/>
          </p:cNvSpPr>
          <p:nvPr>
            <p:ph idx="1"/>
          </p:nvPr>
        </p:nvSpPr>
        <p:spPr>
          <a:xfrm>
            <a:off x="1326525" y="1561514"/>
            <a:ext cx="10534918" cy="4581709"/>
          </a:xfrm>
        </p:spPr>
        <p:txBody>
          <a:bodyPr>
            <a:noAutofit/>
          </a:bodyPr>
          <a:lstStyle/>
          <a:p>
            <a:pPr lvl="0">
              <a:lnSpc>
                <a:spcPct val="100000"/>
              </a:lnSpc>
              <a:spcBef>
                <a:spcPts val="1200"/>
              </a:spcBef>
              <a:buSzPts val="2400"/>
            </a:pPr>
            <a:r>
              <a:rPr lang="en-US" sz="2200" dirty="0"/>
              <a:t>SRS is the medium through which the client and the user needs are </a:t>
            </a:r>
            <a:r>
              <a:rPr lang="en-US" sz="2200" dirty="0" smtClean="0"/>
              <a:t>accurately </a:t>
            </a:r>
            <a:r>
              <a:rPr lang="en-US" sz="2200" dirty="0"/>
              <a:t>specified.</a:t>
            </a:r>
          </a:p>
          <a:p>
            <a:pPr lvl="0">
              <a:lnSpc>
                <a:spcPct val="100000"/>
              </a:lnSpc>
              <a:spcBef>
                <a:spcPts val="1200"/>
              </a:spcBef>
              <a:buSzPts val="2400"/>
            </a:pPr>
            <a:r>
              <a:rPr lang="en-US" sz="2200" dirty="0"/>
              <a:t>Software requirement is the description and specification of a </a:t>
            </a:r>
            <a:r>
              <a:rPr lang="en-US" sz="2200" dirty="0" smtClean="0"/>
              <a:t>system.</a:t>
            </a:r>
            <a:endParaRPr lang="en-US" sz="2200" dirty="0"/>
          </a:p>
          <a:p>
            <a:pPr lvl="0">
              <a:lnSpc>
                <a:spcPct val="100000"/>
              </a:lnSpc>
              <a:spcBef>
                <a:spcPts val="1200"/>
              </a:spcBef>
              <a:buSzPts val="2400"/>
            </a:pPr>
            <a:r>
              <a:rPr lang="en-US" sz="2200" dirty="0"/>
              <a:t>SRS is a document that completely describes WHAT the proposed system should do without </a:t>
            </a:r>
            <a:r>
              <a:rPr lang="en-US" sz="2200" dirty="0" smtClean="0"/>
              <a:t>describing </a:t>
            </a:r>
            <a:r>
              <a:rPr lang="en-US" sz="2200" dirty="0"/>
              <a:t>HOW the software will do it.</a:t>
            </a:r>
          </a:p>
          <a:p>
            <a:pPr lvl="0">
              <a:lnSpc>
                <a:spcPct val="100000"/>
              </a:lnSpc>
              <a:spcBef>
                <a:spcPts val="1200"/>
              </a:spcBef>
              <a:buSzPts val="2400"/>
            </a:pPr>
            <a:r>
              <a:rPr lang="en-US" sz="2200" dirty="0"/>
              <a:t>The basic goal of </a:t>
            </a:r>
            <a:r>
              <a:rPr lang="en-US" sz="2200" dirty="0" smtClean="0"/>
              <a:t>requirement </a:t>
            </a:r>
            <a:r>
              <a:rPr lang="en-US" sz="2200" dirty="0"/>
              <a:t>phase is to produce the SRS, which describes the complete external </a:t>
            </a:r>
            <a:r>
              <a:rPr lang="en-US" sz="2200" dirty="0" smtClean="0"/>
              <a:t>behavior </a:t>
            </a:r>
            <a:r>
              <a:rPr lang="en-US" sz="2200" dirty="0"/>
              <a:t>of the proposed software.</a:t>
            </a:r>
          </a:p>
          <a:p>
            <a:pPr lvl="0">
              <a:lnSpc>
                <a:spcPct val="100000"/>
              </a:lnSpc>
              <a:spcBef>
                <a:spcPts val="1200"/>
              </a:spcBef>
              <a:buSzPts val="2400"/>
            </a:pPr>
            <a:r>
              <a:rPr lang="en-US" sz="2200" dirty="0"/>
              <a:t>A high quality SRS is a </a:t>
            </a:r>
            <a:r>
              <a:rPr lang="en-US" sz="2200" dirty="0" smtClean="0"/>
              <a:t>pre-</a:t>
            </a:r>
            <a:r>
              <a:rPr lang="en-US" sz="2200" dirty="0" err="1" smtClean="0"/>
              <a:t>requistic</a:t>
            </a:r>
            <a:r>
              <a:rPr lang="en-US" sz="2200" dirty="0" smtClean="0"/>
              <a:t> </a:t>
            </a:r>
            <a:r>
              <a:rPr lang="en-US" sz="2200" dirty="0"/>
              <a:t>to high </a:t>
            </a:r>
            <a:r>
              <a:rPr lang="en-US" sz="2200" dirty="0" smtClean="0"/>
              <a:t>quality </a:t>
            </a:r>
            <a:r>
              <a:rPr lang="en-US" sz="2200" dirty="0"/>
              <a:t>software.</a:t>
            </a:r>
          </a:p>
          <a:p>
            <a:pPr lvl="0">
              <a:lnSpc>
                <a:spcPct val="100000"/>
              </a:lnSpc>
              <a:spcBef>
                <a:spcPts val="1200"/>
              </a:spcBef>
              <a:buSzPts val="2400"/>
            </a:pPr>
            <a:r>
              <a:rPr lang="en-US" sz="2200" dirty="0"/>
              <a:t>A high quality SRS reduces the development cost</a:t>
            </a:r>
            <a:endParaRPr lang="en-US" sz="2100" dirty="0"/>
          </a:p>
        </p:txBody>
      </p:sp>
      <p:sp>
        <p:nvSpPr>
          <p:cNvPr id="4" name="Rectangle 3"/>
          <p:cNvSpPr/>
          <p:nvPr/>
        </p:nvSpPr>
        <p:spPr>
          <a:xfrm>
            <a:off x="5971607" y="3244334"/>
            <a:ext cx="248786" cy="369332"/>
          </a:xfrm>
          <a:prstGeom prst="rect">
            <a:avLst/>
          </a:prstGeom>
        </p:spPr>
        <p:txBody>
          <a:bodyPr wrap="none">
            <a:spAutoFit/>
          </a:bodyPr>
          <a:lstStyle/>
          <a:p>
            <a:r>
              <a:rPr lang="en-US" dirty="0"/>
              <a:t> </a:t>
            </a:r>
          </a:p>
        </p:txBody>
      </p:sp>
      <p:sp>
        <p:nvSpPr>
          <p:cNvPr id="5" name="Rectangle 4"/>
          <p:cNvSpPr/>
          <p:nvPr/>
        </p:nvSpPr>
        <p:spPr>
          <a:xfrm>
            <a:off x="5971607" y="3244334"/>
            <a:ext cx="248786" cy="369332"/>
          </a:xfrm>
          <a:prstGeom prst="rect">
            <a:avLst/>
          </a:prstGeom>
        </p:spPr>
        <p:txBody>
          <a:bodyPr wrap="none">
            <a:spAutoFit/>
          </a:bodyPr>
          <a:lstStyle/>
          <a:p>
            <a:r>
              <a:rPr lang="en-US" dirty="0"/>
              <a:t> </a:t>
            </a:r>
          </a:p>
        </p:txBody>
      </p:sp>
      <p:sp>
        <p:nvSpPr>
          <p:cNvPr id="6" name="Rectangle 5"/>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62853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Types Of Requirements</a:t>
            </a:r>
            <a:endParaRPr lang="en-US" b="1" cap="none" dirty="0"/>
          </a:p>
        </p:txBody>
      </p:sp>
      <p:sp>
        <p:nvSpPr>
          <p:cNvPr id="3" name="Content Placeholder 2"/>
          <p:cNvSpPr>
            <a:spLocks noGrp="1"/>
          </p:cNvSpPr>
          <p:nvPr>
            <p:ph idx="1"/>
          </p:nvPr>
        </p:nvSpPr>
        <p:spPr>
          <a:xfrm>
            <a:off x="1451579" y="1561514"/>
            <a:ext cx="9984860" cy="4581709"/>
          </a:xfrm>
        </p:spPr>
        <p:txBody>
          <a:bodyPr>
            <a:normAutofit/>
          </a:bodyPr>
          <a:lstStyle/>
          <a:p>
            <a:pPr marL="0" indent="0">
              <a:lnSpc>
                <a:spcPct val="110000"/>
              </a:lnSpc>
              <a:spcBef>
                <a:spcPts val="1200"/>
              </a:spcBef>
              <a:buNone/>
            </a:pPr>
            <a:r>
              <a:rPr lang="en-US" b="1" dirty="0" smtClean="0"/>
              <a:t>System </a:t>
            </a:r>
            <a:r>
              <a:rPr lang="en-US" b="1" dirty="0"/>
              <a:t>requirements</a:t>
            </a:r>
          </a:p>
          <a:p>
            <a:pPr>
              <a:lnSpc>
                <a:spcPct val="110000"/>
              </a:lnSpc>
              <a:spcBef>
                <a:spcPts val="1200"/>
              </a:spcBef>
            </a:pPr>
            <a:r>
              <a:rPr lang="en-US" dirty="0"/>
              <a:t>A structured </a:t>
            </a:r>
            <a:r>
              <a:rPr lang="en-US" dirty="0" smtClean="0"/>
              <a:t>document </a:t>
            </a:r>
            <a:r>
              <a:rPr lang="en-US" dirty="0"/>
              <a:t>setting out detailed descriptions of the system </a:t>
            </a:r>
            <a:r>
              <a:rPr lang="en-US" dirty="0" smtClean="0"/>
              <a:t>services.</a:t>
            </a:r>
          </a:p>
          <a:p>
            <a:pPr>
              <a:lnSpc>
                <a:spcPct val="110000"/>
              </a:lnSpc>
              <a:spcBef>
                <a:spcPts val="1200"/>
              </a:spcBef>
            </a:pPr>
            <a:r>
              <a:rPr lang="en-US" dirty="0" smtClean="0"/>
              <a:t>Written </a:t>
            </a:r>
            <a:r>
              <a:rPr lang="en-US" dirty="0"/>
              <a:t>as a contract </a:t>
            </a:r>
            <a:r>
              <a:rPr lang="en-US" dirty="0" smtClean="0"/>
              <a:t>between </a:t>
            </a:r>
            <a:r>
              <a:rPr lang="en-US" dirty="0"/>
              <a:t>client and </a:t>
            </a:r>
            <a:r>
              <a:rPr lang="en-US" dirty="0" smtClean="0"/>
              <a:t>contractor.</a:t>
            </a:r>
          </a:p>
          <a:p>
            <a:pPr marL="0" indent="0">
              <a:lnSpc>
                <a:spcPct val="110000"/>
              </a:lnSpc>
              <a:spcBef>
                <a:spcPts val="1200"/>
              </a:spcBef>
              <a:buNone/>
            </a:pPr>
            <a:endParaRPr lang="en-US" dirty="0" smtClean="0"/>
          </a:p>
        </p:txBody>
      </p:sp>
    </p:spTree>
    <p:extLst>
      <p:ext uri="{BB962C8B-B14F-4D97-AF65-F5344CB8AC3E}">
        <p14:creationId xmlns:p14="http://schemas.microsoft.com/office/powerpoint/2010/main" val="189756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Specification</a:t>
            </a:r>
            <a:endParaRPr lang="en-US" cap="none" dirty="0"/>
          </a:p>
        </p:txBody>
      </p:sp>
      <p:sp>
        <p:nvSpPr>
          <p:cNvPr id="3" name="Content Placeholder 2"/>
          <p:cNvSpPr>
            <a:spLocks noGrp="1"/>
          </p:cNvSpPr>
          <p:nvPr>
            <p:ph idx="1"/>
          </p:nvPr>
        </p:nvSpPr>
        <p:spPr>
          <a:xfrm>
            <a:off x="1451579" y="1561514"/>
            <a:ext cx="9603275" cy="3904831"/>
          </a:xfrm>
        </p:spPr>
        <p:txBody>
          <a:bodyPr/>
          <a:lstStyle/>
          <a:p>
            <a:pPr>
              <a:lnSpc>
                <a:spcPct val="110000"/>
              </a:lnSpc>
              <a:spcBef>
                <a:spcPts val="1200"/>
              </a:spcBef>
            </a:pPr>
            <a:r>
              <a:rPr lang="en-US" dirty="0" smtClean="0"/>
              <a:t>A </a:t>
            </a:r>
            <a:r>
              <a:rPr lang="en-US" dirty="0"/>
              <a:t>detailed software description which can serve as a basis for a design or implementation. </a:t>
            </a:r>
          </a:p>
          <a:p>
            <a:pPr>
              <a:lnSpc>
                <a:spcPct val="110000"/>
              </a:lnSpc>
              <a:spcBef>
                <a:spcPts val="1200"/>
              </a:spcBef>
            </a:pPr>
            <a:r>
              <a:rPr lang="en-US" dirty="0"/>
              <a:t>Written for developers</a:t>
            </a:r>
            <a:endParaRPr lang="en-US" b="1" dirty="0"/>
          </a:p>
          <a:p>
            <a:endParaRPr lang="en-US" dirty="0"/>
          </a:p>
        </p:txBody>
      </p:sp>
    </p:spTree>
    <p:extLst>
      <p:ext uri="{BB962C8B-B14F-4D97-AF65-F5344CB8AC3E}">
        <p14:creationId xmlns:p14="http://schemas.microsoft.com/office/powerpoint/2010/main" val="368827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User Requirements</a:t>
            </a:r>
            <a:endParaRPr lang="en-US" cap="none" dirty="0"/>
          </a:p>
        </p:txBody>
      </p:sp>
      <p:sp>
        <p:nvSpPr>
          <p:cNvPr id="3" name="Content Placeholder 2"/>
          <p:cNvSpPr>
            <a:spLocks noGrp="1"/>
          </p:cNvSpPr>
          <p:nvPr>
            <p:ph idx="1"/>
          </p:nvPr>
        </p:nvSpPr>
        <p:spPr>
          <a:xfrm>
            <a:off x="1451579" y="1561514"/>
            <a:ext cx="9603275" cy="3904831"/>
          </a:xfrm>
        </p:spPr>
        <p:txBody>
          <a:bodyPr/>
          <a:lstStyle/>
          <a:p>
            <a:pPr>
              <a:lnSpc>
                <a:spcPct val="110000"/>
              </a:lnSpc>
              <a:spcBef>
                <a:spcPts val="1200"/>
              </a:spcBef>
            </a:pPr>
            <a:r>
              <a:rPr lang="en-US" dirty="0" smtClean="0"/>
              <a:t>Statements </a:t>
            </a:r>
            <a:r>
              <a:rPr lang="en-US" dirty="0"/>
              <a:t>in natural language + diagram of the services the system provides and its operational constraints. written for customers</a:t>
            </a:r>
          </a:p>
          <a:p>
            <a:pPr>
              <a:lnSpc>
                <a:spcPct val="110000"/>
              </a:lnSpc>
              <a:spcBef>
                <a:spcPts val="1200"/>
              </a:spcBef>
            </a:pPr>
            <a:r>
              <a:rPr lang="en-US" dirty="0"/>
              <a:t>Should describe functional and non-functional requirements so that they are understandable by system users who don’t have detailed technical knowledge </a:t>
            </a:r>
          </a:p>
          <a:p>
            <a:pPr>
              <a:lnSpc>
                <a:spcPct val="110000"/>
              </a:lnSpc>
              <a:spcBef>
                <a:spcPts val="1200"/>
              </a:spcBef>
            </a:pPr>
            <a:r>
              <a:rPr lang="en-US" dirty="0"/>
              <a:t>User requirements are defined using natural language, tables and diagram</a:t>
            </a:r>
          </a:p>
          <a:p>
            <a:endParaRPr lang="en-US" dirty="0"/>
          </a:p>
        </p:txBody>
      </p:sp>
    </p:spTree>
    <p:extLst>
      <p:ext uri="{BB962C8B-B14F-4D97-AF65-F5344CB8AC3E}">
        <p14:creationId xmlns:p14="http://schemas.microsoft.com/office/powerpoint/2010/main" val="1808348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Problems With Natural Language</a:t>
            </a:r>
            <a:endParaRPr lang="en-US" b="1" cap="none" dirty="0"/>
          </a:p>
        </p:txBody>
      </p:sp>
      <p:sp>
        <p:nvSpPr>
          <p:cNvPr id="3" name="Content Placeholder 2"/>
          <p:cNvSpPr>
            <a:spLocks noGrp="1"/>
          </p:cNvSpPr>
          <p:nvPr>
            <p:ph idx="1"/>
          </p:nvPr>
        </p:nvSpPr>
        <p:spPr>
          <a:xfrm>
            <a:off x="1451579" y="1561514"/>
            <a:ext cx="9603275" cy="4478678"/>
          </a:xfrm>
        </p:spPr>
        <p:txBody>
          <a:bodyPr>
            <a:normAutofit/>
          </a:bodyPr>
          <a:lstStyle/>
          <a:p>
            <a:pPr marL="0" indent="0">
              <a:buNone/>
            </a:pPr>
            <a:r>
              <a:rPr lang="en-US" b="1" dirty="0" smtClean="0"/>
              <a:t>Ambiguity </a:t>
            </a:r>
            <a:r>
              <a:rPr lang="en-US" b="1" dirty="0"/>
              <a:t>– </a:t>
            </a:r>
            <a:endParaRPr lang="en-US" b="1" dirty="0" smtClean="0"/>
          </a:p>
          <a:p>
            <a:r>
              <a:rPr lang="en-US" dirty="0" smtClean="0"/>
              <a:t>Readers </a:t>
            </a:r>
            <a:r>
              <a:rPr lang="en-US" dirty="0"/>
              <a:t>and writers may not interpret words in the same way </a:t>
            </a:r>
            <a:endParaRPr lang="en-US" dirty="0" smtClean="0"/>
          </a:p>
          <a:p>
            <a:pPr marL="0" indent="0">
              <a:buNone/>
            </a:pPr>
            <a:r>
              <a:rPr lang="en-US" b="1" dirty="0" smtClean="0"/>
              <a:t>Over-flexibility </a:t>
            </a:r>
            <a:r>
              <a:rPr lang="en-US" b="1" dirty="0"/>
              <a:t>– </a:t>
            </a:r>
            <a:endParaRPr lang="en-US" b="1" dirty="0" smtClean="0"/>
          </a:p>
          <a:p>
            <a:r>
              <a:rPr lang="en-US" dirty="0" smtClean="0"/>
              <a:t>The </a:t>
            </a:r>
            <a:r>
              <a:rPr lang="en-US" dirty="0"/>
              <a:t>same thing may be expressed in a number of different ways </a:t>
            </a:r>
            <a:endParaRPr lang="en-US" dirty="0" smtClean="0"/>
          </a:p>
          <a:p>
            <a:pPr marL="0" indent="0">
              <a:buNone/>
            </a:pPr>
            <a:r>
              <a:rPr lang="en-US" b="1" dirty="0" smtClean="0"/>
              <a:t>Requirements </a:t>
            </a:r>
            <a:r>
              <a:rPr lang="en-US" b="1" dirty="0"/>
              <a:t>amalgamation &amp; confusion – </a:t>
            </a:r>
            <a:endParaRPr lang="en-US" b="1" dirty="0" smtClean="0"/>
          </a:p>
          <a:p>
            <a:r>
              <a:rPr lang="en-US" dirty="0" smtClean="0"/>
              <a:t>Several </a:t>
            </a:r>
            <a:r>
              <a:rPr lang="en-US" dirty="0"/>
              <a:t>different requirements may be expressed together; functional and non-functional requirements may be mixed together </a:t>
            </a:r>
            <a:endParaRPr lang="en-US" dirty="0" smtClean="0"/>
          </a:p>
          <a:p>
            <a:pPr marL="0" indent="0">
              <a:buNone/>
            </a:pPr>
            <a:r>
              <a:rPr lang="en-US" b="1" dirty="0" smtClean="0"/>
              <a:t>Lack </a:t>
            </a:r>
            <a:r>
              <a:rPr lang="en-US" b="1" dirty="0"/>
              <a:t>of </a:t>
            </a:r>
            <a:r>
              <a:rPr lang="en-US" b="1" dirty="0" smtClean="0"/>
              <a:t>modularization </a:t>
            </a:r>
            <a:r>
              <a:rPr lang="en-US" b="1" dirty="0"/>
              <a:t>– </a:t>
            </a:r>
            <a:endParaRPr lang="en-US" b="1" dirty="0" smtClean="0"/>
          </a:p>
          <a:p>
            <a:r>
              <a:rPr lang="en-US" dirty="0" smtClean="0"/>
              <a:t>NL </a:t>
            </a:r>
            <a:r>
              <a:rPr lang="en-US" dirty="0"/>
              <a:t>structures are inadequate to structure system </a:t>
            </a:r>
            <a:r>
              <a:rPr lang="en-US" dirty="0" smtClean="0"/>
              <a:t>requirements</a:t>
            </a:r>
            <a:endParaRPr lang="en-US" dirty="0"/>
          </a:p>
        </p:txBody>
      </p:sp>
    </p:spTree>
    <p:extLst>
      <p:ext uri="{BB962C8B-B14F-4D97-AF65-F5344CB8AC3E}">
        <p14:creationId xmlns:p14="http://schemas.microsoft.com/office/powerpoint/2010/main" val="1175672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1451578" y="663843"/>
            <a:ext cx="9603275" cy="886662"/>
          </a:xfrm>
          <a:prstGeom prst="rect">
            <a:avLst/>
          </a:prstGeom>
          <a:noFill/>
          <a:ln>
            <a:noFill/>
          </a:ln>
        </p:spPr>
        <p:txBody>
          <a:bodyPr spcFirstLastPara="1" wrap="square" lIns="91425" tIns="45700" rIns="91425" bIns="45700" anchor="t" anchorCtr="0">
            <a:normAutofit/>
          </a:bodyPr>
          <a:lstStyle/>
          <a:p>
            <a:pPr>
              <a:lnSpc>
                <a:spcPct val="100000"/>
              </a:lnSpc>
              <a:spcBef>
                <a:spcPts val="1200"/>
              </a:spcBef>
            </a:pPr>
            <a:r>
              <a:rPr lang="en-US" b="1" cap="none" dirty="0" smtClean="0"/>
              <a:t>Domain Requirements</a:t>
            </a:r>
            <a:endParaRPr lang="en-US" b="1" cap="none" dirty="0"/>
          </a:p>
        </p:txBody>
      </p:sp>
      <p:sp>
        <p:nvSpPr>
          <p:cNvPr id="107" name="Google Shape;107;p2"/>
          <p:cNvSpPr txBox="1">
            <a:spLocks noGrp="1"/>
          </p:cNvSpPr>
          <p:nvPr>
            <p:ph type="body" idx="1"/>
          </p:nvPr>
        </p:nvSpPr>
        <p:spPr>
          <a:xfrm>
            <a:off x="1451579" y="1550504"/>
            <a:ext cx="9959103" cy="4618476"/>
          </a:xfrm>
          <a:prstGeom prst="rect">
            <a:avLst/>
          </a:prstGeom>
          <a:noFill/>
          <a:ln>
            <a:noFill/>
          </a:ln>
        </p:spPr>
        <p:txBody>
          <a:bodyPr spcFirstLastPara="1" wrap="square" lIns="91425" tIns="45700" rIns="91425" bIns="45700" anchor="t" anchorCtr="0">
            <a:noAutofit/>
          </a:bodyPr>
          <a:lstStyle/>
          <a:p>
            <a:pPr>
              <a:lnSpc>
                <a:spcPct val="100000"/>
              </a:lnSpc>
              <a:spcBef>
                <a:spcPts val="1200"/>
              </a:spcBef>
            </a:pPr>
            <a:r>
              <a:rPr lang="en-US" sz="2100" dirty="0" smtClean="0"/>
              <a:t>Requirements </a:t>
            </a:r>
            <a:r>
              <a:rPr lang="en-US" sz="2100" dirty="0"/>
              <a:t>that come from the application domain of the system and that reflect characteristics of that domain</a:t>
            </a:r>
          </a:p>
          <a:p>
            <a:pPr>
              <a:lnSpc>
                <a:spcPct val="100000"/>
              </a:lnSpc>
              <a:spcBef>
                <a:spcPts val="1200"/>
              </a:spcBef>
            </a:pPr>
            <a:r>
              <a:rPr lang="en-US" sz="2100" dirty="0"/>
              <a:t>May be new function requirements, constraints on existing requirements or define specific computations</a:t>
            </a:r>
          </a:p>
          <a:p>
            <a:pPr>
              <a:lnSpc>
                <a:spcPct val="100000"/>
              </a:lnSpc>
              <a:spcBef>
                <a:spcPts val="1200"/>
              </a:spcBef>
            </a:pPr>
            <a:r>
              <a:rPr lang="en-US" sz="2100" dirty="0"/>
              <a:t>If domain requirements are not satisfied, the system may be unworkable</a:t>
            </a:r>
          </a:p>
        </p:txBody>
      </p:sp>
    </p:spTree>
    <p:extLst>
      <p:ext uri="{BB962C8B-B14F-4D97-AF65-F5344CB8AC3E}">
        <p14:creationId xmlns:p14="http://schemas.microsoft.com/office/powerpoint/2010/main" val="892182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Domain Requirement Issue</a:t>
            </a:r>
            <a:endParaRPr lang="en-US" cap="none" dirty="0"/>
          </a:p>
        </p:txBody>
      </p:sp>
      <p:sp>
        <p:nvSpPr>
          <p:cNvPr id="3" name="Content Placeholder 2"/>
          <p:cNvSpPr>
            <a:spLocks noGrp="1"/>
          </p:cNvSpPr>
          <p:nvPr>
            <p:ph idx="1"/>
          </p:nvPr>
        </p:nvSpPr>
        <p:spPr>
          <a:xfrm>
            <a:off x="1451579" y="1561514"/>
            <a:ext cx="9603275" cy="3904831"/>
          </a:xfrm>
        </p:spPr>
        <p:txBody>
          <a:bodyPr/>
          <a:lstStyle/>
          <a:p>
            <a:pPr marL="0" indent="0">
              <a:buNone/>
            </a:pPr>
            <a:r>
              <a:rPr lang="en-US" b="1" dirty="0" smtClean="0"/>
              <a:t>Understandability </a:t>
            </a:r>
          </a:p>
          <a:p>
            <a:r>
              <a:rPr lang="en-US" dirty="0" smtClean="0"/>
              <a:t>Requirements </a:t>
            </a:r>
            <a:r>
              <a:rPr lang="en-US" dirty="0"/>
              <a:t>are </a:t>
            </a:r>
            <a:r>
              <a:rPr lang="en-US" dirty="0" smtClean="0"/>
              <a:t>expressed </a:t>
            </a:r>
            <a:r>
              <a:rPr lang="en-US" dirty="0"/>
              <a:t>in the language of the application domain – this is often not understood by software engineers developing the </a:t>
            </a:r>
            <a:r>
              <a:rPr lang="en-US" dirty="0" smtClean="0"/>
              <a:t>system</a:t>
            </a:r>
          </a:p>
          <a:p>
            <a:pPr marL="0" indent="0">
              <a:buNone/>
            </a:pPr>
            <a:r>
              <a:rPr lang="en-US" b="1" dirty="0" smtClean="0"/>
              <a:t>Implicitness</a:t>
            </a:r>
            <a:endParaRPr lang="en-US" b="1" dirty="0"/>
          </a:p>
          <a:p>
            <a:r>
              <a:rPr lang="en-US" dirty="0" smtClean="0"/>
              <a:t>Domain </a:t>
            </a:r>
            <a:r>
              <a:rPr lang="en-US" dirty="0"/>
              <a:t>specialists understand the area so well that they do not think of making the domain requirements </a:t>
            </a:r>
            <a:r>
              <a:rPr lang="en-US" dirty="0" smtClean="0"/>
              <a:t>explicit</a:t>
            </a:r>
            <a:endParaRPr lang="en-US" dirty="0"/>
          </a:p>
        </p:txBody>
      </p:sp>
    </p:spTree>
    <p:extLst>
      <p:ext uri="{BB962C8B-B14F-4D97-AF65-F5344CB8AC3E}">
        <p14:creationId xmlns:p14="http://schemas.microsoft.com/office/powerpoint/2010/main" val="3584546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505431" y="629211"/>
            <a:ext cx="9603275" cy="930494"/>
          </a:xfrm>
          <a:prstGeom prst="rect">
            <a:avLst/>
          </a:prstGeom>
          <a:noFill/>
          <a:ln>
            <a:noFill/>
          </a:ln>
        </p:spPr>
        <p:txBody>
          <a:bodyPr spcFirstLastPara="1" wrap="square" lIns="91425" tIns="45700" rIns="91425" bIns="45700" anchor="t" anchorCtr="0">
            <a:normAutofit/>
          </a:bodyPr>
          <a:lstStyle/>
          <a:p>
            <a:r>
              <a:rPr lang="en-US" b="1" cap="none" dirty="0" smtClean="0"/>
              <a:t>Functional And Non-functional Requirements</a:t>
            </a:r>
            <a:endParaRPr lang="en-US" b="1" cap="none" dirty="0"/>
          </a:p>
        </p:txBody>
      </p:sp>
      <p:sp>
        <p:nvSpPr>
          <p:cNvPr id="113" name="Google Shape;113;p3"/>
          <p:cNvSpPr txBox="1">
            <a:spLocks noGrp="1"/>
          </p:cNvSpPr>
          <p:nvPr>
            <p:ph type="body" idx="1"/>
          </p:nvPr>
        </p:nvSpPr>
        <p:spPr>
          <a:xfrm>
            <a:off x="1451579" y="1559706"/>
            <a:ext cx="9603275" cy="4536294"/>
          </a:xfrm>
          <a:prstGeom prst="rect">
            <a:avLst/>
          </a:prstGeom>
          <a:noFill/>
          <a:ln>
            <a:noFill/>
          </a:ln>
        </p:spPr>
        <p:txBody>
          <a:bodyPr spcFirstLastPara="1" wrap="square" lIns="91425" tIns="45700" rIns="91425" bIns="45700" anchor="t" anchorCtr="0">
            <a:normAutofit/>
          </a:bodyPr>
          <a:lstStyle/>
          <a:p>
            <a:pPr marL="0" indent="0">
              <a:buNone/>
            </a:pPr>
            <a:r>
              <a:rPr lang="en-US" sz="2200" b="1" dirty="0" smtClean="0"/>
              <a:t>Functional </a:t>
            </a:r>
            <a:r>
              <a:rPr lang="en-US" sz="2200" b="1" dirty="0"/>
              <a:t>requirements</a:t>
            </a:r>
          </a:p>
          <a:p>
            <a:r>
              <a:rPr lang="en-US" sz="2200" dirty="0"/>
              <a:t>Statements of services the system should provide, how the system should react to particular </a:t>
            </a:r>
            <a:r>
              <a:rPr lang="en-US" sz="2200" dirty="0" smtClean="0"/>
              <a:t>inputs and </a:t>
            </a:r>
            <a:r>
              <a:rPr lang="en-US" sz="2200" dirty="0"/>
              <a:t>how the system should behave in particular situations</a:t>
            </a:r>
          </a:p>
          <a:p>
            <a:r>
              <a:rPr lang="en-US" sz="2200" dirty="0"/>
              <a:t>Describe functionality or system services.</a:t>
            </a:r>
          </a:p>
          <a:p>
            <a:r>
              <a:rPr lang="en-US" sz="2200" dirty="0"/>
              <a:t>Depend on the type of software, expected users and the type of system where the software is used</a:t>
            </a:r>
          </a:p>
          <a:p>
            <a:r>
              <a:rPr lang="en-US" sz="2200" dirty="0" smtClean="0"/>
              <a:t>Functional </a:t>
            </a:r>
            <a:r>
              <a:rPr lang="en-US" sz="2200" dirty="0"/>
              <a:t>user requirements may be high-level statements of what the system should do but functional </a:t>
            </a:r>
            <a:r>
              <a:rPr lang="en-US" sz="2200" dirty="0" smtClean="0"/>
              <a:t>system requirements </a:t>
            </a:r>
            <a:r>
              <a:rPr lang="en-US" sz="2200" dirty="0"/>
              <a:t>should describe the system services in </a:t>
            </a:r>
            <a:r>
              <a:rPr lang="en-US" sz="2200" dirty="0" smtClean="0"/>
              <a:t>detail</a:t>
            </a:r>
            <a:endParaRPr lang="en-US" sz="2200" dirty="0"/>
          </a:p>
        </p:txBody>
      </p:sp>
    </p:spTree>
    <p:extLst>
      <p:ext uri="{BB962C8B-B14F-4D97-AF65-F5344CB8AC3E}">
        <p14:creationId xmlns:p14="http://schemas.microsoft.com/office/powerpoint/2010/main" val="3802289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Non-Functional </a:t>
            </a:r>
            <a:r>
              <a:rPr lang="en-US" b="1" cap="none" dirty="0" smtClean="0"/>
              <a:t>Requirements</a:t>
            </a:r>
            <a:endParaRPr lang="en-US" b="1" cap="none" dirty="0"/>
          </a:p>
        </p:txBody>
      </p:sp>
      <p:sp>
        <p:nvSpPr>
          <p:cNvPr id="3" name="Content Placeholder 2"/>
          <p:cNvSpPr>
            <a:spLocks noGrp="1"/>
          </p:cNvSpPr>
          <p:nvPr>
            <p:ph idx="1"/>
          </p:nvPr>
        </p:nvSpPr>
        <p:spPr>
          <a:xfrm>
            <a:off x="1451579" y="1561514"/>
            <a:ext cx="9971982" cy="4568830"/>
          </a:xfrm>
        </p:spPr>
        <p:txBody>
          <a:bodyPr>
            <a:normAutofit/>
          </a:bodyPr>
          <a:lstStyle/>
          <a:p>
            <a:r>
              <a:rPr lang="en-US" sz="2200" dirty="0"/>
              <a:t>C</a:t>
            </a:r>
            <a:r>
              <a:rPr lang="en-US" sz="2200" dirty="0" smtClean="0"/>
              <a:t>onstraints </a:t>
            </a:r>
            <a:r>
              <a:rPr lang="en-US" sz="2200" dirty="0"/>
              <a:t>on the services or functions offered by the system such as timing constraints, constraints on the development process, standards</a:t>
            </a:r>
          </a:p>
          <a:p>
            <a:r>
              <a:rPr lang="en-US" sz="2200" dirty="0"/>
              <a:t>Define system properties and constraints </a:t>
            </a:r>
            <a:r>
              <a:rPr lang="en-US" sz="2200" dirty="0" err="1"/>
              <a:t>eg</a:t>
            </a:r>
            <a:r>
              <a:rPr lang="en-US" sz="2200" dirty="0"/>
              <a:t>. reliability, response time and storage requirements. Constraints are I/O device </a:t>
            </a:r>
            <a:r>
              <a:rPr lang="en-US" sz="2200" dirty="0" smtClean="0"/>
              <a:t>capability, system </a:t>
            </a:r>
            <a:r>
              <a:rPr lang="en-US" sz="2200" dirty="0"/>
              <a:t>representations </a:t>
            </a:r>
            <a:r>
              <a:rPr lang="en-US" sz="2200" dirty="0" err="1"/>
              <a:t>etc</a:t>
            </a:r>
            <a:endParaRPr lang="en-US" sz="2200" dirty="0"/>
          </a:p>
          <a:p>
            <a:r>
              <a:rPr lang="en-US" sz="2200" dirty="0"/>
              <a:t>Non-functional requirements may be more critical than functional requirements. If these are not met, the system is </a:t>
            </a:r>
            <a:r>
              <a:rPr lang="en-US" sz="2200" dirty="0" smtClean="0"/>
              <a:t>useless.</a:t>
            </a:r>
          </a:p>
          <a:p>
            <a:r>
              <a:rPr lang="en-US" sz="2400" dirty="0"/>
              <a:t>Non-functional requirements define the overall qualities or attributes of the resulting system</a:t>
            </a:r>
          </a:p>
          <a:p>
            <a:endParaRPr lang="en-US" sz="2200" dirty="0" smtClean="0"/>
          </a:p>
          <a:p>
            <a:endParaRPr lang="en-US" sz="2200" dirty="0"/>
          </a:p>
        </p:txBody>
      </p:sp>
    </p:spTree>
    <p:extLst>
      <p:ext uri="{BB962C8B-B14F-4D97-AF65-F5344CB8AC3E}">
        <p14:creationId xmlns:p14="http://schemas.microsoft.com/office/powerpoint/2010/main" val="65830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17314"/>
          </a:xfrm>
        </p:spPr>
        <p:txBody>
          <a:bodyPr>
            <a:normAutofit/>
          </a:bodyPr>
          <a:lstStyle/>
          <a:p>
            <a:pPr marL="0" indent="0">
              <a:lnSpc>
                <a:spcPct val="100000"/>
              </a:lnSpc>
              <a:spcBef>
                <a:spcPts val="1200"/>
              </a:spcBef>
              <a:buNone/>
            </a:pPr>
            <a:r>
              <a:rPr lang="en-US" sz="2100" b="1" dirty="0" smtClean="0"/>
              <a:t>Product </a:t>
            </a:r>
            <a:r>
              <a:rPr lang="en-US" sz="2100" b="1" dirty="0"/>
              <a:t>requirements </a:t>
            </a:r>
            <a:r>
              <a:rPr lang="en-US" sz="2100" dirty="0"/>
              <a:t>– </a:t>
            </a:r>
            <a:endParaRPr lang="en-US" sz="2100" dirty="0" smtClean="0"/>
          </a:p>
          <a:p>
            <a:pPr>
              <a:lnSpc>
                <a:spcPct val="100000"/>
              </a:lnSpc>
              <a:spcBef>
                <a:spcPts val="1200"/>
              </a:spcBef>
            </a:pPr>
            <a:r>
              <a:rPr lang="en-US" sz="2100" dirty="0" smtClean="0"/>
              <a:t>Requirements </a:t>
            </a:r>
            <a:r>
              <a:rPr lang="en-US" sz="2100" dirty="0"/>
              <a:t>which specify that the delivered product must behave in a particular way, e.g. execution speed, reliability etc. </a:t>
            </a:r>
            <a:endParaRPr lang="en-US" sz="2100" dirty="0" smtClean="0"/>
          </a:p>
          <a:p>
            <a:pPr marL="0" indent="0">
              <a:lnSpc>
                <a:spcPct val="100000"/>
              </a:lnSpc>
              <a:spcBef>
                <a:spcPts val="1200"/>
              </a:spcBef>
              <a:buNone/>
            </a:pPr>
            <a:r>
              <a:rPr lang="en-US" sz="2100" b="1" dirty="0" smtClean="0"/>
              <a:t>Organizational </a:t>
            </a:r>
            <a:r>
              <a:rPr lang="en-US" sz="2100" b="1" dirty="0"/>
              <a:t>requirements </a:t>
            </a:r>
            <a:r>
              <a:rPr lang="en-US" sz="2100" dirty="0"/>
              <a:t>– </a:t>
            </a:r>
            <a:endParaRPr lang="en-US" sz="2100" dirty="0" smtClean="0"/>
          </a:p>
          <a:p>
            <a:pPr>
              <a:lnSpc>
                <a:spcPct val="100000"/>
              </a:lnSpc>
              <a:spcBef>
                <a:spcPts val="1200"/>
              </a:spcBef>
            </a:pPr>
            <a:r>
              <a:rPr lang="en-US" sz="2100" dirty="0" smtClean="0"/>
              <a:t>Requirements </a:t>
            </a:r>
            <a:r>
              <a:rPr lang="en-US" sz="2100" dirty="0"/>
              <a:t>which are a consequence of </a:t>
            </a:r>
            <a:r>
              <a:rPr lang="en-US" sz="2100" dirty="0" smtClean="0"/>
              <a:t>organizational </a:t>
            </a:r>
            <a:r>
              <a:rPr lang="en-US" sz="2100" dirty="0"/>
              <a:t>policies and procedures, e.g. process standards used, implementation requirements etc. </a:t>
            </a:r>
            <a:endParaRPr lang="en-US" sz="2100" dirty="0" smtClean="0"/>
          </a:p>
          <a:p>
            <a:pPr marL="0" indent="0">
              <a:lnSpc>
                <a:spcPct val="100000"/>
              </a:lnSpc>
              <a:spcBef>
                <a:spcPts val="1200"/>
              </a:spcBef>
              <a:buNone/>
            </a:pPr>
            <a:r>
              <a:rPr lang="en-US" sz="2100" b="1" dirty="0" smtClean="0"/>
              <a:t>External </a:t>
            </a:r>
            <a:r>
              <a:rPr lang="en-US" sz="2100" b="1" dirty="0"/>
              <a:t>requirements </a:t>
            </a:r>
            <a:r>
              <a:rPr lang="en-US" sz="2100" dirty="0"/>
              <a:t>– </a:t>
            </a:r>
            <a:endParaRPr lang="en-US" sz="2100" dirty="0" smtClean="0"/>
          </a:p>
          <a:p>
            <a:pPr>
              <a:lnSpc>
                <a:spcPct val="100000"/>
              </a:lnSpc>
              <a:spcBef>
                <a:spcPts val="1200"/>
              </a:spcBef>
            </a:pPr>
            <a:r>
              <a:rPr lang="en-US" sz="2100" dirty="0" smtClean="0"/>
              <a:t>Requirements </a:t>
            </a:r>
            <a:r>
              <a:rPr lang="en-US" sz="2100" dirty="0"/>
              <a:t>which arise from factors which are external to the system and its </a:t>
            </a:r>
            <a:r>
              <a:rPr lang="en-US" sz="2100" dirty="0" smtClean="0"/>
              <a:t>development </a:t>
            </a:r>
            <a:r>
              <a:rPr lang="en-US" sz="2100" dirty="0"/>
              <a:t>process, e.g. interoperability requirements, legislative </a:t>
            </a:r>
            <a:r>
              <a:rPr lang="en-US" sz="2100" dirty="0" smtClean="0"/>
              <a:t>requirements</a:t>
            </a:r>
          </a:p>
        </p:txBody>
      </p:sp>
    </p:spTree>
    <p:extLst>
      <p:ext uri="{BB962C8B-B14F-4D97-AF65-F5344CB8AC3E}">
        <p14:creationId xmlns:p14="http://schemas.microsoft.com/office/powerpoint/2010/main" val="2350408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These May Include</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Performance </a:t>
            </a:r>
            <a:r>
              <a:rPr lang="en-US" dirty="0"/>
              <a:t>requirements</a:t>
            </a:r>
          </a:p>
          <a:p>
            <a:r>
              <a:rPr lang="en-US" dirty="0"/>
              <a:t>Safety requirements</a:t>
            </a:r>
          </a:p>
          <a:p>
            <a:r>
              <a:rPr lang="en-US" dirty="0"/>
              <a:t>Security requirements</a:t>
            </a:r>
          </a:p>
          <a:p>
            <a:r>
              <a:rPr lang="en-US" dirty="0"/>
              <a:t>Usability requirements</a:t>
            </a:r>
          </a:p>
          <a:p>
            <a:r>
              <a:rPr lang="en-US" dirty="0"/>
              <a:t>Scalability requirements</a:t>
            </a:r>
          </a:p>
          <a:p>
            <a:endParaRPr lang="en-US" dirty="0"/>
          </a:p>
        </p:txBody>
      </p:sp>
    </p:spTree>
    <p:extLst>
      <p:ext uri="{BB962C8B-B14F-4D97-AF65-F5344CB8AC3E}">
        <p14:creationId xmlns:p14="http://schemas.microsoft.com/office/powerpoint/2010/main" val="253378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061" y="153888"/>
            <a:ext cx="4288665" cy="430887"/>
          </a:xfrm>
          <a:prstGeom prst="rect">
            <a:avLst/>
          </a:prstGeom>
        </p:spPr>
        <p:txBody>
          <a:bodyPr wrap="square">
            <a:spAutoFit/>
          </a:bodyPr>
          <a:lstStyle/>
          <a:p>
            <a:pPr algn="just"/>
            <a:r>
              <a:rPr lang="en-US" sz="2200" b="1" dirty="0">
                <a:solidFill>
                  <a:srgbClr val="610B38"/>
                </a:solidFill>
                <a:latin typeface="+mj-lt"/>
              </a:rPr>
              <a:t>Characteristics of good SRS</a:t>
            </a:r>
            <a:endParaRPr lang="en-US" sz="2200" b="1" i="0" dirty="0">
              <a:solidFill>
                <a:srgbClr val="610B38"/>
              </a:solidFill>
              <a:effectLst/>
              <a:latin typeface="+mj-lt"/>
            </a:endParaRPr>
          </a:p>
        </p:txBody>
      </p:sp>
      <p:pic>
        <p:nvPicPr>
          <p:cNvPr id="5" name="Picture 4"/>
          <p:cNvPicPr>
            <a:picLocks noChangeAspect="1"/>
          </p:cNvPicPr>
          <p:nvPr/>
        </p:nvPicPr>
        <p:blipFill>
          <a:blip r:embed="rId2"/>
          <a:stretch>
            <a:fillRect/>
          </a:stretch>
        </p:blipFill>
        <p:spPr>
          <a:xfrm>
            <a:off x="4006872" y="279179"/>
            <a:ext cx="7751539" cy="5731098"/>
          </a:xfrm>
          <a:prstGeom prst="rect">
            <a:avLst/>
          </a:prstGeom>
        </p:spPr>
      </p:pic>
    </p:spTree>
    <p:extLst>
      <p:ext uri="{BB962C8B-B14F-4D97-AF65-F5344CB8AC3E}">
        <p14:creationId xmlns:p14="http://schemas.microsoft.com/office/powerpoint/2010/main" val="1768803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1217" y="115910"/>
            <a:ext cx="11088710" cy="5988676"/>
          </a:xfrm>
          <a:prstGeom prst="rect">
            <a:avLst/>
          </a:prstGeom>
        </p:spPr>
      </p:pic>
    </p:spTree>
    <p:extLst>
      <p:ext uri="{BB962C8B-B14F-4D97-AF65-F5344CB8AC3E}">
        <p14:creationId xmlns:p14="http://schemas.microsoft.com/office/powerpoint/2010/main" val="1151369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Requirement Engineering</a:t>
            </a:r>
            <a:endParaRPr lang="en-US" b="1" cap="none" dirty="0"/>
          </a:p>
        </p:txBody>
      </p:sp>
      <p:sp>
        <p:nvSpPr>
          <p:cNvPr id="3" name="Content Placeholder 2"/>
          <p:cNvSpPr>
            <a:spLocks noGrp="1"/>
          </p:cNvSpPr>
          <p:nvPr>
            <p:ph idx="1"/>
          </p:nvPr>
        </p:nvSpPr>
        <p:spPr>
          <a:xfrm>
            <a:off x="1451579" y="1561514"/>
            <a:ext cx="9603275" cy="3904831"/>
          </a:xfrm>
        </p:spPr>
        <p:txBody>
          <a:bodyPr>
            <a:normAutofit lnSpcReduction="10000"/>
          </a:bodyPr>
          <a:lstStyle/>
          <a:p>
            <a:r>
              <a:rPr lang="en-US" b="1" dirty="0" smtClean="0"/>
              <a:t>RE</a:t>
            </a:r>
            <a:r>
              <a:rPr lang="en-US" dirty="0"/>
              <a:t> refers to the process of defining, documenting, and maintaining requirements in the engineering design process.</a:t>
            </a:r>
            <a:endParaRPr lang="en-US" dirty="0" smtClean="0"/>
          </a:p>
          <a:p>
            <a:r>
              <a:rPr lang="en-US" dirty="0" smtClean="0"/>
              <a:t>Requirements </a:t>
            </a:r>
            <a:r>
              <a:rPr lang="en-US" dirty="0"/>
              <a:t>Engineering provides the appropriate mechanism for understanding what the customer wants</a:t>
            </a:r>
            <a:r>
              <a:rPr lang="en-US" dirty="0" smtClean="0"/>
              <a:t>, analyzing </a:t>
            </a:r>
            <a:r>
              <a:rPr lang="en-US" dirty="0"/>
              <a:t>the need, assessing </a:t>
            </a:r>
            <a:r>
              <a:rPr lang="en-US" dirty="0" smtClean="0"/>
              <a:t>feasibility, negotiating </a:t>
            </a:r>
            <a:r>
              <a:rPr lang="en-US" dirty="0"/>
              <a:t>a reasonable solution, specifying the solution unambiguously, validating the specification and managing the requirements as </a:t>
            </a:r>
            <a:r>
              <a:rPr lang="en-US" dirty="0" smtClean="0"/>
              <a:t>they are </a:t>
            </a:r>
            <a:r>
              <a:rPr lang="en-US" dirty="0"/>
              <a:t>transformed into a operational system</a:t>
            </a:r>
          </a:p>
          <a:p>
            <a:r>
              <a:rPr lang="en-US" dirty="0"/>
              <a:t>Requirement Engineering is the disciplined application of proven principles, methods, tools, and notations to describe a proposed </a:t>
            </a:r>
            <a:r>
              <a:rPr lang="en-US" dirty="0" smtClean="0"/>
              <a:t>system's intended </a:t>
            </a:r>
            <a:r>
              <a:rPr lang="en-US" dirty="0"/>
              <a:t>behavior and its associated </a:t>
            </a:r>
            <a:r>
              <a:rPr lang="en-US" dirty="0" smtClean="0"/>
              <a:t>constraints.</a:t>
            </a:r>
            <a:endParaRPr lang="en-US" dirty="0"/>
          </a:p>
          <a:p>
            <a:r>
              <a:rPr lang="en-US" dirty="0"/>
              <a:t>SRS may act as a contract between developer and customer</a:t>
            </a:r>
          </a:p>
        </p:txBody>
      </p:sp>
    </p:spTree>
    <p:extLst>
      <p:ext uri="{BB962C8B-B14F-4D97-AF65-F5344CB8AC3E}">
        <p14:creationId xmlns:p14="http://schemas.microsoft.com/office/powerpoint/2010/main" val="1099545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a:t>It is the processes used to discover, analyze and validate system requirements.</a:t>
            </a:r>
          </a:p>
          <a:p>
            <a:r>
              <a:rPr lang="en-US" dirty="0"/>
              <a:t>The processes used for RE vary widely depending on the application domain, the people involved and the organization </a:t>
            </a:r>
            <a:r>
              <a:rPr lang="en-US" dirty="0" smtClean="0"/>
              <a:t>developing the </a:t>
            </a:r>
            <a:r>
              <a:rPr lang="en-US" dirty="0"/>
              <a:t>requirements. However, there are a number of generic activities common to all processes can be described in six distinct steps</a:t>
            </a:r>
          </a:p>
        </p:txBody>
      </p:sp>
    </p:spTree>
    <p:extLst>
      <p:ext uri="{BB962C8B-B14F-4D97-AF65-F5344CB8AC3E}">
        <p14:creationId xmlns:p14="http://schemas.microsoft.com/office/powerpoint/2010/main" val="2121789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81825" y="386366"/>
            <a:ext cx="9787943" cy="5125792"/>
          </a:xfrm>
          <a:prstGeom prst="rect">
            <a:avLst/>
          </a:prstGeom>
        </p:spPr>
      </p:pic>
    </p:spTree>
    <p:extLst>
      <p:ext uri="{BB962C8B-B14F-4D97-AF65-F5344CB8AC3E}">
        <p14:creationId xmlns:p14="http://schemas.microsoft.com/office/powerpoint/2010/main" val="915303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802014" y="441638"/>
            <a:ext cx="9604375" cy="3903663"/>
          </a:xfrm>
        </p:spPr>
        <p:txBody>
          <a:bodyPr/>
          <a:lstStyle/>
          <a:p>
            <a:pPr marL="0" indent="0">
              <a:buNone/>
            </a:pPr>
            <a:r>
              <a:rPr lang="en-US" b="1" dirty="0"/>
              <a:t>It is a four-step process, which includes -</a:t>
            </a:r>
          </a:p>
          <a:p>
            <a:pPr marL="457200" indent="-457200">
              <a:buFont typeface="+mj-lt"/>
              <a:buAutoNum type="arabicPeriod"/>
            </a:pPr>
            <a:r>
              <a:rPr lang="en-US" dirty="0"/>
              <a:t>Feasibility Study</a:t>
            </a:r>
          </a:p>
          <a:p>
            <a:pPr marL="457200" indent="-457200">
              <a:buFont typeface="+mj-lt"/>
              <a:buAutoNum type="arabicPeriod"/>
            </a:pPr>
            <a:r>
              <a:rPr lang="en-US" dirty="0"/>
              <a:t>Requirement Elicitation and Analysis</a:t>
            </a:r>
          </a:p>
          <a:p>
            <a:pPr marL="457200" indent="-457200">
              <a:buFont typeface="+mj-lt"/>
              <a:buAutoNum type="arabicPeriod"/>
            </a:pPr>
            <a:r>
              <a:rPr lang="en-US" dirty="0"/>
              <a:t>Software Requirement Specification</a:t>
            </a:r>
          </a:p>
          <a:p>
            <a:pPr marL="457200" indent="-457200">
              <a:buFont typeface="+mj-lt"/>
              <a:buAutoNum type="arabicPeriod"/>
            </a:pPr>
            <a:r>
              <a:rPr lang="en-US" dirty="0"/>
              <a:t>Software Requirement Validation</a:t>
            </a:r>
          </a:p>
          <a:p>
            <a:pPr marL="457200" indent="-457200">
              <a:buFont typeface="+mj-lt"/>
              <a:buAutoNum type="arabicPeriod"/>
            </a:pPr>
            <a:r>
              <a:rPr lang="en-US" dirty="0"/>
              <a:t>Software Requirement Management</a:t>
            </a:r>
          </a:p>
          <a:p>
            <a:endParaRPr lang="en-US" dirty="0"/>
          </a:p>
        </p:txBody>
      </p:sp>
    </p:spTree>
    <p:extLst>
      <p:ext uri="{BB962C8B-B14F-4D97-AF65-F5344CB8AC3E}">
        <p14:creationId xmlns:p14="http://schemas.microsoft.com/office/powerpoint/2010/main" val="194326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6068" y="334851"/>
            <a:ext cx="9839459" cy="5769735"/>
          </a:xfrm>
          <a:prstGeom prst="rect">
            <a:avLst/>
          </a:prstGeom>
        </p:spPr>
      </p:pic>
    </p:spTree>
    <p:extLst>
      <p:ext uri="{BB962C8B-B14F-4D97-AF65-F5344CB8AC3E}">
        <p14:creationId xmlns:p14="http://schemas.microsoft.com/office/powerpoint/2010/main" val="1992381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Requirements Elicitation</a:t>
            </a:r>
            <a:endParaRPr lang="en-US" cap="none" dirty="0"/>
          </a:p>
        </p:txBody>
      </p:sp>
      <p:sp>
        <p:nvSpPr>
          <p:cNvPr id="3" name="Content Placeholder 2"/>
          <p:cNvSpPr>
            <a:spLocks noGrp="1"/>
          </p:cNvSpPr>
          <p:nvPr>
            <p:ph idx="1"/>
          </p:nvPr>
        </p:nvSpPr>
        <p:spPr>
          <a:xfrm>
            <a:off x="1451579" y="1561514"/>
            <a:ext cx="9856072" cy="4530193"/>
          </a:xfrm>
        </p:spPr>
        <p:txBody>
          <a:bodyPr>
            <a:normAutofit/>
          </a:bodyPr>
          <a:lstStyle/>
          <a:p>
            <a:r>
              <a:rPr lang="en-US" dirty="0" smtClean="0"/>
              <a:t>It </a:t>
            </a:r>
            <a:r>
              <a:rPr lang="en-US" dirty="0"/>
              <a:t>is the </a:t>
            </a:r>
            <a:r>
              <a:rPr lang="en-US" dirty="0" smtClean="0"/>
              <a:t>practice </a:t>
            </a:r>
            <a:r>
              <a:rPr lang="en-US" dirty="0"/>
              <a:t>of </a:t>
            </a:r>
            <a:r>
              <a:rPr lang="en-US" dirty="0" smtClean="0"/>
              <a:t>obtaining </a:t>
            </a:r>
            <a:r>
              <a:rPr lang="en-US" dirty="0"/>
              <a:t>the </a:t>
            </a:r>
            <a:r>
              <a:rPr lang="en-US" dirty="0" smtClean="0"/>
              <a:t>requirements </a:t>
            </a:r>
            <a:r>
              <a:rPr lang="en-US" dirty="0"/>
              <a:t>of a system from users, customers and </a:t>
            </a:r>
            <a:r>
              <a:rPr lang="en-US" dirty="0" smtClean="0"/>
              <a:t>other </a:t>
            </a:r>
            <a:r>
              <a:rPr lang="en-US" dirty="0"/>
              <a:t>stakeholders. </a:t>
            </a:r>
            <a:endParaRPr lang="en-US" dirty="0" smtClean="0"/>
          </a:p>
          <a:p>
            <a:r>
              <a:rPr lang="en-US" dirty="0" smtClean="0"/>
              <a:t>The </a:t>
            </a:r>
            <a:r>
              <a:rPr lang="en-US" dirty="0"/>
              <a:t>practice is also sometimes referred to as Requirement </a:t>
            </a:r>
            <a:r>
              <a:rPr lang="en-US" dirty="0" smtClean="0"/>
              <a:t>gathering.</a:t>
            </a:r>
          </a:p>
          <a:p>
            <a:r>
              <a:rPr lang="en-US" dirty="0" smtClean="0"/>
              <a:t>Find </a:t>
            </a:r>
            <a:r>
              <a:rPr lang="en-US" dirty="0"/>
              <a:t>out from customers what the product objectives are, what is to be done, how the </a:t>
            </a:r>
            <a:r>
              <a:rPr lang="en-US" dirty="0" smtClean="0"/>
              <a:t>product fits </a:t>
            </a:r>
            <a:r>
              <a:rPr lang="en-US" dirty="0"/>
              <a:t>into business needs, and how the product is used on a day to day </a:t>
            </a:r>
            <a:r>
              <a:rPr lang="en-US" dirty="0" smtClean="0"/>
              <a:t>basis.</a:t>
            </a:r>
          </a:p>
        </p:txBody>
      </p:sp>
    </p:spTree>
    <p:extLst>
      <p:ext uri="{BB962C8B-B14F-4D97-AF65-F5344CB8AC3E}">
        <p14:creationId xmlns:p14="http://schemas.microsoft.com/office/powerpoint/2010/main" val="1710814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1. Software Requirements </a:t>
            </a:r>
            <a:r>
              <a:rPr lang="en-US" b="1" cap="none" dirty="0"/>
              <a:t>Elicitation</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a:t>Customer meeting are the most commonly used technique</a:t>
            </a:r>
          </a:p>
          <a:p>
            <a:r>
              <a:rPr lang="en-US" dirty="0"/>
              <a:t>Use context free questions to find out customer's  goals and benefits identify stakeholders gain understanding of problem, determine customer reactions to proposed solutions and assess meeting effectiveness</a:t>
            </a:r>
          </a:p>
          <a:p>
            <a:r>
              <a:rPr lang="en-US" dirty="0"/>
              <a:t>If many users are involved, be certain that a representative cross-section of user is </a:t>
            </a:r>
            <a:r>
              <a:rPr lang="en-US" dirty="0" smtClean="0"/>
              <a:t>interviewed</a:t>
            </a:r>
          </a:p>
        </p:txBody>
      </p:sp>
    </p:spTree>
    <p:extLst>
      <p:ext uri="{BB962C8B-B14F-4D97-AF65-F5344CB8AC3E}">
        <p14:creationId xmlns:p14="http://schemas.microsoft.com/office/powerpoint/2010/main" val="924871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791677" cy="756994"/>
          </a:xfrm>
        </p:spPr>
        <p:txBody>
          <a:bodyPr>
            <a:normAutofit fontScale="90000"/>
          </a:bodyPr>
          <a:lstStyle/>
          <a:p>
            <a:r>
              <a:rPr lang="en-US" b="1" cap="none" dirty="0" smtClean="0"/>
              <a:t>2. Facilitated Action Specification Techniques(FAST)</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dirty="0" smtClean="0"/>
              <a:t>Meeting </a:t>
            </a:r>
            <a:r>
              <a:rPr lang="en-US" dirty="0"/>
              <a:t>held at neutral site, attended by both software engineers and customers</a:t>
            </a:r>
          </a:p>
          <a:p>
            <a:r>
              <a:rPr lang="en-US" dirty="0"/>
              <a:t>Rules established for preparation and participation</a:t>
            </a:r>
          </a:p>
          <a:p>
            <a:r>
              <a:rPr lang="en-US" dirty="0"/>
              <a:t>Agenda suggested to cover important points and to allow for brainstorming</a:t>
            </a:r>
          </a:p>
          <a:p>
            <a:r>
              <a:rPr lang="en-US" dirty="0"/>
              <a:t>Meeting controlled by facilitator(customer, developer or outsider)</a:t>
            </a:r>
          </a:p>
          <a:p>
            <a:r>
              <a:rPr lang="en-US" dirty="0"/>
              <a:t>Definition mechanism(flip charts, stickers, electronic device </a:t>
            </a:r>
            <a:r>
              <a:rPr lang="en-US" dirty="0" err="1"/>
              <a:t>etc</a:t>
            </a:r>
            <a:r>
              <a:rPr lang="en-US" dirty="0"/>
              <a:t>) is used</a:t>
            </a:r>
          </a:p>
          <a:p>
            <a:r>
              <a:rPr lang="en-US" dirty="0"/>
              <a:t>Goal is to identify problem, propose elements of solution, negotiate different </a:t>
            </a:r>
            <a:r>
              <a:rPr lang="en-US" dirty="0" smtClean="0"/>
              <a:t>approaches and </a:t>
            </a:r>
            <a:r>
              <a:rPr lang="en-US" dirty="0"/>
              <a:t>specify a preliminary set of solution requirements</a:t>
            </a:r>
          </a:p>
        </p:txBody>
      </p:sp>
    </p:spTree>
    <p:extLst>
      <p:ext uri="{BB962C8B-B14F-4D97-AF65-F5344CB8AC3E}">
        <p14:creationId xmlns:p14="http://schemas.microsoft.com/office/powerpoint/2010/main" val="1870976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10087891" cy="756994"/>
          </a:xfrm>
        </p:spPr>
        <p:txBody>
          <a:bodyPr>
            <a:normAutofit/>
          </a:bodyPr>
          <a:lstStyle/>
          <a:p>
            <a:r>
              <a:rPr lang="en-US" b="1" cap="none" dirty="0"/>
              <a:t>Requirements Elicitation and Analysis Techniques</a:t>
            </a:r>
          </a:p>
        </p:txBody>
      </p:sp>
      <p:sp>
        <p:nvSpPr>
          <p:cNvPr id="3" name="Content Placeholder 2"/>
          <p:cNvSpPr>
            <a:spLocks noGrp="1"/>
          </p:cNvSpPr>
          <p:nvPr>
            <p:ph idx="1"/>
          </p:nvPr>
        </p:nvSpPr>
        <p:spPr>
          <a:xfrm>
            <a:off x="1451579" y="1561514"/>
            <a:ext cx="9603275" cy="3904831"/>
          </a:xfrm>
        </p:spPr>
        <p:txBody>
          <a:bodyPr>
            <a:normAutofit lnSpcReduction="10000"/>
          </a:bodyPr>
          <a:lstStyle/>
          <a:p>
            <a:r>
              <a:rPr lang="en-US" dirty="0" smtClean="0"/>
              <a:t>Interviews</a:t>
            </a:r>
          </a:p>
          <a:p>
            <a:r>
              <a:rPr lang="en-US" dirty="0" smtClean="0"/>
              <a:t>Questionnaires</a:t>
            </a:r>
          </a:p>
          <a:p>
            <a:r>
              <a:rPr lang="en-US" dirty="0"/>
              <a:t>Brain </a:t>
            </a:r>
            <a:r>
              <a:rPr lang="en-US" dirty="0" smtClean="0"/>
              <a:t>storming</a:t>
            </a:r>
          </a:p>
          <a:p>
            <a:r>
              <a:rPr lang="en-US" dirty="0"/>
              <a:t>Use </a:t>
            </a:r>
            <a:r>
              <a:rPr lang="en-US" dirty="0" smtClean="0"/>
              <a:t>cases Approach</a:t>
            </a:r>
            <a:endParaRPr lang="en-US" dirty="0"/>
          </a:p>
          <a:p>
            <a:r>
              <a:rPr lang="en-US" dirty="0" smtClean="0"/>
              <a:t>User </a:t>
            </a:r>
            <a:r>
              <a:rPr lang="en-US" dirty="0"/>
              <a:t>observation</a:t>
            </a:r>
          </a:p>
          <a:p>
            <a:r>
              <a:rPr lang="en-US" dirty="0"/>
              <a:t>Workshops</a:t>
            </a:r>
          </a:p>
          <a:p>
            <a:r>
              <a:rPr lang="en-US" dirty="0" smtClean="0"/>
              <a:t>role </a:t>
            </a:r>
            <a:r>
              <a:rPr lang="en-US" dirty="0"/>
              <a:t>playing</a:t>
            </a:r>
          </a:p>
          <a:p>
            <a:r>
              <a:rPr lang="en-US" dirty="0"/>
              <a:t>prototyping</a:t>
            </a:r>
          </a:p>
        </p:txBody>
      </p:sp>
    </p:spTree>
    <p:extLst>
      <p:ext uri="{BB962C8B-B14F-4D97-AF65-F5344CB8AC3E}">
        <p14:creationId xmlns:p14="http://schemas.microsoft.com/office/powerpoint/2010/main" val="36449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21218" y="135810"/>
            <a:ext cx="10947042" cy="5994534"/>
          </a:xfrm>
        </p:spPr>
        <p:txBody>
          <a:bodyPr>
            <a:normAutofit/>
          </a:bodyPr>
          <a:lstStyle/>
          <a:p>
            <a:pPr marL="0" indent="0">
              <a:lnSpc>
                <a:spcPct val="100000"/>
              </a:lnSpc>
              <a:buNone/>
            </a:pPr>
            <a:r>
              <a:rPr lang="en-US" sz="2200" b="1" dirty="0" smtClean="0"/>
              <a:t>1. Correctness</a:t>
            </a:r>
            <a:r>
              <a:rPr lang="en-US" sz="2200" b="1" dirty="0"/>
              <a:t>:</a:t>
            </a:r>
            <a:r>
              <a:rPr lang="en-US" sz="2200" dirty="0"/>
              <a:t> </a:t>
            </a:r>
            <a:endParaRPr lang="en-US" sz="2200" dirty="0" smtClean="0"/>
          </a:p>
          <a:p>
            <a:pPr>
              <a:lnSpc>
                <a:spcPct val="100000"/>
              </a:lnSpc>
            </a:pPr>
            <a:r>
              <a:rPr lang="en-US" sz="2200" dirty="0" smtClean="0"/>
              <a:t>User </a:t>
            </a:r>
            <a:r>
              <a:rPr lang="en-US" sz="2200" dirty="0"/>
              <a:t>review is used to provide the accuracy of requirements stated in the SRS. </a:t>
            </a:r>
            <a:endParaRPr lang="en-US" sz="2200" dirty="0" smtClean="0"/>
          </a:p>
          <a:p>
            <a:pPr>
              <a:lnSpc>
                <a:spcPct val="100000"/>
              </a:lnSpc>
            </a:pPr>
            <a:r>
              <a:rPr lang="en-US" sz="2200" dirty="0" smtClean="0"/>
              <a:t>SRS </a:t>
            </a:r>
            <a:r>
              <a:rPr lang="en-US" sz="2200" dirty="0"/>
              <a:t>is said to be perfect if it covers all the needs that are truly expected from the system</a:t>
            </a:r>
            <a:r>
              <a:rPr lang="en-US" sz="2200" dirty="0" smtClean="0"/>
              <a:t>.</a:t>
            </a:r>
          </a:p>
          <a:p>
            <a:pPr marL="0" indent="0">
              <a:lnSpc>
                <a:spcPct val="100000"/>
              </a:lnSpc>
              <a:buNone/>
            </a:pPr>
            <a:r>
              <a:rPr lang="en-US" sz="2200" b="1" dirty="0"/>
              <a:t>2. Completeness:</a:t>
            </a:r>
            <a:r>
              <a:rPr lang="en-US" sz="2200" dirty="0"/>
              <a:t> The SRS is complete if, and only if, it includes the following elements:</a:t>
            </a:r>
          </a:p>
          <a:p>
            <a:pPr>
              <a:lnSpc>
                <a:spcPct val="100000"/>
              </a:lnSpc>
            </a:pPr>
            <a:r>
              <a:rPr lang="en-US" sz="2200" b="1" dirty="0"/>
              <a:t>(1).</a:t>
            </a:r>
            <a:r>
              <a:rPr lang="en-US" sz="2200" dirty="0"/>
              <a:t> All essential requirements, whether relating to functionality, performance, design, constraints, attributes, or external interfaces.</a:t>
            </a:r>
          </a:p>
          <a:p>
            <a:pPr>
              <a:lnSpc>
                <a:spcPct val="100000"/>
              </a:lnSpc>
            </a:pPr>
            <a:r>
              <a:rPr lang="en-US" sz="2200" b="1" dirty="0"/>
              <a:t>(2).</a:t>
            </a:r>
            <a:r>
              <a:rPr lang="en-US" sz="2200" dirty="0"/>
              <a:t> Definition of their responses of the software to all realizable classes of input data in all available categories of situations</a:t>
            </a:r>
            <a:r>
              <a:rPr lang="en-US" sz="2200" dirty="0" smtClean="0"/>
              <a:t>.</a:t>
            </a:r>
          </a:p>
          <a:p>
            <a:pPr>
              <a:lnSpc>
                <a:spcPct val="100000"/>
              </a:lnSpc>
            </a:pPr>
            <a:r>
              <a:rPr lang="en-US" sz="2200" b="1" dirty="0"/>
              <a:t>(3).</a:t>
            </a:r>
            <a:r>
              <a:rPr lang="en-US" sz="2200" dirty="0"/>
              <a:t> Full labels and references to all figures, tables, and diagrams in the SRS and definitions of all terms and units of measure</a:t>
            </a:r>
            <a:r>
              <a:rPr lang="en-US" sz="2200" dirty="0" smtClean="0"/>
              <a:t>.</a:t>
            </a:r>
          </a:p>
          <a:p>
            <a:pPr marL="0" indent="0">
              <a:lnSpc>
                <a:spcPct val="100000"/>
              </a:lnSpc>
              <a:buNone/>
            </a:pPr>
            <a:r>
              <a:rPr lang="en-US" sz="2200" b="1" dirty="0"/>
              <a:t>3. Consistency:</a:t>
            </a:r>
            <a:r>
              <a:rPr lang="en-US" sz="2200" dirty="0"/>
              <a:t> </a:t>
            </a:r>
            <a:endParaRPr lang="en-US" sz="2200" dirty="0" smtClean="0"/>
          </a:p>
          <a:p>
            <a:pPr>
              <a:lnSpc>
                <a:spcPct val="100000"/>
              </a:lnSpc>
            </a:pPr>
            <a:r>
              <a:rPr lang="en-US" sz="2200" dirty="0" smtClean="0"/>
              <a:t>The </a:t>
            </a:r>
            <a:r>
              <a:rPr lang="en-US" sz="2200" dirty="0"/>
              <a:t>SRS is consistent if, and only if, no subset of individual requirements described in its conflict. </a:t>
            </a:r>
            <a:endParaRPr lang="en-US" sz="2200" dirty="0" smtClean="0"/>
          </a:p>
          <a:p>
            <a:pPr>
              <a:lnSpc>
                <a:spcPct val="100000"/>
              </a:lnSpc>
            </a:pPr>
            <a:r>
              <a:rPr lang="en-US" sz="2200" dirty="0" smtClean="0"/>
              <a:t>There </a:t>
            </a:r>
            <a:r>
              <a:rPr lang="en-US" sz="2200" dirty="0"/>
              <a:t>are three types of possible conflict in the SRS:</a:t>
            </a:r>
          </a:p>
          <a:p>
            <a:endParaRPr lang="en-US" dirty="0"/>
          </a:p>
          <a:p>
            <a:endParaRPr lang="en-US" dirty="0"/>
          </a:p>
        </p:txBody>
      </p:sp>
    </p:spTree>
    <p:extLst>
      <p:ext uri="{BB962C8B-B14F-4D97-AF65-F5344CB8AC3E}">
        <p14:creationId xmlns:p14="http://schemas.microsoft.com/office/powerpoint/2010/main" val="2327067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Problem Of Requirement Elicitation</a:t>
            </a:r>
            <a:endParaRPr lang="en-US" b="1" cap="none" dirty="0"/>
          </a:p>
        </p:txBody>
      </p:sp>
      <p:sp>
        <p:nvSpPr>
          <p:cNvPr id="3" name="Content Placeholder 2"/>
          <p:cNvSpPr>
            <a:spLocks noGrp="1"/>
          </p:cNvSpPr>
          <p:nvPr>
            <p:ph idx="1"/>
          </p:nvPr>
        </p:nvSpPr>
        <p:spPr>
          <a:xfrm>
            <a:off x="1451579" y="1561514"/>
            <a:ext cx="9603275" cy="3904831"/>
          </a:xfrm>
        </p:spPr>
        <p:txBody>
          <a:bodyPr/>
          <a:lstStyle/>
          <a:p>
            <a:pPr marL="0" indent="0">
              <a:buNone/>
            </a:pPr>
            <a:r>
              <a:rPr lang="en-US" b="1" dirty="0" smtClean="0"/>
              <a:t>Problems </a:t>
            </a:r>
            <a:r>
              <a:rPr lang="en-US" b="1" dirty="0"/>
              <a:t>of scope:</a:t>
            </a:r>
          </a:p>
          <a:p>
            <a:r>
              <a:rPr lang="en-US" dirty="0"/>
              <a:t>The boundary of system is ill-defined. or unnecessary details are provided</a:t>
            </a:r>
          </a:p>
          <a:p>
            <a:pPr marL="0" indent="0">
              <a:buNone/>
            </a:pPr>
            <a:r>
              <a:rPr lang="en-US" b="1" dirty="0"/>
              <a:t>Problems of understanding:</a:t>
            </a:r>
          </a:p>
          <a:p>
            <a:r>
              <a:rPr lang="en-US" dirty="0"/>
              <a:t>The users are not sure of what they need and don't have full understanding of the problem domain</a:t>
            </a:r>
          </a:p>
          <a:p>
            <a:pPr marL="0" indent="0">
              <a:buNone/>
            </a:pPr>
            <a:r>
              <a:rPr lang="en-US" b="1" dirty="0" smtClean="0"/>
              <a:t>Problem </a:t>
            </a:r>
            <a:r>
              <a:rPr lang="en-US" b="1" dirty="0"/>
              <a:t>of volatility: </a:t>
            </a:r>
            <a:endParaRPr lang="en-US" b="1" dirty="0" smtClean="0"/>
          </a:p>
          <a:p>
            <a:r>
              <a:rPr lang="en-US" dirty="0" smtClean="0"/>
              <a:t>The </a:t>
            </a:r>
            <a:r>
              <a:rPr lang="en-US" dirty="0"/>
              <a:t>requirements change overtime</a:t>
            </a:r>
          </a:p>
        </p:txBody>
      </p:sp>
    </p:spTree>
    <p:extLst>
      <p:ext uri="{BB962C8B-B14F-4D97-AF65-F5344CB8AC3E}">
        <p14:creationId xmlns:p14="http://schemas.microsoft.com/office/powerpoint/2010/main" val="1444987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50006" y="476518"/>
            <a:ext cx="10766738" cy="5640947"/>
          </a:xfrm>
          <a:prstGeom prst="rect">
            <a:avLst/>
          </a:prstGeom>
        </p:spPr>
      </p:pic>
    </p:spTree>
    <p:extLst>
      <p:ext uri="{BB962C8B-B14F-4D97-AF65-F5344CB8AC3E}">
        <p14:creationId xmlns:p14="http://schemas.microsoft.com/office/powerpoint/2010/main" val="3282945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6823" y="206062"/>
            <a:ext cx="10444766" cy="5824537"/>
          </a:xfrm>
          <a:prstGeom prst="rect">
            <a:avLst/>
          </a:prstGeom>
        </p:spPr>
      </p:pic>
    </p:spTree>
    <p:extLst>
      <p:ext uri="{BB962C8B-B14F-4D97-AF65-F5344CB8AC3E}">
        <p14:creationId xmlns:p14="http://schemas.microsoft.com/office/powerpoint/2010/main" val="3764478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 Interviews</a:t>
            </a:r>
            <a:endParaRPr lang="en-US" cap="none" dirty="0"/>
          </a:p>
        </p:txBody>
      </p:sp>
      <p:sp>
        <p:nvSpPr>
          <p:cNvPr id="3" name="Content Placeholder 2"/>
          <p:cNvSpPr>
            <a:spLocks noGrp="1"/>
          </p:cNvSpPr>
          <p:nvPr>
            <p:ph idx="1"/>
          </p:nvPr>
        </p:nvSpPr>
        <p:spPr>
          <a:xfrm>
            <a:off x="1451579" y="1561514"/>
            <a:ext cx="9603275" cy="4530193"/>
          </a:xfrm>
        </p:spPr>
        <p:txBody>
          <a:bodyPr>
            <a:normAutofit/>
          </a:bodyPr>
          <a:lstStyle/>
          <a:p>
            <a:pPr fontAlgn="base"/>
            <a:r>
              <a:rPr lang="en-US" sz="2200" dirty="0" smtClean="0"/>
              <a:t>Objective </a:t>
            </a:r>
            <a:r>
              <a:rPr lang="en-US" sz="2200" dirty="0"/>
              <a:t>of conducting an interview is to understand the customer’s expectations from the software. </a:t>
            </a:r>
            <a:endParaRPr lang="en-US" sz="2200" dirty="0" smtClean="0"/>
          </a:p>
          <a:p>
            <a:pPr fontAlgn="base"/>
            <a:r>
              <a:rPr lang="en-US" sz="2200" dirty="0" smtClean="0"/>
              <a:t>It </a:t>
            </a:r>
            <a:r>
              <a:rPr lang="en-US" sz="2200" dirty="0"/>
              <a:t>is impossible to interview every stakeholder hence representatives from groups are selected based on their expertise and credibility. </a:t>
            </a:r>
          </a:p>
          <a:p>
            <a:pPr fontAlgn="base"/>
            <a:r>
              <a:rPr lang="en-US" sz="2200" dirty="0"/>
              <a:t>Interviews maybe be open-ended or structured. </a:t>
            </a:r>
          </a:p>
          <a:p>
            <a:pPr fontAlgn="base"/>
            <a:r>
              <a:rPr lang="en-US" sz="2200" dirty="0"/>
              <a:t>In open-ended interviews there is no pre-set agenda. Context free questions may be asked to understand the problem.</a:t>
            </a:r>
          </a:p>
          <a:p>
            <a:pPr fontAlgn="base"/>
            <a:r>
              <a:rPr lang="en-US" sz="2200" dirty="0"/>
              <a:t>In structured interview, agenda of fairly open questions is prepared. Sometimes a proper questionnaire is designed for the interview</a:t>
            </a:r>
            <a:r>
              <a:rPr lang="en-US" sz="2200" dirty="0" smtClean="0"/>
              <a:t>.</a:t>
            </a:r>
            <a:endParaRPr lang="en-US" sz="2200" dirty="0"/>
          </a:p>
        </p:txBody>
      </p:sp>
    </p:spTree>
    <p:extLst>
      <p:ext uri="{BB962C8B-B14F-4D97-AF65-F5344CB8AC3E}">
        <p14:creationId xmlns:p14="http://schemas.microsoft.com/office/powerpoint/2010/main" val="1231404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Brainstorming Sessions</a:t>
            </a:r>
            <a:endParaRPr lang="en-US" cap="none" dirty="0"/>
          </a:p>
        </p:txBody>
      </p:sp>
      <p:sp>
        <p:nvSpPr>
          <p:cNvPr id="3" name="Content Placeholder 2"/>
          <p:cNvSpPr>
            <a:spLocks noGrp="1"/>
          </p:cNvSpPr>
          <p:nvPr>
            <p:ph idx="1"/>
          </p:nvPr>
        </p:nvSpPr>
        <p:spPr>
          <a:xfrm>
            <a:off x="1451579" y="1561514"/>
            <a:ext cx="9603275" cy="4581709"/>
          </a:xfrm>
        </p:spPr>
        <p:txBody>
          <a:bodyPr>
            <a:normAutofit/>
          </a:bodyPr>
          <a:lstStyle/>
          <a:p>
            <a:pPr fontAlgn="base"/>
            <a:r>
              <a:rPr lang="en-US" sz="2200" dirty="0" smtClean="0"/>
              <a:t>It </a:t>
            </a:r>
            <a:r>
              <a:rPr lang="en-US" sz="2200" dirty="0"/>
              <a:t>is a group technique</a:t>
            </a:r>
          </a:p>
          <a:p>
            <a:pPr fontAlgn="base"/>
            <a:r>
              <a:rPr lang="en-US" sz="2200" dirty="0"/>
              <a:t>It is intended to generate lots of new ideas hence providing a platform to share views</a:t>
            </a:r>
          </a:p>
          <a:p>
            <a:pPr fontAlgn="base"/>
            <a:r>
              <a:rPr lang="en-US" sz="2200" dirty="0"/>
              <a:t>A highly trained facilitator is required to handle group bias and group conflicts.</a:t>
            </a:r>
          </a:p>
          <a:p>
            <a:pPr fontAlgn="base"/>
            <a:r>
              <a:rPr lang="en-US" sz="2200" dirty="0"/>
              <a:t>Every idea is documented so that everyone can see it.</a:t>
            </a:r>
          </a:p>
          <a:p>
            <a:pPr fontAlgn="base"/>
            <a:r>
              <a:rPr lang="en-US" sz="2200" dirty="0"/>
              <a:t>Finally, a document is prepared which consists of the list of requirements and their priority if possible</a:t>
            </a:r>
            <a:r>
              <a:rPr lang="en-US" sz="2200" dirty="0" smtClean="0"/>
              <a:t>.</a:t>
            </a:r>
            <a:endParaRPr lang="en-US" sz="2200" dirty="0"/>
          </a:p>
        </p:txBody>
      </p:sp>
    </p:spTree>
    <p:extLst>
      <p:ext uri="{BB962C8B-B14F-4D97-AF65-F5344CB8AC3E}">
        <p14:creationId xmlns:p14="http://schemas.microsoft.com/office/powerpoint/2010/main" val="2445618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Use-Case Diagram</a:t>
            </a:r>
            <a:endParaRPr lang="en-US" b="1" cap="none" dirty="0"/>
          </a:p>
        </p:txBody>
      </p:sp>
      <p:sp>
        <p:nvSpPr>
          <p:cNvPr id="3" name="Content Placeholder 2"/>
          <p:cNvSpPr>
            <a:spLocks noGrp="1"/>
          </p:cNvSpPr>
          <p:nvPr>
            <p:ph idx="1"/>
          </p:nvPr>
        </p:nvSpPr>
        <p:spPr>
          <a:xfrm>
            <a:off x="1313645" y="1561514"/>
            <a:ext cx="10354614" cy="4568830"/>
          </a:xfrm>
        </p:spPr>
        <p:txBody>
          <a:bodyPr>
            <a:noAutofit/>
          </a:bodyPr>
          <a:lstStyle/>
          <a:p>
            <a:pPr>
              <a:lnSpc>
                <a:spcPct val="100000"/>
              </a:lnSpc>
              <a:spcBef>
                <a:spcPts val="1200"/>
              </a:spcBef>
            </a:pPr>
            <a:r>
              <a:rPr lang="en-US" sz="2100" dirty="0"/>
              <a:t>This technique combines text and pictures to provide a better understanding of the requirements. </a:t>
            </a:r>
            <a:endParaRPr lang="en-US" sz="2100" dirty="0" smtClean="0"/>
          </a:p>
          <a:p>
            <a:pPr>
              <a:lnSpc>
                <a:spcPct val="100000"/>
              </a:lnSpc>
              <a:spcBef>
                <a:spcPts val="1200"/>
              </a:spcBef>
            </a:pPr>
            <a:r>
              <a:rPr lang="en-US" sz="2100" dirty="0" smtClean="0"/>
              <a:t>A </a:t>
            </a:r>
            <a:r>
              <a:rPr lang="en-US" sz="2100" dirty="0"/>
              <a:t>diagram that depicts the interactions between the system and external systems and users</a:t>
            </a:r>
          </a:p>
          <a:p>
            <a:pPr>
              <a:lnSpc>
                <a:spcPct val="100000"/>
              </a:lnSpc>
              <a:spcBef>
                <a:spcPts val="1200"/>
              </a:spcBef>
            </a:pPr>
            <a:r>
              <a:rPr lang="en-US" sz="2100" dirty="0"/>
              <a:t>It graphically describes who will use the system and in what ways the user expects to interact with the system</a:t>
            </a:r>
          </a:p>
          <a:p>
            <a:pPr>
              <a:lnSpc>
                <a:spcPct val="100000"/>
              </a:lnSpc>
              <a:spcBef>
                <a:spcPts val="1200"/>
              </a:spcBef>
            </a:pPr>
            <a:r>
              <a:rPr lang="en-US" sz="2100" dirty="0"/>
              <a:t>A use case diagram shows the relationships between actors and their interactions with a </a:t>
            </a:r>
            <a:r>
              <a:rPr lang="en-US" sz="2100" dirty="0" smtClean="0"/>
              <a:t>system</a:t>
            </a:r>
          </a:p>
          <a:p>
            <a:pPr>
              <a:lnSpc>
                <a:spcPct val="100000"/>
              </a:lnSpc>
              <a:spcBef>
                <a:spcPts val="1200"/>
              </a:spcBef>
            </a:pPr>
            <a:r>
              <a:rPr lang="en-US" sz="2100" dirty="0" smtClean="0"/>
              <a:t>The </a:t>
            </a:r>
            <a:r>
              <a:rPr lang="en-US" sz="2100" dirty="0"/>
              <a:t>use cases describe the ‘what’, of a system and not ‘how’. Hence, they only give a functional view of the system. </a:t>
            </a:r>
            <a:endParaRPr lang="en-US" sz="2100" dirty="0" smtClean="0"/>
          </a:p>
          <a:p>
            <a:pPr>
              <a:lnSpc>
                <a:spcPct val="100000"/>
              </a:lnSpc>
              <a:spcBef>
                <a:spcPts val="1200"/>
              </a:spcBef>
            </a:pPr>
            <a:r>
              <a:rPr lang="en-US" sz="2100" dirty="0" smtClean="0"/>
              <a:t>The </a:t>
            </a:r>
            <a:r>
              <a:rPr lang="en-US" sz="2100" dirty="0"/>
              <a:t>components of the use case design includes three major things – Actor, Use cases, use case diagram.</a:t>
            </a:r>
          </a:p>
        </p:txBody>
      </p:sp>
    </p:spTree>
    <p:extLst>
      <p:ext uri="{BB962C8B-B14F-4D97-AF65-F5344CB8AC3E}">
        <p14:creationId xmlns:p14="http://schemas.microsoft.com/office/powerpoint/2010/main" val="923826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Use Case Symbols</a:t>
            </a:r>
            <a:endParaRPr lang="en-US" b="1" cap="none" dirty="0"/>
          </a:p>
        </p:txBody>
      </p:sp>
      <p:sp>
        <p:nvSpPr>
          <p:cNvPr id="3" name="Content Placeholder 2"/>
          <p:cNvSpPr>
            <a:spLocks noGrp="1"/>
          </p:cNvSpPr>
          <p:nvPr>
            <p:ph idx="1"/>
          </p:nvPr>
        </p:nvSpPr>
        <p:spPr>
          <a:xfrm>
            <a:off x="1171978" y="1561513"/>
            <a:ext cx="10547798" cy="4530193"/>
          </a:xfrm>
        </p:spPr>
        <p:txBody>
          <a:bodyPr>
            <a:noAutofit/>
          </a:bodyPr>
          <a:lstStyle/>
          <a:p>
            <a:pPr>
              <a:lnSpc>
                <a:spcPct val="100000"/>
              </a:lnSpc>
              <a:spcBef>
                <a:spcPts val="1200"/>
              </a:spcBef>
            </a:pPr>
            <a:r>
              <a:rPr lang="en-US" b="1" dirty="0" smtClean="0"/>
              <a:t>Use case- </a:t>
            </a:r>
            <a:r>
              <a:rPr lang="en-US" dirty="0" smtClean="0"/>
              <a:t>subset </a:t>
            </a:r>
            <a:r>
              <a:rPr lang="en-US" dirty="0"/>
              <a:t>of the overall system functionality. Represented graphically by an oval with the name </a:t>
            </a:r>
            <a:r>
              <a:rPr lang="en-US" dirty="0" smtClean="0"/>
              <a:t>of the </a:t>
            </a:r>
            <a:r>
              <a:rPr lang="en-US" dirty="0"/>
              <a:t>use case inside the oval</a:t>
            </a:r>
          </a:p>
          <a:p>
            <a:pPr>
              <a:lnSpc>
                <a:spcPct val="100000"/>
              </a:lnSpc>
              <a:spcBef>
                <a:spcPts val="1200"/>
              </a:spcBef>
            </a:pPr>
            <a:r>
              <a:rPr lang="en-US" b="1" dirty="0"/>
              <a:t>Actor-</a:t>
            </a:r>
            <a:r>
              <a:rPr lang="en-US" dirty="0"/>
              <a:t> anything that needs to interact with the system to exchange </a:t>
            </a:r>
            <a:r>
              <a:rPr lang="en-US" dirty="0" smtClean="0"/>
              <a:t>information. </a:t>
            </a:r>
            <a:r>
              <a:rPr lang="en-US" dirty="0"/>
              <a:t>Could be a human, an </a:t>
            </a:r>
            <a:r>
              <a:rPr lang="en-US" dirty="0" smtClean="0"/>
              <a:t>organization, another </a:t>
            </a:r>
            <a:r>
              <a:rPr lang="en-US" dirty="0"/>
              <a:t>information system, an external </a:t>
            </a:r>
            <a:r>
              <a:rPr lang="en-US" dirty="0" smtClean="0"/>
              <a:t>device.</a:t>
            </a:r>
            <a:endParaRPr lang="en-US" dirty="0"/>
          </a:p>
          <a:p>
            <a:pPr>
              <a:lnSpc>
                <a:spcPct val="100000"/>
              </a:lnSpc>
              <a:spcBef>
                <a:spcPts val="1200"/>
              </a:spcBef>
            </a:pPr>
            <a:r>
              <a:rPr lang="en-US" dirty="0"/>
              <a:t>Actor communicate by sending and receiving </a:t>
            </a:r>
            <a:r>
              <a:rPr lang="en-US" dirty="0" smtClean="0"/>
              <a:t>stimuli </a:t>
            </a:r>
            <a:r>
              <a:rPr lang="en-US" dirty="0"/>
              <a:t>to and from the system. Each actor </a:t>
            </a:r>
            <a:r>
              <a:rPr lang="en-US" dirty="0" smtClean="0"/>
              <a:t>has name</a:t>
            </a:r>
          </a:p>
          <a:p>
            <a:pPr fontAlgn="base">
              <a:lnSpc>
                <a:spcPct val="100000"/>
              </a:lnSpc>
              <a:spcBef>
                <a:spcPts val="1200"/>
              </a:spcBef>
            </a:pPr>
            <a:r>
              <a:rPr lang="en-US" b="1" dirty="0"/>
              <a:t>Use case diagram –</a:t>
            </a:r>
            <a:r>
              <a:rPr lang="en-US" dirty="0"/>
              <a:t> </a:t>
            </a:r>
            <a:br>
              <a:rPr lang="en-US" dirty="0"/>
            </a:br>
            <a:r>
              <a:rPr lang="en-US" dirty="0"/>
              <a:t>A use case diagram graphically represents what happens when an actor interacts with a system. It captures the functional aspect of the system. </a:t>
            </a:r>
          </a:p>
          <a:p>
            <a:pPr lvl="1" fontAlgn="base">
              <a:lnSpc>
                <a:spcPct val="100000"/>
              </a:lnSpc>
              <a:spcBef>
                <a:spcPts val="1200"/>
              </a:spcBef>
            </a:pPr>
            <a:r>
              <a:rPr lang="en-US" sz="2000" dirty="0"/>
              <a:t>A stick figure is used to represent an actor.</a:t>
            </a:r>
          </a:p>
          <a:p>
            <a:pPr lvl="1" fontAlgn="base">
              <a:lnSpc>
                <a:spcPct val="100000"/>
              </a:lnSpc>
              <a:spcBef>
                <a:spcPts val="1200"/>
              </a:spcBef>
            </a:pPr>
            <a:r>
              <a:rPr lang="en-US" sz="2000" dirty="0"/>
              <a:t>An oval is used to represent a use case.</a:t>
            </a:r>
          </a:p>
          <a:p>
            <a:pPr lvl="1" fontAlgn="base">
              <a:lnSpc>
                <a:spcPct val="100000"/>
              </a:lnSpc>
              <a:spcBef>
                <a:spcPts val="1200"/>
              </a:spcBef>
            </a:pPr>
            <a:r>
              <a:rPr lang="en-US" sz="2000" dirty="0"/>
              <a:t>A line is used to represent a relationship between an actor and a use case</a:t>
            </a:r>
            <a:r>
              <a:rPr lang="en-US" sz="2000" dirty="0" smtClean="0"/>
              <a:t>.</a:t>
            </a:r>
            <a:endParaRPr lang="en-US" sz="2000" dirty="0"/>
          </a:p>
        </p:txBody>
      </p:sp>
    </p:spTree>
    <p:extLst>
      <p:ext uri="{BB962C8B-B14F-4D97-AF65-F5344CB8AC3E}">
        <p14:creationId xmlns:p14="http://schemas.microsoft.com/office/powerpoint/2010/main" val="1209940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Basic Use Case Diagram Symbols And Notations</a:t>
            </a:r>
            <a:endParaRPr lang="en-US" b="1" cap="none" dirty="0"/>
          </a:p>
        </p:txBody>
      </p:sp>
      <p:sp>
        <p:nvSpPr>
          <p:cNvPr id="3" name="Content Placeholder 2"/>
          <p:cNvSpPr>
            <a:spLocks noGrp="1"/>
          </p:cNvSpPr>
          <p:nvPr>
            <p:ph idx="1"/>
          </p:nvPr>
        </p:nvSpPr>
        <p:spPr>
          <a:xfrm>
            <a:off x="1451579" y="1561514"/>
            <a:ext cx="9843193" cy="4555951"/>
          </a:xfrm>
        </p:spPr>
        <p:txBody>
          <a:bodyPr>
            <a:normAutofit/>
          </a:bodyPr>
          <a:lstStyle/>
          <a:p>
            <a:pPr marL="0" indent="0">
              <a:lnSpc>
                <a:spcPct val="100000"/>
              </a:lnSpc>
              <a:spcBef>
                <a:spcPts val="1200"/>
              </a:spcBef>
              <a:buNone/>
            </a:pPr>
            <a:r>
              <a:rPr lang="en-US" b="1" dirty="0" smtClean="0"/>
              <a:t>System</a:t>
            </a:r>
            <a:endParaRPr lang="en-US" b="1" dirty="0"/>
          </a:p>
          <a:p>
            <a:pPr>
              <a:lnSpc>
                <a:spcPct val="100000"/>
              </a:lnSpc>
              <a:spcBef>
                <a:spcPts val="1200"/>
              </a:spcBef>
            </a:pPr>
            <a:r>
              <a:rPr lang="en-US" dirty="0"/>
              <a:t>Draw your system's boundaries using a rectangle that contains use cases. Place actors outside the system's </a:t>
            </a:r>
            <a:r>
              <a:rPr lang="en-US" dirty="0" smtClean="0"/>
              <a:t>boundaries. </a:t>
            </a:r>
            <a:endParaRPr lang="en-US" dirty="0"/>
          </a:p>
          <a:p>
            <a:pPr marL="0" indent="0">
              <a:lnSpc>
                <a:spcPct val="100000"/>
              </a:lnSpc>
              <a:spcBef>
                <a:spcPts val="1200"/>
              </a:spcBef>
              <a:buNone/>
            </a:pPr>
            <a:r>
              <a:rPr lang="en-US" b="1" dirty="0"/>
              <a:t>Use Case</a:t>
            </a:r>
          </a:p>
          <a:p>
            <a:pPr>
              <a:lnSpc>
                <a:spcPct val="100000"/>
              </a:lnSpc>
              <a:spcBef>
                <a:spcPts val="1200"/>
              </a:spcBef>
            </a:pPr>
            <a:r>
              <a:rPr lang="en-US" dirty="0"/>
              <a:t>Draw use cases using ovals. Label the ovals with verbs that represent the system's </a:t>
            </a:r>
            <a:r>
              <a:rPr lang="en-US" dirty="0" smtClean="0"/>
              <a:t>functions</a:t>
            </a:r>
          </a:p>
          <a:p>
            <a:pPr>
              <a:lnSpc>
                <a:spcPct val="100000"/>
              </a:lnSpc>
              <a:spcBef>
                <a:spcPts val="1200"/>
              </a:spcBef>
            </a:pPr>
            <a:endParaRPr lang="en-US" dirty="0"/>
          </a:p>
          <a:p>
            <a:pPr marL="0" indent="0">
              <a:lnSpc>
                <a:spcPct val="100000"/>
              </a:lnSpc>
              <a:spcBef>
                <a:spcPts val="1200"/>
              </a:spcBef>
              <a:buNone/>
            </a:pPr>
            <a:r>
              <a:rPr lang="en-US" b="1" dirty="0"/>
              <a:t>Actor</a:t>
            </a:r>
          </a:p>
          <a:p>
            <a:pPr>
              <a:lnSpc>
                <a:spcPct val="100000"/>
              </a:lnSpc>
              <a:spcBef>
                <a:spcPts val="1200"/>
              </a:spcBef>
            </a:pPr>
            <a:r>
              <a:rPr lang="en-US" dirty="0"/>
              <a:t>Actor are the users of a system. Actors interacts with the system by receiving or sending flow of </a:t>
            </a:r>
            <a:r>
              <a:rPr lang="en-US" dirty="0" smtClean="0"/>
              <a:t>information.</a:t>
            </a:r>
            <a:endParaRPr lang="en-US" dirty="0"/>
          </a:p>
        </p:txBody>
      </p:sp>
      <p:pic>
        <p:nvPicPr>
          <p:cNvPr id="5" name="Picture 4"/>
          <p:cNvPicPr>
            <a:picLocks noChangeAspect="1"/>
          </p:cNvPicPr>
          <p:nvPr/>
        </p:nvPicPr>
        <p:blipFill>
          <a:blip r:embed="rId2"/>
          <a:stretch>
            <a:fillRect/>
          </a:stretch>
        </p:blipFill>
        <p:spPr>
          <a:xfrm>
            <a:off x="5459837" y="2443565"/>
            <a:ext cx="2019300" cy="657225"/>
          </a:xfrm>
          <a:prstGeom prst="rect">
            <a:avLst/>
          </a:prstGeom>
        </p:spPr>
      </p:pic>
      <p:pic>
        <p:nvPicPr>
          <p:cNvPr id="6" name="Picture 5"/>
          <p:cNvPicPr>
            <a:picLocks noChangeAspect="1"/>
          </p:cNvPicPr>
          <p:nvPr/>
        </p:nvPicPr>
        <p:blipFill>
          <a:blip r:embed="rId3"/>
          <a:stretch>
            <a:fillRect/>
          </a:stretch>
        </p:blipFill>
        <p:spPr>
          <a:xfrm>
            <a:off x="6093920" y="3687566"/>
            <a:ext cx="2219325" cy="590550"/>
          </a:xfrm>
          <a:prstGeom prst="rect">
            <a:avLst/>
          </a:prstGeom>
        </p:spPr>
      </p:pic>
      <p:pic>
        <p:nvPicPr>
          <p:cNvPr id="7" name="Picture 6"/>
          <p:cNvPicPr>
            <a:picLocks noChangeAspect="1"/>
          </p:cNvPicPr>
          <p:nvPr/>
        </p:nvPicPr>
        <p:blipFill>
          <a:blip r:embed="rId4"/>
          <a:stretch>
            <a:fillRect/>
          </a:stretch>
        </p:blipFill>
        <p:spPr>
          <a:xfrm>
            <a:off x="7031529" y="5063057"/>
            <a:ext cx="1713226" cy="771525"/>
          </a:xfrm>
          <a:prstGeom prst="rect">
            <a:avLst/>
          </a:prstGeom>
        </p:spPr>
      </p:pic>
    </p:spTree>
    <p:extLst>
      <p:ext uri="{BB962C8B-B14F-4D97-AF65-F5344CB8AC3E}">
        <p14:creationId xmlns:p14="http://schemas.microsoft.com/office/powerpoint/2010/main" val="1710343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61101" y="222697"/>
            <a:ext cx="9604375" cy="3903663"/>
          </a:xfrm>
        </p:spPr>
        <p:txBody>
          <a:bodyPr/>
          <a:lstStyle/>
          <a:p>
            <a:pPr marL="0" indent="0">
              <a:buNone/>
            </a:pPr>
            <a:r>
              <a:rPr lang="en-US" b="1" dirty="0"/>
              <a:t>Relationships</a:t>
            </a:r>
          </a:p>
          <a:p>
            <a:r>
              <a:rPr lang="en-US" dirty="0"/>
              <a:t>Illustrate relationships between an actor and a use case with a simple line.</a:t>
            </a:r>
          </a:p>
          <a:p>
            <a:r>
              <a:rPr lang="en-US" dirty="0"/>
              <a:t>For relationships among use cases, use arrows labeled either "uses" or "extends".</a:t>
            </a:r>
          </a:p>
          <a:p>
            <a:r>
              <a:rPr lang="en-US" dirty="0"/>
              <a:t>A "uses" relationship indicates that one use case is needed by another in order to perform a task.</a:t>
            </a:r>
          </a:p>
          <a:p>
            <a:r>
              <a:rPr lang="en-US" dirty="0"/>
              <a:t>An "extends" relationship indicates alternative options under a certain use case</a:t>
            </a:r>
          </a:p>
        </p:txBody>
      </p:sp>
    </p:spTree>
    <p:extLst>
      <p:ext uri="{BB962C8B-B14F-4D97-AF65-F5344CB8AC3E}">
        <p14:creationId xmlns:p14="http://schemas.microsoft.com/office/powerpoint/2010/main" val="4041566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99582409"/>
              </p:ext>
            </p:extLst>
          </p:nvPr>
        </p:nvGraphicFramePr>
        <p:xfrm>
          <a:off x="476250" y="688247"/>
          <a:ext cx="11178859" cy="3200400"/>
        </p:xfrm>
        <a:graphic>
          <a:graphicData uri="http://schemas.openxmlformats.org/drawingml/2006/table">
            <a:tbl>
              <a:tblPr firstRow="1" bandRow="1">
                <a:tableStyleId>{5C22544A-7EE6-4342-B048-85BDC9FD1C3A}</a:tableStyleId>
              </a:tblPr>
              <a:tblGrid>
                <a:gridCol w="1891403"/>
                <a:gridCol w="2400129"/>
                <a:gridCol w="6887327"/>
              </a:tblGrid>
              <a:tr h="370840">
                <a:tc>
                  <a:txBody>
                    <a:bodyPr/>
                    <a:lstStyle/>
                    <a:p>
                      <a:r>
                        <a:rPr lang="en-US" sz="2000" b="1" i="0" kern="1200" dirty="0" smtClean="0">
                          <a:solidFill>
                            <a:schemeClr val="lt1"/>
                          </a:solidFill>
                          <a:effectLst/>
                          <a:latin typeface="+mn-lt"/>
                          <a:ea typeface="+mn-ea"/>
                          <a:cs typeface="+mn-cs"/>
                        </a:rPr>
                        <a:t>Relationship</a:t>
                      </a:r>
                      <a:endParaRPr lang="en-US" sz="2000" dirty="0"/>
                    </a:p>
                  </a:txBody>
                  <a:tcPr/>
                </a:tc>
                <a:tc>
                  <a:txBody>
                    <a:bodyPr/>
                    <a:lstStyle/>
                    <a:p>
                      <a:r>
                        <a:rPr lang="en-US" sz="2000" b="1" i="0" kern="1200" dirty="0" smtClean="0">
                          <a:solidFill>
                            <a:schemeClr val="lt1"/>
                          </a:solidFill>
                          <a:effectLst/>
                          <a:latin typeface="+mn-lt"/>
                          <a:ea typeface="+mn-ea"/>
                          <a:cs typeface="+mn-cs"/>
                        </a:rPr>
                        <a:t>Symbol</a:t>
                      </a:r>
                      <a:endParaRPr lang="en-US" sz="2000" dirty="0"/>
                    </a:p>
                  </a:txBody>
                  <a:tcPr/>
                </a:tc>
                <a:tc>
                  <a:txBody>
                    <a:bodyPr/>
                    <a:lstStyle/>
                    <a:p>
                      <a:r>
                        <a:rPr lang="en-US" sz="2000" dirty="0" smtClean="0"/>
                        <a:t>Description</a:t>
                      </a:r>
                      <a:endParaRPr lang="en-US" sz="2000" dirty="0"/>
                    </a:p>
                  </a:txBody>
                  <a:tcPr/>
                </a:tc>
              </a:tr>
              <a:tr h="370840">
                <a:tc>
                  <a:txBody>
                    <a:bodyPr/>
                    <a:lstStyle/>
                    <a:p>
                      <a:r>
                        <a:rPr lang="en-US" sz="2000" b="0" i="0" kern="1200" dirty="0" smtClean="0">
                          <a:solidFill>
                            <a:schemeClr val="dk1"/>
                          </a:solidFill>
                          <a:effectLst/>
                          <a:latin typeface="+mn-lt"/>
                          <a:ea typeface="+mn-ea"/>
                          <a:cs typeface="+mn-cs"/>
                        </a:rPr>
                        <a:t>Communicates</a:t>
                      </a:r>
                      <a:endParaRPr lang="en-US" sz="2000" dirty="0"/>
                    </a:p>
                  </a:txBody>
                  <a:tcPr/>
                </a:tc>
                <a:tc>
                  <a:txBody>
                    <a:bodyPr/>
                    <a:lstStyle/>
                    <a:p>
                      <a:endParaRPr lang="en-US" sz="2000" dirty="0"/>
                    </a:p>
                  </a:txBody>
                  <a:tcPr/>
                </a:tc>
                <a:tc>
                  <a:txBody>
                    <a:bodyPr/>
                    <a:lstStyle/>
                    <a:p>
                      <a:r>
                        <a:rPr lang="en-US" sz="2000" b="0" i="0" kern="1200" dirty="0" smtClean="0">
                          <a:solidFill>
                            <a:schemeClr val="dk1"/>
                          </a:solidFill>
                          <a:effectLst/>
                          <a:latin typeface="+mn-lt"/>
                          <a:ea typeface="+mn-ea"/>
                          <a:cs typeface="+mn-cs"/>
                        </a:rPr>
                        <a:t>An actor is connected to a use case using a line with no arrowheads</a:t>
                      </a:r>
                      <a:endParaRPr lang="en-US" sz="2000" dirty="0"/>
                    </a:p>
                  </a:txBody>
                  <a:tcPr/>
                </a:tc>
              </a:tr>
              <a:tr h="370840">
                <a:tc>
                  <a:txBody>
                    <a:bodyPr/>
                    <a:lstStyle/>
                    <a:p>
                      <a:r>
                        <a:rPr lang="en-US" sz="2000" b="0" i="0" kern="1200" dirty="0" smtClean="0">
                          <a:solidFill>
                            <a:schemeClr val="dk1"/>
                          </a:solidFill>
                          <a:effectLst/>
                          <a:latin typeface="+mn-lt"/>
                          <a:ea typeface="+mn-ea"/>
                          <a:cs typeface="+mn-cs"/>
                        </a:rPr>
                        <a:t>Includes</a:t>
                      </a:r>
                      <a:endParaRPr lang="en-US" sz="2000" dirty="0"/>
                    </a:p>
                  </a:txBody>
                  <a:tcPr/>
                </a:tc>
                <a:tc>
                  <a:txBody>
                    <a:bodyPr/>
                    <a:lstStyle/>
                    <a:p>
                      <a:endParaRPr lang="en-US" sz="2000" dirty="0"/>
                    </a:p>
                  </a:txBody>
                  <a:tcPr/>
                </a:tc>
                <a:tc>
                  <a:txBody>
                    <a:bodyPr/>
                    <a:lstStyle/>
                    <a:p>
                      <a:r>
                        <a:rPr lang="en-US" sz="2000" b="0" i="0" kern="1200" dirty="0" smtClean="0">
                          <a:solidFill>
                            <a:schemeClr val="dk1"/>
                          </a:solidFill>
                          <a:effectLst/>
                          <a:latin typeface="+mn-lt"/>
                          <a:ea typeface="+mn-ea"/>
                          <a:cs typeface="+mn-cs"/>
                        </a:rPr>
                        <a:t>A use case contains a behavior that is common to more than one other use case. The arrow points to the common use case</a:t>
                      </a:r>
                      <a:endParaRPr lang="en-US" sz="2000" dirty="0"/>
                    </a:p>
                  </a:txBody>
                  <a:tcPr/>
                </a:tc>
              </a:tr>
              <a:tr h="370840">
                <a:tc>
                  <a:txBody>
                    <a:bodyPr/>
                    <a:lstStyle/>
                    <a:p>
                      <a:r>
                        <a:rPr lang="en-US" sz="2000" b="0" i="0" kern="1200" dirty="0" smtClean="0">
                          <a:solidFill>
                            <a:schemeClr val="dk1"/>
                          </a:solidFill>
                          <a:effectLst/>
                          <a:latin typeface="+mn-lt"/>
                          <a:ea typeface="+mn-ea"/>
                          <a:cs typeface="+mn-cs"/>
                        </a:rPr>
                        <a:t>Extends</a:t>
                      </a:r>
                      <a:endParaRPr lang="en-US" sz="2000" dirty="0"/>
                    </a:p>
                  </a:txBody>
                  <a:tcPr/>
                </a:tc>
                <a:tc>
                  <a:txBody>
                    <a:bodyPr/>
                    <a:lstStyle/>
                    <a:p>
                      <a:endParaRPr lang="en-US" sz="2000" dirty="0"/>
                    </a:p>
                  </a:txBody>
                  <a:tcPr/>
                </a:tc>
                <a:tc>
                  <a:txBody>
                    <a:bodyPr/>
                    <a:lstStyle/>
                    <a:p>
                      <a:r>
                        <a:rPr lang="en-US" sz="2000" b="0" i="0" kern="1200" dirty="0" smtClean="0">
                          <a:solidFill>
                            <a:schemeClr val="dk1"/>
                          </a:solidFill>
                          <a:effectLst/>
                          <a:latin typeface="+mn-lt"/>
                          <a:ea typeface="+mn-ea"/>
                          <a:cs typeface="+mn-cs"/>
                        </a:rPr>
                        <a:t>A different use case handles exceptions from the basic use case. The arrow points from the extended to the basic use case.</a:t>
                      </a:r>
                      <a:endParaRPr lang="en-US" sz="2000" dirty="0"/>
                    </a:p>
                  </a:txBody>
                  <a:tcPr/>
                </a:tc>
              </a:tr>
              <a:tr h="370840">
                <a:tc>
                  <a:txBody>
                    <a:bodyPr/>
                    <a:lstStyle/>
                    <a:p>
                      <a:r>
                        <a:rPr lang="en-US" sz="2000" b="0" i="0" kern="1200" dirty="0" smtClean="0">
                          <a:solidFill>
                            <a:schemeClr val="dk1"/>
                          </a:solidFill>
                          <a:effectLst/>
                          <a:latin typeface="+mn-lt"/>
                          <a:ea typeface="+mn-ea"/>
                          <a:cs typeface="+mn-cs"/>
                        </a:rPr>
                        <a:t>Generalizes</a:t>
                      </a:r>
                      <a:endParaRPr lang="en-US" sz="2000" dirty="0"/>
                    </a:p>
                  </a:txBody>
                  <a:tcPr/>
                </a:tc>
                <a:tc>
                  <a:txBody>
                    <a:bodyPr/>
                    <a:lstStyle/>
                    <a:p>
                      <a:endParaRPr lang="en-US" sz="2000" dirty="0"/>
                    </a:p>
                  </a:txBody>
                  <a:tcPr/>
                </a:tc>
                <a:tc>
                  <a:txBody>
                    <a:bodyPr/>
                    <a:lstStyle/>
                    <a:p>
                      <a:r>
                        <a:rPr lang="en-US" sz="2000" b="0" i="0" kern="1200" dirty="0" smtClean="0">
                          <a:solidFill>
                            <a:schemeClr val="dk1"/>
                          </a:solidFill>
                          <a:effectLst/>
                          <a:latin typeface="+mn-lt"/>
                          <a:ea typeface="+mn-ea"/>
                          <a:cs typeface="+mn-cs"/>
                        </a:rPr>
                        <a:t>One UML "thing" is more general than another "thing." The arrow points to the general "thing."</a:t>
                      </a:r>
                      <a:endParaRPr lang="en-US" sz="2000" dirty="0"/>
                    </a:p>
                  </a:txBody>
                  <a:tcPr/>
                </a:tc>
              </a:tr>
            </a:tbl>
          </a:graphicData>
        </a:graphic>
      </p:graphicFrame>
      <p:pic>
        <p:nvPicPr>
          <p:cNvPr id="6" name="Picture 5"/>
          <p:cNvPicPr>
            <a:picLocks noChangeAspect="1"/>
          </p:cNvPicPr>
          <p:nvPr/>
        </p:nvPicPr>
        <p:blipFill>
          <a:blip r:embed="rId2"/>
          <a:stretch>
            <a:fillRect/>
          </a:stretch>
        </p:blipFill>
        <p:spPr>
          <a:xfrm>
            <a:off x="2698121" y="1309627"/>
            <a:ext cx="1571625" cy="142875"/>
          </a:xfrm>
          <a:prstGeom prst="rect">
            <a:avLst/>
          </a:prstGeom>
        </p:spPr>
      </p:pic>
      <p:pic>
        <p:nvPicPr>
          <p:cNvPr id="7" name="Picture 6"/>
          <p:cNvPicPr>
            <a:picLocks noChangeAspect="1"/>
          </p:cNvPicPr>
          <p:nvPr/>
        </p:nvPicPr>
        <p:blipFill>
          <a:blip r:embed="rId3"/>
          <a:stretch>
            <a:fillRect/>
          </a:stretch>
        </p:blipFill>
        <p:spPr>
          <a:xfrm>
            <a:off x="2836232" y="1955072"/>
            <a:ext cx="1666875" cy="333375"/>
          </a:xfrm>
          <a:prstGeom prst="rect">
            <a:avLst/>
          </a:prstGeom>
        </p:spPr>
      </p:pic>
      <p:pic>
        <p:nvPicPr>
          <p:cNvPr id="8" name="Picture 7"/>
          <p:cNvPicPr>
            <a:picLocks noChangeAspect="1"/>
          </p:cNvPicPr>
          <p:nvPr/>
        </p:nvPicPr>
        <p:blipFill>
          <a:blip r:embed="rId4"/>
          <a:stretch>
            <a:fillRect/>
          </a:stretch>
        </p:blipFill>
        <p:spPr>
          <a:xfrm>
            <a:off x="2698121" y="2672467"/>
            <a:ext cx="1847850" cy="257175"/>
          </a:xfrm>
          <a:prstGeom prst="rect">
            <a:avLst/>
          </a:prstGeom>
        </p:spPr>
      </p:pic>
      <p:pic>
        <p:nvPicPr>
          <p:cNvPr id="9" name="Picture 8"/>
          <p:cNvPicPr>
            <a:picLocks noChangeAspect="1"/>
          </p:cNvPicPr>
          <p:nvPr/>
        </p:nvPicPr>
        <p:blipFill>
          <a:blip r:embed="rId5"/>
          <a:stretch>
            <a:fillRect/>
          </a:stretch>
        </p:blipFill>
        <p:spPr>
          <a:xfrm>
            <a:off x="2664783" y="3432212"/>
            <a:ext cx="2009775" cy="295275"/>
          </a:xfrm>
          <a:prstGeom prst="rect">
            <a:avLst/>
          </a:prstGeom>
        </p:spPr>
      </p:pic>
    </p:spTree>
    <p:extLst>
      <p:ext uri="{BB962C8B-B14F-4D97-AF65-F5344CB8AC3E}">
        <p14:creationId xmlns:p14="http://schemas.microsoft.com/office/powerpoint/2010/main" val="3406601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21218" y="135810"/>
            <a:ext cx="10947042" cy="5994534"/>
          </a:xfrm>
        </p:spPr>
        <p:txBody>
          <a:bodyPr>
            <a:normAutofit lnSpcReduction="10000"/>
          </a:bodyPr>
          <a:lstStyle/>
          <a:p>
            <a:pPr marL="0" indent="0">
              <a:lnSpc>
                <a:spcPct val="100000"/>
              </a:lnSpc>
              <a:buNone/>
            </a:pPr>
            <a:r>
              <a:rPr lang="en-US" sz="2200" b="1" dirty="0"/>
              <a:t>(1).</a:t>
            </a:r>
            <a:r>
              <a:rPr lang="en-US" sz="2200" dirty="0"/>
              <a:t> The specified characteristics of real-world objects may conflicts. For example,</a:t>
            </a:r>
          </a:p>
          <a:p>
            <a:pPr lvl="1">
              <a:lnSpc>
                <a:spcPct val="100000"/>
              </a:lnSpc>
              <a:spcBef>
                <a:spcPts val="1000"/>
              </a:spcBef>
            </a:pPr>
            <a:r>
              <a:rPr lang="en-US" sz="2200" dirty="0"/>
              <a:t>(a) The format of an output report may be described in one requirement as tabular but in another as textual.</a:t>
            </a:r>
          </a:p>
          <a:p>
            <a:pPr lvl="1">
              <a:lnSpc>
                <a:spcPct val="100000"/>
              </a:lnSpc>
              <a:spcBef>
                <a:spcPts val="1000"/>
              </a:spcBef>
            </a:pPr>
            <a:r>
              <a:rPr lang="en-US" sz="2200" dirty="0"/>
              <a:t>(b) One condition may state that all lights shall be green while another states that all lights shall be blue</a:t>
            </a:r>
            <a:r>
              <a:rPr lang="en-US" sz="2200" dirty="0" smtClean="0"/>
              <a:t>.</a:t>
            </a:r>
          </a:p>
          <a:p>
            <a:pPr marL="0" indent="0">
              <a:lnSpc>
                <a:spcPct val="100000"/>
              </a:lnSpc>
              <a:buNone/>
            </a:pPr>
            <a:r>
              <a:rPr lang="en-US" sz="2200" b="1" dirty="0"/>
              <a:t>(2).</a:t>
            </a:r>
            <a:r>
              <a:rPr lang="en-US" sz="2200" dirty="0"/>
              <a:t> There may be a reasonable or temporal conflict between the two specified actions. For example,</a:t>
            </a:r>
          </a:p>
          <a:p>
            <a:pPr lvl="1">
              <a:lnSpc>
                <a:spcPct val="100000"/>
              </a:lnSpc>
              <a:spcBef>
                <a:spcPts val="1000"/>
              </a:spcBef>
            </a:pPr>
            <a:r>
              <a:rPr lang="en-US" sz="2200" dirty="0"/>
              <a:t>(a) One requirement may determine that the program will add two inputs, and another may determine that the program will multiply them.</a:t>
            </a:r>
          </a:p>
          <a:p>
            <a:pPr lvl="1">
              <a:lnSpc>
                <a:spcPct val="100000"/>
              </a:lnSpc>
              <a:spcBef>
                <a:spcPts val="1000"/>
              </a:spcBef>
            </a:pPr>
            <a:r>
              <a:rPr lang="en-US" sz="2200" dirty="0"/>
              <a:t>(b) One condition may state that "A" must always follow "B," while other requires that "A and B" co-occurs.</a:t>
            </a:r>
          </a:p>
          <a:p>
            <a:pPr marL="0" indent="0">
              <a:lnSpc>
                <a:spcPct val="100000"/>
              </a:lnSpc>
              <a:buNone/>
            </a:pPr>
            <a:r>
              <a:rPr lang="en-US" sz="2200" b="1" dirty="0"/>
              <a:t>(3).</a:t>
            </a:r>
            <a:r>
              <a:rPr lang="en-US" sz="2200" dirty="0"/>
              <a:t> Two or more requirements may define the same real-world object but use different terms for that object. </a:t>
            </a:r>
            <a:endParaRPr lang="en-US" sz="2200" dirty="0" smtClean="0"/>
          </a:p>
          <a:p>
            <a:pPr lvl="1">
              <a:lnSpc>
                <a:spcPct val="100000"/>
              </a:lnSpc>
              <a:spcBef>
                <a:spcPts val="1000"/>
              </a:spcBef>
            </a:pPr>
            <a:r>
              <a:rPr lang="en-US" sz="2200" dirty="0" smtClean="0"/>
              <a:t>For </a:t>
            </a:r>
            <a:r>
              <a:rPr lang="en-US" sz="2200" dirty="0"/>
              <a:t>example, a program's request for user input may be called a "prompt" in one requirement's and a "cue" in another. The use of standard terminology and descriptions promotes consistency</a:t>
            </a:r>
            <a:r>
              <a:rPr lang="en-US" sz="2200" dirty="0" smtClean="0"/>
              <a:t>.</a:t>
            </a:r>
            <a:endParaRPr lang="en-US" dirty="0"/>
          </a:p>
        </p:txBody>
      </p:sp>
    </p:spTree>
    <p:extLst>
      <p:ext uri="{BB962C8B-B14F-4D97-AF65-F5344CB8AC3E}">
        <p14:creationId xmlns:p14="http://schemas.microsoft.com/office/powerpoint/2010/main" val="3098840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7431" y="245905"/>
            <a:ext cx="9646276" cy="5755650"/>
          </a:xfrm>
          <a:prstGeom prst="rect">
            <a:avLst/>
          </a:prstGeom>
        </p:spPr>
      </p:pic>
    </p:spTree>
    <p:extLst>
      <p:ext uri="{BB962C8B-B14F-4D97-AF65-F5344CB8AC3E}">
        <p14:creationId xmlns:p14="http://schemas.microsoft.com/office/powerpoint/2010/main" val="1406284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Purpose Of Use Case Diagram</a:t>
            </a:r>
            <a:endParaRPr lang="en-US" b="1" cap="none" dirty="0"/>
          </a:p>
        </p:txBody>
      </p:sp>
      <p:sp>
        <p:nvSpPr>
          <p:cNvPr id="3" name="Content Placeholder 2"/>
          <p:cNvSpPr>
            <a:spLocks noGrp="1"/>
          </p:cNvSpPr>
          <p:nvPr>
            <p:ph idx="1"/>
          </p:nvPr>
        </p:nvSpPr>
        <p:spPr>
          <a:xfrm>
            <a:off x="1451579" y="1561514"/>
            <a:ext cx="9603275" cy="4594587"/>
          </a:xfrm>
        </p:spPr>
        <p:txBody>
          <a:bodyPr>
            <a:normAutofit/>
          </a:bodyPr>
          <a:lstStyle/>
          <a:p>
            <a:r>
              <a:rPr lang="en-US" sz="2200" dirty="0" smtClean="0"/>
              <a:t>Use </a:t>
            </a:r>
            <a:r>
              <a:rPr lang="en-US" sz="2200" dirty="0"/>
              <a:t>case diagrams are typically developed in the early stage(Analysis phase) of development and people </a:t>
            </a:r>
            <a:r>
              <a:rPr lang="en-US" sz="2200" dirty="0" smtClean="0"/>
              <a:t>often apply </a:t>
            </a:r>
            <a:r>
              <a:rPr lang="en-US" sz="2200" dirty="0"/>
              <a:t>use case modeling for the following purposes:</a:t>
            </a:r>
          </a:p>
          <a:p>
            <a:pPr lvl="1"/>
            <a:r>
              <a:rPr lang="en-US" sz="2200" dirty="0"/>
              <a:t>	Specify the context of a system</a:t>
            </a:r>
          </a:p>
          <a:p>
            <a:pPr lvl="1"/>
            <a:r>
              <a:rPr lang="en-US" sz="2200" dirty="0"/>
              <a:t>	Capture the requirements of a system</a:t>
            </a:r>
          </a:p>
          <a:p>
            <a:pPr lvl="1"/>
            <a:r>
              <a:rPr lang="en-US" sz="2200" dirty="0"/>
              <a:t>	</a:t>
            </a:r>
            <a:r>
              <a:rPr lang="en-US" sz="2200" dirty="0" smtClean="0"/>
              <a:t>Validate </a:t>
            </a:r>
            <a:r>
              <a:rPr lang="en-US" sz="2200" dirty="0"/>
              <a:t>a systems architecture</a:t>
            </a:r>
          </a:p>
          <a:p>
            <a:pPr lvl="1"/>
            <a:r>
              <a:rPr lang="en-US" sz="2200" dirty="0"/>
              <a:t>	Drive implementation and generate test cases</a:t>
            </a:r>
          </a:p>
          <a:p>
            <a:pPr lvl="1"/>
            <a:r>
              <a:rPr lang="en-US" sz="2200" dirty="0"/>
              <a:t>	Developed by analysts together with domain experts</a:t>
            </a:r>
          </a:p>
        </p:txBody>
      </p:sp>
    </p:spTree>
    <p:extLst>
      <p:ext uri="{BB962C8B-B14F-4D97-AF65-F5344CB8AC3E}">
        <p14:creationId xmlns:p14="http://schemas.microsoft.com/office/powerpoint/2010/main" val="748648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Benefits Of </a:t>
            </a:r>
            <a:r>
              <a:rPr lang="en-US" b="1" cap="none" dirty="0" smtClean="0"/>
              <a:t>Use-Case </a:t>
            </a:r>
            <a:r>
              <a:rPr lang="en-US" b="1" cap="none" dirty="0" smtClean="0"/>
              <a:t>Modeling</a:t>
            </a:r>
            <a:endParaRPr lang="en-US" b="1" cap="none" dirty="0"/>
          </a:p>
        </p:txBody>
      </p:sp>
      <p:sp>
        <p:nvSpPr>
          <p:cNvPr id="3" name="Content Placeholder 2"/>
          <p:cNvSpPr>
            <a:spLocks noGrp="1"/>
          </p:cNvSpPr>
          <p:nvPr>
            <p:ph idx="1"/>
          </p:nvPr>
        </p:nvSpPr>
        <p:spPr>
          <a:xfrm>
            <a:off x="1451579" y="1561514"/>
            <a:ext cx="10190922" cy="4517314"/>
          </a:xfrm>
        </p:spPr>
        <p:txBody>
          <a:bodyPr>
            <a:normAutofit fontScale="92500" lnSpcReduction="10000"/>
          </a:bodyPr>
          <a:lstStyle/>
          <a:p>
            <a:r>
              <a:rPr lang="en-US" dirty="0" smtClean="0"/>
              <a:t>provides </a:t>
            </a:r>
            <a:r>
              <a:rPr lang="en-US" dirty="0"/>
              <a:t>a tool for capturing functional requirements</a:t>
            </a:r>
          </a:p>
          <a:p>
            <a:r>
              <a:rPr lang="en-US" dirty="0"/>
              <a:t>Assists in decomposing system scope into more manageable pieces</a:t>
            </a:r>
          </a:p>
          <a:p>
            <a:r>
              <a:rPr lang="en-US" dirty="0"/>
              <a:t>Provides a means of communicating with users and other </a:t>
            </a:r>
            <a:r>
              <a:rPr lang="en-US" dirty="0" smtClean="0"/>
              <a:t>stakeholders concerning </a:t>
            </a:r>
            <a:r>
              <a:rPr lang="en-US" dirty="0"/>
              <a:t>system functionality in a language that is easily understood</a:t>
            </a:r>
          </a:p>
          <a:p>
            <a:r>
              <a:rPr lang="en-US" dirty="0"/>
              <a:t>Provides a means of identifying, assigning, tracking, controlling, and management system development activities, </a:t>
            </a:r>
            <a:r>
              <a:rPr lang="en-US" dirty="0" smtClean="0"/>
              <a:t> especially </a:t>
            </a:r>
            <a:r>
              <a:rPr lang="en-US" dirty="0"/>
              <a:t>incremental and iterative development</a:t>
            </a:r>
          </a:p>
          <a:p>
            <a:r>
              <a:rPr lang="en-US" dirty="0"/>
              <a:t>provides an aid in estimating project scope, effort, and schedule.</a:t>
            </a:r>
          </a:p>
          <a:p>
            <a:r>
              <a:rPr lang="en-US" dirty="0"/>
              <a:t>Provides a baseline for testing in terms of defining test plans and test </a:t>
            </a:r>
            <a:r>
              <a:rPr lang="en-US" dirty="0" smtClean="0"/>
              <a:t>cases.</a:t>
            </a:r>
            <a:endParaRPr lang="en-US" dirty="0"/>
          </a:p>
          <a:p>
            <a:r>
              <a:rPr lang="en-US" dirty="0"/>
              <a:t>Provides a baseline for user help systems and manuals as well as system development documentation.</a:t>
            </a:r>
          </a:p>
          <a:p>
            <a:r>
              <a:rPr lang="en-US" dirty="0"/>
              <a:t>Provides a tool for requirements traceability</a:t>
            </a:r>
            <a:r>
              <a:rPr lang="en-US" dirty="0" smtClean="0"/>
              <a:t>.</a:t>
            </a:r>
            <a:endParaRPr lang="en-US" dirty="0"/>
          </a:p>
        </p:txBody>
      </p:sp>
    </p:spTree>
    <p:extLst>
      <p:ext uri="{BB962C8B-B14F-4D97-AF65-F5344CB8AC3E}">
        <p14:creationId xmlns:p14="http://schemas.microsoft.com/office/powerpoint/2010/main" val="2662169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smtClean="0"/>
              <a:t>Provides </a:t>
            </a:r>
            <a:r>
              <a:rPr lang="en-US" dirty="0"/>
              <a:t>a starting point for the identification of data objects or entities.</a:t>
            </a:r>
          </a:p>
          <a:p>
            <a:r>
              <a:rPr lang="en-US" dirty="0"/>
              <a:t>Provides functional specifications for designing user and system interfaces</a:t>
            </a:r>
          </a:p>
          <a:p>
            <a:r>
              <a:rPr lang="en-US" dirty="0"/>
              <a:t>Provides a means of definition databases access requirements</a:t>
            </a:r>
          </a:p>
          <a:p>
            <a:r>
              <a:rPr lang="en-US" dirty="0"/>
              <a:t>Provides a framework for driving the system development project</a:t>
            </a:r>
          </a:p>
          <a:p>
            <a:endParaRPr lang="en-US" dirty="0"/>
          </a:p>
        </p:txBody>
      </p:sp>
    </p:spTree>
    <p:extLst>
      <p:ext uri="{BB962C8B-B14F-4D97-AF65-F5344CB8AC3E}">
        <p14:creationId xmlns:p14="http://schemas.microsoft.com/office/powerpoint/2010/main" val="2409645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489397" y="0"/>
            <a:ext cx="10522040" cy="6130344"/>
          </a:xfrm>
          <a:prstGeom prst="rect">
            <a:avLst/>
          </a:prstGeom>
        </p:spPr>
      </p:pic>
    </p:spTree>
    <p:extLst>
      <p:ext uri="{BB962C8B-B14F-4D97-AF65-F5344CB8AC3E}">
        <p14:creationId xmlns:p14="http://schemas.microsoft.com/office/powerpoint/2010/main" val="6920405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9737" y="122283"/>
            <a:ext cx="9604375" cy="757237"/>
          </a:xfrm>
        </p:spPr>
        <p:txBody>
          <a:bodyPr>
            <a:normAutofit/>
          </a:bodyPr>
          <a:lstStyle/>
          <a:p>
            <a:r>
              <a:rPr lang="en-US" b="1" cap="none" dirty="0" smtClean="0"/>
              <a:t>Ethnography</a:t>
            </a:r>
            <a:endParaRPr lang="en-US" b="1" cap="none" dirty="0"/>
          </a:p>
        </p:txBody>
      </p:sp>
      <p:sp>
        <p:nvSpPr>
          <p:cNvPr id="3" name="Content Placeholder 2"/>
          <p:cNvSpPr>
            <a:spLocks noGrp="1"/>
          </p:cNvSpPr>
          <p:nvPr>
            <p:ph idx="4294967295"/>
          </p:nvPr>
        </p:nvSpPr>
        <p:spPr>
          <a:xfrm>
            <a:off x="949415" y="879520"/>
            <a:ext cx="10791825" cy="5199308"/>
          </a:xfrm>
        </p:spPr>
        <p:txBody>
          <a:bodyPr>
            <a:noAutofit/>
          </a:bodyPr>
          <a:lstStyle/>
          <a:p>
            <a:pPr>
              <a:lnSpc>
                <a:spcPct val="100000"/>
              </a:lnSpc>
              <a:spcBef>
                <a:spcPts val="600"/>
              </a:spcBef>
            </a:pPr>
            <a:r>
              <a:rPr lang="en-US" sz="2200" dirty="0" smtClean="0"/>
              <a:t>Getting </a:t>
            </a:r>
            <a:r>
              <a:rPr lang="en-US" sz="2200" dirty="0"/>
              <a:t>information by observation</a:t>
            </a:r>
          </a:p>
          <a:p>
            <a:pPr>
              <a:lnSpc>
                <a:spcPct val="100000"/>
              </a:lnSpc>
              <a:spcBef>
                <a:spcPts val="600"/>
              </a:spcBef>
            </a:pPr>
            <a:r>
              <a:rPr lang="en-US" sz="2200" dirty="0"/>
              <a:t>One of the goals is to use the viewpoint of the people within the system</a:t>
            </a:r>
          </a:p>
          <a:p>
            <a:pPr>
              <a:lnSpc>
                <a:spcPct val="100000"/>
              </a:lnSpc>
              <a:spcBef>
                <a:spcPts val="600"/>
              </a:spcBef>
            </a:pPr>
            <a:r>
              <a:rPr lang="en-US" sz="2200" dirty="0" smtClean="0"/>
              <a:t>The </a:t>
            </a:r>
            <a:r>
              <a:rPr lang="en-US" sz="2200" dirty="0"/>
              <a:t>terms emic and etic are used</a:t>
            </a:r>
          </a:p>
          <a:p>
            <a:pPr>
              <a:lnSpc>
                <a:spcPct val="100000"/>
              </a:lnSpc>
              <a:spcBef>
                <a:spcPts val="600"/>
              </a:spcBef>
            </a:pPr>
            <a:r>
              <a:rPr lang="en-US" sz="2200" dirty="0"/>
              <a:t>An etic view of the system is the 'outside view' or what the analyst see</a:t>
            </a:r>
          </a:p>
          <a:p>
            <a:pPr>
              <a:lnSpc>
                <a:spcPct val="100000"/>
              </a:lnSpc>
              <a:spcBef>
                <a:spcPts val="600"/>
              </a:spcBef>
            </a:pPr>
            <a:r>
              <a:rPr lang="en-US" sz="2200" dirty="0"/>
              <a:t>An emic view is the inside view or what the system users see</a:t>
            </a:r>
          </a:p>
          <a:p>
            <a:pPr>
              <a:lnSpc>
                <a:spcPct val="100000"/>
              </a:lnSpc>
              <a:spcBef>
                <a:spcPts val="600"/>
              </a:spcBef>
            </a:pPr>
            <a:r>
              <a:rPr lang="en-US" sz="2200" dirty="0"/>
              <a:t>The main characteristics of ethnographic studies are:</a:t>
            </a:r>
          </a:p>
          <a:p>
            <a:pPr lvl="1">
              <a:lnSpc>
                <a:spcPct val="100000"/>
              </a:lnSpc>
              <a:spcBef>
                <a:spcPts val="600"/>
              </a:spcBef>
            </a:pPr>
            <a:r>
              <a:rPr lang="en-US" sz="2200" dirty="0"/>
              <a:t>A</a:t>
            </a:r>
            <a:r>
              <a:rPr lang="en-US" sz="2200" dirty="0" smtClean="0"/>
              <a:t>nalysts </a:t>
            </a:r>
            <a:r>
              <a:rPr lang="en-US" sz="2200" dirty="0"/>
              <a:t>observe or possible even participate in such activities</a:t>
            </a:r>
          </a:p>
          <a:p>
            <a:pPr lvl="1">
              <a:lnSpc>
                <a:spcPct val="100000"/>
              </a:lnSpc>
              <a:spcBef>
                <a:spcPts val="600"/>
              </a:spcBef>
            </a:pPr>
            <a:r>
              <a:rPr lang="en-US" sz="2200" dirty="0"/>
              <a:t>A</a:t>
            </a:r>
            <a:r>
              <a:rPr lang="en-US" sz="2200" dirty="0" smtClean="0"/>
              <a:t>ny </a:t>
            </a:r>
            <a:r>
              <a:rPr lang="en-US" sz="2200" dirty="0"/>
              <a:t>interviews are conducted in situ, possibly as informal discussion rather than formal interview</a:t>
            </a:r>
          </a:p>
          <a:p>
            <a:pPr lvl="1">
              <a:lnSpc>
                <a:spcPct val="100000"/>
              </a:lnSpc>
              <a:spcBef>
                <a:spcPts val="600"/>
              </a:spcBef>
            </a:pPr>
            <a:r>
              <a:rPr lang="en-US" sz="2200" dirty="0"/>
              <a:t>T</a:t>
            </a:r>
            <a:r>
              <a:rPr lang="en-US" sz="2200" dirty="0" smtClean="0"/>
              <a:t>here </a:t>
            </a:r>
            <a:r>
              <a:rPr lang="en-US" sz="2200" dirty="0"/>
              <a:t>is emphasis on examining the interaction between users</a:t>
            </a:r>
          </a:p>
          <a:p>
            <a:pPr lvl="1">
              <a:lnSpc>
                <a:spcPct val="100000"/>
              </a:lnSpc>
              <a:spcBef>
                <a:spcPts val="600"/>
              </a:spcBef>
            </a:pPr>
            <a:r>
              <a:rPr lang="en-US" sz="2200" dirty="0"/>
              <a:t>T</a:t>
            </a:r>
            <a:r>
              <a:rPr lang="en-US" sz="2200" dirty="0" smtClean="0"/>
              <a:t>here </a:t>
            </a:r>
            <a:r>
              <a:rPr lang="en-US" sz="2200" dirty="0"/>
              <a:t>is emphasis on tracing communication links and</a:t>
            </a:r>
          </a:p>
          <a:p>
            <a:pPr lvl="1">
              <a:lnSpc>
                <a:spcPct val="100000"/>
              </a:lnSpc>
              <a:spcBef>
                <a:spcPts val="600"/>
              </a:spcBef>
            </a:pPr>
            <a:r>
              <a:rPr lang="en-US" sz="2200" dirty="0" smtClean="0"/>
              <a:t>there </a:t>
            </a:r>
            <a:r>
              <a:rPr lang="en-US" sz="2200" dirty="0"/>
              <a:t>is detailed analysis of </a:t>
            </a:r>
            <a:r>
              <a:rPr lang="en-US" sz="2200" dirty="0" smtClean="0"/>
              <a:t>artifacts</a:t>
            </a:r>
            <a:endParaRPr lang="en-US" sz="2200" dirty="0"/>
          </a:p>
        </p:txBody>
      </p:sp>
    </p:spTree>
    <p:extLst>
      <p:ext uri="{BB962C8B-B14F-4D97-AF65-F5344CB8AC3E}">
        <p14:creationId xmlns:p14="http://schemas.microsoft.com/office/powerpoint/2010/main" val="3863752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Interviewing</a:t>
            </a:r>
            <a:endParaRPr lang="en-US" b="1" cap="none" dirty="0"/>
          </a:p>
        </p:txBody>
      </p:sp>
      <p:sp>
        <p:nvSpPr>
          <p:cNvPr id="3" name="Content Placeholder 2"/>
          <p:cNvSpPr>
            <a:spLocks noGrp="1"/>
          </p:cNvSpPr>
          <p:nvPr>
            <p:ph idx="1"/>
          </p:nvPr>
        </p:nvSpPr>
        <p:spPr>
          <a:xfrm>
            <a:off x="1451579" y="1561514"/>
            <a:ext cx="9920466" cy="3904831"/>
          </a:xfrm>
        </p:spPr>
        <p:txBody>
          <a:bodyPr>
            <a:normAutofit/>
          </a:bodyPr>
          <a:lstStyle/>
          <a:p>
            <a:r>
              <a:rPr lang="en-US" dirty="0" smtClean="0"/>
              <a:t>In formal or informal interviewing, the RE team puts questions to stakeholders about the system that they use and the system to be developed.</a:t>
            </a:r>
          </a:p>
          <a:p>
            <a:r>
              <a:rPr lang="en-US" dirty="0" smtClean="0"/>
              <a:t>There are two types of interview</a:t>
            </a:r>
          </a:p>
          <a:p>
            <a:pPr lvl="1"/>
            <a:r>
              <a:rPr lang="en-US" sz="2000" dirty="0" smtClean="0"/>
              <a:t>Closed interviews where a pre-defined set of questions are answered.</a:t>
            </a:r>
          </a:p>
          <a:p>
            <a:pPr lvl="1"/>
            <a:r>
              <a:rPr lang="en-US" sz="2000" dirty="0" smtClean="0"/>
              <a:t>Open interviews where there is no pre-defined agenda and a range of issues are explored with stakeholders</a:t>
            </a:r>
            <a:endParaRPr lang="en-US" sz="2000" dirty="0"/>
          </a:p>
        </p:txBody>
      </p:sp>
    </p:spTree>
    <p:extLst>
      <p:ext uri="{BB962C8B-B14F-4D97-AF65-F5344CB8AC3E}">
        <p14:creationId xmlns:p14="http://schemas.microsoft.com/office/powerpoint/2010/main" val="29125286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 Software Requirement </a:t>
            </a:r>
            <a:r>
              <a:rPr lang="en-US" b="1" cap="none" dirty="0" smtClean="0"/>
              <a:t>Specification(SRS):</a:t>
            </a:r>
            <a:endParaRPr lang="en-US" b="1" cap="none" dirty="0"/>
          </a:p>
        </p:txBody>
      </p:sp>
      <p:sp>
        <p:nvSpPr>
          <p:cNvPr id="3" name="Content Placeholder 2"/>
          <p:cNvSpPr>
            <a:spLocks noGrp="1"/>
          </p:cNvSpPr>
          <p:nvPr>
            <p:ph idx="1"/>
          </p:nvPr>
        </p:nvSpPr>
        <p:spPr>
          <a:xfrm>
            <a:off x="1451579" y="1561514"/>
            <a:ext cx="9997739" cy="4646103"/>
          </a:xfrm>
        </p:spPr>
        <p:txBody>
          <a:bodyPr>
            <a:normAutofit fontScale="92500" lnSpcReduction="10000"/>
          </a:bodyPr>
          <a:lstStyle/>
          <a:p>
            <a:r>
              <a:rPr lang="en-US" dirty="0"/>
              <a:t>Software requirement specification is a kind of document which is created by a software analyst after the requirements collected from the various sources - the requirement received by the customer written in ordinary language. </a:t>
            </a:r>
            <a:endParaRPr lang="en-US" dirty="0" smtClean="0"/>
          </a:p>
          <a:p>
            <a:r>
              <a:rPr lang="en-US" dirty="0" smtClean="0"/>
              <a:t>It </a:t>
            </a:r>
            <a:r>
              <a:rPr lang="en-US" dirty="0"/>
              <a:t>is the job of the analyst to write the requirement in technical language so that they can be understood and beneficial by the development team</a:t>
            </a:r>
            <a:r>
              <a:rPr lang="en-US" dirty="0" smtClean="0"/>
              <a:t>.</a:t>
            </a:r>
          </a:p>
          <a:p>
            <a:r>
              <a:rPr lang="en-US" dirty="0"/>
              <a:t>The models used at this stage include ER diagrams, data flow diagrams (DFDs), function decomposition diagrams (FDDs), data dictionaries, </a:t>
            </a:r>
            <a:r>
              <a:rPr lang="en-US" dirty="0" err="1" smtClean="0"/>
              <a:t>etc</a:t>
            </a:r>
            <a:endParaRPr lang="en-US" dirty="0" smtClean="0"/>
          </a:p>
          <a:p>
            <a:r>
              <a:rPr lang="en-US" dirty="0" smtClean="0"/>
              <a:t>A </a:t>
            </a:r>
            <a:r>
              <a:rPr lang="en-US" dirty="0"/>
              <a:t>requirements specification for a software system- is a complete description of the </a:t>
            </a:r>
            <a:r>
              <a:rPr lang="en-US" dirty="0" smtClean="0"/>
              <a:t>behavior of </a:t>
            </a:r>
            <a:r>
              <a:rPr lang="en-US" dirty="0"/>
              <a:t>a system to be developed</a:t>
            </a:r>
          </a:p>
          <a:p>
            <a:r>
              <a:rPr lang="en-US" dirty="0"/>
              <a:t>It includes a set of use cases that describe all the interactions the users will have with the software.</a:t>
            </a:r>
          </a:p>
          <a:p>
            <a:r>
              <a:rPr lang="en-US" dirty="0"/>
              <a:t>In addition to use cases, the SRS also contains non-functional requirements</a:t>
            </a:r>
            <a:endParaRPr lang="en-US" dirty="0"/>
          </a:p>
        </p:txBody>
      </p:sp>
    </p:spTree>
    <p:extLst>
      <p:ext uri="{BB962C8B-B14F-4D97-AF65-F5344CB8AC3E}">
        <p14:creationId xmlns:p14="http://schemas.microsoft.com/office/powerpoint/2010/main" val="1129467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00492" y="196939"/>
            <a:ext cx="10651857" cy="5946284"/>
          </a:xfrm>
        </p:spPr>
        <p:txBody>
          <a:bodyPr>
            <a:normAutofit/>
          </a:bodyPr>
          <a:lstStyle/>
          <a:p>
            <a:pPr marL="0" indent="0">
              <a:buNone/>
            </a:pPr>
            <a:r>
              <a:rPr lang="en-US" b="1" dirty="0" smtClean="0"/>
              <a:t>1. Data </a:t>
            </a:r>
            <a:r>
              <a:rPr lang="en-US" b="1" dirty="0"/>
              <a:t>Flow Diagrams:</a:t>
            </a:r>
            <a:r>
              <a:rPr lang="en-US" dirty="0"/>
              <a:t> </a:t>
            </a:r>
            <a:endParaRPr lang="en-US" dirty="0" smtClean="0"/>
          </a:p>
          <a:p>
            <a:pPr lvl="1"/>
            <a:r>
              <a:rPr lang="en-US" sz="2000" dirty="0" smtClean="0"/>
              <a:t>Data </a:t>
            </a:r>
            <a:r>
              <a:rPr lang="en-US" sz="2000" dirty="0"/>
              <a:t>Flow Diagrams (DFDs) are used widely for modeling the requirements. </a:t>
            </a:r>
            <a:endParaRPr lang="en-US" sz="2000" dirty="0" smtClean="0"/>
          </a:p>
          <a:p>
            <a:pPr lvl="1"/>
            <a:r>
              <a:rPr lang="en-US" sz="2000" dirty="0" smtClean="0"/>
              <a:t>DFD </a:t>
            </a:r>
            <a:r>
              <a:rPr lang="en-US" sz="2000" dirty="0"/>
              <a:t>shows the flow of data through a system. </a:t>
            </a:r>
            <a:endParaRPr lang="en-US" sz="2000" dirty="0" smtClean="0"/>
          </a:p>
          <a:p>
            <a:pPr lvl="1"/>
            <a:r>
              <a:rPr lang="en-US" sz="2000" dirty="0" smtClean="0"/>
              <a:t>The </a:t>
            </a:r>
            <a:r>
              <a:rPr lang="en-US" sz="2000" dirty="0"/>
              <a:t>system may be a company, an organization, a set of procedures, a computer hardware system, a software system, or any combination of the preceding. </a:t>
            </a:r>
            <a:endParaRPr lang="en-US" sz="2000" dirty="0" smtClean="0"/>
          </a:p>
          <a:p>
            <a:pPr lvl="1"/>
            <a:r>
              <a:rPr lang="en-US" sz="2000" dirty="0" smtClean="0"/>
              <a:t>The </a:t>
            </a:r>
            <a:r>
              <a:rPr lang="en-US" sz="2000" dirty="0"/>
              <a:t>DFD is also known as a data flow graph or bubble chart.</a:t>
            </a:r>
          </a:p>
          <a:p>
            <a:pPr marL="0" indent="0">
              <a:buNone/>
            </a:pPr>
            <a:r>
              <a:rPr lang="en-US" b="1" dirty="0" smtClean="0"/>
              <a:t>2. Data </a:t>
            </a:r>
            <a:r>
              <a:rPr lang="en-US" b="1" dirty="0"/>
              <a:t>Dictionaries:</a:t>
            </a:r>
            <a:r>
              <a:rPr lang="en-US" dirty="0"/>
              <a:t> </a:t>
            </a:r>
            <a:endParaRPr lang="en-US" dirty="0" smtClean="0"/>
          </a:p>
          <a:p>
            <a:pPr lvl="1"/>
            <a:r>
              <a:rPr lang="en-US" sz="2000" dirty="0" smtClean="0"/>
              <a:t>Data </a:t>
            </a:r>
            <a:r>
              <a:rPr lang="en-US" sz="2000" dirty="0"/>
              <a:t>Dictionaries are simply repositories to store information about all data items defined in DFDs. </a:t>
            </a:r>
            <a:endParaRPr lang="en-US" sz="2000" dirty="0" smtClean="0"/>
          </a:p>
          <a:p>
            <a:pPr lvl="1"/>
            <a:r>
              <a:rPr lang="en-US" sz="2000" dirty="0" smtClean="0"/>
              <a:t>At </a:t>
            </a:r>
            <a:r>
              <a:rPr lang="en-US" sz="2000" dirty="0"/>
              <a:t>the requirements stage, the data dictionary should at least define customer data items, to ensure that the customer and developers use the same definition and terminologies.</a:t>
            </a:r>
          </a:p>
          <a:p>
            <a:endParaRPr lang="en-US" dirty="0"/>
          </a:p>
        </p:txBody>
      </p:sp>
    </p:spTree>
    <p:extLst>
      <p:ext uri="{BB962C8B-B14F-4D97-AF65-F5344CB8AC3E}">
        <p14:creationId xmlns:p14="http://schemas.microsoft.com/office/powerpoint/2010/main" val="2735993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3371" y="174446"/>
            <a:ext cx="10510189" cy="4693768"/>
          </a:xfrm>
        </p:spPr>
        <p:txBody>
          <a:bodyPr/>
          <a:lstStyle/>
          <a:p>
            <a:pPr marL="0" indent="0">
              <a:buNone/>
            </a:pPr>
            <a:r>
              <a:rPr lang="en-US" b="1" dirty="0" smtClean="0"/>
              <a:t>3. Entity-Relationship </a:t>
            </a:r>
            <a:r>
              <a:rPr lang="en-US" b="1" dirty="0"/>
              <a:t>Diagrams:</a:t>
            </a:r>
            <a:r>
              <a:rPr lang="en-US" dirty="0"/>
              <a:t> </a:t>
            </a:r>
            <a:endParaRPr lang="en-US" dirty="0" smtClean="0"/>
          </a:p>
          <a:p>
            <a:pPr lvl="1"/>
            <a:r>
              <a:rPr lang="en-US" sz="2000" dirty="0" smtClean="0"/>
              <a:t>Another </a:t>
            </a:r>
            <a:r>
              <a:rPr lang="en-US" sz="2000" dirty="0"/>
              <a:t>tool for requirement specification is the entity-relationship diagram, often called an "</a:t>
            </a:r>
            <a:r>
              <a:rPr lang="en-US" sz="2000" b="1" i="1" dirty="0"/>
              <a:t>E-R diagram</a:t>
            </a:r>
            <a:r>
              <a:rPr lang="en-US" sz="2000" dirty="0"/>
              <a:t>." </a:t>
            </a:r>
            <a:endParaRPr lang="en-US" sz="2000" dirty="0" smtClean="0"/>
          </a:p>
          <a:p>
            <a:pPr lvl="1"/>
            <a:r>
              <a:rPr lang="en-US" sz="2000" dirty="0" smtClean="0"/>
              <a:t>It </a:t>
            </a:r>
            <a:r>
              <a:rPr lang="en-US" sz="2000" dirty="0"/>
              <a:t>is a detailed logical representation of the data for the organization and uses three main constructs i.e. data entities, relationships, and their associated attributes.</a:t>
            </a:r>
          </a:p>
          <a:p>
            <a:endParaRPr lang="en-US" dirty="0"/>
          </a:p>
        </p:txBody>
      </p:sp>
    </p:spTree>
    <p:extLst>
      <p:ext uri="{BB962C8B-B14F-4D97-AF65-F5344CB8AC3E}">
        <p14:creationId xmlns:p14="http://schemas.microsoft.com/office/powerpoint/2010/main" val="29852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46975" y="316114"/>
            <a:ext cx="10947042" cy="5827109"/>
          </a:xfrm>
        </p:spPr>
        <p:txBody>
          <a:bodyPr>
            <a:noAutofit/>
          </a:bodyPr>
          <a:lstStyle/>
          <a:p>
            <a:pPr marL="0" indent="0">
              <a:lnSpc>
                <a:spcPct val="100000"/>
              </a:lnSpc>
              <a:spcBef>
                <a:spcPts val="600"/>
              </a:spcBef>
              <a:buNone/>
            </a:pPr>
            <a:r>
              <a:rPr lang="en-US" sz="2200" b="1" dirty="0"/>
              <a:t>4. Unambiguousness:</a:t>
            </a:r>
            <a:r>
              <a:rPr lang="en-US" sz="2200" dirty="0"/>
              <a:t> </a:t>
            </a:r>
            <a:endParaRPr lang="en-US" sz="2200" dirty="0" smtClean="0"/>
          </a:p>
          <a:p>
            <a:pPr lvl="1">
              <a:lnSpc>
                <a:spcPct val="100000"/>
              </a:lnSpc>
              <a:spcBef>
                <a:spcPts val="600"/>
              </a:spcBef>
            </a:pPr>
            <a:r>
              <a:rPr lang="en-US" sz="2200" dirty="0" smtClean="0"/>
              <a:t>SRS </a:t>
            </a:r>
            <a:r>
              <a:rPr lang="en-US" sz="2200" dirty="0"/>
              <a:t>is unambiguous when every fixed requirement has only one interpretation. </a:t>
            </a:r>
            <a:endParaRPr lang="en-US" sz="2200" dirty="0" smtClean="0"/>
          </a:p>
          <a:p>
            <a:pPr lvl="1">
              <a:lnSpc>
                <a:spcPct val="100000"/>
              </a:lnSpc>
              <a:spcBef>
                <a:spcPts val="600"/>
              </a:spcBef>
            </a:pPr>
            <a:r>
              <a:rPr lang="en-US" sz="2200" dirty="0" smtClean="0"/>
              <a:t>This </a:t>
            </a:r>
            <a:r>
              <a:rPr lang="en-US" sz="2200" dirty="0"/>
              <a:t>suggests that each element is uniquely interpreted. </a:t>
            </a:r>
            <a:endParaRPr lang="en-US" sz="2200" dirty="0" smtClean="0"/>
          </a:p>
          <a:p>
            <a:pPr lvl="1">
              <a:lnSpc>
                <a:spcPct val="100000"/>
              </a:lnSpc>
              <a:spcBef>
                <a:spcPts val="600"/>
              </a:spcBef>
            </a:pPr>
            <a:r>
              <a:rPr lang="en-US" sz="2200" dirty="0" smtClean="0"/>
              <a:t>In </a:t>
            </a:r>
            <a:r>
              <a:rPr lang="en-US" sz="2200" dirty="0"/>
              <a:t>case there is a method used with multiple definitions, the requirements report should determine the implications in the SRS so that it is clear and simple to understand.</a:t>
            </a:r>
          </a:p>
          <a:p>
            <a:pPr marL="0" indent="0">
              <a:lnSpc>
                <a:spcPct val="100000"/>
              </a:lnSpc>
              <a:spcBef>
                <a:spcPts val="600"/>
              </a:spcBef>
              <a:buNone/>
            </a:pPr>
            <a:r>
              <a:rPr lang="en-US" sz="2200" b="1" dirty="0"/>
              <a:t>5. Ranking for importance and stability:</a:t>
            </a:r>
            <a:r>
              <a:rPr lang="en-US" sz="2200" dirty="0"/>
              <a:t> </a:t>
            </a:r>
            <a:endParaRPr lang="en-US" sz="2200" dirty="0" smtClean="0"/>
          </a:p>
          <a:p>
            <a:pPr lvl="1">
              <a:lnSpc>
                <a:spcPct val="100000"/>
              </a:lnSpc>
              <a:spcBef>
                <a:spcPts val="600"/>
              </a:spcBef>
            </a:pPr>
            <a:r>
              <a:rPr lang="en-US" sz="2200" dirty="0" smtClean="0"/>
              <a:t>The </a:t>
            </a:r>
            <a:r>
              <a:rPr lang="en-US" sz="2200" dirty="0"/>
              <a:t>SRS is ranked for importance and stability if each requirement in it has an identifier to indicate either the significance or stability of that particular requirement</a:t>
            </a:r>
            <a:r>
              <a:rPr lang="en-US" sz="2200" dirty="0" smtClean="0"/>
              <a:t>.</a:t>
            </a:r>
          </a:p>
          <a:p>
            <a:pPr marL="0" indent="0">
              <a:lnSpc>
                <a:spcPct val="100000"/>
              </a:lnSpc>
              <a:spcBef>
                <a:spcPts val="600"/>
              </a:spcBef>
              <a:buNone/>
            </a:pPr>
            <a:r>
              <a:rPr lang="en-US" sz="2200" b="1" dirty="0"/>
              <a:t>6. Modifiability:</a:t>
            </a:r>
            <a:r>
              <a:rPr lang="en-US" sz="2200" dirty="0"/>
              <a:t> </a:t>
            </a:r>
            <a:endParaRPr lang="en-US" sz="2200" dirty="0" smtClean="0"/>
          </a:p>
          <a:p>
            <a:pPr lvl="1">
              <a:lnSpc>
                <a:spcPct val="100000"/>
              </a:lnSpc>
              <a:spcBef>
                <a:spcPts val="600"/>
              </a:spcBef>
            </a:pPr>
            <a:r>
              <a:rPr lang="en-US" sz="2200" dirty="0" smtClean="0"/>
              <a:t>SRS </a:t>
            </a:r>
            <a:r>
              <a:rPr lang="en-US" sz="2200" dirty="0"/>
              <a:t>should be made as modifiable as likely and should be capable of quickly obtain changes to the system to some </a:t>
            </a:r>
            <a:r>
              <a:rPr lang="en-US" sz="2200" dirty="0" smtClean="0"/>
              <a:t>extent.</a:t>
            </a:r>
          </a:p>
          <a:p>
            <a:pPr lvl="1">
              <a:lnSpc>
                <a:spcPct val="100000"/>
              </a:lnSpc>
              <a:spcBef>
                <a:spcPts val="600"/>
              </a:spcBef>
            </a:pPr>
            <a:r>
              <a:rPr lang="en-US" sz="2200" dirty="0" smtClean="0"/>
              <a:t>Modifications </a:t>
            </a:r>
            <a:r>
              <a:rPr lang="en-US" sz="2200" dirty="0"/>
              <a:t>should be perfectly indexed and cross-referenced</a:t>
            </a:r>
            <a:r>
              <a:rPr lang="en-US" sz="2200" dirty="0" smtClean="0"/>
              <a:t>.</a:t>
            </a:r>
            <a:endParaRPr lang="en-US" sz="2200" dirty="0"/>
          </a:p>
        </p:txBody>
      </p:sp>
    </p:spTree>
    <p:extLst>
      <p:ext uri="{BB962C8B-B14F-4D97-AF65-F5344CB8AC3E}">
        <p14:creationId xmlns:p14="http://schemas.microsoft.com/office/powerpoint/2010/main" val="23123810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Requirements Validation</a:t>
            </a:r>
            <a:endParaRPr lang="en-US" cap="none" dirty="0"/>
          </a:p>
        </p:txBody>
      </p:sp>
      <p:sp>
        <p:nvSpPr>
          <p:cNvPr id="3" name="Content Placeholder 2"/>
          <p:cNvSpPr>
            <a:spLocks noGrp="1"/>
          </p:cNvSpPr>
          <p:nvPr>
            <p:ph idx="1"/>
          </p:nvPr>
        </p:nvSpPr>
        <p:spPr>
          <a:xfrm>
            <a:off x="1451579" y="1561514"/>
            <a:ext cx="9603275" cy="4581709"/>
          </a:xfrm>
        </p:spPr>
        <p:txBody>
          <a:bodyPr/>
          <a:lstStyle/>
          <a:p>
            <a:r>
              <a:rPr lang="en-US" dirty="0"/>
              <a:t>The process of ensuring the specified requirements meet the customer </a:t>
            </a:r>
            <a:r>
              <a:rPr lang="en-US" dirty="0" smtClean="0"/>
              <a:t>needs</a:t>
            </a:r>
            <a:r>
              <a:rPr lang="en-US" dirty="0" smtClean="0"/>
              <a:t>.</a:t>
            </a:r>
          </a:p>
          <a:p>
            <a:r>
              <a:rPr lang="en-US" dirty="0"/>
              <a:t>It is Requirements Quality </a:t>
            </a:r>
            <a:r>
              <a:rPr lang="en-US" dirty="0" smtClean="0"/>
              <a:t>Control.</a:t>
            </a:r>
            <a:endParaRPr lang="en-US" dirty="0" smtClean="0"/>
          </a:p>
          <a:p>
            <a:r>
              <a:rPr lang="en-US" dirty="0" smtClean="0"/>
              <a:t>It’s </a:t>
            </a:r>
            <a:r>
              <a:rPr lang="en-US" dirty="0"/>
              <a:t>concerned with finding problems with the requirements</a:t>
            </a:r>
            <a:r>
              <a:rPr lang="en-US" dirty="0" smtClean="0"/>
              <a:t>.</a:t>
            </a:r>
          </a:p>
          <a:p>
            <a:r>
              <a:rPr lang="en-US" dirty="0"/>
              <a:t>Requirements validation is done to make sure that requirements are complete and consistent according to user requirements. </a:t>
            </a:r>
            <a:endParaRPr lang="en-US" dirty="0" smtClean="0"/>
          </a:p>
          <a:p>
            <a:r>
              <a:rPr lang="en-US" dirty="0" smtClean="0"/>
              <a:t>The </a:t>
            </a:r>
            <a:r>
              <a:rPr lang="en-US" dirty="0"/>
              <a:t>requirements validation process detects errors in the software requirements specification (SRS). </a:t>
            </a:r>
            <a:endParaRPr lang="en-US" dirty="0" smtClean="0"/>
          </a:p>
          <a:p>
            <a:r>
              <a:rPr lang="en-US" dirty="0" smtClean="0"/>
              <a:t>Ambiguities </a:t>
            </a:r>
            <a:r>
              <a:rPr lang="en-US" dirty="0"/>
              <a:t>and conflicts in requirements are resolved during requirements </a:t>
            </a:r>
            <a:r>
              <a:rPr lang="en-US" dirty="0" smtClean="0"/>
              <a:t>validation.</a:t>
            </a:r>
          </a:p>
          <a:p>
            <a:r>
              <a:rPr lang="en-US" dirty="0"/>
              <a:t>During the requirements validation process, different types of checks should be carried out on the requirements</a:t>
            </a:r>
          </a:p>
          <a:p>
            <a:endParaRPr lang="en-US" dirty="0"/>
          </a:p>
          <a:p>
            <a:endParaRPr lang="en-US" dirty="0"/>
          </a:p>
        </p:txBody>
      </p:sp>
    </p:spTree>
    <p:extLst>
      <p:ext uri="{BB962C8B-B14F-4D97-AF65-F5344CB8AC3E}">
        <p14:creationId xmlns:p14="http://schemas.microsoft.com/office/powerpoint/2010/main" val="1013699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27279" y="437882"/>
            <a:ext cx="10805373" cy="5486400"/>
          </a:xfrm>
        </p:spPr>
        <p:txBody>
          <a:bodyPr>
            <a:noAutofit/>
          </a:bodyPr>
          <a:lstStyle/>
          <a:p>
            <a:pPr marL="0" indent="0">
              <a:buNone/>
            </a:pPr>
            <a:r>
              <a:rPr lang="en-US" sz="2400" b="1" dirty="0"/>
              <a:t>It checks for validity, consistency, completeness, realism, </a:t>
            </a:r>
            <a:r>
              <a:rPr lang="en-US" sz="2400" b="1" dirty="0" smtClean="0"/>
              <a:t>verifiability.</a:t>
            </a:r>
            <a:endParaRPr lang="en-US" sz="2400" b="1" dirty="0" smtClean="0"/>
          </a:p>
          <a:p>
            <a:r>
              <a:rPr lang="en-US" sz="2200" b="1" dirty="0" smtClean="0"/>
              <a:t>Validity</a:t>
            </a:r>
            <a:r>
              <a:rPr lang="en-US" sz="2200" i="1" dirty="0"/>
              <a:t> checks</a:t>
            </a:r>
            <a:r>
              <a:rPr lang="en-US" sz="2200" dirty="0"/>
              <a:t>: The functions proposed by stakeholders should be aligned with what the system needs to perform. You may find later that there are additional or different functions are required instead.</a:t>
            </a:r>
          </a:p>
          <a:p>
            <a:r>
              <a:rPr lang="en-US" sz="2200" b="1" dirty="0"/>
              <a:t>Consistency</a:t>
            </a:r>
            <a:r>
              <a:rPr lang="en-US" sz="2200" i="1" dirty="0"/>
              <a:t> checks</a:t>
            </a:r>
            <a:r>
              <a:rPr lang="en-US" sz="2200" dirty="0"/>
              <a:t>: Requirements in the document shouldn’t conflict or different descriptions of the same function</a:t>
            </a:r>
          </a:p>
          <a:p>
            <a:r>
              <a:rPr lang="en-US" sz="2200" b="1" dirty="0"/>
              <a:t>Completeness</a:t>
            </a:r>
            <a:r>
              <a:rPr lang="en-US" sz="2200" i="1" dirty="0"/>
              <a:t> checks</a:t>
            </a:r>
            <a:r>
              <a:rPr lang="en-US" sz="2200" dirty="0"/>
              <a:t>: The document should include all the requirements and constraints.</a:t>
            </a:r>
          </a:p>
          <a:p>
            <a:r>
              <a:rPr lang="en-US" sz="2200" b="1" dirty="0"/>
              <a:t>Realism</a:t>
            </a:r>
            <a:r>
              <a:rPr lang="en-US" sz="2200" i="1" dirty="0"/>
              <a:t> checks</a:t>
            </a:r>
            <a:r>
              <a:rPr lang="en-US" sz="2200" dirty="0"/>
              <a:t>: Ensure the requirements can actually be implemented using the knowledge of existing technology, the budget, schedule, etc.</a:t>
            </a:r>
          </a:p>
          <a:p>
            <a:r>
              <a:rPr lang="en-US" sz="2200" b="1" dirty="0"/>
              <a:t>Verifiability</a:t>
            </a:r>
            <a:r>
              <a:rPr lang="en-US" sz="2200" dirty="0"/>
              <a:t>: Requirements should be written so that they can be tested. This means you should be able to write a set of tests that demonstrate that the system meets the specified requirements</a:t>
            </a:r>
            <a:r>
              <a:rPr lang="en-US" sz="2200" dirty="0" smtClean="0"/>
              <a:t>.</a:t>
            </a:r>
            <a:endParaRPr lang="en-US" sz="2200" dirty="0"/>
          </a:p>
        </p:txBody>
      </p:sp>
    </p:spTree>
    <p:extLst>
      <p:ext uri="{BB962C8B-B14F-4D97-AF65-F5344CB8AC3E}">
        <p14:creationId xmlns:p14="http://schemas.microsoft.com/office/powerpoint/2010/main" val="2803821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Requirements Validation Techniques</a:t>
            </a:r>
            <a:endParaRPr lang="en-US" cap="none" dirty="0"/>
          </a:p>
        </p:txBody>
      </p:sp>
      <p:sp>
        <p:nvSpPr>
          <p:cNvPr id="3" name="Content Placeholder 2"/>
          <p:cNvSpPr>
            <a:spLocks noGrp="1"/>
          </p:cNvSpPr>
          <p:nvPr>
            <p:ph idx="1"/>
          </p:nvPr>
        </p:nvSpPr>
        <p:spPr>
          <a:xfrm>
            <a:off x="1451579" y="1561514"/>
            <a:ext cx="9603275" cy="4530193"/>
          </a:xfrm>
        </p:spPr>
        <p:txBody>
          <a:bodyPr>
            <a:normAutofit/>
          </a:bodyPr>
          <a:lstStyle/>
          <a:p>
            <a:pPr marL="0" indent="0">
              <a:buNone/>
            </a:pPr>
            <a:r>
              <a:rPr lang="en-US" b="1" dirty="0" smtClean="0"/>
              <a:t>1. Requirements </a:t>
            </a:r>
            <a:r>
              <a:rPr lang="en-US" b="1" dirty="0"/>
              <a:t>reviews: </a:t>
            </a:r>
            <a:endParaRPr lang="en-US" b="1" dirty="0" smtClean="0"/>
          </a:p>
          <a:p>
            <a:r>
              <a:rPr lang="en-US" dirty="0"/>
              <a:t>S</a:t>
            </a:r>
            <a:r>
              <a:rPr lang="en-US" dirty="0" smtClean="0"/>
              <a:t>ystematic </a:t>
            </a:r>
            <a:r>
              <a:rPr lang="en-US" dirty="0"/>
              <a:t>manual analysis of the requirements</a:t>
            </a:r>
            <a:endParaRPr lang="en-US" dirty="0" smtClean="0"/>
          </a:p>
          <a:p>
            <a:r>
              <a:rPr lang="en-US" dirty="0" smtClean="0"/>
              <a:t>A </a:t>
            </a:r>
            <a:r>
              <a:rPr lang="en-US" dirty="0"/>
              <a:t>group of people from both organization side and user side carefully reviews the SRS. </a:t>
            </a:r>
            <a:endParaRPr lang="en-US" dirty="0" smtClean="0"/>
          </a:p>
          <a:p>
            <a:r>
              <a:rPr lang="en-US" dirty="0" smtClean="0"/>
              <a:t>They </a:t>
            </a:r>
            <a:r>
              <a:rPr lang="en-US" dirty="0"/>
              <a:t>review the document to check for any errors and </a:t>
            </a:r>
            <a:r>
              <a:rPr lang="en-US" dirty="0" smtClean="0"/>
              <a:t>ambiguity.</a:t>
            </a:r>
          </a:p>
          <a:p>
            <a:r>
              <a:rPr lang="en-US" dirty="0" smtClean="0"/>
              <a:t>After </a:t>
            </a:r>
            <a:r>
              <a:rPr lang="en-US" dirty="0"/>
              <a:t>that, they gather up to discuss the issues and figure out a way to address the issues. </a:t>
            </a:r>
            <a:endParaRPr lang="en-US" dirty="0" smtClean="0"/>
          </a:p>
          <a:p>
            <a:r>
              <a:rPr lang="en-US" dirty="0" smtClean="0"/>
              <a:t>A </a:t>
            </a:r>
            <a:r>
              <a:rPr lang="en-US" dirty="0"/>
              <a:t>checklist is prepared that the reviewers fill up to provide a formal output of the review. </a:t>
            </a:r>
            <a:endParaRPr lang="en-US" dirty="0" smtClean="0"/>
          </a:p>
          <a:p>
            <a:r>
              <a:rPr lang="en-US" dirty="0" smtClean="0"/>
              <a:t>After </a:t>
            </a:r>
            <a:r>
              <a:rPr lang="en-US" dirty="0"/>
              <a:t>that, a final approval sign-off is done. </a:t>
            </a:r>
            <a:endParaRPr lang="en-US" b="1" dirty="0"/>
          </a:p>
        </p:txBody>
      </p:sp>
    </p:spTree>
    <p:extLst>
      <p:ext uri="{BB962C8B-B14F-4D97-AF65-F5344CB8AC3E}">
        <p14:creationId xmlns:p14="http://schemas.microsoft.com/office/powerpoint/2010/main" val="2978201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2. Prototyping</a:t>
            </a:r>
            <a:endParaRPr lang="en-US" cap="none" dirty="0"/>
          </a:p>
        </p:txBody>
      </p:sp>
      <p:sp>
        <p:nvSpPr>
          <p:cNvPr id="3" name="Content Placeholder 2"/>
          <p:cNvSpPr>
            <a:spLocks noGrp="1"/>
          </p:cNvSpPr>
          <p:nvPr>
            <p:ph idx="1"/>
          </p:nvPr>
        </p:nvSpPr>
        <p:spPr>
          <a:xfrm>
            <a:off x="1451579" y="1561514"/>
            <a:ext cx="9907587" cy="4530193"/>
          </a:xfrm>
        </p:spPr>
        <p:txBody>
          <a:bodyPr/>
          <a:lstStyle/>
          <a:p>
            <a:r>
              <a:rPr lang="en-US" dirty="0"/>
              <a:t>T</a:t>
            </a:r>
            <a:r>
              <a:rPr lang="en-US" dirty="0" smtClean="0"/>
              <a:t>he </a:t>
            </a:r>
            <a:r>
              <a:rPr lang="en-US" dirty="0"/>
              <a:t>prototype of the system is presented before the end-user or customer, they experiment with the presented model and check if it meets their need. </a:t>
            </a:r>
            <a:endParaRPr lang="en-US" dirty="0" smtClean="0"/>
          </a:p>
          <a:p>
            <a:r>
              <a:rPr lang="en-US" dirty="0" smtClean="0"/>
              <a:t>An </a:t>
            </a:r>
            <a:r>
              <a:rPr lang="en-US" dirty="0"/>
              <a:t>executable model of the system is demonstrated to the customer and end-users to validate and ensure if it meets their needs</a:t>
            </a:r>
            <a:r>
              <a:rPr lang="en-US" dirty="0" smtClean="0"/>
              <a:t>.</a:t>
            </a:r>
          </a:p>
          <a:p>
            <a:r>
              <a:rPr lang="en-US" dirty="0" smtClean="0"/>
              <a:t>This </a:t>
            </a:r>
            <a:r>
              <a:rPr lang="en-US" dirty="0"/>
              <a:t>type of model is generally used to collect feedback about the requirement of the user</a:t>
            </a:r>
            <a:r>
              <a:rPr lang="en-US" dirty="0" smtClean="0"/>
              <a:t>.</a:t>
            </a:r>
          </a:p>
          <a:p>
            <a:r>
              <a:rPr lang="en-US" dirty="0"/>
              <a:t>Prototyping is usually used when the requirements aren’t clear. </a:t>
            </a:r>
            <a:endParaRPr lang="en-US" dirty="0" smtClean="0"/>
          </a:p>
          <a:p>
            <a:r>
              <a:rPr lang="en-US" dirty="0" smtClean="0"/>
              <a:t>So</a:t>
            </a:r>
            <a:r>
              <a:rPr lang="en-US" dirty="0"/>
              <a:t>, we make a quick design of the system to validate the requirements. If it fails, we then refine it, and check again, until it meets the customer's needs.</a:t>
            </a:r>
            <a:endParaRPr lang="en-US" dirty="0" smtClean="0"/>
          </a:p>
        </p:txBody>
      </p:sp>
    </p:spTree>
    <p:extLst>
      <p:ext uri="{BB962C8B-B14F-4D97-AF65-F5344CB8AC3E}">
        <p14:creationId xmlns:p14="http://schemas.microsoft.com/office/powerpoint/2010/main" val="5567122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smtClean="0"/>
              <a:t>3. </a:t>
            </a:r>
            <a:r>
              <a:rPr lang="en-US" b="1" cap="none" dirty="0" smtClean="0"/>
              <a:t>Test-Case </a:t>
            </a:r>
            <a:r>
              <a:rPr lang="en-US" b="1" cap="none" dirty="0" smtClean="0"/>
              <a:t>Generation</a:t>
            </a:r>
            <a:endParaRPr lang="en-US" cap="none" dirty="0"/>
          </a:p>
        </p:txBody>
      </p:sp>
      <p:sp>
        <p:nvSpPr>
          <p:cNvPr id="3" name="Content Placeholder 2"/>
          <p:cNvSpPr>
            <a:spLocks noGrp="1"/>
          </p:cNvSpPr>
          <p:nvPr>
            <p:ph idx="1"/>
          </p:nvPr>
        </p:nvSpPr>
        <p:spPr>
          <a:xfrm>
            <a:off x="1451579" y="1561514"/>
            <a:ext cx="9603275" cy="3904831"/>
          </a:xfrm>
        </p:spPr>
        <p:txBody>
          <a:bodyPr/>
          <a:lstStyle/>
          <a:p>
            <a:r>
              <a:rPr lang="en-US" dirty="0"/>
              <a:t>Developing tests for requirements to check testability.</a:t>
            </a:r>
            <a:endParaRPr lang="en-US" dirty="0" smtClean="0"/>
          </a:p>
          <a:p>
            <a:r>
              <a:rPr lang="en-US" dirty="0" smtClean="0"/>
              <a:t>The </a:t>
            </a:r>
            <a:r>
              <a:rPr lang="en-US" dirty="0"/>
              <a:t>requirements need to be testable. </a:t>
            </a:r>
            <a:endParaRPr lang="en-US" dirty="0" smtClean="0"/>
          </a:p>
          <a:p>
            <a:r>
              <a:rPr lang="en-US" dirty="0" smtClean="0"/>
              <a:t>If </a:t>
            </a:r>
            <a:r>
              <a:rPr lang="en-US" dirty="0"/>
              <a:t>the tests for the requirements are added as part of the validation process, this often reveals requirements problems</a:t>
            </a:r>
            <a:r>
              <a:rPr lang="en-US" dirty="0" smtClean="0"/>
              <a:t>.</a:t>
            </a:r>
          </a:p>
          <a:p>
            <a:r>
              <a:rPr lang="en-US" dirty="0"/>
              <a:t> In some cases test becomes difficult to design, which implies that the requirement is difficult to implement and requires improvement.</a:t>
            </a:r>
          </a:p>
          <a:p>
            <a:endParaRPr lang="en-US" dirty="0"/>
          </a:p>
        </p:txBody>
      </p:sp>
    </p:spTree>
    <p:extLst>
      <p:ext uri="{BB962C8B-B14F-4D97-AF65-F5344CB8AC3E}">
        <p14:creationId xmlns:p14="http://schemas.microsoft.com/office/powerpoint/2010/main" val="14030207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4. </a:t>
            </a:r>
            <a:r>
              <a:rPr lang="en-US" b="1" cap="none" dirty="0" smtClean="0"/>
              <a:t>Automated Consistency Analysis</a:t>
            </a:r>
            <a:endParaRPr lang="en-US" cap="none" dirty="0"/>
          </a:p>
        </p:txBody>
      </p:sp>
      <p:sp>
        <p:nvSpPr>
          <p:cNvPr id="3" name="Content Placeholder 2"/>
          <p:cNvSpPr>
            <a:spLocks noGrp="1"/>
          </p:cNvSpPr>
          <p:nvPr>
            <p:ph idx="1"/>
          </p:nvPr>
        </p:nvSpPr>
        <p:spPr>
          <a:xfrm>
            <a:off x="1451579" y="1561514"/>
            <a:ext cx="9603275" cy="3904831"/>
          </a:xfrm>
        </p:spPr>
        <p:txBody>
          <a:bodyPr/>
          <a:lstStyle/>
          <a:p>
            <a:r>
              <a:rPr lang="en-US" dirty="0"/>
              <a:t>C</a:t>
            </a:r>
            <a:r>
              <a:rPr lang="en-US" dirty="0" smtClean="0"/>
              <a:t>hecking </a:t>
            </a:r>
            <a:r>
              <a:rPr lang="en-US" dirty="0"/>
              <a:t>for the consistency of structured requirements descriptions</a:t>
            </a:r>
            <a:r>
              <a:rPr lang="en-US" dirty="0" smtClean="0"/>
              <a:t>.</a:t>
            </a:r>
          </a:p>
          <a:p>
            <a:r>
              <a:rPr lang="en-US" dirty="0"/>
              <a:t>This approach is used for automatic detection of an error, such as nondeterminism, missing cases, a type error, and circular definitions, in requirements specifications</a:t>
            </a:r>
            <a:r>
              <a:rPr lang="en-US" dirty="0" smtClean="0"/>
              <a:t>.</a:t>
            </a:r>
          </a:p>
          <a:p>
            <a:r>
              <a:rPr lang="en-US" dirty="0"/>
              <a:t>First, the requirement is structured in formal notation then CASE tool is used to check in-consistency of the system, The report of all inconsistencies is identified and corrective actions are taken.</a:t>
            </a:r>
          </a:p>
        </p:txBody>
      </p:sp>
    </p:spTree>
    <p:extLst>
      <p:ext uri="{BB962C8B-B14F-4D97-AF65-F5344CB8AC3E}">
        <p14:creationId xmlns:p14="http://schemas.microsoft.com/office/powerpoint/2010/main" val="17606171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032" y="804520"/>
            <a:ext cx="10049255" cy="756994"/>
          </a:xfrm>
        </p:spPr>
        <p:txBody>
          <a:bodyPr>
            <a:normAutofit fontScale="90000"/>
          </a:bodyPr>
          <a:lstStyle/>
          <a:p>
            <a:r>
              <a:rPr lang="en-US" b="1" cap="none" dirty="0" smtClean="0"/>
              <a:t>Advantages Of Using Requirements Validation Techniques</a:t>
            </a:r>
            <a:endParaRPr lang="en-US" b="1" cap="none" dirty="0"/>
          </a:p>
        </p:txBody>
      </p:sp>
      <p:sp>
        <p:nvSpPr>
          <p:cNvPr id="3" name="Content Placeholder 2"/>
          <p:cNvSpPr>
            <a:spLocks noGrp="1"/>
          </p:cNvSpPr>
          <p:nvPr>
            <p:ph idx="1"/>
          </p:nvPr>
        </p:nvSpPr>
        <p:spPr>
          <a:xfrm>
            <a:off x="1451579" y="1561514"/>
            <a:ext cx="9603275" cy="4543072"/>
          </a:xfrm>
        </p:spPr>
        <p:txBody>
          <a:bodyPr>
            <a:normAutofit/>
          </a:bodyPr>
          <a:lstStyle/>
          <a:p>
            <a:pPr fontAlgn="base"/>
            <a:r>
              <a:rPr lang="en-US" dirty="0"/>
              <a:t>Improved quality of the final </a:t>
            </a:r>
            <a:r>
              <a:rPr lang="en-US" dirty="0" smtClean="0"/>
              <a:t>product</a:t>
            </a:r>
            <a:endParaRPr lang="en-US" dirty="0"/>
          </a:p>
          <a:p>
            <a:pPr fontAlgn="base"/>
            <a:r>
              <a:rPr lang="en-US" dirty="0"/>
              <a:t>Reduced development time and </a:t>
            </a:r>
            <a:r>
              <a:rPr lang="en-US" dirty="0" smtClean="0"/>
              <a:t>cost.  Validation </a:t>
            </a:r>
            <a:r>
              <a:rPr lang="en-US" dirty="0"/>
              <a:t>techniques can reduce the likelihood of costly rework later on.</a:t>
            </a:r>
          </a:p>
          <a:p>
            <a:pPr fontAlgn="base"/>
            <a:r>
              <a:rPr lang="en-US" dirty="0"/>
              <a:t>Increased user </a:t>
            </a:r>
            <a:r>
              <a:rPr lang="en-US" dirty="0" smtClean="0"/>
              <a:t>involvement</a:t>
            </a:r>
          </a:p>
          <a:p>
            <a:pPr fontAlgn="base"/>
            <a:r>
              <a:rPr lang="en-US" dirty="0" smtClean="0"/>
              <a:t>Improved communication: It can improve communication between stakeholders and developers, by providing a clear and visual representation of the software requirements.</a:t>
            </a:r>
          </a:p>
          <a:p>
            <a:pPr fontAlgn="base"/>
            <a:r>
              <a:rPr lang="en-US" dirty="0" smtClean="0"/>
              <a:t>Easy </a:t>
            </a:r>
            <a:r>
              <a:rPr lang="en-US" dirty="0"/>
              <a:t>testing and validation: A prototype can be easily tested and validated, allowing stakeholders to see how the final product will work and identify any issues early on in the development process.</a:t>
            </a:r>
          </a:p>
          <a:p>
            <a:pPr fontAlgn="base"/>
            <a:endParaRPr lang="en-US" dirty="0"/>
          </a:p>
          <a:p>
            <a:endParaRPr lang="en-US" dirty="0"/>
          </a:p>
        </p:txBody>
      </p:sp>
    </p:spTree>
    <p:extLst>
      <p:ext uri="{BB962C8B-B14F-4D97-AF65-F5344CB8AC3E}">
        <p14:creationId xmlns:p14="http://schemas.microsoft.com/office/powerpoint/2010/main" val="26425641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611" y="804520"/>
            <a:ext cx="10805375" cy="756994"/>
          </a:xfrm>
        </p:spPr>
        <p:txBody>
          <a:bodyPr>
            <a:normAutofit fontScale="90000"/>
          </a:bodyPr>
          <a:lstStyle/>
          <a:p>
            <a:r>
              <a:rPr lang="en-US" b="1" cap="none" dirty="0" smtClean="0"/>
              <a:t>Disadvantages Of Using Requirements Validation Techniques</a:t>
            </a:r>
            <a:endParaRPr lang="en-US" b="1" cap="none" dirty="0"/>
          </a:p>
        </p:txBody>
      </p:sp>
      <p:sp>
        <p:nvSpPr>
          <p:cNvPr id="3" name="Content Placeholder 2"/>
          <p:cNvSpPr>
            <a:spLocks noGrp="1"/>
          </p:cNvSpPr>
          <p:nvPr>
            <p:ph idx="1"/>
          </p:nvPr>
        </p:nvSpPr>
        <p:spPr>
          <a:xfrm>
            <a:off x="991673" y="1561514"/>
            <a:ext cx="10599313" cy="4607466"/>
          </a:xfrm>
        </p:spPr>
        <p:txBody>
          <a:bodyPr/>
          <a:lstStyle/>
          <a:p>
            <a:pPr fontAlgn="base"/>
            <a:r>
              <a:rPr lang="en-US" dirty="0"/>
              <a:t>Increased time and </a:t>
            </a:r>
            <a:r>
              <a:rPr lang="en-US" dirty="0" smtClean="0"/>
              <a:t>cost</a:t>
            </a:r>
            <a:r>
              <a:rPr lang="en-US" dirty="0"/>
              <a:t>.</a:t>
            </a:r>
            <a:endParaRPr lang="en-US" dirty="0" smtClean="0"/>
          </a:p>
          <a:p>
            <a:pPr fontAlgn="base"/>
            <a:r>
              <a:rPr lang="en-US" dirty="0" smtClean="0"/>
              <a:t>Risk </a:t>
            </a:r>
            <a:r>
              <a:rPr lang="en-US" dirty="0"/>
              <a:t>of </a:t>
            </a:r>
            <a:r>
              <a:rPr lang="en-US" dirty="0" smtClean="0"/>
              <a:t>conflicting: it </a:t>
            </a:r>
            <a:r>
              <a:rPr lang="en-US" dirty="0"/>
              <a:t>difficult to prioritize and implement the requirements.</a:t>
            </a:r>
          </a:p>
          <a:p>
            <a:pPr fontAlgn="base"/>
            <a:r>
              <a:rPr lang="en-US" dirty="0"/>
              <a:t>Risk of changing requirements</a:t>
            </a:r>
            <a:r>
              <a:rPr lang="en-US" dirty="0" smtClean="0"/>
              <a:t>:</a:t>
            </a:r>
            <a:endParaRPr lang="en-US" dirty="0" smtClean="0"/>
          </a:p>
          <a:p>
            <a:pPr fontAlgn="base"/>
            <a:r>
              <a:rPr lang="en-US" dirty="0"/>
              <a:t>Misinterpretation and </a:t>
            </a:r>
            <a:r>
              <a:rPr lang="en-US" dirty="0" smtClean="0"/>
              <a:t>miscommunication</a:t>
            </a:r>
          </a:p>
          <a:p>
            <a:pPr fontAlgn="base"/>
            <a:r>
              <a:rPr lang="en-US" dirty="0" smtClean="0"/>
              <a:t>Limited </a:t>
            </a:r>
            <a:r>
              <a:rPr lang="en-US" dirty="0"/>
              <a:t>validation: The validation techniques can only check the requirement that are captured and may not identify the requirement that are </a:t>
            </a:r>
            <a:r>
              <a:rPr lang="en-US" dirty="0" smtClean="0"/>
              <a:t>missed</a:t>
            </a:r>
            <a:endParaRPr lang="en-US" dirty="0"/>
          </a:p>
          <a:p>
            <a:pPr fontAlgn="base"/>
            <a:endParaRPr lang="en-US" dirty="0"/>
          </a:p>
          <a:p>
            <a:endParaRPr lang="en-US" dirty="0"/>
          </a:p>
        </p:txBody>
      </p:sp>
    </p:spTree>
    <p:extLst>
      <p:ext uri="{BB962C8B-B14F-4D97-AF65-F5344CB8AC3E}">
        <p14:creationId xmlns:p14="http://schemas.microsoft.com/office/powerpoint/2010/main" val="11665829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Requirement Management</a:t>
            </a:r>
            <a:endParaRPr lang="en-US" b="1" cap="none" dirty="0"/>
          </a:p>
        </p:txBody>
      </p:sp>
      <p:sp>
        <p:nvSpPr>
          <p:cNvPr id="3" name="Content Placeholder 2"/>
          <p:cNvSpPr>
            <a:spLocks noGrp="1"/>
          </p:cNvSpPr>
          <p:nvPr>
            <p:ph idx="1"/>
          </p:nvPr>
        </p:nvSpPr>
        <p:spPr>
          <a:xfrm>
            <a:off x="1287887" y="1561514"/>
            <a:ext cx="10419009" cy="4568830"/>
          </a:xfrm>
        </p:spPr>
        <p:txBody>
          <a:bodyPr>
            <a:normAutofit fontScale="92500" lnSpcReduction="20000"/>
          </a:bodyPr>
          <a:lstStyle/>
          <a:p>
            <a:r>
              <a:rPr lang="en-US" sz="2200" dirty="0" smtClean="0"/>
              <a:t>Requirement </a:t>
            </a:r>
            <a:r>
              <a:rPr lang="en-US" sz="2200" dirty="0"/>
              <a:t>management is the process of managing changing requirements during the requirements engineering process and system development</a:t>
            </a:r>
            <a:r>
              <a:rPr lang="en-US" sz="2200" dirty="0" smtClean="0"/>
              <a:t>.</a:t>
            </a:r>
            <a:endParaRPr lang="en-US" sz="2200" dirty="0"/>
          </a:p>
          <a:p>
            <a:pPr marL="0" indent="0">
              <a:buNone/>
            </a:pPr>
            <a:r>
              <a:rPr lang="en-US" b="1" dirty="0"/>
              <a:t>Requirements are inevitably incomplete and inconsistent</a:t>
            </a:r>
            <a:r>
              <a:rPr lang="en-US" dirty="0"/>
              <a:t> </a:t>
            </a:r>
          </a:p>
          <a:p>
            <a:pPr lvl="1"/>
            <a:r>
              <a:rPr lang="en-US" sz="2200" dirty="0" smtClean="0"/>
              <a:t>New </a:t>
            </a:r>
            <a:r>
              <a:rPr lang="en-US" sz="2200" dirty="0"/>
              <a:t>requirements emerge during the process as business needs change and a better understanding of the system is developed</a:t>
            </a:r>
          </a:p>
          <a:p>
            <a:pPr lvl="1"/>
            <a:r>
              <a:rPr lang="en-US" sz="2200" dirty="0" smtClean="0"/>
              <a:t>Different </a:t>
            </a:r>
            <a:r>
              <a:rPr lang="en-US" sz="2200" dirty="0"/>
              <a:t>viewpoints have different requirements and these are often contradictory</a:t>
            </a:r>
          </a:p>
          <a:p>
            <a:pPr marL="0" indent="0">
              <a:buNone/>
            </a:pPr>
            <a:r>
              <a:rPr lang="en-US" b="1" dirty="0"/>
              <a:t>Requirement change because:</a:t>
            </a:r>
          </a:p>
          <a:p>
            <a:pPr lvl="1"/>
            <a:r>
              <a:rPr lang="en-US" sz="2200" dirty="0" smtClean="0"/>
              <a:t>The </a:t>
            </a:r>
            <a:r>
              <a:rPr lang="en-US" sz="2200" dirty="0"/>
              <a:t>priority of requirements from different viewpoints changes during the development </a:t>
            </a:r>
            <a:r>
              <a:rPr lang="en-US" sz="2200" dirty="0" smtClean="0"/>
              <a:t>process.</a:t>
            </a:r>
            <a:endParaRPr lang="en-US" sz="2200" dirty="0"/>
          </a:p>
          <a:p>
            <a:pPr lvl="1"/>
            <a:r>
              <a:rPr lang="en-US" sz="2200" dirty="0" smtClean="0"/>
              <a:t>System </a:t>
            </a:r>
            <a:r>
              <a:rPr lang="en-US" sz="2200" dirty="0"/>
              <a:t>customers may specify requirements from a business </a:t>
            </a:r>
            <a:r>
              <a:rPr lang="en-US" sz="2200" dirty="0" smtClean="0"/>
              <a:t>perspective </a:t>
            </a:r>
            <a:r>
              <a:rPr lang="en-US" sz="2200" dirty="0"/>
              <a:t>that conflict with end-user </a:t>
            </a:r>
            <a:r>
              <a:rPr lang="en-US" sz="2200" dirty="0" smtClean="0"/>
              <a:t>requirements.</a:t>
            </a:r>
            <a:endParaRPr lang="en-US" sz="2200" dirty="0"/>
          </a:p>
          <a:p>
            <a:pPr lvl="1"/>
            <a:r>
              <a:rPr lang="en-US" sz="2200" dirty="0" smtClean="0"/>
              <a:t>The </a:t>
            </a:r>
            <a:r>
              <a:rPr lang="en-US" sz="2200" dirty="0"/>
              <a:t>business and technical environment of the system changes during its </a:t>
            </a:r>
            <a:r>
              <a:rPr lang="en-US" sz="2200" dirty="0" smtClean="0"/>
              <a:t>development.</a:t>
            </a:r>
            <a:endParaRPr lang="en-US" sz="2200" dirty="0"/>
          </a:p>
        </p:txBody>
      </p:sp>
    </p:spTree>
    <p:extLst>
      <p:ext uri="{BB962C8B-B14F-4D97-AF65-F5344CB8AC3E}">
        <p14:creationId xmlns:p14="http://schemas.microsoft.com/office/powerpoint/2010/main" val="1100517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401404"/>
          </a:xfrm>
        </p:spPr>
        <p:txBody>
          <a:bodyPr/>
          <a:lstStyle/>
          <a:p>
            <a:pPr marL="0" indent="0">
              <a:buNone/>
            </a:pPr>
            <a:r>
              <a:rPr lang="en-US" b="1" dirty="0"/>
              <a:t>Principal stages consists of:</a:t>
            </a:r>
          </a:p>
          <a:p>
            <a:pPr lvl="1"/>
            <a:r>
              <a:rPr lang="en-US" sz="2000" dirty="0" smtClean="0"/>
              <a:t>Problem </a:t>
            </a:r>
            <a:r>
              <a:rPr lang="en-US" sz="2000" dirty="0"/>
              <a:t>analysis: Discuss requirements problem and propose change</a:t>
            </a:r>
          </a:p>
          <a:p>
            <a:pPr lvl="1"/>
            <a:r>
              <a:rPr lang="en-US" sz="2000" dirty="0" smtClean="0"/>
              <a:t>Change </a:t>
            </a:r>
            <a:r>
              <a:rPr lang="en-US" sz="2000" dirty="0"/>
              <a:t>analysis and costing: Assess effects of change on other requirements</a:t>
            </a:r>
          </a:p>
          <a:p>
            <a:pPr lvl="1"/>
            <a:r>
              <a:rPr lang="en-US" sz="2000" dirty="0" smtClean="0"/>
              <a:t>Change </a:t>
            </a:r>
            <a:r>
              <a:rPr lang="en-US" sz="2000" dirty="0"/>
              <a:t>implementation: Modify requirements document and other documents to reflect change</a:t>
            </a:r>
          </a:p>
          <a:p>
            <a:endParaRPr lang="en-US" dirty="0"/>
          </a:p>
        </p:txBody>
      </p:sp>
    </p:spTree>
    <p:extLst>
      <p:ext uri="{BB962C8B-B14F-4D97-AF65-F5344CB8AC3E}">
        <p14:creationId xmlns:p14="http://schemas.microsoft.com/office/powerpoint/2010/main" val="325692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21218" y="135810"/>
            <a:ext cx="10947042" cy="5994534"/>
          </a:xfrm>
        </p:spPr>
        <p:txBody>
          <a:bodyPr>
            <a:noAutofit/>
          </a:bodyPr>
          <a:lstStyle/>
          <a:p>
            <a:pPr marL="0" indent="0">
              <a:lnSpc>
                <a:spcPct val="100000"/>
              </a:lnSpc>
              <a:spcBef>
                <a:spcPts val="600"/>
              </a:spcBef>
              <a:buNone/>
            </a:pPr>
            <a:r>
              <a:rPr lang="en-US" sz="2200" b="1" dirty="0" smtClean="0"/>
              <a:t>7</a:t>
            </a:r>
            <a:r>
              <a:rPr lang="en-US" sz="2200" b="1" dirty="0"/>
              <a:t>. Verifiability:</a:t>
            </a:r>
            <a:r>
              <a:rPr lang="en-US" sz="2200" dirty="0"/>
              <a:t> </a:t>
            </a:r>
            <a:endParaRPr lang="en-US" sz="2200" dirty="0" smtClean="0"/>
          </a:p>
          <a:p>
            <a:pPr lvl="1">
              <a:lnSpc>
                <a:spcPct val="100000"/>
              </a:lnSpc>
              <a:spcBef>
                <a:spcPts val="600"/>
              </a:spcBef>
            </a:pPr>
            <a:r>
              <a:rPr lang="en-US" sz="2200" dirty="0" smtClean="0"/>
              <a:t>SRS </a:t>
            </a:r>
            <a:r>
              <a:rPr lang="en-US" sz="2200" dirty="0"/>
              <a:t>is correct when the specified requirements can be verified with a cost-effective system to check whether the final software meets those requirements. </a:t>
            </a:r>
            <a:endParaRPr lang="en-US" sz="2200" dirty="0" smtClean="0"/>
          </a:p>
          <a:p>
            <a:pPr lvl="1">
              <a:lnSpc>
                <a:spcPct val="100000"/>
              </a:lnSpc>
              <a:spcBef>
                <a:spcPts val="600"/>
              </a:spcBef>
            </a:pPr>
            <a:r>
              <a:rPr lang="en-US" sz="2200" dirty="0" smtClean="0"/>
              <a:t>The </a:t>
            </a:r>
            <a:r>
              <a:rPr lang="en-US" sz="2200" dirty="0"/>
              <a:t>requirements are verified with the help of </a:t>
            </a:r>
            <a:r>
              <a:rPr lang="en-US" sz="2200" dirty="0" smtClean="0"/>
              <a:t>reviews.</a:t>
            </a:r>
          </a:p>
          <a:p>
            <a:pPr marL="0" lvl="1" indent="0">
              <a:lnSpc>
                <a:spcPct val="100000"/>
              </a:lnSpc>
              <a:spcBef>
                <a:spcPts val="600"/>
              </a:spcBef>
              <a:buNone/>
            </a:pPr>
            <a:r>
              <a:rPr lang="en-US" sz="2200" b="1" dirty="0" smtClean="0"/>
              <a:t>8</a:t>
            </a:r>
            <a:r>
              <a:rPr lang="en-US" sz="2200" b="1" dirty="0"/>
              <a:t>. Traceability:</a:t>
            </a:r>
            <a:r>
              <a:rPr lang="en-US" sz="2200" dirty="0"/>
              <a:t> </a:t>
            </a:r>
            <a:endParaRPr lang="en-US" sz="2200" dirty="0" smtClean="0"/>
          </a:p>
          <a:p>
            <a:pPr marL="800100" lvl="2" indent="-342900">
              <a:lnSpc>
                <a:spcPct val="100000"/>
              </a:lnSpc>
              <a:spcBef>
                <a:spcPts val="600"/>
              </a:spcBef>
            </a:pPr>
            <a:r>
              <a:rPr lang="en-US" sz="2200" dirty="0" smtClean="0"/>
              <a:t>The </a:t>
            </a:r>
            <a:r>
              <a:rPr lang="en-US" sz="2200" dirty="0"/>
              <a:t>SRS is traceable if the origin of each of the requirements is clear and if it facilitates the referencing of each condition in future development or enhancement documentation</a:t>
            </a:r>
            <a:r>
              <a:rPr lang="en-US" sz="2200" dirty="0" smtClean="0"/>
              <a:t>.</a:t>
            </a:r>
          </a:p>
          <a:p>
            <a:pPr lvl="1"/>
            <a:r>
              <a:rPr lang="en-US" sz="2200" b="1" dirty="0"/>
              <a:t> Backward Traceability:</a:t>
            </a:r>
            <a:r>
              <a:rPr lang="en-US" sz="2200" dirty="0"/>
              <a:t> This depends upon each requirement explicitly referencing its source in earlier documents.</a:t>
            </a:r>
          </a:p>
          <a:p>
            <a:pPr lvl="1"/>
            <a:r>
              <a:rPr lang="en-US" sz="2200" b="1" dirty="0"/>
              <a:t>2. Forward Traceability:</a:t>
            </a:r>
            <a:r>
              <a:rPr lang="en-US" sz="2200" dirty="0"/>
              <a:t> This depends upon each element in the SRS having a unique name or reference number.</a:t>
            </a:r>
          </a:p>
          <a:p>
            <a:pPr marL="0" lvl="2" indent="0">
              <a:lnSpc>
                <a:spcPct val="100000"/>
              </a:lnSpc>
              <a:spcBef>
                <a:spcPts val="600"/>
              </a:spcBef>
              <a:buNone/>
            </a:pPr>
            <a:r>
              <a:rPr lang="en-US" sz="2200" b="1" dirty="0"/>
              <a:t>9. Design Independence:</a:t>
            </a:r>
            <a:r>
              <a:rPr lang="en-US" sz="2200" dirty="0"/>
              <a:t> </a:t>
            </a:r>
            <a:endParaRPr lang="en-US" sz="2200" dirty="0" smtClean="0"/>
          </a:p>
          <a:p>
            <a:pPr marL="800100" lvl="3" indent="-342900">
              <a:lnSpc>
                <a:spcPct val="100000"/>
              </a:lnSpc>
              <a:spcBef>
                <a:spcPts val="600"/>
              </a:spcBef>
            </a:pPr>
            <a:r>
              <a:rPr lang="en-US" sz="2200" dirty="0" smtClean="0"/>
              <a:t>There </a:t>
            </a:r>
            <a:r>
              <a:rPr lang="en-US" sz="2200" dirty="0"/>
              <a:t>should be an option to select from multiple design alternatives for the final system. More specifically, the SRS should not contain any implementation details.</a:t>
            </a:r>
          </a:p>
        </p:txBody>
      </p:sp>
    </p:spTree>
    <p:extLst>
      <p:ext uri="{BB962C8B-B14F-4D97-AF65-F5344CB8AC3E}">
        <p14:creationId xmlns:p14="http://schemas.microsoft.com/office/powerpoint/2010/main" val="12253960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Feasibility Study</a:t>
            </a:r>
            <a:endParaRPr lang="en-US" b="1" cap="none" dirty="0"/>
          </a:p>
        </p:txBody>
      </p:sp>
      <p:sp>
        <p:nvSpPr>
          <p:cNvPr id="3" name="Content Placeholder 2"/>
          <p:cNvSpPr>
            <a:spLocks noGrp="1"/>
          </p:cNvSpPr>
          <p:nvPr>
            <p:ph idx="1"/>
          </p:nvPr>
        </p:nvSpPr>
        <p:spPr>
          <a:xfrm>
            <a:off x="1451579" y="1561514"/>
            <a:ext cx="10023497" cy="4620345"/>
          </a:xfrm>
        </p:spPr>
        <p:txBody>
          <a:bodyPr>
            <a:noAutofit/>
          </a:bodyPr>
          <a:lstStyle/>
          <a:p>
            <a:r>
              <a:rPr lang="en-US" sz="2200" dirty="0" smtClean="0"/>
              <a:t>A </a:t>
            </a:r>
            <a:r>
              <a:rPr lang="en-US" sz="2200" dirty="0"/>
              <a:t>feasibility study decides whether or not the proposed system is </a:t>
            </a:r>
            <a:r>
              <a:rPr lang="en-US" sz="2200" dirty="0" smtClean="0"/>
              <a:t>worthwhile.</a:t>
            </a:r>
          </a:p>
          <a:p>
            <a:r>
              <a:rPr lang="en-US" sz="2200" dirty="0" smtClean="0"/>
              <a:t>It</a:t>
            </a:r>
            <a:r>
              <a:rPr lang="en-US" sz="2200" dirty="0"/>
              <a:t> is a study to evaluate feasibility of proposed project or system. </a:t>
            </a:r>
          </a:p>
          <a:p>
            <a:r>
              <a:rPr lang="en-US" sz="2200" dirty="0" smtClean="0"/>
              <a:t>It is </a:t>
            </a:r>
            <a:r>
              <a:rPr lang="en-US" sz="2200" dirty="0"/>
              <a:t>one of stage among important four stages of Software Project Management Process. </a:t>
            </a:r>
            <a:endParaRPr lang="en-US" sz="2200" dirty="0" smtClean="0"/>
          </a:p>
          <a:p>
            <a:r>
              <a:rPr lang="en-US" sz="2200" dirty="0" smtClean="0"/>
              <a:t>It is </a:t>
            </a:r>
            <a:r>
              <a:rPr lang="en-US" sz="2200" dirty="0"/>
              <a:t>the feasibility analysis or it is a measure of the software product in terms of how much beneficial product development will be for the organization in a practical point of view. </a:t>
            </a:r>
          </a:p>
          <a:p>
            <a:r>
              <a:rPr lang="en-US" sz="2200" dirty="0" smtClean="0"/>
              <a:t>It is </a:t>
            </a:r>
            <a:r>
              <a:rPr lang="en-US" sz="2200" dirty="0"/>
              <a:t>carried out based on many purposes to analyze whether software product will be right in terms of development, implantation, contribution of project to the organization etc. </a:t>
            </a:r>
          </a:p>
        </p:txBody>
      </p:sp>
    </p:spTree>
    <p:extLst>
      <p:ext uri="{BB962C8B-B14F-4D97-AF65-F5344CB8AC3E}">
        <p14:creationId xmlns:p14="http://schemas.microsoft.com/office/powerpoint/2010/main" val="3727718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68830"/>
          </a:xfrm>
        </p:spPr>
        <p:txBody>
          <a:bodyPr>
            <a:normAutofit/>
          </a:bodyPr>
          <a:lstStyle/>
          <a:p>
            <a:r>
              <a:rPr lang="en-US" sz="2200" dirty="0"/>
              <a:t>A short focused study that checks</a:t>
            </a:r>
          </a:p>
          <a:p>
            <a:pPr lvl="1"/>
            <a:r>
              <a:rPr lang="en-US" sz="2200" dirty="0"/>
              <a:t>If the system contributes to organizational objectives</a:t>
            </a:r>
          </a:p>
          <a:p>
            <a:pPr lvl="1"/>
            <a:r>
              <a:rPr lang="en-US" sz="2200" dirty="0"/>
              <a:t>If the system ca be engineered using current technology and within budget</a:t>
            </a:r>
          </a:p>
          <a:p>
            <a:pPr lvl="1"/>
            <a:r>
              <a:rPr lang="en-US" sz="2200" dirty="0"/>
              <a:t>If the system can be integrated with other systems that are </a:t>
            </a:r>
            <a:r>
              <a:rPr lang="en-US" sz="2200" dirty="0" smtClean="0"/>
              <a:t>used</a:t>
            </a:r>
            <a:endParaRPr lang="en-US" sz="2200" dirty="0"/>
          </a:p>
        </p:txBody>
      </p:sp>
    </p:spTree>
    <p:extLst>
      <p:ext uri="{BB962C8B-B14F-4D97-AF65-F5344CB8AC3E}">
        <p14:creationId xmlns:p14="http://schemas.microsoft.com/office/powerpoint/2010/main" val="33880848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Types Of Feasibility</a:t>
            </a:r>
            <a:endParaRPr lang="en-US" cap="none" dirty="0"/>
          </a:p>
        </p:txBody>
      </p:sp>
      <p:sp>
        <p:nvSpPr>
          <p:cNvPr id="3" name="Content Placeholder 2"/>
          <p:cNvSpPr>
            <a:spLocks noGrp="1"/>
          </p:cNvSpPr>
          <p:nvPr>
            <p:ph idx="1"/>
          </p:nvPr>
        </p:nvSpPr>
        <p:spPr>
          <a:xfrm>
            <a:off x="1451579" y="1561514"/>
            <a:ext cx="9920466" cy="4594587"/>
          </a:xfrm>
        </p:spPr>
        <p:txBody>
          <a:bodyPr>
            <a:normAutofit/>
          </a:bodyPr>
          <a:lstStyle/>
          <a:p>
            <a:pPr marL="0" indent="0">
              <a:buNone/>
            </a:pPr>
            <a:r>
              <a:rPr lang="en-US" b="1" dirty="0"/>
              <a:t>Technical Feasibility</a:t>
            </a:r>
            <a:r>
              <a:rPr lang="en-US" dirty="0"/>
              <a:t> - </a:t>
            </a:r>
            <a:endParaRPr lang="en-US" dirty="0" smtClean="0"/>
          </a:p>
          <a:p>
            <a:pPr lvl="1"/>
            <a:r>
              <a:rPr lang="en-US" sz="2000" dirty="0" smtClean="0"/>
              <a:t>Technical </a:t>
            </a:r>
            <a:r>
              <a:rPr lang="en-US" sz="2000" dirty="0"/>
              <a:t>feasibility evaluates the current technologies, which are needed to accomplish customer requirements within the time and budget</a:t>
            </a:r>
            <a:r>
              <a:rPr lang="en-US" sz="2000" dirty="0" smtClean="0"/>
              <a:t>.</a:t>
            </a:r>
          </a:p>
          <a:p>
            <a:pPr lvl="1"/>
            <a:r>
              <a:rPr lang="en-US" sz="2000" dirty="0" smtClean="0"/>
              <a:t>Current </a:t>
            </a:r>
            <a:r>
              <a:rPr lang="en-US" sz="2000" dirty="0"/>
              <a:t>resources both hardware software along with required technology are analyzed/assessed to develop project</a:t>
            </a:r>
            <a:r>
              <a:rPr lang="en-US" sz="2000" dirty="0" smtClean="0"/>
              <a:t>.</a:t>
            </a:r>
          </a:p>
          <a:p>
            <a:pPr lvl="1"/>
            <a:r>
              <a:rPr lang="en-US" sz="2000" dirty="0" smtClean="0"/>
              <a:t>It </a:t>
            </a:r>
            <a:r>
              <a:rPr lang="en-US" sz="2000" dirty="0"/>
              <a:t>provides information on whether the appropriate resources and technology required for use in project development are in place</a:t>
            </a:r>
            <a:r>
              <a:rPr lang="en-US" sz="2000" dirty="0" smtClean="0"/>
              <a:t>.</a:t>
            </a:r>
            <a:r>
              <a:rPr lang="en-US" sz="2000" dirty="0"/>
              <a:t> </a:t>
            </a:r>
            <a:endParaRPr lang="en-US" sz="2000" dirty="0" smtClean="0"/>
          </a:p>
          <a:p>
            <a:pPr lvl="1"/>
            <a:r>
              <a:rPr lang="en-US" sz="2000" dirty="0"/>
              <a:t>In addition, the feasibility study also analyzes the technical strength and capabilities of the technical team, whether existing technology can be used, and whether the selected technology is easy to maintain and upgrade</a:t>
            </a:r>
            <a:r>
              <a:rPr lang="en-US" sz="2000" dirty="0" smtClean="0"/>
              <a:t>.</a:t>
            </a:r>
            <a:endParaRPr lang="en-US" sz="2000" dirty="0"/>
          </a:p>
        </p:txBody>
      </p:sp>
    </p:spTree>
    <p:extLst>
      <p:ext uri="{BB962C8B-B14F-4D97-AF65-F5344CB8AC3E}">
        <p14:creationId xmlns:p14="http://schemas.microsoft.com/office/powerpoint/2010/main" val="3287805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Operational Feasibility</a:t>
            </a:r>
            <a:endParaRPr lang="en-US" dirty="0"/>
          </a:p>
        </p:txBody>
      </p:sp>
      <p:sp>
        <p:nvSpPr>
          <p:cNvPr id="3" name="Content Placeholder 2"/>
          <p:cNvSpPr>
            <a:spLocks noGrp="1"/>
          </p:cNvSpPr>
          <p:nvPr>
            <p:ph idx="1"/>
          </p:nvPr>
        </p:nvSpPr>
        <p:spPr>
          <a:xfrm>
            <a:off x="1451579" y="1561514"/>
            <a:ext cx="9946224" cy="4620345"/>
          </a:xfrm>
        </p:spPr>
        <p:txBody>
          <a:bodyPr>
            <a:normAutofit/>
          </a:bodyPr>
          <a:lstStyle/>
          <a:p>
            <a:pPr marL="228600" lvl="1"/>
            <a:r>
              <a:rPr lang="en-US" sz="2200" dirty="0"/>
              <a:t>Operational feasibility assesses the range in which the required software performs a series of levels to solve business problems and customer requirements.</a:t>
            </a:r>
          </a:p>
          <a:p>
            <a:pPr marL="228600" lvl="1"/>
            <a:r>
              <a:rPr lang="en-US" sz="2200" dirty="0"/>
              <a:t>Operational feasibility analyzes the level of service delivery according to requirements and the ease of operating and maintaining the product after deployment.</a:t>
            </a:r>
          </a:p>
          <a:p>
            <a:pPr marL="228600" lvl="1"/>
            <a:r>
              <a:rPr lang="en-US" sz="2200" dirty="0"/>
              <a:t>Along with these other operational areas, it determines the product’s usability, whether the software development team’s decisions for the proposed solution are acceptable, and so on</a:t>
            </a:r>
            <a:r>
              <a:rPr lang="en-US" sz="2200" dirty="0" smtClean="0"/>
              <a:t>.</a:t>
            </a:r>
            <a:endParaRPr lang="en-US" sz="2200" dirty="0"/>
          </a:p>
        </p:txBody>
      </p:sp>
    </p:spTree>
    <p:extLst>
      <p:ext uri="{BB962C8B-B14F-4D97-AF65-F5344CB8AC3E}">
        <p14:creationId xmlns:p14="http://schemas.microsoft.com/office/powerpoint/2010/main" val="24382382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Economic Feasibility</a:t>
            </a:r>
            <a:endParaRPr lang="en-US" cap="none" dirty="0"/>
          </a:p>
        </p:txBody>
      </p:sp>
      <p:sp>
        <p:nvSpPr>
          <p:cNvPr id="3" name="Content Placeholder 2"/>
          <p:cNvSpPr>
            <a:spLocks noGrp="1"/>
          </p:cNvSpPr>
          <p:nvPr>
            <p:ph idx="1"/>
          </p:nvPr>
        </p:nvSpPr>
        <p:spPr>
          <a:xfrm>
            <a:off x="1451579" y="1561514"/>
            <a:ext cx="10036376" cy="4555951"/>
          </a:xfrm>
        </p:spPr>
        <p:txBody>
          <a:bodyPr>
            <a:normAutofit/>
          </a:bodyPr>
          <a:lstStyle/>
          <a:p>
            <a:pPr marL="228600" lvl="1"/>
            <a:r>
              <a:rPr lang="en-US" sz="2200" dirty="0" smtClean="0"/>
              <a:t>Economic </a:t>
            </a:r>
            <a:r>
              <a:rPr lang="en-US" sz="2200" dirty="0"/>
              <a:t>feasibility decides whether the necessary software can generate financial profits for an organization</a:t>
            </a:r>
            <a:r>
              <a:rPr lang="en-US" sz="2200" dirty="0" smtClean="0"/>
              <a:t>.</a:t>
            </a:r>
          </a:p>
          <a:p>
            <a:pPr marL="228600" lvl="1"/>
            <a:r>
              <a:rPr lang="en-US" sz="2200" dirty="0"/>
              <a:t>Project costs and benefits are analyzed in a profitability study. </a:t>
            </a:r>
            <a:endParaRPr lang="en-US" sz="2200" dirty="0" smtClean="0"/>
          </a:p>
          <a:p>
            <a:pPr marL="228600" lvl="1"/>
            <a:r>
              <a:rPr lang="en-US" sz="2200" dirty="0" smtClean="0"/>
              <a:t>This </a:t>
            </a:r>
            <a:r>
              <a:rPr lang="en-US" sz="2200" dirty="0"/>
              <a:t>means that as part of this feasibility study, a detailed analysis of the costs of the development project will be made</a:t>
            </a:r>
            <a:r>
              <a:rPr lang="en-US" sz="2200" dirty="0" smtClean="0"/>
              <a:t>.</a:t>
            </a:r>
          </a:p>
          <a:p>
            <a:pPr marL="228600" lvl="1"/>
            <a:r>
              <a:rPr lang="en-US" sz="2200" dirty="0"/>
              <a:t>This includes all costs necessary for the final development, such as hardware and software resources required, design and development costs, operating costs, etc. </a:t>
            </a:r>
            <a:endParaRPr lang="en-US" sz="2200" dirty="0" smtClean="0"/>
          </a:p>
          <a:p>
            <a:pPr marL="228600" lvl="1"/>
            <a:r>
              <a:rPr lang="en-US" sz="2200" dirty="0" smtClean="0"/>
              <a:t>It </a:t>
            </a:r>
            <a:r>
              <a:rPr lang="en-US" sz="2200" dirty="0"/>
              <a:t>is then analyzed whether the project is financially beneficial to the organization.</a:t>
            </a:r>
          </a:p>
          <a:p>
            <a:endParaRPr lang="en-US" dirty="0"/>
          </a:p>
        </p:txBody>
      </p:sp>
    </p:spTree>
    <p:extLst>
      <p:ext uri="{BB962C8B-B14F-4D97-AF65-F5344CB8AC3E}">
        <p14:creationId xmlns:p14="http://schemas.microsoft.com/office/powerpoint/2010/main" val="24958496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View Points</a:t>
            </a:r>
            <a:endParaRPr lang="en-US" b="1" cap="none" dirty="0"/>
          </a:p>
        </p:txBody>
      </p:sp>
      <p:sp>
        <p:nvSpPr>
          <p:cNvPr id="3" name="Content Placeholder 2"/>
          <p:cNvSpPr>
            <a:spLocks noGrp="1"/>
          </p:cNvSpPr>
          <p:nvPr>
            <p:ph idx="1"/>
          </p:nvPr>
        </p:nvSpPr>
        <p:spPr>
          <a:xfrm>
            <a:off x="1451579" y="1561514"/>
            <a:ext cx="9603275" cy="4543072"/>
          </a:xfrm>
        </p:spPr>
        <p:txBody>
          <a:bodyPr>
            <a:normAutofit/>
          </a:bodyPr>
          <a:lstStyle/>
          <a:p>
            <a:r>
              <a:rPr lang="en-US" dirty="0"/>
              <a:t>This principle states to understand the viewpoints of the stakeholders before specifying the requirements. </a:t>
            </a:r>
          </a:p>
          <a:p>
            <a:r>
              <a:rPr lang="en-US" dirty="0"/>
              <a:t>We need to understand what are the actual problems of stakeholders or their business. </a:t>
            </a:r>
          </a:p>
          <a:p>
            <a:pPr marL="0" indent="0">
              <a:buNone/>
            </a:pPr>
            <a:r>
              <a:rPr lang="en-US" dirty="0"/>
              <a:t>There are two key tools to cover </a:t>
            </a:r>
            <a:r>
              <a:rPr lang="en-US" dirty="0" smtClean="0"/>
              <a:t>Viewpoints:</a:t>
            </a:r>
            <a:endParaRPr lang="en-US" dirty="0"/>
          </a:p>
          <a:p>
            <a:r>
              <a:rPr lang="en-US" b="1" dirty="0"/>
              <a:t>a) Requirements Gathering </a:t>
            </a:r>
            <a:r>
              <a:rPr lang="en-US" dirty="0"/>
              <a:t>– </a:t>
            </a:r>
            <a:r>
              <a:rPr lang="en-US" dirty="0" smtClean="0"/>
              <a:t>Gathering </a:t>
            </a:r>
            <a:r>
              <a:rPr lang="en-US" dirty="0"/>
              <a:t>essentially means to collect the piece of information that is </a:t>
            </a:r>
            <a:r>
              <a:rPr lang="en-US" dirty="0" smtClean="0"/>
              <a:t>available. This </a:t>
            </a:r>
            <a:r>
              <a:rPr lang="en-US" dirty="0"/>
              <a:t>may include</a:t>
            </a:r>
          </a:p>
          <a:p>
            <a:pPr lvl="1"/>
            <a:r>
              <a:rPr lang="en-US" sz="2000" dirty="0"/>
              <a:t>Information that is stored in documents</a:t>
            </a:r>
          </a:p>
          <a:p>
            <a:pPr lvl="1"/>
            <a:r>
              <a:rPr lang="en-US" sz="2000" dirty="0"/>
              <a:t>Information that is stored in systems</a:t>
            </a:r>
          </a:p>
          <a:p>
            <a:pPr lvl="1"/>
            <a:r>
              <a:rPr lang="en-US" sz="2000" dirty="0"/>
              <a:t>Information that is already drawn out by the client end </a:t>
            </a:r>
            <a:r>
              <a:rPr lang="en-US" sz="2000" dirty="0" smtClean="0"/>
              <a:t>stakeholders</a:t>
            </a:r>
            <a:endParaRPr lang="en-US" sz="2000" dirty="0"/>
          </a:p>
        </p:txBody>
      </p:sp>
    </p:spTree>
    <p:extLst>
      <p:ext uri="{BB962C8B-B14F-4D97-AF65-F5344CB8AC3E}">
        <p14:creationId xmlns:p14="http://schemas.microsoft.com/office/powerpoint/2010/main" val="6623131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421014" y="428759"/>
            <a:ext cx="9985375" cy="4516438"/>
          </a:xfrm>
        </p:spPr>
        <p:txBody>
          <a:bodyPr>
            <a:normAutofit fontScale="92500" lnSpcReduction="20000"/>
          </a:bodyPr>
          <a:lstStyle/>
          <a:p>
            <a:pPr marL="0" indent="0">
              <a:buNone/>
            </a:pPr>
            <a:r>
              <a:rPr lang="en-US" b="1" dirty="0"/>
              <a:t>b) Requirements Elicitation – </a:t>
            </a:r>
          </a:p>
          <a:p>
            <a:r>
              <a:rPr lang="en-US" dirty="0"/>
              <a:t>Elicitation is an added but extremely significant step to fetch the information from stakeholders, which is not readily available on documents. </a:t>
            </a:r>
          </a:p>
          <a:p>
            <a:r>
              <a:rPr lang="en-US" dirty="0"/>
              <a:t>It can be carried out via. processes like Interviewing, where RE team puts questions to stakeholders about the system that they use and the system that they want to be developed.</a:t>
            </a:r>
          </a:p>
          <a:p>
            <a:pPr marL="0" indent="0">
              <a:buNone/>
            </a:pPr>
            <a:r>
              <a:rPr lang="en-US" dirty="0"/>
              <a:t>This basically revolves around answering 6 significant questions:-</a:t>
            </a:r>
          </a:p>
          <a:p>
            <a:pPr lvl="1"/>
            <a:r>
              <a:rPr lang="en-US" sz="1900" dirty="0"/>
              <a:t>Who should be involved?</a:t>
            </a:r>
          </a:p>
          <a:p>
            <a:pPr lvl="1"/>
            <a:r>
              <a:rPr lang="en-US" sz="1900" dirty="0"/>
              <a:t>What do they want?</a:t>
            </a:r>
          </a:p>
          <a:p>
            <a:pPr lvl="1"/>
            <a:r>
              <a:rPr lang="en-US" sz="1900" dirty="0"/>
              <a:t>Where (in what context) could it work?</a:t>
            </a:r>
          </a:p>
          <a:p>
            <a:pPr lvl="1"/>
            <a:r>
              <a:rPr lang="en-US" sz="1900" dirty="0"/>
              <a:t>Why do they want it?</a:t>
            </a:r>
          </a:p>
          <a:p>
            <a:pPr lvl="1"/>
            <a:r>
              <a:rPr lang="en-US" sz="1900" dirty="0"/>
              <a:t>How will we know?</a:t>
            </a:r>
          </a:p>
          <a:p>
            <a:pPr lvl="1"/>
            <a:r>
              <a:rPr lang="en-US" sz="1900" dirty="0"/>
              <a:t>When should we build it</a:t>
            </a:r>
            <a:r>
              <a:rPr lang="en-US" sz="1900" dirty="0" smtClean="0"/>
              <a:t>?</a:t>
            </a:r>
            <a:endParaRPr lang="en-US" sz="1900" dirty="0"/>
          </a:p>
        </p:txBody>
      </p:sp>
    </p:spTree>
    <p:extLst>
      <p:ext uri="{BB962C8B-B14F-4D97-AF65-F5344CB8AC3E}">
        <p14:creationId xmlns:p14="http://schemas.microsoft.com/office/powerpoint/2010/main" val="37664992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72732" y="312849"/>
            <a:ext cx="11011437" cy="5727342"/>
          </a:xfrm>
        </p:spPr>
        <p:txBody>
          <a:bodyPr>
            <a:normAutofit/>
          </a:bodyPr>
          <a:lstStyle/>
          <a:p>
            <a:pPr marL="0" indent="0">
              <a:buNone/>
            </a:pPr>
            <a:r>
              <a:rPr lang="en-US" sz="2400" b="1" dirty="0"/>
              <a:t>Software Requirements Specification vs. System Requirements Specification</a:t>
            </a:r>
          </a:p>
          <a:p>
            <a:r>
              <a:rPr lang="en-US" sz="2200" dirty="0"/>
              <a:t>What is the difference between a </a:t>
            </a:r>
            <a:r>
              <a:rPr lang="en-US" sz="2200" i="1" dirty="0"/>
              <a:t>software</a:t>
            </a:r>
            <a:r>
              <a:rPr lang="en-US" sz="2200" dirty="0"/>
              <a:t> requirements specification document and a </a:t>
            </a:r>
            <a:r>
              <a:rPr lang="en-US" sz="2200" i="1" dirty="0"/>
              <a:t>system</a:t>
            </a:r>
            <a:r>
              <a:rPr lang="en-US" sz="2200" dirty="0"/>
              <a:t> requirements specification document? </a:t>
            </a:r>
          </a:p>
          <a:p>
            <a:r>
              <a:rPr lang="en-US" sz="2200" dirty="0"/>
              <a:t>“Software” and “system” are sometimes used interchangeably as SRS. But, a software requirements specification provides greater detail than a system requirements specification.</a:t>
            </a:r>
          </a:p>
          <a:p>
            <a:r>
              <a:rPr lang="en-US" sz="2200" dirty="0"/>
              <a:t>A </a:t>
            </a:r>
            <a:r>
              <a:rPr lang="en-US" sz="2200" b="1" dirty="0"/>
              <a:t>system requirements </a:t>
            </a:r>
            <a:r>
              <a:rPr lang="en-US" sz="2200" b="1" dirty="0" smtClean="0"/>
              <a:t>specification</a:t>
            </a:r>
            <a:r>
              <a:rPr lang="en-US" sz="2200" dirty="0"/>
              <a:t> presents general information on the requirements of a system, which may include both hardware and software, based on an analysis of business needs.</a:t>
            </a:r>
          </a:p>
          <a:p>
            <a:r>
              <a:rPr lang="en-US" sz="2200" dirty="0"/>
              <a:t>A </a:t>
            </a:r>
            <a:r>
              <a:rPr lang="en-US" sz="2200" b="1" dirty="0"/>
              <a:t>software requirements specification (SRS)</a:t>
            </a:r>
            <a:r>
              <a:rPr lang="en-US" sz="2200" dirty="0"/>
              <a:t> details the specific requirements of the software that is to be developed.</a:t>
            </a:r>
          </a:p>
          <a:p>
            <a:endParaRPr lang="en-US" dirty="0"/>
          </a:p>
        </p:txBody>
      </p:sp>
    </p:spTree>
    <p:extLst>
      <p:ext uri="{BB962C8B-B14F-4D97-AF65-F5344CB8AC3E}">
        <p14:creationId xmlns:p14="http://schemas.microsoft.com/office/powerpoint/2010/main" val="16531163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Assignment Questions</a:t>
            </a:r>
            <a:endParaRPr lang="en-US" b="1" cap="none" dirty="0"/>
          </a:p>
        </p:txBody>
      </p:sp>
      <p:sp>
        <p:nvSpPr>
          <p:cNvPr id="3" name="Content Placeholder 2"/>
          <p:cNvSpPr>
            <a:spLocks noGrp="1"/>
          </p:cNvSpPr>
          <p:nvPr>
            <p:ph idx="1"/>
          </p:nvPr>
        </p:nvSpPr>
        <p:spPr>
          <a:xfrm>
            <a:off x="1451579" y="1561514"/>
            <a:ext cx="9603275" cy="3904831"/>
          </a:xfrm>
        </p:spPr>
        <p:txBody>
          <a:bodyPr/>
          <a:lstStyle/>
          <a:p>
            <a:endParaRPr lang="en-US" dirty="0"/>
          </a:p>
        </p:txBody>
      </p:sp>
    </p:spTree>
    <p:extLst>
      <p:ext uri="{BB962C8B-B14F-4D97-AF65-F5344CB8AC3E}">
        <p14:creationId xmlns:p14="http://schemas.microsoft.com/office/powerpoint/2010/main" val="33023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21218" y="135810"/>
            <a:ext cx="10947042" cy="5994534"/>
          </a:xfrm>
        </p:spPr>
        <p:txBody>
          <a:bodyPr>
            <a:noAutofit/>
          </a:bodyPr>
          <a:lstStyle/>
          <a:p>
            <a:pPr marL="0" indent="0">
              <a:buNone/>
            </a:pPr>
            <a:r>
              <a:rPr lang="en-US" sz="2200" b="1" dirty="0"/>
              <a:t>10. Testability:</a:t>
            </a:r>
            <a:r>
              <a:rPr lang="en-US" sz="2200" dirty="0"/>
              <a:t> </a:t>
            </a:r>
            <a:endParaRPr lang="en-US" sz="2200" dirty="0" smtClean="0"/>
          </a:p>
          <a:p>
            <a:pPr lvl="1"/>
            <a:r>
              <a:rPr lang="en-US" sz="2200" dirty="0" smtClean="0"/>
              <a:t>An </a:t>
            </a:r>
            <a:r>
              <a:rPr lang="en-US" sz="2200" dirty="0"/>
              <a:t>SRS should be written in such a method that it is simple to generate test cases and test plans from the report.</a:t>
            </a:r>
          </a:p>
          <a:p>
            <a:pPr marL="0" indent="0">
              <a:buNone/>
            </a:pPr>
            <a:r>
              <a:rPr lang="en-US" sz="2200" b="1" dirty="0"/>
              <a:t>11. Understandable by the customer</a:t>
            </a:r>
            <a:r>
              <a:rPr lang="en-US" sz="2200" b="1" dirty="0" smtClean="0"/>
              <a:t>:</a:t>
            </a:r>
          </a:p>
          <a:p>
            <a:pPr lvl="1"/>
            <a:r>
              <a:rPr lang="en-US" sz="2200" dirty="0"/>
              <a:t> An end user may be an expert in his/her explicit domain but might not be trained in computer science. </a:t>
            </a:r>
            <a:endParaRPr lang="en-US" sz="2200" dirty="0" smtClean="0"/>
          </a:p>
          <a:p>
            <a:pPr lvl="1"/>
            <a:r>
              <a:rPr lang="en-US" sz="2200" dirty="0" smtClean="0"/>
              <a:t>Hence</a:t>
            </a:r>
            <a:r>
              <a:rPr lang="en-US" sz="2200" dirty="0"/>
              <a:t>, the purpose of formal notations and symbols should be avoided too as much extent as possible. The language should be kept simple and clear</a:t>
            </a:r>
            <a:r>
              <a:rPr lang="en-US" sz="2200" dirty="0" smtClean="0"/>
              <a:t>.</a:t>
            </a:r>
          </a:p>
          <a:p>
            <a:pPr marL="0" lvl="1" indent="0">
              <a:buNone/>
            </a:pPr>
            <a:r>
              <a:rPr lang="en-US" sz="2400" b="1" dirty="0"/>
              <a:t>12. The right level of abstraction:</a:t>
            </a:r>
            <a:r>
              <a:rPr lang="en-US" sz="2400" dirty="0"/>
              <a:t> </a:t>
            </a:r>
            <a:endParaRPr lang="en-US" sz="2400" dirty="0" smtClean="0"/>
          </a:p>
          <a:p>
            <a:pPr marL="342900" lvl="1" indent="-342900"/>
            <a:r>
              <a:rPr lang="en-US" sz="2200" dirty="0" smtClean="0"/>
              <a:t>If </a:t>
            </a:r>
            <a:r>
              <a:rPr lang="en-US" sz="2200" dirty="0"/>
              <a:t>the SRS is written for the requirements stage, the details should be explained explicitly. </a:t>
            </a:r>
            <a:endParaRPr lang="en-US" sz="2200" dirty="0" smtClean="0"/>
          </a:p>
          <a:p>
            <a:pPr marL="342900" lvl="1" indent="-342900"/>
            <a:r>
              <a:rPr lang="en-US" sz="2200" dirty="0" err="1" smtClean="0"/>
              <a:t>Whereas,for</a:t>
            </a:r>
            <a:r>
              <a:rPr lang="en-US" sz="2200" dirty="0" smtClean="0"/>
              <a:t> </a:t>
            </a:r>
            <a:r>
              <a:rPr lang="en-US" sz="2200" dirty="0"/>
              <a:t>a feasibility study, fewer analysis can be used. Hence, the level of abstraction modifies according to the objective of the SRS.</a:t>
            </a:r>
          </a:p>
        </p:txBody>
      </p:sp>
    </p:spTree>
    <p:extLst>
      <p:ext uri="{BB962C8B-B14F-4D97-AF65-F5344CB8AC3E}">
        <p14:creationId xmlns:p14="http://schemas.microsoft.com/office/powerpoint/2010/main" val="3778203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What Should The SRS Address</a:t>
            </a:r>
            <a:endParaRPr lang="en-US" b="1" cap="none" dirty="0"/>
          </a:p>
        </p:txBody>
      </p:sp>
      <p:sp>
        <p:nvSpPr>
          <p:cNvPr id="3" name="Content Placeholder 2"/>
          <p:cNvSpPr>
            <a:spLocks noGrp="1"/>
          </p:cNvSpPr>
          <p:nvPr>
            <p:ph idx="1"/>
          </p:nvPr>
        </p:nvSpPr>
        <p:spPr>
          <a:xfrm>
            <a:off x="1451579" y="1561514"/>
            <a:ext cx="10242438" cy="4530193"/>
          </a:xfrm>
        </p:spPr>
        <p:txBody>
          <a:bodyPr>
            <a:normAutofit/>
          </a:bodyPr>
          <a:lstStyle/>
          <a:p>
            <a:r>
              <a:rPr lang="en-US" dirty="0" smtClean="0"/>
              <a:t>The </a:t>
            </a:r>
            <a:r>
              <a:rPr lang="en-US" dirty="0"/>
              <a:t>basic issues that the SRS writer(s) shall address are the following:</a:t>
            </a:r>
          </a:p>
          <a:p>
            <a:r>
              <a:rPr lang="en-US" b="1" dirty="0" smtClean="0"/>
              <a:t>Functionality: </a:t>
            </a:r>
            <a:r>
              <a:rPr lang="en-US" dirty="0"/>
              <a:t>What is the software supposed to do?</a:t>
            </a:r>
          </a:p>
          <a:p>
            <a:r>
              <a:rPr lang="en-US" b="1" dirty="0" smtClean="0"/>
              <a:t>External interfaces</a:t>
            </a:r>
            <a:r>
              <a:rPr lang="en-US" dirty="0" smtClean="0"/>
              <a:t>: How does </a:t>
            </a:r>
            <a:r>
              <a:rPr lang="en-US" dirty="0"/>
              <a:t>the software interact with people, the system's hardware, other hardware and other </a:t>
            </a:r>
            <a:r>
              <a:rPr lang="en-US" dirty="0" smtClean="0"/>
              <a:t>software</a:t>
            </a:r>
            <a:endParaRPr lang="en-US" dirty="0"/>
          </a:p>
          <a:p>
            <a:r>
              <a:rPr lang="en-US" b="1" dirty="0"/>
              <a:t>Performance</a:t>
            </a:r>
            <a:r>
              <a:rPr lang="en-US" b="1" dirty="0" smtClean="0"/>
              <a:t>: </a:t>
            </a:r>
            <a:r>
              <a:rPr lang="en-US" dirty="0" smtClean="0"/>
              <a:t>What </a:t>
            </a:r>
            <a:r>
              <a:rPr lang="en-US" dirty="0"/>
              <a:t>is the speed, availability, response time, recovery time of various software functions </a:t>
            </a:r>
            <a:r>
              <a:rPr lang="en-US" dirty="0" smtClean="0"/>
              <a:t>etc.</a:t>
            </a:r>
            <a:endParaRPr lang="en-US" dirty="0"/>
          </a:p>
          <a:p>
            <a:r>
              <a:rPr lang="en-US" b="1" dirty="0"/>
              <a:t>Attributes</a:t>
            </a:r>
            <a:r>
              <a:rPr lang="en-US" b="1" dirty="0" smtClean="0"/>
              <a:t>:  </a:t>
            </a:r>
            <a:r>
              <a:rPr lang="en-US" dirty="0" smtClean="0"/>
              <a:t>What </a:t>
            </a:r>
            <a:r>
              <a:rPr lang="en-US" dirty="0"/>
              <a:t>are the portability, correctness, </a:t>
            </a:r>
            <a:r>
              <a:rPr lang="en-US" dirty="0" smtClean="0"/>
              <a:t> maintainability, </a:t>
            </a:r>
            <a:r>
              <a:rPr lang="en-US" dirty="0"/>
              <a:t>security </a:t>
            </a:r>
            <a:r>
              <a:rPr lang="en-US" dirty="0" smtClean="0"/>
              <a:t>etc. </a:t>
            </a:r>
            <a:r>
              <a:rPr lang="en-US" dirty="0"/>
              <a:t>considerations</a:t>
            </a:r>
          </a:p>
          <a:p>
            <a:r>
              <a:rPr lang="en-US" b="1" dirty="0"/>
              <a:t>Design constraints imposed on an implementation</a:t>
            </a:r>
            <a:r>
              <a:rPr lang="en-US" dirty="0"/>
              <a:t>: </a:t>
            </a:r>
            <a:r>
              <a:rPr lang="en-US" dirty="0" smtClean="0"/>
              <a:t> Are </a:t>
            </a:r>
            <a:r>
              <a:rPr lang="en-US" dirty="0"/>
              <a:t>there any required standards in effect, implementation language, policies for </a:t>
            </a:r>
            <a:r>
              <a:rPr lang="en-US" dirty="0" smtClean="0"/>
              <a:t>database integrity</a:t>
            </a:r>
            <a:r>
              <a:rPr lang="en-US" dirty="0"/>
              <a:t>, resource limits, operating environments </a:t>
            </a:r>
            <a:r>
              <a:rPr lang="en-US" dirty="0" smtClean="0"/>
              <a:t>etc.</a:t>
            </a:r>
            <a:endParaRPr lang="en-US" dirty="0"/>
          </a:p>
        </p:txBody>
      </p:sp>
    </p:spTree>
    <p:extLst>
      <p:ext uri="{BB962C8B-B14F-4D97-AF65-F5344CB8AC3E}">
        <p14:creationId xmlns:p14="http://schemas.microsoft.com/office/powerpoint/2010/main" val="339864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Definition of </a:t>
            </a:r>
            <a:r>
              <a:rPr lang="en-US" b="1" cap="none" dirty="0" smtClean="0"/>
              <a:t>Requirement</a:t>
            </a:r>
            <a:endParaRPr lang="en-US" b="1" cap="none" dirty="0"/>
          </a:p>
        </p:txBody>
      </p:sp>
      <p:sp>
        <p:nvSpPr>
          <p:cNvPr id="5" name="Content Placeholder 4"/>
          <p:cNvSpPr>
            <a:spLocks noGrp="1"/>
          </p:cNvSpPr>
          <p:nvPr>
            <p:ph idx="1"/>
          </p:nvPr>
        </p:nvSpPr>
        <p:spPr>
          <a:xfrm>
            <a:off x="1451579" y="1561513"/>
            <a:ext cx="10268196" cy="4504435"/>
          </a:xfrm>
        </p:spPr>
        <p:txBody>
          <a:bodyPr>
            <a:normAutofit/>
          </a:bodyPr>
          <a:lstStyle/>
          <a:p>
            <a:r>
              <a:rPr lang="en-US" sz="2100" dirty="0"/>
              <a:t>Requirement is the descriptions and specifications of a system</a:t>
            </a:r>
          </a:p>
          <a:p>
            <a:r>
              <a:rPr lang="en-US" sz="2100" dirty="0"/>
              <a:t>Software requirements analysis is necessary to avoid creating a software </a:t>
            </a:r>
            <a:r>
              <a:rPr lang="en-US" sz="2100" dirty="0" smtClean="0"/>
              <a:t>product that </a:t>
            </a:r>
            <a:r>
              <a:rPr lang="en-US" sz="2100" dirty="0"/>
              <a:t>fails to meet the customer's needs</a:t>
            </a:r>
          </a:p>
          <a:p>
            <a:r>
              <a:rPr lang="en-US" sz="2100" dirty="0"/>
              <a:t>Data, functional, and behavioral </a:t>
            </a:r>
            <a:r>
              <a:rPr lang="en-US" sz="2100" dirty="0" smtClean="0"/>
              <a:t>requirements </a:t>
            </a:r>
            <a:r>
              <a:rPr lang="en-US" sz="2100" dirty="0"/>
              <a:t>are elicited from the customer and refined to </a:t>
            </a:r>
            <a:r>
              <a:rPr lang="en-US" sz="2100" dirty="0" smtClean="0"/>
              <a:t>create a </a:t>
            </a:r>
            <a:r>
              <a:rPr lang="en-US" sz="2100" dirty="0"/>
              <a:t>specification that can be used to design the system</a:t>
            </a:r>
          </a:p>
          <a:p>
            <a:r>
              <a:rPr lang="en-US" sz="2100" dirty="0"/>
              <a:t>Software requirements work products must be reviewed for clarity, completeness and consistency</a:t>
            </a:r>
          </a:p>
        </p:txBody>
      </p:sp>
    </p:spTree>
    <p:extLst>
      <p:ext uri="{BB962C8B-B14F-4D97-AF65-F5344CB8AC3E}">
        <p14:creationId xmlns:p14="http://schemas.microsoft.com/office/powerpoint/2010/main" val="17377303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2963</TotalTime>
  <Words>3233</Words>
  <Application>Microsoft Office PowerPoint</Application>
  <PresentationFormat>Widescreen</PresentationFormat>
  <Paragraphs>386</Paragraphs>
  <Slides>68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Gill Sans MT</vt:lpstr>
      <vt:lpstr>Gallery</vt:lpstr>
      <vt:lpstr>Software Requirement Analysis And Specification</vt:lpstr>
      <vt:lpstr>PowerPoint Presentation</vt:lpstr>
      <vt:lpstr>PowerPoint Presentation</vt:lpstr>
      <vt:lpstr>PowerPoint Presentation</vt:lpstr>
      <vt:lpstr>PowerPoint Presentation</vt:lpstr>
      <vt:lpstr>PowerPoint Presentation</vt:lpstr>
      <vt:lpstr>PowerPoint Presentation</vt:lpstr>
      <vt:lpstr>What Should The SRS Address</vt:lpstr>
      <vt:lpstr>Definition of Requirement</vt:lpstr>
      <vt:lpstr>Types Of Requirements</vt:lpstr>
      <vt:lpstr>Software Specification</vt:lpstr>
      <vt:lpstr>User Requirements</vt:lpstr>
      <vt:lpstr>Problems With Natural Language</vt:lpstr>
      <vt:lpstr>Domain Requirements</vt:lpstr>
      <vt:lpstr>Domain Requirement Issue</vt:lpstr>
      <vt:lpstr>Functional And Non-functional Requirements</vt:lpstr>
      <vt:lpstr>Non-Functional Requirements</vt:lpstr>
      <vt:lpstr>Contd…</vt:lpstr>
      <vt:lpstr>These May Include</vt:lpstr>
      <vt:lpstr>PowerPoint Presentation</vt:lpstr>
      <vt:lpstr>Requirement Engineering</vt:lpstr>
      <vt:lpstr>Contd…</vt:lpstr>
      <vt:lpstr>PowerPoint Presentation</vt:lpstr>
      <vt:lpstr>PowerPoint Presentation</vt:lpstr>
      <vt:lpstr>PowerPoint Presentation</vt:lpstr>
      <vt:lpstr>Requirements Elicitation</vt:lpstr>
      <vt:lpstr>1. Software Requirements Elicitation</vt:lpstr>
      <vt:lpstr>2. Facilitated Action Specification Techniques(FAST)</vt:lpstr>
      <vt:lpstr>Requirements Elicitation and Analysis Techniques</vt:lpstr>
      <vt:lpstr>Problem Of Requirement Elicitation</vt:lpstr>
      <vt:lpstr>PowerPoint Presentation</vt:lpstr>
      <vt:lpstr>PowerPoint Presentation</vt:lpstr>
      <vt:lpstr> Interviews</vt:lpstr>
      <vt:lpstr>Brainstorming Sessions</vt:lpstr>
      <vt:lpstr>Use-Case Diagram</vt:lpstr>
      <vt:lpstr>Use Case Symbols</vt:lpstr>
      <vt:lpstr>Basic Use Case Diagram Symbols And Notations</vt:lpstr>
      <vt:lpstr>PowerPoint Presentation</vt:lpstr>
      <vt:lpstr>PowerPoint Presentation</vt:lpstr>
      <vt:lpstr>PowerPoint Presentation</vt:lpstr>
      <vt:lpstr>Purpose Of Use Case Diagram</vt:lpstr>
      <vt:lpstr>Benefits Of Use-Case Modeling</vt:lpstr>
      <vt:lpstr>Contd…</vt:lpstr>
      <vt:lpstr>PowerPoint Presentation</vt:lpstr>
      <vt:lpstr>Ethnography</vt:lpstr>
      <vt:lpstr>Interviewing</vt:lpstr>
      <vt:lpstr> Software Requirement Specification(SRS):</vt:lpstr>
      <vt:lpstr>PowerPoint Presentation</vt:lpstr>
      <vt:lpstr>PowerPoint Presentation</vt:lpstr>
      <vt:lpstr>Requirements Validation</vt:lpstr>
      <vt:lpstr>PowerPoint Presentation</vt:lpstr>
      <vt:lpstr>Requirements Validation Techniques</vt:lpstr>
      <vt:lpstr>2. Prototyping</vt:lpstr>
      <vt:lpstr>3. Test-Case Generation</vt:lpstr>
      <vt:lpstr>4. Automated Consistency Analysis</vt:lpstr>
      <vt:lpstr>Advantages Of Using Requirements Validation Techniques</vt:lpstr>
      <vt:lpstr>Disadvantages Of Using Requirements Validation Techniques</vt:lpstr>
      <vt:lpstr>Software Requirement Management</vt:lpstr>
      <vt:lpstr>Contd…</vt:lpstr>
      <vt:lpstr>Feasibility Study</vt:lpstr>
      <vt:lpstr>Contd…</vt:lpstr>
      <vt:lpstr>Types Of Feasibility</vt:lpstr>
      <vt:lpstr>Operational Feasibility</vt:lpstr>
      <vt:lpstr>Economic Feasibility</vt:lpstr>
      <vt:lpstr>View Points</vt:lpstr>
      <vt:lpstr>PowerPoint Presentation</vt:lpstr>
      <vt:lpstr>PowerPoint Presentation</vt:lpstr>
      <vt:lpstr>Assignment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Subject-oriented programming</dc:title>
  <dc:creator>Binod Thapa</dc:creator>
  <cp:lastModifiedBy>Binod Thapa</cp:lastModifiedBy>
  <cp:revision>743</cp:revision>
  <dcterms:created xsi:type="dcterms:W3CDTF">2017-08-11T03:42:09Z</dcterms:created>
  <dcterms:modified xsi:type="dcterms:W3CDTF">2023-04-02T15:45:07Z</dcterms:modified>
</cp:coreProperties>
</file>