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3"/>
  </p:notesMasterIdLst>
  <p:sldIdLst>
    <p:sldId id="348" r:id="rId2"/>
    <p:sldId id="428" r:id="rId3"/>
    <p:sldId id="357" r:id="rId4"/>
    <p:sldId id="358" r:id="rId5"/>
    <p:sldId id="349" r:id="rId6"/>
    <p:sldId id="435" r:id="rId7"/>
    <p:sldId id="429" r:id="rId8"/>
    <p:sldId id="430" r:id="rId9"/>
    <p:sldId id="431" r:id="rId10"/>
    <p:sldId id="442" r:id="rId11"/>
    <p:sldId id="436" r:id="rId12"/>
    <p:sldId id="443" r:id="rId13"/>
    <p:sldId id="437" r:id="rId14"/>
    <p:sldId id="432" r:id="rId15"/>
    <p:sldId id="433" r:id="rId16"/>
    <p:sldId id="434" r:id="rId17"/>
    <p:sldId id="438" r:id="rId18"/>
    <p:sldId id="439" r:id="rId19"/>
    <p:sldId id="440" r:id="rId20"/>
    <p:sldId id="441" r:id="rId21"/>
    <p:sldId id="444" r:id="rId22"/>
    <p:sldId id="445" r:id="rId23"/>
    <p:sldId id="446" r:id="rId24"/>
    <p:sldId id="447" r:id="rId25"/>
    <p:sldId id="455" r:id="rId26"/>
    <p:sldId id="448" r:id="rId27"/>
    <p:sldId id="456" r:id="rId28"/>
    <p:sldId id="457" r:id="rId29"/>
    <p:sldId id="458" r:id="rId30"/>
    <p:sldId id="459" r:id="rId31"/>
    <p:sldId id="449" r:id="rId32"/>
    <p:sldId id="460" r:id="rId33"/>
    <p:sldId id="450" r:id="rId34"/>
    <p:sldId id="451" r:id="rId35"/>
    <p:sldId id="452" r:id="rId36"/>
    <p:sldId id="453" r:id="rId37"/>
    <p:sldId id="461" r:id="rId38"/>
    <p:sldId id="454" r:id="rId39"/>
    <p:sldId id="462" r:id="rId40"/>
    <p:sldId id="463" r:id="rId41"/>
    <p:sldId id="466" r:id="rId42"/>
    <p:sldId id="467" r:id="rId43"/>
    <p:sldId id="468" r:id="rId44"/>
    <p:sldId id="464" r:id="rId45"/>
    <p:sldId id="465" r:id="rId46"/>
    <p:sldId id="469" r:id="rId47"/>
    <p:sldId id="470" r:id="rId48"/>
    <p:sldId id="471" r:id="rId49"/>
    <p:sldId id="482" r:id="rId50"/>
    <p:sldId id="472" r:id="rId51"/>
    <p:sldId id="481" r:id="rId52"/>
    <p:sldId id="483" r:id="rId53"/>
    <p:sldId id="473" r:id="rId54"/>
    <p:sldId id="474" r:id="rId55"/>
    <p:sldId id="475" r:id="rId56"/>
    <p:sldId id="476" r:id="rId57"/>
    <p:sldId id="477" r:id="rId58"/>
    <p:sldId id="478" r:id="rId59"/>
    <p:sldId id="479" r:id="rId60"/>
    <p:sldId id="480" r:id="rId61"/>
    <p:sldId id="484" r:id="rId62"/>
    <p:sldId id="485" r:id="rId63"/>
    <p:sldId id="486" r:id="rId64"/>
    <p:sldId id="487" r:id="rId65"/>
    <p:sldId id="488" r:id="rId66"/>
    <p:sldId id="489" r:id="rId67"/>
    <p:sldId id="490" r:id="rId68"/>
    <p:sldId id="491" r:id="rId69"/>
    <p:sldId id="492" r:id="rId70"/>
    <p:sldId id="493" r:id="rId71"/>
    <p:sldId id="498" r:id="rId72"/>
    <p:sldId id="499" r:id="rId73"/>
    <p:sldId id="500" r:id="rId74"/>
    <p:sldId id="494" r:id="rId75"/>
    <p:sldId id="495" r:id="rId76"/>
    <p:sldId id="496" r:id="rId77"/>
    <p:sldId id="497" r:id="rId78"/>
    <p:sldId id="501" r:id="rId79"/>
    <p:sldId id="502" r:id="rId80"/>
    <p:sldId id="503" r:id="rId81"/>
    <p:sldId id="504" r:id="rId8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06" autoAdjust="0"/>
    <p:restoredTop sz="94660"/>
  </p:normalViewPr>
  <p:slideViewPr>
    <p:cSldViewPr snapToGrid="0">
      <p:cViewPr varScale="1">
        <p:scale>
          <a:sx n="74" d="100"/>
          <a:sy n="74" d="100"/>
        </p:scale>
        <p:origin x="58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BFBBB3-31AD-4028-85E7-D5EA39453538}" type="datetimeFigureOut">
              <a:rPr lang="en-US" smtClean="0"/>
              <a:t>4/25/2023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9334F3-CD82-4C03-9E9C-6BEC3BDAAFAF}" type="slidenum">
              <a:rPr lang="en-US" smtClean="0"/>
              <a:t>‹#›</a:t>
            </a:fld>
            <a:endParaRPr lang="en-US"/>
          </a:p>
        </p:txBody>
      </p:sp>
    </p:spTree>
    <p:extLst>
      <p:ext uri="{BB962C8B-B14F-4D97-AF65-F5344CB8AC3E}">
        <p14:creationId xmlns:p14="http://schemas.microsoft.com/office/powerpoint/2010/main" val="1711774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3621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9383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4/25/2023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20"/>
            <a:ext cx="9603275" cy="756994"/>
          </a:xfrm>
        </p:spPr>
        <p:txBody>
          <a:bodyPr/>
          <a:lstStyle/>
          <a:p>
            <a:r>
              <a:rPr lang="en-US" dirty="0"/>
              <a:t>Click to edit Master title style</a:t>
            </a:r>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1579" y="1561514"/>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4/25/2023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4/25/2023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Software Process</a:t>
            </a:r>
            <a:endParaRPr lang="en-US" b="1" cap="none" dirty="0"/>
          </a:p>
        </p:txBody>
      </p:sp>
      <p:sp>
        <p:nvSpPr>
          <p:cNvPr id="3" name="Content Placeholder 2"/>
          <p:cNvSpPr>
            <a:spLocks noGrp="1"/>
          </p:cNvSpPr>
          <p:nvPr>
            <p:ph idx="1"/>
          </p:nvPr>
        </p:nvSpPr>
        <p:spPr>
          <a:xfrm>
            <a:off x="1451579" y="1561514"/>
            <a:ext cx="9603275" cy="4581709"/>
          </a:xfrm>
        </p:spPr>
        <p:txBody>
          <a:bodyPr>
            <a:noAutofit/>
          </a:bodyPr>
          <a:lstStyle/>
          <a:p>
            <a:pPr lvl="0">
              <a:spcBef>
                <a:spcPts val="0"/>
              </a:spcBef>
              <a:buSzPts val="2400"/>
            </a:pPr>
            <a:r>
              <a:rPr lang="en-US" sz="2200" dirty="0"/>
              <a:t>A software process is the set of activities and associated outcome that produce a software product. </a:t>
            </a:r>
            <a:endParaRPr lang="en-US" sz="2200" dirty="0" smtClean="0"/>
          </a:p>
          <a:p>
            <a:pPr lvl="0">
              <a:spcBef>
                <a:spcPts val="0"/>
              </a:spcBef>
              <a:buSzPts val="2400"/>
            </a:pPr>
            <a:r>
              <a:rPr lang="en-US" sz="2200" dirty="0" smtClean="0"/>
              <a:t>Software </a:t>
            </a:r>
            <a:r>
              <a:rPr lang="en-US" sz="2200" dirty="0"/>
              <a:t>engineers mostly carry out these activities. </a:t>
            </a:r>
            <a:endParaRPr lang="en-US" sz="2200" dirty="0" smtClean="0"/>
          </a:p>
          <a:p>
            <a:pPr lvl="0">
              <a:spcBef>
                <a:spcPts val="0"/>
              </a:spcBef>
              <a:buSzPts val="2400"/>
            </a:pPr>
            <a:r>
              <a:rPr lang="en-US" sz="2200" dirty="0" smtClean="0"/>
              <a:t>These </a:t>
            </a:r>
            <a:r>
              <a:rPr lang="en-US" sz="2200" dirty="0"/>
              <a:t>are four key process activities, which are common to all software processes</a:t>
            </a:r>
            <a:r>
              <a:rPr lang="en-US" sz="2200" dirty="0" smtClean="0"/>
              <a:t>.</a:t>
            </a:r>
          </a:p>
          <a:p>
            <a:pPr lvl="0">
              <a:spcBef>
                <a:spcPts val="0"/>
              </a:spcBef>
              <a:buSzPts val="2400"/>
            </a:pPr>
            <a:r>
              <a:rPr lang="en-US" sz="2200" dirty="0"/>
              <a:t>Software processes in software engineering refer to the methods and techniques used to develop and maintain </a:t>
            </a:r>
            <a:r>
              <a:rPr lang="en-US" sz="2200" dirty="0" smtClean="0"/>
              <a:t>software.</a:t>
            </a:r>
            <a:endParaRPr lang="en-US" sz="2200" dirty="0"/>
          </a:p>
        </p:txBody>
      </p:sp>
      <p:sp>
        <p:nvSpPr>
          <p:cNvPr id="4" name="Rectangle 3"/>
          <p:cNvSpPr/>
          <p:nvPr/>
        </p:nvSpPr>
        <p:spPr>
          <a:xfrm>
            <a:off x="5971607" y="3244334"/>
            <a:ext cx="248786" cy="369332"/>
          </a:xfrm>
          <a:prstGeom prst="rect">
            <a:avLst/>
          </a:prstGeom>
        </p:spPr>
        <p:txBody>
          <a:bodyPr wrap="none">
            <a:spAutoFit/>
          </a:bodyPr>
          <a:lstStyle/>
          <a:p>
            <a:r>
              <a:rPr lang="en-US" dirty="0"/>
              <a:t> </a:t>
            </a:r>
          </a:p>
        </p:txBody>
      </p:sp>
      <p:sp>
        <p:nvSpPr>
          <p:cNvPr id="5" name="Rectangle 4"/>
          <p:cNvSpPr/>
          <p:nvPr/>
        </p:nvSpPr>
        <p:spPr>
          <a:xfrm>
            <a:off x="5971607" y="3244334"/>
            <a:ext cx="248786" cy="369332"/>
          </a:xfrm>
          <a:prstGeom prst="rect">
            <a:avLst/>
          </a:prstGeom>
        </p:spPr>
        <p:txBody>
          <a:bodyPr wrap="none">
            <a:spAutoFit/>
          </a:bodyPr>
          <a:lstStyle/>
          <a:p>
            <a:r>
              <a:rPr lang="en-US" dirty="0"/>
              <a:t> </a:t>
            </a:r>
          </a:p>
        </p:txBody>
      </p:sp>
      <p:sp>
        <p:nvSpPr>
          <p:cNvPr id="6" name="Rectangle 5"/>
          <p:cNvSpPr/>
          <p:nvPr/>
        </p:nvSpPr>
        <p:spPr>
          <a:xfrm>
            <a:off x="5971607" y="3244334"/>
            <a:ext cx="248786" cy="369332"/>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3628530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a:xfrm>
            <a:off x="1451579" y="1561514"/>
            <a:ext cx="9603275" cy="3904831"/>
          </a:xfrm>
        </p:spPr>
        <p:txBody>
          <a:bodyPr/>
          <a:lstStyle/>
          <a:p>
            <a:pPr marL="0" indent="0" algn="just">
              <a:lnSpc>
                <a:spcPct val="110000"/>
              </a:lnSpc>
              <a:spcBef>
                <a:spcPts val="600"/>
              </a:spcBef>
              <a:spcAft>
                <a:spcPts val="600"/>
              </a:spcAft>
              <a:buNone/>
            </a:pPr>
            <a:r>
              <a:rPr lang="en-US" sz="2200" b="1" dirty="0">
                <a:solidFill>
                  <a:srgbClr val="000000"/>
                </a:solidFill>
              </a:rPr>
              <a:t>System Design</a:t>
            </a:r>
            <a:r>
              <a:rPr lang="en-US" sz="2200" dirty="0">
                <a:solidFill>
                  <a:srgbClr val="000000"/>
                </a:solidFill>
              </a:rPr>
              <a:t>:</a:t>
            </a:r>
          </a:p>
          <a:p>
            <a:pPr lvl="1" algn="just">
              <a:lnSpc>
                <a:spcPct val="110000"/>
              </a:lnSpc>
              <a:spcBef>
                <a:spcPts val="600"/>
              </a:spcBef>
              <a:spcAft>
                <a:spcPts val="600"/>
              </a:spcAft>
            </a:pPr>
            <a:r>
              <a:rPr lang="en-US" sz="2000" dirty="0">
                <a:solidFill>
                  <a:srgbClr val="000000"/>
                </a:solidFill>
              </a:rPr>
              <a:t>The requirement specifications from first phase are studied in this phase and the system design is prepared. </a:t>
            </a:r>
          </a:p>
          <a:p>
            <a:pPr lvl="1" algn="just">
              <a:lnSpc>
                <a:spcPct val="110000"/>
              </a:lnSpc>
              <a:spcBef>
                <a:spcPts val="600"/>
              </a:spcBef>
              <a:spcAft>
                <a:spcPts val="600"/>
              </a:spcAft>
            </a:pPr>
            <a:r>
              <a:rPr lang="en-US" sz="2000" dirty="0">
                <a:solidFill>
                  <a:srgbClr val="000000"/>
                </a:solidFill>
              </a:rPr>
              <a:t>This system design helps in specifying hardware and system requirements and helps in defining the overall system architecture</a:t>
            </a:r>
            <a:r>
              <a:rPr lang="en-US" sz="2000" dirty="0" smtClean="0">
                <a:solidFill>
                  <a:srgbClr val="000000"/>
                </a:solidFill>
              </a:rPr>
              <a:t>.</a:t>
            </a:r>
          </a:p>
          <a:p>
            <a:pPr lvl="1" algn="just">
              <a:lnSpc>
                <a:spcPct val="110000"/>
              </a:lnSpc>
              <a:spcBef>
                <a:spcPts val="600"/>
              </a:spcBef>
              <a:spcAft>
                <a:spcPts val="600"/>
              </a:spcAft>
            </a:pPr>
            <a:r>
              <a:rPr lang="en-US" sz="2000" dirty="0"/>
              <a:t>This phase aims to transform the requirements gathered in the SRS into a suitable form which permits further coding in a programming language. </a:t>
            </a:r>
            <a:endParaRPr lang="en-US" sz="2000" dirty="0" smtClean="0"/>
          </a:p>
          <a:p>
            <a:pPr lvl="1" algn="just">
              <a:lnSpc>
                <a:spcPct val="110000"/>
              </a:lnSpc>
              <a:spcBef>
                <a:spcPts val="600"/>
              </a:spcBef>
              <a:spcAft>
                <a:spcPts val="600"/>
              </a:spcAft>
            </a:pPr>
            <a:r>
              <a:rPr lang="en-US" sz="2000" dirty="0" smtClean="0"/>
              <a:t>It </a:t>
            </a:r>
            <a:r>
              <a:rPr lang="en-US" sz="2000" dirty="0"/>
              <a:t>defines the overall software architecture together with high level and detailed design. All this work is documented as a Software Design Document (SDD).</a:t>
            </a:r>
            <a:endParaRPr lang="en-US" sz="2000" dirty="0">
              <a:solidFill>
                <a:srgbClr val="000000"/>
              </a:solidFill>
            </a:endParaRPr>
          </a:p>
          <a:p>
            <a:endParaRPr lang="en-US" dirty="0"/>
          </a:p>
        </p:txBody>
      </p:sp>
    </p:spTree>
    <p:extLst>
      <p:ext uri="{BB962C8B-B14F-4D97-AF65-F5344CB8AC3E}">
        <p14:creationId xmlns:p14="http://schemas.microsoft.com/office/powerpoint/2010/main" val="1088775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err="1" smtClean="0"/>
              <a:t>Contd</a:t>
            </a:r>
            <a:r>
              <a:rPr lang="en-US" b="1" cap="none" dirty="0" smtClean="0"/>
              <a:t>…</a:t>
            </a:r>
            <a:endParaRPr lang="en-US" b="1" cap="none" dirty="0"/>
          </a:p>
        </p:txBody>
      </p:sp>
      <p:sp>
        <p:nvSpPr>
          <p:cNvPr id="3" name="Content Placeholder 2"/>
          <p:cNvSpPr>
            <a:spLocks noGrp="1"/>
          </p:cNvSpPr>
          <p:nvPr>
            <p:ph idx="1"/>
          </p:nvPr>
        </p:nvSpPr>
        <p:spPr>
          <a:xfrm>
            <a:off x="1451579" y="1561514"/>
            <a:ext cx="9603275" cy="4555951"/>
          </a:xfrm>
        </p:spPr>
        <p:txBody>
          <a:bodyPr>
            <a:normAutofit/>
          </a:bodyPr>
          <a:lstStyle/>
          <a:p>
            <a:pPr marL="0" indent="0" algn="just">
              <a:lnSpc>
                <a:spcPct val="110000"/>
              </a:lnSpc>
              <a:spcBef>
                <a:spcPts val="600"/>
              </a:spcBef>
              <a:spcAft>
                <a:spcPts val="600"/>
              </a:spcAft>
              <a:buNone/>
            </a:pPr>
            <a:r>
              <a:rPr lang="en-US" sz="2200" b="1" dirty="0">
                <a:solidFill>
                  <a:srgbClr val="000000"/>
                </a:solidFill>
              </a:rPr>
              <a:t>Implementation</a:t>
            </a:r>
            <a:r>
              <a:rPr lang="en-US" sz="2200" dirty="0">
                <a:solidFill>
                  <a:srgbClr val="000000"/>
                </a:solidFill>
              </a:rPr>
              <a:t>:</a:t>
            </a:r>
          </a:p>
          <a:p>
            <a:pPr lvl="1" algn="just">
              <a:lnSpc>
                <a:spcPct val="110000"/>
              </a:lnSpc>
              <a:spcBef>
                <a:spcPts val="600"/>
              </a:spcBef>
              <a:spcAft>
                <a:spcPts val="600"/>
              </a:spcAft>
            </a:pPr>
            <a:r>
              <a:rPr lang="en-US" sz="2000" dirty="0">
                <a:solidFill>
                  <a:srgbClr val="000000"/>
                </a:solidFill>
              </a:rPr>
              <a:t> With inputs from the system design, the system is first developed in small programs called units, which are integrated in the next phase. </a:t>
            </a:r>
            <a:endParaRPr lang="en-US" sz="2000" dirty="0" smtClean="0">
              <a:solidFill>
                <a:srgbClr val="000000"/>
              </a:solidFill>
            </a:endParaRPr>
          </a:p>
          <a:p>
            <a:pPr lvl="1" algn="just">
              <a:lnSpc>
                <a:spcPct val="110000"/>
              </a:lnSpc>
              <a:spcBef>
                <a:spcPts val="600"/>
              </a:spcBef>
              <a:spcAft>
                <a:spcPts val="600"/>
              </a:spcAft>
            </a:pPr>
            <a:r>
              <a:rPr lang="en-US" sz="2000" dirty="0" smtClean="0">
                <a:solidFill>
                  <a:srgbClr val="000000"/>
                </a:solidFill>
              </a:rPr>
              <a:t>Each </a:t>
            </a:r>
            <a:r>
              <a:rPr lang="en-US" sz="2000" dirty="0">
                <a:solidFill>
                  <a:srgbClr val="000000"/>
                </a:solidFill>
              </a:rPr>
              <a:t>unit is developed and tested for its functionality, which is referred to as Unit Testing</a:t>
            </a:r>
            <a:r>
              <a:rPr lang="en-US" sz="2000" dirty="0" smtClean="0">
                <a:solidFill>
                  <a:srgbClr val="000000"/>
                </a:solidFill>
              </a:rPr>
              <a:t>.</a:t>
            </a:r>
          </a:p>
          <a:p>
            <a:pPr lvl="1" algn="just">
              <a:lnSpc>
                <a:spcPct val="110000"/>
              </a:lnSpc>
              <a:spcBef>
                <a:spcPts val="600"/>
              </a:spcBef>
              <a:spcAft>
                <a:spcPts val="600"/>
              </a:spcAft>
            </a:pPr>
            <a:r>
              <a:rPr lang="en-US" sz="2000" dirty="0"/>
              <a:t>During this phase, design is implemented. If the SDD is complete, the implementation or coding phase proceeds smoothly, because all the information needed by software developers is contained in the SDD.</a:t>
            </a:r>
            <a:endParaRPr lang="en-US" sz="2000" b="1" dirty="0" smtClean="0">
              <a:solidFill>
                <a:srgbClr val="000000"/>
              </a:solidFill>
            </a:endParaRPr>
          </a:p>
          <a:p>
            <a:pPr>
              <a:lnSpc>
                <a:spcPct val="110000"/>
              </a:lnSpc>
            </a:pPr>
            <a:endParaRPr lang="en-US" dirty="0"/>
          </a:p>
        </p:txBody>
      </p:sp>
    </p:spTree>
    <p:extLst>
      <p:ext uri="{BB962C8B-B14F-4D97-AF65-F5344CB8AC3E}">
        <p14:creationId xmlns:p14="http://schemas.microsoft.com/office/powerpoint/2010/main" val="1773099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a:xfrm>
            <a:off x="1451579" y="1561514"/>
            <a:ext cx="9603275" cy="3904831"/>
          </a:xfrm>
        </p:spPr>
        <p:txBody>
          <a:bodyPr>
            <a:normAutofit lnSpcReduction="10000"/>
          </a:bodyPr>
          <a:lstStyle/>
          <a:p>
            <a:pPr marL="0" indent="0" algn="just">
              <a:lnSpc>
                <a:spcPct val="110000"/>
              </a:lnSpc>
              <a:spcBef>
                <a:spcPts val="600"/>
              </a:spcBef>
              <a:spcAft>
                <a:spcPts val="600"/>
              </a:spcAft>
              <a:buNone/>
            </a:pPr>
            <a:r>
              <a:rPr lang="en-US" sz="2200" b="1" dirty="0">
                <a:solidFill>
                  <a:srgbClr val="000000"/>
                </a:solidFill>
              </a:rPr>
              <a:t>Integration and Testing</a:t>
            </a:r>
            <a:r>
              <a:rPr lang="en-US" sz="2200" dirty="0">
                <a:solidFill>
                  <a:srgbClr val="000000"/>
                </a:solidFill>
              </a:rPr>
              <a:t>:</a:t>
            </a:r>
          </a:p>
          <a:p>
            <a:pPr lvl="1" algn="just">
              <a:lnSpc>
                <a:spcPct val="110000"/>
              </a:lnSpc>
              <a:spcBef>
                <a:spcPts val="600"/>
              </a:spcBef>
              <a:spcAft>
                <a:spcPts val="600"/>
              </a:spcAft>
            </a:pPr>
            <a:r>
              <a:rPr lang="en-US" sz="2000" dirty="0"/>
              <a:t>This phase is highly crucial as the quality of the end product is determined by the effectiveness of the testing carried out.</a:t>
            </a:r>
            <a:r>
              <a:rPr lang="en-US" sz="2000" dirty="0" smtClean="0">
                <a:solidFill>
                  <a:srgbClr val="000000"/>
                </a:solidFill>
              </a:rPr>
              <a:t> </a:t>
            </a:r>
          </a:p>
          <a:p>
            <a:pPr lvl="1" algn="just">
              <a:lnSpc>
                <a:spcPct val="110000"/>
              </a:lnSpc>
              <a:spcBef>
                <a:spcPts val="600"/>
              </a:spcBef>
              <a:spcAft>
                <a:spcPts val="600"/>
              </a:spcAft>
            </a:pPr>
            <a:r>
              <a:rPr lang="en-US" sz="2000" dirty="0"/>
              <a:t>The better output will lead to satisfied customers, lower maintenance costs, and accurate results. Unit testing determines the efficiency of individual modules.</a:t>
            </a:r>
            <a:endParaRPr lang="en-US" sz="2000" dirty="0" smtClean="0">
              <a:solidFill>
                <a:srgbClr val="000000"/>
              </a:solidFill>
            </a:endParaRPr>
          </a:p>
          <a:p>
            <a:pPr lvl="1" algn="just">
              <a:lnSpc>
                <a:spcPct val="110000"/>
              </a:lnSpc>
              <a:spcBef>
                <a:spcPts val="600"/>
              </a:spcBef>
              <a:spcAft>
                <a:spcPts val="600"/>
              </a:spcAft>
            </a:pPr>
            <a:r>
              <a:rPr lang="en-US" sz="2000" dirty="0" smtClean="0">
                <a:solidFill>
                  <a:srgbClr val="000000"/>
                </a:solidFill>
              </a:rPr>
              <a:t>All </a:t>
            </a:r>
            <a:r>
              <a:rPr lang="en-US" sz="2000" dirty="0">
                <a:solidFill>
                  <a:srgbClr val="000000"/>
                </a:solidFill>
              </a:rPr>
              <a:t>the units developed in the implementation phase are integrated into a system after testing of each unit. </a:t>
            </a:r>
            <a:endParaRPr lang="en-US" sz="2000" dirty="0" smtClean="0">
              <a:solidFill>
                <a:srgbClr val="000000"/>
              </a:solidFill>
            </a:endParaRPr>
          </a:p>
          <a:p>
            <a:pPr lvl="1" algn="just">
              <a:lnSpc>
                <a:spcPct val="110000"/>
              </a:lnSpc>
              <a:spcBef>
                <a:spcPts val="600"/>
              </a:spcBef>
              <a:spcAft>
                <a:spcPts val="600"/>
              </a:spcAft>
            </a:pPr>
            <a:r>
              <a:rPr lang="en-US" sz="2000" dirty="0" smtClean="0"/>
              <a:t>The </a:t>
            </a:r>
            <a:r>
              <a:rPr lang="en-US" sz="2000" dirty="0"/>
              <a:t>modules are tested for their interactions with each other and with the system.</a:t>
            </a:r>
            <a:endParaRPr lang="en-US" sz="2000" dirty="0" smtClean="0">
              <a:solidFill>
                <a:srgbClr val="000000"/>
              </a:solidFill>
            </a:endParaRPr>
          </a:p>
          <a:p>
            <a:pPr lvl="1" algn="just">
              <a:lnSpc>
                <a:spcPct val="110000"/>
              </a:lnSpc>
              <a:spcBef>
                <a:spcPts val="600"/>
              </a:spcBef>
              <a:spcAft>
                <a:spcPts val="600"/>
              </a:spcAft>
            </a:pPr>
            <a:r>
              <a:rPr lang="en-US" sz="2000" dirty="0" smtClean="0">
                <a:solidFill>
                  <a:srgbClr val="000000"/>
                </a:solidFill>
              </a:rPr>
              <a:t>Post </a:t>
            </a:r>
            <a:r>
              <a:rPr lang="en-US" sz="2000" dirty="0">
                <a:solidFill>
                  <a:srgbClr val="000000"/>
                </a:solidFill>
              </a:rPr>
              <a:t>integration the entire system is tested for any faults and failures.</a:t>
            </a:r>
            <a:endParaRPr lang="en-US" sz="2000" b="1" dirty="0">
              <a:solidFill>
                <a:srgbClr val="000000"/>
              </a:solidFill>
            </a:endParaRPr>
          </a:p>
          <a:p>
            <a:endParaRPr lang="en-US" dirty="0"/>
          </a:p>
        </p:txBody>
      </p:sp>
    </p:spTree>
    <p:extLst>
      <p:ext uri="{BB962C8B-B14F-4D97-AF65-F5344CB8AC3E}">
        <p14:creationId xmlns:p14="http://schemas.microsoft.com/office/powerpoint/2010/main" val="2607947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err="1" smtClean="0"/>
              <a:t>Contd</a:t>
            </a:r>
            <a:r>
              <a:rPr lang="en-US" b="1" cap="none" dirty="0" smtClean="0"/>
              <a:t>…</a:t>
            </a:r>
            <a:endParaRPr lang="en-US" b="1" cap="none" dirty="0"/>
          </a:p>
        </p:txBody>
      </p:sp>
      <p:sp>
        <p:nvSpPr>
          <p:cNvPr id="3" name="Content Placeholder 2"/>
          <p:cNvSpPr>
            <a:spLocks noGrp="1"/>
          </p:cNvSpPr>
          <p:nvPr>
            <p:ph idx="1"/>
          </p:nvPr>
        </p:nvSpPr>
        <p:spPr>
          <a:xfrm>
            <a:off x="1451579" y="1561514"/>
            <a:ext cx="9603275" cy="4530193"/>
          </a:xfrm>
        </p:spPr>
        <p:txBody>
          <a:bodyPr>
            <a:normAutofit/>
          </a:bodyPr>
          <a:lstStyle/>
          <a:p>
            <a:r>
              <a:rPr lang="en-US" sz="2200" b="1" dirty="0">
                <a:solidFill>
                  <a:srgbClr val="000000"/>
                </a:solidFill>
              </a:rPr>
              <a:t>Deployment of </a:t>
            </a:r>
            <a:r>
              <a:rPr lang="en-US" sz="2200" b="1" dirty="0" smtClean="0">
                <a:solidFill>
                  <a:srgbClr val="000000"/>
                </a:solidFill>
              </a:rPr>
              <a:t>system</a:t>
            </a:r>
            <a:r>
              <a:rPr lang="en-US" sz="2200" dirty="0" smtClean="0">
                <a:solidFill>
                  <a:srgbClr val="000000"/>
                </a:solidFill>
              </a:rPr>
              <a:t>:</a:t>
            </a:r>
          </a:p>
          <a:p>
            <a:pPr lvl="1"/>
            <a:r>
              <a:rPr lang="en-US" sz="2000" dirty="0" smtClean="0">
                <a:solidFill>
                  <a:srgbClr val="000000"/>
                </a:solidFill>
              </a:rPr>
              <a:t>Once </a:t>
            </a:r>
            <a:r>
              <a:rPr lang="en-US" sz="2000" dirty="0">
                <a:solidFill>
                  <a:srgbClr val="000000"/>
                </a:solidFill>
              </a:rPr>
              <a:t>the functional and non-functional testing is done; the product is deployed in the customer environment or released into the market</a:t>
            </a:r>
            <a:r>
              <a:rPr lang="en-US" sz="2000" dirty="0" smtClean="0">
                <a:solidFill>
                  <a:srgbClr val="000000"/>
                </a:solidFill>
              </a:rPr>
              <a:t>.</a:t>
            </a:r>
            <a:endParaRPr lang="en-US" sz="2000" b="1" dirty="0" smtClean="0">
              <a:solidFill>
                <a:srgbClr val="000000"/>
              </a:solidFill>
            </a:endParaRPr>
          </a:p>
          <a:p>
            <a:r>
              <a:rPr lang="en-US" sz="2200" b="1" dirty="0" smtClean="0">
                <a:solidFill>
                  <a:srgbClr val="000000"/>
                </a:solidFill>
              </a:rPr>
              <a:t>Maintenance</a:t>
            </a:r>
            <a:r>
              <a:rPr lang="en-US" sz="2200" dirty="0" smtClean="0">
                <a:solidFill>
                  <a:srgbClr val="000000"/>
                </a:solidFill>
              </a:rPr>
              <a:t>:</a:t>
            </a:r>
          </a:p>
          <a:p>
            <a:pPr lvl="1"/>
            <a:r>
              <a:rPr lang="en-US" sz="2000" dirty="0" smtClean="0">
                <a:solidFill>
                  <a:srgbClr val="000000"/>
                </a:solidFill>
              </a:rPr>
              <a:t> </a:t>
            </a:r>
            <a:r>
              <a:rPr lang="en-US" sz="2000" dirty="0">
                <a:solidFill>
                  <a:srgbClr val="000000"/>
                </a:solidFill>
              </a:rPr>
              <a:t>There are some issues which come up in the client environment. </a:t>
            </a:r>
            <a:endParaRPr lang="en-US" sz="2000" dirty="0" smtClean="0">
              <a:solidFill>
                <a:srgbClr val="000000"/>
              </a:solidFill>
            </a:endParaRPr>
          </a:p>
          <a:p>
            <a:pPr lvl="1"/>
            <a:r>
              <a:rPr lang="en-US" sz="2000" dirty="0" smtClean="0">
                <a:solidFill>
                  <a:srgbClr val="000000"/>
                </a:solidFill>
              </a:rPr>
              <a:t>To </a:t>
            </a:r>
            <a:r>
              <a:rPr lang="en-US" sz="2000" dirty="0">
                <a:solidFill>
                  <a:srgbClr val="000000"/>
                </a:solidFill>
              </a:rPr>
              <a:t>fix those issues, patches are released. </a:t>
            </a:r>
            <a:endParaRPr lang="en-US" sz="2000" dirty="0" smtClean="0">
              <a:solidFill>
                <a:srgbClr val="000000"/>
              </a:solidFill>
            </a:endParaRPr>
          </a:p>
          <a:p>
            <a:pPr lvl="1"/>
            <a:r>
              <a:rPr lang="en-US" sz="2000" dirty="0" smtClean="0">
                <a:solidFill>
                  <a:srgbClr val="000000"/>
                </a:solidFill>
              </a:rPr>
              <a:t>Also </a:t>
            </a:r>
            <a:r>
              <a:rPr lang="en-US" sz="2000" dirty="0">
                <a:solidFill>
                  <a:srgbClr val="000000"/>
                </a:solidFill>
              </a:rPr>
              <a:t>to enhance the product some better versions are released. </a:t>
            </a:r>
            <a:endParaRPr lang="en-US" sz="2000" dirty="0" smtClean="0">
              <a:solidFill>
                <a:srgbClr val="000000"/>
              </a:solidFill>
            </a:endParaRPr>
          </a:p>
          <a:p>
            <a:pPr lvl="1"/>
            <a:r>
              <a:rPr lang="en-US" sz="2000" dirty="0" smtClean="0">
                <a:solidFill>
                  <a:srgbClr val="000000"/>
                </a:solidFill>
              </a:rPr>
              <a:t>Maintenance </a:t>
            </a:r>
            <a:r>
              <a:rPr lang="en-US" sz="2000" dirty="0">
                <a:solidFill>
                  <a:srgbClr val="000000"/>
                </a:solidFill>
              </a:rPr>
              <a:t>is done to deliver these changes in the customer environment</a:t>
            </a:r>
            <a:r>
              <a:rPr lang="en-US" sz="2000" dirty="0" smtClean="0">
                <a:solidFill>
                  <a:srgbClr val="000000"/>
                </a:solidFill>
              </a:rPr>
              <a:t>.</a:t>
            </a:r>
            <a:endParaRPr lang="en-US" sz="2000" dirty="0">
              <a:solidFill>
                <a:srgbClr val="000000"/>
              </a:solidFill>
            </a:endParaRPr>
          </a:p>
        </p:txBody>
      </p:sp>
    </p:spTree>
    <p:extLst>
      <p:ext uri="{BB962C8B-B14F-4D97-AF65-F5344CB8AC3E}">
        <p14:creationId xmlns:p14="http://schemas.microsoft.com/office/powerpoint/2010/main" val="3048225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Waterfall Model Is Most Appropriate</a:t>
            </a:r>
            <a:endParaRPr lang="en-US" b="1" cap="none" dirty="0"/>
          </a:p>
        </p:txBody>
      </p:sp>
      <p:sp>
        <p:nvSpPr>
          <p:cNvPr id="3" name="Content Placeholder 2"/>
          <p:cNvSpPr>
            <a:spLocks noGrp="1"/>
          </p:cNvSpPr>
          <p:nvPr>
            <p:ph idx="1"/>
          </p:nvPr>
        </p:nvSpPr>
        <p:spPr>
          <a:xfrm>
            <a:off x="1451579" y="1561514"/>
            <a:ext cx="9603275" cy="3904831"/>
          </a:xfrm>
        </p:spPr>
        <p:txBody>
          <a:bodyPr>
            <a:normAutofit/>
          </a:bodyPr>
          <a:lstStyle/>
          <a:p>
            <a:r>
              <a:rPr lang="en-US" sz="2200" dirty="0" smtClean="0"/>
              <a:t>Requirements </a:t>
            </a:r>
            <a:r>
              <a:rPr lang="en-US" sz="2200" dirty="0"/>
              <a:t>are very well documented, clear and fixed.</a:t>
            </a:r>
          </a:p>
          <a:p>
            <a:r>
              <a:rPr lang="en-US" sz="2200" dirty="0"/>
              <a:t>Product definition is stable.</a:t>
            </a:r>
          </a:p>
          <a:p>
            <a:r>
              <a:rPr lang="en-US" sz="2200" dirty="0"/>
              <a:t>Technology is understood and is not dynamic.</a:t>
            </a:r>
          </a:p>
          <a:p>
            <a:r>
              <a:rPr lang="en-US" sz="2200" dirty="0"/>
              <a:t>There are no ambiguous requirements</a:t>
            </a:r>
            <a:r>
              <a:rPr lang="en-US" sz="2200" dirty="0" smtClean="0"/>
              <a:t>.</a:t>
            </a:r>
            <a:endParaRPr lang="en-US" sz="2200" dirty="0"/>
          </a:p>
        </p:txBody>
      </p:sp>
    </p:spTree>
    <p:extLst>
      <p:ext uri="{BB962C8B-B14F-4D97-AF65-F5344CB8AC3E}">
        <p14:creationId xmlns:p14="http://schemas.microsoft.com/office/powerpoint/2010/main" val="3076185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smtClean="0"/>
              <a:t>Advantages</a:t>
            </a:r>
            <a:endParaRPr lang="en-US" b="1" cap="none" dirty="0"/>
          </a:p>
        </p:txBody>
      </p:sp>
      <p:sp>
        <p:nvSpPr>
          <p:cNvPr id="3" name="Content Placeholder 2"/>
          <p:cNvSpPr>
            <a:spLocks noGrp="1"/>
          </p:cNvSpPr>
          <p:nvPr>
            <p:ph idx="1"/>
          </p:nvPr>
        </p:nvSpPr>
        <p:spPr>
          <a:xfrm>
            <a:off x="1451579" y="1561514"/>
            <a:ext cx="9603275" cy="4594587"/>
          </a:xfrm>
        </p:spPr>
        <p:txBody>
          <a:bodyPr>
            <a:normAutofit/>
          </a:bodyPr>
          <a:lstStyle/>
          <a:p>
            <a:r>
              <a:rPr lang="en-US" dirty="0" smtClean="0"/>
              <a:t>Easy </a:t>
            </a:r>
            <a:r>
              <a:rPr lang="en-US" dirty="0"/>
              <a:t>to manage due to the rigidity of the model. Each phase has specific deliverables and a review process.</a:t>
            </a:r>
          </a:p>
          <a:p>
            <a:r>
              <a:rPr lang="en-US" dirty="0"/>
              <a:t>Phases are processed and completed one at a time.</a:t>
            </a:r>
          </a:p>
          <a:p>
            <a:r>
              <a:rPr lang="en-US" dirty="0"/>
              <a:t>Works well for smaller projects where requirements are very well understood.</a:t>
            </a:r>
          </a:p>
          <a:p>
            <a:r>
              <a:rPr lang="en-US" dirty="0"/>
              <a:t>Clearly defined </a:t>
            </a:r>
            <a:r>
              <a:rPr lang="en-US" dirty="0" smtClean="0"/>
              <a:t>stages</a:t>
            </a:r>
            <a:r>
              <a:rPr lang="en-US" dirty="0"/>
              <a:t>.</a:t>
            </a:r>
          </a:p>
          <a:p>
            <a:r>
              <a:rPr lang="en-US" dirty="0"/>
              <a:t>Process and results are well documented.</a:t>
            </a:r>
          </a:p>
          <a:p>
            <a:endParaRPr lang="en-US" dirty="0"/>
          </a:p>
        </p:txBody>
      </p:sp>
    </p:spTree>
    <p:extLst>
      <p:ext uri="{BB962C8B-B14F-4D97-AF65-F5344CB8AC3E}">
        <p14:creationId xmlns:p14="http://schemas.microsoft.com/office/powerpoint/2010/main" val="533121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smtClean="0"/>
              <a:t>Disadvantages</a:t>
            </a:r>
            <a:endParaRPr lang="en-US" b="1" cap="none" dirty="0"/>
          </a:p>
        </p:txBody>
      </p:sp>
      <p:sp>
        <p:nvSpPr>
          <p:cNvPr id="3" name="Content Placeholder 2"/>
          <p:cNvSpPr>
            <a:spLocks noGrp="1"/>
          </p:cNvSpPr>
          <p:nvPr>
            <p:ph idx="1"/>
          </p:nvPr>
        </p:nvSpPr>
        <p:spPr>
          <a:xfrm>
            <a:off x="1451579" y="1561514"/>
            <a:ext cx="9603275" cy="4594587"/>
          </a:xfrm>
        </p:spPr>
        <p:txBody>
          <a:bodyPr>
            <a:normAutofit/>
          </a:bodyPr>
          <a:lstStyle/>
          <a:p>
            <a:r>
              <a:rPr lang="en-US" dirty="0" smtClean="0"/>
              <a:t>No </a:t>
            </a:r>
            <a:r>
              <a:rPr lang="en-US" dirty="0"/>
              <a:t>working software is produced until late during the life cycle.</a:t>
            </a:r>
          </a:p>
          <a:p>
            <a:r>
              <a:rPr lang="en-US" dirty="0"/>
              <a:t>High amounts of risk and uncertainty.</a:t>
            </a:r>
          </a:p>
          <a:p>
            <a:r>
              <a:rPr lang="en-US" dirty="0"/>
              <a:t>Not a good model for complex and object-oriented projects.</a:t>
            </a:r>
          </a:p>
          <a:p>
            <a:r>
              <a:rPr lang="en-US" dirty="0"/>
              <a:t>Poor model for long and ongoing </a:t>
            </a:r>
            <a:r>
              <a:rPr lang="en-US" dirty="0" smtClean="0"/>
              <a:t>projects.</a:t>
            </a:r>
            <a:endParaRPr lang="en-US" dirty="0"/>
          </a:p>
          <a:p>
            <a:r>
              <a:rPr lang="en-US" dirty="0"/>
              <a:t>It is difficult to measure progress within stages.</a:t>
            </a:r>
          </a:p>
          <a:p>
            <a:r>
              <a:rPr lang="en-US" dirty="0"/>
              <a:t>Cannot accommodate changing requirements</a:t>
            </a:r>
            <a:r>
              <a:rPr lang="en-US" dirty="0" smtClean="0"/>
              <a:t>.</a:t>
            </a:r>
            <a:endParaRPr lang="en-US" dirty="0"/>
          </a:p>
          <a:p>
            <a:endParaRPr lang="en-US" dirty="0"/>
          </a:p>
        </p:txBody>
      </p:sp>
    </p:spTree>
    <p:extLst>
      <p:ext uri="{BB962C8B-B14F-4D97-AF65-F5344CB8AC3E}">
        <p14:creationId xmlns:p14="http://schemas.microsoft.com/office/powerpoint/2010/main" val="2866960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smtClean="0"/>
              <a:t>Evolutionary Model</a:t>
            </a:r>
            <a:endParaRPr lang="en-US" cap="none" dirty="0"/>
          </a:p>
        </p:txBody>
      </p:sp>
      <p:sp>
        <p:nvSpPr>
          <p:cNvPr id="3" name="Content Placeholder 2"/>
          <p:cNvSpPr>
            <a:spLocks noGrp="1"/>
          </p:cNvSpPr>
          <p:nvPr>
            <p:ph idx="1"/>
          </p:nvPr>
        </p:nvSpPr>
        <p:spPr>
          <a:xfrm>
            <a:off x="1451579" y="1561514"/>
            <a:ext cx="9603275" cy="4555951"/>
          </a:xfrm>
        </p:spPr>
        <p:txBody>
          <a:bodyPr>
            <a:normAutofit lnSpcReduction="10000"/>
          </a:bodyPr>
          <a:lstStyle/>
          <a:p>
            <a:r>
              <a:rPr lang="en-US" b="1" dirty="0"/>
              <a:t>Evolutionary model</a:t>
            </a:r>
            <a:r>
              <a:rPr lang="en-US" dirty="0"/>
              <a:t> is also referred to as the </a:t>
            </a:r>
            <a:r>
              <a:rPr lang="en-US" b="1" dirty="0"/>
              <a:t>successive versions model </a:t>
            </a:r>
            <a:r>
              <a:rPr lang="en-US" dirty="0"/>
              <a:t>and sometimes as the</a:t>
            </a:r>
            <a:r>
              <a:rPr lang="en-US" b="1" dirty="0"/>
              <a:t> incremental model</a:t>
            </a:r>
            <a:r>
              <a:rPr lang="en-US" dirty="0"/>
              <a:t>. </a:t>
            </a:r>
            <a:endParaRPr lang="en-US" dirty="0" smtClean="0"/>
          </a:p>
          <a:p>
            <a:r>
              <a:rPr lang="en-US" dirty="0"/>
              <a:t>Evolutionary model is a combination of Iterative and Incremental model of software development life cycle.</a:t>
            </a:r>
            <a:endParaRPr lang="en-US" dirty="0" smtClean="0"/>
          </a:p>
          <a:p>
            <a:r>
              <a:rPr lang="en-US" dirty="0" smtClean="0"/>
              <a:t>In </a:t>
            </a:r>
            <a:r>
              <a:rPr lang="en-US" dirty="0"/>
              <a:t>Evolutionary model, the software requirement is first broken down into several modules (or functional units) that can be incrementally constructed and </a:t>
            </a:r>
            <a:r>
              <a:rPr lang="en-US" dirty="0" smtClean="0"/>
              <a:t>delivered</a:t>
            </a:r>
          </a:p>
          <a:p>
            <a:r>
              <a:rPr lang="en-US" dirty="0"/>
              <a:t>The development first develops the </a:t>
            </a:r>
            <a:r>
              <a:rPr lang="en-US" b="1" dirty="0"/>
              <a:t>core modules</a:t>
            </a:r>
            <a:r>
              <a:rPr lang="en-US" dirty="0"/>
              <a:t> of the </a:t>
            </a:r>
            <a:r>
              <a:rPr lang="en-US" dirty="0" smtClean="0"/>
              <a:t>system.</a:t>
            </a:r>
          </a:p>
          <a:p>
            <a:r>
              <a:rPr lang="en-US" dirty="0" smtClean="0"/>
              <a:t>The </a:t>
            </a:r>
            <a:r>
              <a:rPr lang="en-US" dirty="0"/>
              <a:t>initial product skeleton is refined into increasing levels of capability by adding new functionalities in successive </a:t>
            </a:r>
            <a:r>
              <a:rPr lang="en-US" dirty="0" smtClean="0"/>
              <a:t>versions.</a:t>
            </a:r>
          </a:p>
          <a:p>
            <a:r>
              <a:rPr lang="en-US" dirty="0"/>
              <a:t>Each evolutionary model may be developed using an iterative waterfall model of development.</a:t>
            </a:r>
          </a:p>
        </p:txBody>
      </p:sp>
    </p:spTree>
    <p:extLst>
      <p:ext uri="{BB962C8B-B14F-4D97-AF65-F5344CB8AC3E}">
        <p14:creationId xmlns:p14="http://schemas.microsoft.com/office/powerpoint/2010/main" val="25224798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4294967295"/>
          </p:nvPr>
        </p:nvPicPr>
        <p:blipFill>
          <a:blip r:embed="rId2"/>
          <a:stretch>
            <a:fillRect/>
          </a:stretch>
        </p:blipFill>
        <p:spPr>
          <a:xfrm>
            <a:off x="1188547" y="218941"/>
            <a:ext cx="8741065" cy="3090930"/>
          </a:xfrm>
          <a:prstGeom prst="rect">
            <a:avLst/>
          </a:prstGeom>
        </p:spPr>
      </p:pic>
      <p:sp>
        <p:nvSpPr>
          <p:cNvPr id="7" name="Rectangle 6"/>
          <p:cNvSpPr/>
          <p:nvPr/>
        </p:nvSpPr>
        <p:spPr>
          <a:xfrm>
            <a:off x="1188547" y="3490175"/>
            <a:ext cx="9552433" cy="1938992"/>
          </a:xfrm>
          <a:prstGeom prst="rect">
            <a:avLst/>
          </a:prstGeom>
        </p:spPr>
        <p:txBody>
          <a:bodyPr wrap="square">
            <a:spAutoFit/>
          </a:bodyPr>
          <a:lstStyle/>
          <a:p>
            <a:pPr marL="342900" indent="-342900" fontAlgn="base">
              <a:spcBef>
                <a:spcPts val="1200"/>
              </a:spcBef>
              <a:buFont typeface="Arial" panose="020B0604020202020204" pitchFamily="34" charset="0"/>
              <a:buChar char="•"/>
            </a:pPr>
            <a:r>
              <a:rPr lang="en-US" sz="2200" dirty="0">
                <a:solidFill>
                  <a:srgbClr val="0A0A0A"/>
                </a:solidFill>
                <a:cs typeface="Times New Roman" panose="02020603050405020304" pitchFamily="18" charset="0"/>
              </a:rPr>
              <a:t>The </a:t>
            </a:r>
            <a:r>
              <a:rPr lang="en-US" sz="2200" b="1" dirty="0">
                <a:solidFill>
                  <a:srgbClr val="0A0A0A"/>
                </a:solidFill>
                <a:cs typeface="Times New Roman" panose="02020603050405020304" pitchFamily="18" charset="0"/>
              </a:rPr>
              <a:t>evolutionary model</a:t>
            </a:r>
            <a:r>
              <a:rPr lang="en-US" sz="2200" dirty="0">
                <a:solidFill>
                  <a:srgbClr val="0A0A0A"/>
                </a:solidFill>
                <a:cs typeface="Times New Roman" panose="02020603050405020304" pitchFamily="18" charset="0"/>
              </a:rPr>
              <a:t> is shown in Figure 6. Each successive version/model of the product is a fully functioning software capable of performing more work than the previous versions/model.</a:t>
            </a:r>
          </a:p>
          <a:p>
            <a:pPr marL="342900" indent="-342900" fontAlgn="base">
              <a:spcBef>
                <a:spcPts val="1200"/>
              </a:spcBef>
              <a:buFont typeface="Arial" panose="020B0604020202020204" pitchFamily="34" charset="0"/>
              <a:buChar char="•"/>
            </a:pPr>
            <a:r>
              <a:rPr lang="en-US" sz="2200" dirty="0">
                <a:solidFill>
                  <a:srgbClr val="0A0A0A"/>
                </a:solidFill>
                <a:cs typeface="Times New Roman" panose="02020603050405020304" pitchFamily="18" charset="0"/>
              </a:rPr>
              <a:t>The </a:t>
            </a:r>
            <a:r>
              <a:rPr lang="en-US" sz="2200" b="1" dirty="0">
                <a:solidFill>
                  <a:srgbClr val="0A0A0A"/>
                </a:solidFill>
                <a:cs typeface="Times New Roman" panose="02020603050405020304" pitchFamily="18" charset="0"/>
              </a:rPr>
              <a:t>evolutionary model</a:t>
            </a:r>
            <a:r>
              <a:rPr lang="en-US" sz="2200" dirty="0">
                <a:solidFill>
                  <a:srgbClr val="0A0A0A"/>
                </a:solidFill>
                <a:cs typeface="Times New Roman" panose="02020603050405020304" pitchFamily="18" charset="0"/>
              </a:rPr>
              <a:t> is normally useful for very large products, where it is easier to find modules for incremental implementation.</a:t>
            </a:r>
            <a:endParaRPr lang="en-US" sz="2200" b="0" i="0" dirty="0">
              <a:solidFill>
                <a:srgbClr val="0A0A0A"/>
              </a:solidFill>
              <a:effectLst/>
              <a:cs typeface="Times New Roman" panose="02020603050405020304" pitchFamily="18" charset="0"/>
            </a:endParaRPr>
          </a:p>
        </p:txBody>
      </p:sp>
    </p:spTree>
    <p:extLst>
      <p:ext uri="{BB962C8B-B14F-4D97-AF65-F5344CB8AC3E}">
        <p14:creationId xmlns:p14="http://schemas.microsoft.com/office/powerpoint/2010/main" val="1519880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Advantages Of Evolutionary Model</a:t>
            </a:r>
            <a:endParaRPr lang="en-US" cap="none" dirty="0"/>
          </a:p>
        </p:txBody>
      </p:sp>
      <p:sp>
        <p:nvSpPr>
          <p:cNvPr id="3" name="Content Placeholder 2"/>
          <p:cNvSpPr>
            <a:spLocks noGrp="1"/>
          </p:cNvSpPr>
          <p:nvPr>
            <p:ph idx="1"/>
          </p:nvPr>
        </p:nvSpPr>
        <p:spPr>
          <a:xfrm>
            <a:off x="1451579" y="1561514"/>
            <a:ext cx="9603275" cy="4594587"/>
          </a:xfrm>
        </p:spPr>
        <p:txBody>
          <a:bodyPr>
            <a:normAutofit/>
          </a:bodyPr>
          <a:lstStyle/>
          <a:p>
            <a:pPr fontAlgn="base"/>
            <a:r>
              <a:rPr lang="en-US" sz="2200" b="1" dirty="0" smtClean="0"/>
              <a:t>Large </a:t>
            </a:r>
            <a:r>
              <a:rPr lang="en-US" sz="2200" b="1" dirty="0"/>
              <a:t>project:</a:t>
            </a:r>
            <a:r>
              <a:rPr lang="en-US" sz="2200" dirty="0"/>
              <a:t> Evolutionary model is normally useful for very large products</a:t>
            </a:r>
            <a:r>
              <a:rPr lang="en-US" sz="2200" dirty="0" smtClean="0"/>
              <a:t>.</a:t>
            </a:r>
            <a:endParaRPr lang="en-US" sz="2200" dirty="0"/>
          </a:p>
          <a:p>
            <a:pPr fontAlgn="base"/>
            <a:r>
              <a:rPr lang="en-US" sz="2200" dirty="0"/>
              <a:t>User gets a </a:t>
            </a:r>
            <a:r>
              <a:rPr lang="en-US" sz="2200" b="1" dirty="0"/>
              <a:t>chance to</a:t>
            </a:r>
            <a:r>
              <a:rPr lang="en-US" sz="2200" dirty="0"/>
              <a:t> </a:t>
            </a:r>
            <a:r>
              <a:rPr lang="en-US" sz="2200" b="1" dirty="0"/>
              <a:t>experiment with a partially developed software</a:t>
            </a:r>
            <a:r>
              <a:rPr lang="en-US" sz="2200" dirty="0"/>
              <a:t> much before the complete version of the system is released</a:t>
            </a:r>
            <a:r>
              <a:rPr lang="en-US" sz="2200" dirty="0" smtClean="0"/>
              <a:t>.</a:t>
            </a:r>
            <a:endParaRPr lang="en-US" sz="2200" dirty="0"/>
          </a:p>
          <a:p>
            <a:pPr fontAlgn="base"/>
            <a:r>
              <a:rPr lang="en-US" sz="2200" dirty="0"/>
              <a:t>Evolutionary model helps to accurately </a:t>
            </a:r>
            <a:r>
              <a:rPr lang="en-US" sz="2200" b="1" dirty="0"/>
              <a:t>elicit user requirements</a:t>
            </a:r>
            <a:r>
              <a:rPr lang="en-US" sz="2200" dirty="0"/>
              <a:t> during the delivery of different versions of the software</a:t>
            </a:r>
            <a:r>
              <a:rPr lang="en-US" sz="2200" dirty="0" smtClean="0"/>
              <a:t>.</a:t>
            </a:r>
            <a:endParaRPr lang="en-US" sz="2200" dirty="0"/>
          </a:p>
          <a:p>
            <a:pPr fontAlgn="base"/>
            <a:r>
              <a:rPr lang="en-US" sz="2200" dirty="0"/>
              <a:t>The core modules get tested thoroughly, thereby</a:t>
            </a:r>
            <a:r>
              <a:rPr lang="en-US" sz="2200" b="1" dirty="0"/>
              <a:t> reducing the chances of errors</a:t>
            </a:r>
            <a:r>
              <a:rPr lang="en-US" sz="2200" dirty="0"/>
              <a:t> in the core modules of the final products</a:t>
            </a:r>
            <a:r>
              <a:rPr lang="en-US" sz="2200" dirty="0" smtClean="0"/>
              <a:t>.</a:t>
            </a:r>
            <a:endParaRPr lang="en-US" sz="2200" dirty="0"/>
          </a:p>
          <a:p>
            <a:pPr fontAlgn="base"/>
            <a:r>
              <a:rPr lang="en-US" sz="2200" dirty="0"/>
              <a:t>Evolutionary model </a:t>
            </a:r>
            <a:r>
              <a:rPr lang="en-US" sz="2200" b="1" dirty="0"/>
              <a:t>avoids the need to commit large resources</a:t>
            </a:r>
            <a:r>
              <a:rPr lang="en-US" sz="2200" dirty="0"/>
              <a:t> in one go for development of the system</a:t>
            </a:r>
            <a:r>
              <a:rPr lang="en-US" sz="2200" dirty="0" smtClean="0"/>
              <a:t>.</a:t>
            </a:r>
            <a:endParaRPr lang="en-US" sz="2200" dirty="0"/>
          </a:p>
        </p:txBody>
      </p:sp>
    </p:spTree>
    <p:extLst>
      <p:ext uri="{BB962C8B-B14F-4D97-AF65-F5344CB8AC3E}">
        <p14:creationId xmlns:p14="http://schemas.microsoft.com/office/powerpoint/2010/main" val="3231866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err="1" smtClean="0"/>
              <a:t>Contd</a:t>
            </a:r>
            <a:r>
              <a:rPr lang="en-US" b="1" cap="none" dirty="0" smtClean="0"/>
              <a:t>…</a:t>
            </a:r>
            <a:endParaRPr lang="en-US" b="1" cap="none" dirty="0"/>
          </a:p>
        </p:txBody>
      </p:sp>
      <p:sp>
        <p:nvSpPr>
          <p:cNvPr id="3" name="Content Placeholder 2"/>
          <p:cNvSpPr>
            <a:spLocks noGrp="1"/>
          </p:cNvSpPr>
          <p:nvPr>
            <p:ph idx="1"/>
          </p:nvPr>
        </p:nvSpPr>
        <p:spPr>
          <a:xfrm>
            <a:off x="1451579" y="1561514"/>
            <a:ext cx="9603275" cy="3904831"/>
          </a:xfrm>
        </p:spPr>
        <p:txBody>
          <a:bodyPr>
            <a:normAutofit/>
          </a:bodyPr>
          <a:lstStyle/>
          <a:p>
            <a:r>
              <a:rPr lang="en-US" sz="2200" b="1" dirty="0"/>
              <a:t>Software specifications:</a:t>
            </a:r>
            <a:r>
              <a:rPr lang="en-US" sz="2200" dirty="0"/>
              <a:t> The functionality of the software and constraints on its operation must be defined.</a:t>
            </a:r>
          </a:p>
          <a:p>
            <a:r>
              <a:rPr lang="en-US" sz="2200" b="1" dirty="0"/>
              <a:t>Software development:</a:t>
            </a:r>
            <a:r>
              <a:rPr lang="en-US" sz="2200" dirty="0"/>
              <a:t> The software to meet the requirement must be produced.</a:t>
            </a:r>
          </a:p>
          <a:p>
            <a:r>
              <a:rPr lang="en-US" sz="2200" b="1" dirty="0"/>
              <a:t>Software validation:</a:t>
            </a:r>
            <a:r>
              <a:rPr lang="en-US" sz="2200" dirty="0"/>
              <a:t> The software must be validated to ensure that it does what the customer wants.</a:t>
            </a:r>
          </a:p>
          <a:p>
            <a:r>
              <a:rPr lang="en-US" sz="2200" b="1" dirty="0"/>
              <a:t>Software evolution:</a:t>
            </a:r>
            <a:r>
              <a:rPr lang="en-US" sz="2200" dirty="0"/>
              <a:t> The software must evolve to meet changing client needs.</a:t>
            </a:r>
          </a:p>
        </p:txBody>
      </p:sp>
    </p:spTree>
    <p:extLst>
      <p:ext uri="{BB962C8B-B14F-4D97-AF65-F5344CB8AC3E}">
        <p14:creationId xmlns:p14="http://schemas.microsoft.com/office/powerpoint/2010/main" val="1897563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Disadvantages Of Evolutionary Model</a:t>
            </a:r>
            <a:endParaRPr lang="en-US" cap="none" dirty="0"/>
          </a:p>
        </p:txBody>
      </p:sp>
      <p:sp>
        <p:nvSpPr>
          <p:cNvPr id="3" name="Content Placeholder 2"/>
          <p:cNvSpPr>
            <a:spLocks noGrp="1"/>
          </p:cNvSpPr>
          <p:nvPr>
            <p:ph idx="1"/>
          </p:nvPr>
        </p:nvSpPr>
        <p:spPr>
          <a:xfrm>
            <a:off x="1451579" y="1561514"/>
            <a:ext cx="9603275" cy="3904831"/>
          </a:xfrm>
        </p:spPr>
        <p:txBody>
          <a:bodyPr>
            <a:normAutofit/>
          </a:bodyPr>
          <a:lstStyle/>
          <a:p>
            <a:pPr fontAlgn="base"/>
            <a:r>
              <a:rPr lang="en-US" sz="2200" b="1" dirty="0" smtClean="0"/>
              <a:t>Difficult </a:t>
            </a:r>
            <a:r>
              <a:rPr lang="en-US" sz="2200" b="1" dirty="0"/>
              <a:t>to divide the problem into several versions</a:t>
            </a:r>
            <a:r>
              <a:rPr lang="en-US" sz="2200" dirty="0"/>
              <a:t> that would be acceptable to the customer and which can be incrementally implemented and delivered</a:t>
            </a:r>
            <a:r>
              <a:rPr lang="en-US" sz="2200" dirty="0" smtClean="0"/>
              <a:t>.</a:t>
            </a:r>
            <a:endParaRPr lang="en-US" sz="2200" dirty="0"/>
          </a:p>
        </p:txBody>
      </p:sp>
    </p:spTree>
    <p:extLst>
      <p:ext uri="{BB962C8B-B14F-4D97-AF65-F5344CB8AC3E}">
        <p14:creationId xmlns:p14="http://schemas.microsoft.com/office/powerpoint/2010/main" val="2929757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Component-based Software Engineering (CBSE)</a:t>
            </a:r>
            <a:endParaRPr lang="en-US" cap="none" dirty="0"/>
          </a:p>
        </p:txBody>
      </p:sp>
      <p:sp>
        <p:nvSpPr>
          <p:cNvPr id="3" name="Content Placeholder 2"/>
          <p:cNvSpPr>
            <a:spLocks noGrp="1"/>
          </p:cNvSpPr>
          <p:nvPr>
            <p:ph idx="1"/>
          </p:nvPr>
        </p:nvSpPr>
        <p:spPr>
          <a:xfrm>
            <a:off x="1451579" y="1561514"/>
            <a:ext cx="9920466" cy="4620345"/>
          </a:xfrm>
        </p:spPr>
        <p:txBody>
          <a:bodyPr>
            <a:noAutofit/>
          </a:bodyPr>
          <a:lstStyle/>
          <a:p>
            <a:pPr fontAlgn="base"/>
            <a:r>
              <a:rPr lang="en-US" sz="2100" dirty="0" smtClean="0"/>
              <a:t>It</a:t>
            </a:r>
            <a:r>
              <a:rPr lang="en-US" sz="2100" dirty="0"/>
              <a:t> is a process that focuses on the design and development of computer-based systems with the use of reusable software components. </a:t>
            </a:r>
          </a:p>
          <a:p>
            <a:pPr fontAlgn="base"/>
            <a:r>
              <a:rPr lang="en-US" sz="2100" dirty="0"/>
              <a:t>It emerged from the failure of object-oriented development to support effective reuse. </a:t>
            </a:r>
            <a:endParaRPr lang="en-US" sz="2100" dirty="0" smtClean="0"/>
          </a:p>
          <a:p>
            <a:pPr fontAlgn="base"/>
            <a:r>
              <a:rPr lang="en-US" sz="2100" dirty="0" smtClean="0"/>
              <a:t>Single </a:t>
            </a:r>
            <a:r>
              <a:rPr lang="en-US" sz="2100" dirty="0"/>
              <a:t>object classes are too detailed and specific.</a:t>
            </a:r>
          </a:p>
          <a:p>
            <a:pPr fontAlgn="base"/>
            <a:r>
              <a:rPr lang="en-US" sz="2100" dirty="0" smtClean="0"/>
              <a:t>It </a:t>
            </a:r>
            <a:r>
              <a:rPr lang="en-US" sz="2100" dirty="0"/>
              <a:t>not only identifies candidate components but also qualifies each component’s interface, adapts components to remove architectural mismatches, assembles components into a selected architectural style, and updates components as requirements for the system change.</a:t>
            </a:r>
          </a:p>
          <a:p>
            <a:pPr fontAlgn="base"/>
            <a:r>
              <a:rPr lang="en-US" sz="2100" dirty="0"/>
              <a:t>The process model for component-based software engineering occurs concurrently with </a:t>
            </a:r>
            <a:r>
              <a:rPr lang="en-US" sz="2100" i="1" dirty="0"/>
              <a:t>component-based development</a:t>
            </a:r>
            <a:r>
              <a:rPr lang="en-US" sz="2100" i="1" dirty="0" smtClean="0"/>
              <a:t>.</a:t>
            </a:r>
            <a:endParaRPr lang="en-US" sz="2100" dirty="0"/>
          </a:p>
        </p:txBody>
      </p:sp>
    </p:spTree>
    <p:extLst>
      <p:ext uri="{BB962C8B-B14F-4D97-AF65-F5344CB8AC3E}">
        <p14:creationId xmlns:p14="http://schemas.microsoft.com/office/powerpoint/2010/main" val="3986031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Component-based development</a:t>
            </a:r>
            <a:r>
              <a:rPr lang="en-US" b="1" dirty="0" smtClean="0"/>
              <a:t>:</a:t>
            </a:r>
            <a:endParaRPr lang="en-US" dirty="0"/>
          </a:p>
        </p:txBody>
      </p:sp>
      <p:sp>
        <p:nvSpPr>
          <p:cNvPr id="3" name="Content Placeholder 2"/>
          <p:cNvSpPr>
            <a:spLocks noGrp="1"/>
          </p:cNvSpPr>
          <p:nvPr>
            <p:ph idx="1"/>
          </p:nvPr>
        </p:nvSpPr>
        <p:spPr>
          <a:xfrm>
            <a:off x="1451579" y="1561514"/>
            <a:ext cx="9603275" cy="3904831"/>
          </a:xfrm>
        </p:spPr>
        <p:txBody>
          <a:bodyPr>
            <a:normAutofit/>
          </a:bodyPr>
          <a:lstStyle/>
          <a:p>
            <a:pPr fontAlgn="base"/>
            <a:r>
              <a:rPr lang="en-US" sz="2100" i="1" dirty="0" smtClean="0"/>
              <a:t>Component-based </a:t>
            </a:r>
            <a:r>
              <a:rPr lang="en-US" sz="2100" i="1" dirty="0"/>
              <a:t>development (CBD)</a:t>
            </a:r>
            <a:r>
              <a:rPr lang="en-US" sz="2100" dirty="0"/>
              <a:t> is a CBSE activity that occurs in parallel with domain engineering. </a:t>
            </a:r>
            <a:endParaRPr lang="en-US" sz="2100" dirty="0" smtClean="0"/>
          </a:p>
          <a:p>
            <a:pPr fontAlgn="base"/>
            <a:r>
              <a:rPr lang="en-US" sz="2100" dirty="0" smtClean="0"/>
              <a:t>Using </a:t>
            </a:r>
            <a:r>
              <a:rPr lang="en-US" sz="2100" dirty="0"/>
              <a:t>analysis and architectural design methods, the software team refines an architectural style that is appropriate for the analysis model created for the application to be built</a:t>
            </a:r>
            <a:r>
              <a:rPr lang="en-US" sz="2100" dirty="0" smtClean="0"/>
              <a:t>.</a:t>
            </a:r>
            <a:endParaRPr lang="en-US" sz="2100" dirty="0"/>
          </a:p>
        </p:txBody>
      </p:sp>
    </p:spTree>
    <p:extLst>
      <p:ext uri="{BB962C8B-B14F-4D97-AF65-F5344CB8AC3E}">
        <p14:creationId xmlns:p14="http://schemas.microsoft.com/office/powerpoint/2010/main" val="37432327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smtClean="0"/>
              <a:t>CBSE Essentials</a:t>
            </a:r>
            <a:endParaRPr lang="en-US" b="1" cap="none" dirty="0"/>
          </a:p>
        </p:txBody>
      </p:sp>
      <p:sp>
        <p:nvSpPr>
          <p:cNvPr id="3" name="Content Placeholder 2"/>
          <p:cNvSpPr>
            <a:spLocks noGrp="1"/>
          </p:cNvSpPr>
          <p:nvPr>
            <p:ph idx="1"/>
          </p:nvPr>
        </p:nvSpPr>
        <p:spPr>
          <a:xfrm>
            <a:off x="1451579" y="1561514"/>
            <a:ext cx="9603275" cy="3904831"/>
          </a:xfrm>
        </p:spPr>
        <p:txBody>
          <a:bodyPr>
            <a:normAutofit/>
          </a:bodyPr>
          <a:lstStyle/>
          <a:p>
            <a:r>
              <a:rPr lang="en-US" sz="2100" dirty="0"/>
              <a:t>Independent components specified by their interfaces. </a:t>
            </a:r>
          </a:p>
          <a:p>
            <a:r>
              <a:rPr lang="en-US" sz="2100" dirty="0" smtClean="0"/>
              <a:t>Component </a:t>
            </a:r>
            <a:r>
              <a:rPr lang="en-US" sz="2100" dirty="0"/>
              <a:t>standards to facilitate component integration. </a:t>
            </a:r>
          </a:p>
          <a:p>
            <a:r>
              <a:rPr lang="en-US" sz="2100" dirty="0" smtClean="0"/>
              <a:t>Middleware </a:t>
            </a:r>
            <a:r>
              <a:rPr lang="en-US" sz="2100" dirty="0"/>
              <a:t>that provides support for component interoperability. </a:t>
            </a:r>
          </a:p>
          <a:p>
            <a:r>
              <a:rPr lang="en-US" sz="2100" dirty="0" smtClean="0"/>
              <a:t>A </a:t>
            </a:r>
            <a:r>
              <a:rPr lang="en-US" sz="2100" dirty="0"/>
              <a:t>development process that is geared to reuse.</a:t>
            </a:r>
          </a:p>
        </p:txBody>
      </p:sp>
    </p:spTree>
    <p:extLst>
      <p:ext uri="{BB962C8B-B14F-4D97-AF65-F5344CB8AC3E}">
        <p14:creationId xmlns:p14="http://schemas.microsoft.com/office/powerpoint/2010/main" val="39635291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Incremental</a:t>
            </a:r>
            <a:r>
              <a:rPr lang="en-US" dirty="0" smtClean="0"/>
              <a:t>(</a:t>
            </a:r>
            <a:r>
              <a:rPr lang="en-US" b="1" cap="none" dirty="0" smtClean="0"/>
              <a:t>Iterative) Model - Design</a:t>
            </a:r>
            <a:endParaRPr lang="en-US" b="1" cap="none" dirty="0"/>
          </a:p>
        </p:txBody>
      </p:sp>
      <p:sp>
        <p:nvSpPr>
          <p:cNvPr id="3" name="Content Placeholder 2"/>
          <p:cNvSpPr>
            <a:spLocks noGrp="1"/>
          </p:cNvSpPr>
          <p:nvPr>
            <p:ph idx="1"/>
          </p:nvPr>
        </p:nvSpPr>
        <p:spPr>
          <a:xfrm>
            <a:off x="1451579" y="1561514"/>
            <a:ext cx="9603275" cy="4555951"/>
          </a:xfrm>
        </p:spPr>
        <p:txBody>
          <a:bodyPr>
            <a:normAutofit/>
          </a:bodyPr>
          <a:lstStyle/>
          <a:p>
            <a:r>
              <a:rPr lang="en-US" dirty="0"/>
              <a:t>Incremental Model is a process of software development where requirements divided into multiple standalone modules of the software development cycle. </a:t>
            </a:r>
            <a:endParaRPr lang="en-US" dirty="0" smtClean="0"/>
          </a:p>
          <a:p>
            <a:r>
              <a:rPr lang="en-US" dirty="0"/>
              <a:t>Iterative process starts with a simple implementation of a subset of the software requirements and iteratively enhances the evolving versions until the full system is implemented. </a:t>
            </a:r>
            <a:endParaRPr lang="en-US" dirty="0" smtClean="0"/>
          </a:p>
          <a:p>
            <a:r>
              <a:rPr lang="en-US" dirty="0" smtClean="0"/>
              <a:t>In </a:t>
            </a:r>
            <a:r>
              <a:rPr lang="en-US" dirty="0"/>
              <a:t>this model, each module goes through the requirements, design, implementation and testing phases. </a:t>
            </a:r>
            <a:endParaRPr lang="en-US" dirty="0" smtClean="0"/>
          </a:p>
          <a:p>
            <a:r>
              <a:rPr lang="en-US" dirty="0" smtClean="0"/>
              <a:t>Every </a:t>
            </a:r>
            <a:r>
              <a:rPr lang="en-US" dirty="0"/>
              <a:t>subsequent release of the module adds function to the previous release. </a:t>
            </a:r>
            <a:endParaRPr lang="en-US" dirty="0" smtClean="0"/>
          </a:p>
          <a:p>
            <a:r>
              <a:rPr lang="en-US" dirty="0" smtClean="0"/>
              <a:t>The </a:t>
            </a:r>
            <a:r>
              <a:rPr lang="en-US" dirty="0"/>
              <a:t>process continues until the complete system achieved</a:t>
            </a:r>
            <a:r>
              <a:rPr lang="en-US" dirty="0" smtClean="0"/>
              <a:t>.</a:t>
            </a:r>
            <a:endParaRPr lang="en-US" dirty="0"/>
          </a:p>
          <a:p>
            <a:endParaRPr lang="en-US" dirty="0"/>
          </a:p>
        </p:txBody>
      </p:sp>
    </p:spTree>
    <p:extLst>
      <p:ext uri="{BB962C8B-B14F-4D97-AF65-F5344CB8AC3E}">
        <p14:creationId xmlns:p14="http://schemas.microsoft.com/office/powerpoint/2010/main" val="33526672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err="1" smtClean="0"/>
              <a:t>Contd</a:t>
            </a:r>
            <a:r>
              <a:rPr lang="en-US" b="1" cap="none" dirty="0" smtClean="0"/>
              <a:t>…</a:t>
            </a:r>
            <a:endParaRPr lang="en-US" b="1" cap="none" dirty="0"/>
          </a:p>
        </p:txBody>
      </p:sp>
      <p:sp>
        <p:nvSpPr>
          <p:cNvPr id="3" name="Content Placeholder 2"/>
          <p:cNvSpPr>
            <a:spLocks noGrp="1"/>
          </p:cNvSpPr>
          <p:nvPr>
            <p:ph idx="1"/>
          </p:nvPr>
        </p:nvSpPr>
        <p:spPr>
          <a:xfrm>
            <a:off x="1451579" y="1561514"/>
            <a:ext cx="9603275" cy="3904831"/>
          </a:xfrm>
        </p:spPr>
        <p:txBody>
          <a:bodyPr/>
          <a:lstStyle/>
          <a:p>
            <a:r>
              <a:rPr lang="en-US" sz="2100" dirty="0"/>
              <a:t>The basic idea behind this method is to develop a system through repeated cycles (iterative) and in smaller portions at a time (incremental).</a:t>
            </a:r>
          </a:p>
          <a:p>
            <a:r>
              <a:rPr lang="en-US" sz="2100" dirty="0"/>
              <a:t>Requirements of the complete system are clearly defined and understood.</a:t>
            </a:r>
          </a:p>
          <a:p>
            <a:r>
              <a:rPr lang="en-US" sz="2100" dirty="0"/>
              <a:t>Major requirements must be defined; however, some functionalities or requested enhancements may evolve with time.</a:t>
            </a:r>
          </a:p>
          <a:p>
            <a:r>
              <a:rPr lang="en-US" sz="2100" dirty="0"/>
              <a:t>There is a time to the market constraint.</a:t>
            </a:r>
          </a:p>
          <a:p>
            <a:endParaRPr lang="en-US" dirty="0"/>
          </a:p>
        </p:txBody>
      </p:sp>
    </p:spTree>
    <p:extLst>
      <p:ext uri="{BB962C8B-B14F-4D97-AF65-F5344CB8AC3E}">
        <p14:creationId xmlns:p14="http://schemas.microsoft.com/office/powerpoint/2010/main" val="9482886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DLC Iterative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063" y="1754211"/>
            <a:ext cx="11436438" cy="429886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05307" y="182331"/>
            <a:ext cx="10547797" cy="400110"/>
          </a:xfrm>
          <a:prstGeom prst="rect">
            <a:avLst/>
          </a:prstGeom>
        </p:spPr>
        <p:txBody>
          <a:bodyPr wrap="square">
            <a:spAutoFit/>
          </a:bodyPr>
          <a:lstStyle/>
          <a:p>
            <a:r>
              <a:rPr lang="en-US" sz="2000" b="1" dirty="0">
                <a:solidFill>
                  <a:srgbClr val="000000"/>
                </a:solidFill>
                <a:latin typeface="+mj-lt"/>
              </a:rPr>
              <a:t>The following illustration is a representation of the Iterative and Incremental model −</a:t>
            </a:r>
            <a:endParaRPr lang="en-US" sz="2000" b="1" dirty="0">
              <a:latin typeface="+mj-lt"/>
            </a:endParaRPr>
          </a:p>
        </p:txBody>
      </p:sp>
    </p:spTree>
    <p:extLst>
      <p:ext uri="{BB962C8B-B14F-4D97-AF65-F5344CB8AC3E}">
        <p14:creationId xmlns:p14="http://schemas.microsoft.com/office/powerpoint/2010/main" val="14480956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8185" y="0"/>
            <a:ext cx="10947043" cy="5678478"/>
          </a:xfrm>
          <a:prstGeom prst="rect">
            <a:avLst/>
          </a:prstGeom>
        </p:spPr>
        <p:txBody>
          <a:bodyPr wrap="square">
            <a:spAutoFit/>
          </a:bodyPr>
          <a:lstStyle/>
          <a:p>
            <a:pPr>
              <a:spcBef>
                <a:spcPts val="600"/>
              </a:spcBef>
            </a:pPr>
            <a:r>
              <a:rPr lang="en-US" sz="2200" b="1" dirty="0"/>
              <a:t>The various phases of incremental model are as follows:</a:t>
            </a:r>
          </a:p>
          <a:p>
            <a:pPr marL="457200" indent="-457200">
              <a:spcBef>
                <a:spcPts val="600"/>
              </a:spcBef>
              <a:buAutoNum type="arabicPeriod"/>
            </a:pPr>
            <a:r>
              <a:rPr lang="en-US" sz="2000" b="1" dirty="0" smtClean="0"/>
              <a:t>Requirement </a:t>
            </a:r>
            <a:r>
              <a:rPr lang="en-US" sz="2000" b="1" dirty="0"/>
              <a:t>analysis: </a:t>
            </a:r>
            <a:endParaRPr lang="en-US" sz="2000" b="1" dirty="0" smtClean="0"/>
          </a:p>
          <a:p>
            <a:pPr marL="800100" lvl="1" indent="-342900">
              <a:spcBef>
                <a:spcPts val="600"/>
              </a:spcBef>
              <a:buFont typeface="Arial" panose="020B0604020202020204" pitchFamily="34" charset="0"/>
              <a:buChar char="•"/>
            </a:pPr>
            <a:r>
              <a:rPr lang="en-US" sz="2100" dirty="0" smtClean="0"/>
              <a:t>In </a:t>
            </a:r>
            <a:r>
              <a:rPr lang="en-US" sz="2100" dirty="0"/>
              <a:t>the first phase of the incremental model, the product analysis expertise identifies the requirements. </a:t>
            </a:r>
            <a:endParaRPr lang="en-US" sz="2100" dirty="0" smtClean="0"/>
          </a:p>
          <a:p>
            <a:pPr marL="800100" lvl="1" indent="-342900">
              <a:spcBef>
                <a:spcPts val="600"/>
              </a:spcBef>
              <a:buFont typeface="Arial" panose="020B0604020202020204" pitchFamily="34" charset="0"/>
              <a:buChar char="•"/>
            </a:pPr>
            <a:r>
              <a:rPr lang="en-US" sz="2100" dirty="0" smtClean="0"/>
              <a:t>And </a:t>
            </a:r>
            <a:r>
              <a:rPr lang="en-US" sz="2100" dirty="0"/>
              <a:t>the system functional requirements are understood by the requirement analysis team. </a:t>
            </a:r>
            <a:endParaRPr lang="en-US" sz="2100" dirty="0" smtClean="0"/>
          </a:p>
          <a:p>
            <a:pPr marL="800100" lvl="1" indent="-342900">
              <a:spcBef>
                <a:spcPts val="600"/>
              </a:spcBef>
              <a:buFont typeface="Arial" panose="020B0604020202020204" pitchFamily="34" charset="0"/>
              <a:buChar char="•"/>
            </a:pPr>
            <a:r>
              <a:rPr lang="en-US" sz="2100" dirty="0" smtClean="0"/>
              <a:t>To </a:t>
            </a:r>
            <a:r>
              <a:rPr lang="en-US" sz="2100" dirty="0"/>
              <a:t>develop the software under the incremental model, this phase performs a crucial role</a:t>
            </a:r>
            <a:r>
              <a:rPr lang="en-US" sz="2100" dirty="0" smtClean="0"/>
              <a:t>.</a:t>
            </a:r>
            <a:endParaRPr lang="en-US" sz="2100" dirty="0"/>
          </a:p>
          <a:p>
            <a:pPr>
              <a:spcBef>
                <a:spcPts val="600"/>
              </a:spcBef>
            </a:pPr>
            <a:r>
              <a:rPr lang="en-US" sz="2000" b="1" dirty="0"/>
              <a:t>2. Design &amp; Development: </a:t>
            </a:r>
            <a:endParaRPr lang="en-US" sz="2000" b="1" dirty="0" smtClean="0"/>
          </a:p>
          <a:p>
            <a:pPr marL="800100" lvl="1" indent="-342900">
              <a:spcBef>
                <a:spcPts val="600"/>
              </a:spcBef>
              <a:buFont typeface="Arial" panose="020B0604020202020204" pitchFamily="34" charset="0"/>
              <a:buChar char="•"/>
            </a:pPr>
            <a:r>
              <a:rPr lang="en-US" sz="2100" dirty="0" smtClean="0"/>
              <a:t>In </a:t>
            </a:r>
            <a:r>
              <a:rPr lang="en-US" sz="2100" dirty="0"/>
              <a:t>this phase of the Incremental model of SDLC, the design of the system functionality and the development method are finished with success. </a:t>
            </a:r>
            <a:endParaRPr lang="en-US" sz="2100" dirty="0" smtClean="0"/>
          </a:p>
          <a:p>
            <a:pPr marL="800100" lvl="1" indent="-342900">
              <a:spcBef>
                <a:spcPts val="600"/>
              </a:spcBef>
              <a:buFont typeface="Arial" panose="020B0604020202020204" pitchFamily="34" charset="0"/>
              <a:buChar char="•"/>
            </a:pPr>
            <a:r>
              <a:rPr lang="en-US" sz="2100" dirty="0" smtClean="0"/>
              <a:t>When </a:t>
            </a:r>
            <a:r>
              <a:rPr lang="en-US" sz="2100" dirty="0"/>
              <a:t>software develops new practicality, the incremental model uses style and development phase</a:t>
            </a:r>
            <a:r>
              <a:rPr lang="en-US" sz="2100" dirty="0" smtClean="0"/>
              <a:t>.</a:t>
            </a:r>
            <a:endParaRPr lang="en-US" sz="2100" dirty="0"/>
          </a:p>
          <a:p>
            <a:pPr>
              <a:spcBef>
                <a:spcPts val="600"/>
              </a:spcBef>
            </a:pPr>
            <a:r>
              <a:rPr lang="en-US" sz="2000" b="1" dirty="0" smtClean="0"/>
              <a:t>3. Testing: </a:t>
            </a:r>
          </a:p>
          <a:p>
            <a:pPr marL="800100" lvl="1" indent="-342900">
              <a:spcBef>
                <a:spcPts val="600"/>
              </a:spcBef>
              <a:buFont typeface="Arial" panose="020B0604020202020204" pitchFamily="34" charset="0"/>
              <a:buChar char="•"/>
            </a:pPr>
            <a:r>
              <a:rPr lang="en-US" sz="2100" dirty="0" smtClean="0"/>
              <a:t>In the incremental model, the testing phase checks the performance of each existing function as well as additional functionality. </a:t>
            </a:r>
          </a:p>
          <a:p>
            <a:pPr marL="800100" lvl="1" indent="-342900">
              <a:spcBef>
                <a:spcPts val="600"/>
              </a:spcBef>
              <a:buFont typeface="Arial" panose="020B0604020202020204" pitchFamily="34" charset="0"/>
              <a:buChar char="•"/>
            </a:pPr>
            <a:r>
              <a:rPr lang="en-US" sz="2100" dirty="0" smtClean="0"/>
              <a:t>In the testing phase, the various methods are used to test the behavior of each task.</a:t>
            </a:r>
            <a:endParaRPr lang="en-US" sz="2100" dirty="0"/>
          </a:p>
        </p:txBody>
      </p:sp>
    </p:spTree>
    <p:extLst>
      <p:ext uri="{BB962C8B-B14F-4D97-AF65-F5344CB8AC3E}">
        <p14:creationId xmlns:p14="http://schemas.microsoft.com/office/powerpoint/2010/main" val="14100854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92687" y="207882"/>
            <a:ext cx="9483143" cy="2693045"/>
          </a:xfrm>
          <a:prstGeom prst="rect">
            <a:avLst/>
          </a:prstGeom>
        </p:spPr>
        <p:txBody>
          <a:bodyPr wrap="square">
            <a:spAutoFit/>
          </a:bodyPr>
          <a:lstStyle/>
          <a:p>
            <a:pPr>
              <a:spcBef>
                <a:spcPts val="600"/>
              </a:spcBef>
            </a:pPr>
            <a:r>
              <a:rPr lang="en-US" sz="2200" b="1" dirty="0"/>
              <a:t>4. Implementation: </a:t>
            </a:r>
            <a:endParaRPr lang="en-US" sz="2200" b="1" dirty="0" smtClean="0"/>
          </a:p>
          <a:p>
            <a:pPr marL="800100" lvl="1" indent="-342900">
              <a:spcBef>
                <a:spcPts val="600"/>
              </a:spcBef>
              <a:buFont typeface="Arial" panose="020B0604020202020204" pitchFamily="34" charset="0"/>
              <a:buChar char="•"/>
            </a:pPr>
            <a:r>
              <a:rPr lang="en-US" sz="2200" dirty="0" smtClean="0"/>
              <a:t>Implementation </a:t>
            </a:r>
            <a:r>
              <a:rPr lang="en-US" sz="2200" dirty="0"/>
              <a:t>phase enables the coding phase of the development system. </a:t>
            </a:r>
            <a:endParaRPr lang="en-US" sz="2200" dirty="0" smtClean="0"/>
          </a:p>
          <a:p>
            <a:pPr marL="800100" lvl="1" indent="-342900">
              <a:spcBef>
                <a:spcPts val="600"/>
              </a:spcBef>
              <a:buFont typeface="Arial" panose="020B0604020202020204" pitchFamily="34" charset="0"/>
              <a:buChar char="•"/>
            </a:pPr>
            <a:r>
              <a:rPr lang="en-US" sz="2200" dirty="0" smtClean="0"/>
              <a:t>It </a:t>
            </a:r>
            <a:r>
              <a:rPr lang="en-US" sz="2200" dirty="0"/>
              <a:t>involves the final coding that design in the designing and development phase and tests the functionality in the testing phase. </a:t>
            </a:r>
            <a:endParaRPr lang="en-US" sz="2200" dirty="0" smtClean="0"/>
          </a:p>
          <a:p>
            <a:pPr marL="800100" lvl="1" indent="-342900">
              <a:spcBef>
                <a:spcPts val="600"/>
              </a:spcBef>
              <a:buFont typeface="Arial" panose="020B0604020202020204" pitchFamily="34" charset="0"/>
              <a:buChar char="•"/>
            </a:pPr>
            <a:r>
              <a:rPr lang="en-US" sz="2200" dirty="0" smtClean="0"/>
              <a:t>After </a:t>
            </a:r>
            <a:r>
              <a:rPr lang="en-US" sz="2200" dirty="0"/>
              <a:t>completion of this phase, the number of the product working is enhanced and upgraded up to the final system product</a:t>
            </a:r>
          </a:p>
        </p:txBody>
      </p:sp>
    </p:spTree>
    <p:extLst>
      <p:ext uri="{BB962C8B-B14F-4D97-AF65-F5344CB8AC3E}">
        <p14:creationId xmlns:p14="http://schemas.microsoft.com/office/powerpoint/2010/main" val="6486126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When We Use The Incremental Model?</a:t>
            </a:r>
            <a:endParaRPr lang="en-US" b="1" cap="none" dirty="0"/>
          </a:p>
        </p:txBody>
      </p:sp>
      <p:sp>
        <p:nvSpPr>
          <p:cNvPr id="3" name="Content Placeholder 2"/>
          <p:cNvSpPr>
            <a:spLocks noGrp="1"/>
          </p:cNvSpPr>
          <p:nvPr>
            <p:ph idx="1"/>
          </p:nvPr>
        </p:nvSpPr>
        <p:spPr>
          <a:xfrm>
            <a:off x="1451579" y="1561514"/>
            <a:ext cx="9603275" cy="3904831"/>
          </a:xfrm>
        </p:spPr>
        <p:txBody>
          <a:bodyPr/>
          <a:lstStyle/>
          <a:p>
            <a:r>
              <a:rPr lang="en-US" dirty="0" smtClean="0"/>
              <a:t>When </a:t>
            </a:r>
            <a:r>
              <a:rPr lang="en-US" dirty="0"/>
              <a:t>the requirements are superior.</a:t>
            </a:r>
          </a:p>
          <a:p>
            <a:r>
              <a:rPr lang="en-US" dirty="0"/>
              <a:t>A project has a lengthy development schedule.</a:t>
            </a:r>
          </a:p>
          <a:p>
            <a:r>
              <a:rPr lang="en-US" dirty="0"/>
              <a:t>When Software team are not very well skilled or trained.</a:t>
            </a:r>
          </a:p>
          <a:p>
            <a:r>
              <a:rPr lang="en-US" dirty="0"/>
              <a:t>When the customer demands a quick release of the product.</a:t>
            </a:r>
          </a:p>
          <a:p>
            <a:r>
              <a:rPr lang="en-US" dirty="0"/>
              <a:t>You can develop prioritized requirements first.</a:t>
            </a:r>
          </a:p>
          <a:p>
            <a:endParaRPr lang="en-US" dirty="0"/>
          </a:p>
        </p:txBody>
      </p:sp>
    </p:spTree>
    <p:extLst>
      <p:ext uri="{BB962C8B-B14F-4D97-AF65-F5344CB8AC3E}">
        <p14:creationId xmlns:p14="http://schemas.microsoft.com/office/powerpoint/2010/main" val="1794679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
          <p:cNvSpPr txBox="1">
            <a:spLocks noGrp="1"/>
          </p:cNvSpPr>
          <p:nvPr>
            <p:ph type="title"/>
          </p:nvPr>
        </p:nvSpPr>
        <p:spPr>
          <a:xfrm>
            <a:off x="1451578" y="663843"/>
            <a:ext cx="9603275" cy="886662"/>
          </a:xfrm>
          <a:prstGeom prst="rect">
            <a:avLst/>
          </a:prstGeom>
          <a:noFill/>
          <a:ln>
            <a:noFill/>
          </a:ln>
        </p:spPr>
        <p:txBody>
          <a:bodyPr spcFirstLastPara="1" wrap="square" lIns="91425" tIns="45700" rIns="91425" bIns="45700" anchor="t" anchorCtr="0">
            <a:normAutofit/>
          </a:bodyPr>
          <a:lstStyle/>
          <a:p>
            <a:r>
              <a:rPr lang="en-US" b="1" cap="none" dirty="0" smtClean="0"/>
              <a:t>Software Process Model</a:t>
            </a:r>
            <a:endParaRPr lang="en-US" b="1" cap="none" dirty="0"/>
          </a:p>
        </p:txBody>
      </p:sp>
      <p:sp>
        <p:nvSpPr>
          <p:cNvPr id="107" name="Google Shape;107;p2"/>
          <p:cNvSpPr txBox="1">
            <a:spLocks noGrp="1"/>
          </p:cNvSpPr>
          <p:nvPr>
            <p:ph type="body" idx="1"/>
          </p:nvPr>
        </p:nvSpPr>
        <p:spPr>
          <a:xfrm>
            <a:off x="1451579" y="1550504"/>
            <a:ext cx="9603275" cy="4618476"/>
          </a:xfrm>
          <a:prstGeom prst="rect">
            <a:avLst/>
          </a:prstGeom>
          <a:noFill/>
          <a:ln>
            <a:noFill/>
          </a:ln>
        </p:spPr>
        <p:txBody>
          <a:bodyPr spcFirstLastPara="1" wrap="square" lIns="91425" tIns="45700" rIns="91425" bIns="45700" anchor="t" anchorCtr="0">
            <a:normAutofit/>
          </a:bodyPr>
          <a:lstStyle/>
          <a:p>
            <a:r>
              <a:rPr lang="en-US" sz="2200" dirty="0" smtClean="0"/>
              <a:t>A </a:t>
            </a:r>
            <a:r>
              <a:rPr lang="en-US" sz="2200" dirty="0"/>
              <a:t>software process model is an abstraction of the actual process, which is being described. </a:t>
            </a:r>
            <a:endParaRPr lang="en-US" sz="2200" dirty="0" smtClean="0"/>
          </a:p>
          <a:p>
            <a:r>
              <a:rPr lang="en-US" sz="2200" dirty="0" smtClean="0"/>
              <a:t>It </a:t>
            </a:r>
            <a:r>
              <a:rPr lang="en-US" sz="2200" dirty="0"/>
              <a:t>can also be defined as a simplified representation of a software process. </a:t>
            </a:r>
            <a:endParaRPr lang="en-US" sz="2200" dirty="0" smtClean="0"/>
          </a:p>
          <a:p>
            <a:r>
              <a:rPr lang="en-US" sz="2200" dirty="0" smtClean="0"/>
              <a:t>Each </a:t>
            </a:r>
            <a:r>
              <a:rPr lang="en-US" sz="2200" dirty="0"/>
              <a:t>model represents a process from a specific perspective</a:t>
            </a:r>
            <a:r>
              <a:rPr lang="en-US" sz="2200" dirty="0" smtClean="0"/>
              <a:t>.</a:t>
            </a:r>
          </a:p>
          <a:p>
            <a:r>
              <a:rPr lang="en-US" sz="2200" dirty="0"/>
              <a:t>Software processes in software engineering refer to the methods and techniques used to develop and maintain software</a:t>
            </a:r>
          </a:p>
        </p:txBody>
      </p:sp>
    </p:spTree>
    <p:extLst>
      <p:ext uri="{BB962C8B-B14F-4D97-AF65-F5344CB8AC3E}">
        <p14:creationId xmlns:p14="http://schemas.microsoft.com/office/powerpoint/2010/main" val="8921824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Advantage Of Incremental Model</a:t>
            </a:r>
            <a:endParaRPr lang="en-US" b="1" cap="none" dirty="0"/>
          </a:p>
        </p:txBody>
      </p:sp>
      <p:sp>
        <p:nvSpPr>
          <p:cNvPr id="3" name="Content Placeholder 2"/>
          <p:cNvSpPr>
            <a:spLocks noGrp="1"/>
          </p:cNvSpPr>
          <p:nvPr>
            <p:ph idx="1"/>
          </p:nvPr>
        </p:nvSpPr>
        <p:spPr>
          <a:xfrm>
            <a:off x="1451579" y="1561514"/>
            <a:ext cx="9603275" cy="4543072"/>
          </a:xfrm>
        </p:spPr>
        <p:txBody>
          <a:bodyPr>
            <a:normAutofit/>
          </a:bodyPr>
          <a:lstStyle/>
          <a:p>
            <a:r>
              <a:rPr lang="en-US" dirty="0" smtClean="0"/>
              <a:t>Errors </a:t>
            </a:r>
            <a:r>
              <a:rPr lang="en-US" dirty="0"/>
              <a:t>are easy to be recognized.</a:t>
            </a:r>
          </a:p>
          <a:p>
            <a:r>
              <a:rPr lang="en-US" dirty="0"/>
              <a:t>Easier to test and debug</a:t>
            </a:r>
          </a:p>
          <a:p>
            <a:r>
              <a:rPr lang="en-US" dirty="0"/>
              <a:t>More flexible.</a:t>
            </a:r>
          </a:p>
          <a:p>
            <a:r>
              <a:rPr lang="en-US" dirty="0"/>
              <a:t>Simple to manage risk because it handled during its iteration.</a:t>
            </a:r>
          </a:p>
          <a:p>
            <a:r>
              <a:rPr lang="en-US" dirty="0"/>
              <a:t>The Client gets important functionality early</a:t>
            </a:r>
            <a:r>
              <a:rPr lang="en-US" dirty="0" smtClean="0"/>
              <a:t>.</a:t>
            </a:r>
          </a:p>
          <a:p>
            <a:pPr marL="0" indent="0">
              <a:buNone/>
            </a:pPr>
            <a:r>
              <a:rPr lang="en-US" sz="2200" b="1" dirty="0"/>
              <a:t>Disadvantage of Incremental Model</a:t>
            </a:r>
          </a:p>
          <a:p>
            <a:r>
              <a:rPr lang="en-US" dirty="0"/>
              <a:t>Need for good planning</a:t>
            </a:r>
          </a:p>
          <a:p>
            <a:r>
              <a:rPr lang="en-US" dirty="0"/>
              <a:t>Total Cost is high.</a:t>
            </a:r>
          </a:p>
          <a:p>
            <a:r>
              <a:rPr lang="en-US" dirty="0"/>
              <a:t>Well defined module interfaces are needed.</a:t>
            </a:r>
          </a:p>
          <a:p>
            <a:pPr marL="0" indent="0">
              <a:buNone/>
            </a:pPr>
            <a:endParaRPr lang="en-US" dirty="0"/>
          </a:p>
          <a:p>
            <a:endParaRPr lang="en-US" dirty="0"/>
          </a:p>
        </p:txBody>
      </p:sp>
    </p:spTree>
    <p:extLst>
      <p:ext uri="{BB962C8B-B14F-4D97-AF65-F5344CB8AC3E}">
        <p14:creationId xmlns:p14="http://schemas.microsoft.com/office/powerpoint/2010/main" val="40034728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Spiral Model</a:t>
            </a:r>
            <a:endParaRPr lang="en-US" b="1" cap="none" dirty="0"/>
          </a:p>
        </p:txBody>
      </p:sp>
      <p:sp>
        <p:nvSpPr>
          <p:cNvPr id="3" name="Content Placeholder 2"/>
          <p:cNvSpPr>
            <a:spLocks noGrp="1"/>
          </p:cNvSpPr>
          <p:nvPr>
            <p:ph idx="1"/>
          </p:nvPr>
        </p:nvSpPr>
        <p:spPr>
          <a:xfrm>
            <a:off x="1451579" y="1561514"/>
            <a:ext cx="9997739" cy="4517314"/>
          </a:xfrm>
        </p:spPr>
        <p:txBody>
          <a:bodyPr>
            <a:normAutofit fontScale="92500"/>
          </a:bodyPr>
          <a:lstStyle/>
          <a:p>
            <a:r>
              <a:rPr lang="en-US" sz="2300" dirty="0" smtClean="0"/>
              <a:t>It combines </a:t>
            </a:r>
            <a:r>
              <a:rPr lang="en-US" sz="2300" dirty="0"/>
              <a:t>the idea of iterative development with the systematic, controlled aspects of the waterfall model. </a:t>
            </a:r>
            <a:endParaRPr lang="en-US" sz="2300" dirty="0" smtClean="0"/>
          </a:p>
          <a:p>
            <a:r>
              <a:rPr lang="en-US" sz="2300" dirty="0" smtClean="0"/>
              <a:t>It </a:t>
            </a:r>
            <a:r>
              <a:rPr lang="en-US" sz="2300" dirty="0"/>
              <a:t>provides support for </a:t>
            </a:r>
            <a:r>
              <a:rPr lang="en-US" sz="2300" b="1" dirty="0"/>
              <a:t>Risk Handling</a:t>
            </a:r>
            <a:r>
              <a:rPr lang="en-US" sz="2300" dirty="0"/>
              <a:t>. In its diagrammatic representation, it looks like a spiral with many loops</a:t>
            </a:r>
            <a:endParaRPr lang="en-US" sz="2300" dirty="0" smtClean="0"/>
          </a:p>
          <a:p>
            <a:r>
              <a:rPr lang="en-US" sz="2300" dirty="0"/>
              <a:t>Using the spiral model, the software is developed in a series of incremental releases</a:t>
            </a:r>
            <a:endParaRPr lang="en-US" sz="2300" dirty="0" smtClean="0"/>
          </a:p>
          <a:p>
            <a:r>
              <a:rPr lang="en-US" sz="2300" dirty="0" smtClean="0"/>
              <a:t>It is </a:t>
            </a:r>
            <a:r>
              <a:rPr lang="en-US" sz="2300" dirty="0"/>
              <a:t>a combination of iterative development process model and sequential linear development model i.e. the waterfall model with a very high emphasis on risk analysis. </a:t>
            </a:r>
            <a:endParaRPr lang="en-US" sz="2300" dirty="0" smtClean="0"/>
          </a:p>
          <a:p>
            <a:r>
              <a:rPr lang="en-US" sz="2300" dirty="0" smtClean="0"/>
              <a:t>It </a:t>
            </a:r>
            <a:r>
              <a:rPr lang="en-US" sz="2300" dirty="0"/>
              <a:t>allows incremental releases of the product or incremental refinement through each iteration around the spiral</a:t>
            </a:r>
            <a:r>
              <a:rPr lang="en-US" sz="2300" dirty="0" smtClean="0"/>
              <a:t>.</a:t>
            </a:r>
          </a:p>
          <a:p>
            <a:pPr marL="0" indent="0">
              <a:buNone/>
            </a:pPr>
            <a:endParaRPr lang="en-US" sz="2200" dirty="0"/>
          </a:p>
        </p:txBody>
      </p:sp>
    </p:spTree>
    <p:extLst>
      <p:ext uri="{BB962C8B-B14F-4D97-AF65-F5344CB8AC3E}">
        <p14:creationId xmlns:p14="http://schemas.microsoft.com/office/powerpoint/2010/main" val="27589436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451579" y="1561514"/>
            <a:ext cx="9603275" cy="3904831"/>
          </a:xfrm>
        </p:spPr>
        <p:txBody>
          <a:bodyPr/>
          <a:lstStyle/>
          <a:p>
            <a:r>
              <a:rPr lang="en-US" dirty="0"/>
              <a:t>It is an evolutionary software process model that couples the iterative feature of prototyping with the controlled and systematic aspects of the linear sequential model</a:t>
            </a:r>
            <a:r>
              <a:rPr lang="en-US" dirty="0" smtClean="0"/>
              <a:t>.</a:t>
            </a:r>
          </a:p>
          <a:p>
            <a:r>
              <a:rPr lang="en-US" dirty="0" smtClean="0"/>
              <a:t>The </a:t>
            </a:r>
            <a:r>
              <a:rPr lang="en-US" dirty="0"/>
              <a:t>spiral model has four phases. A software project repeatedly passes through these phases in iterations called Spirals.</a:t>
            </a:r>
          </a:p>
          <a:p>
            <a:endParaRPr lang="en-US" dirty="0"/>
          </a:p>
        </p:txBody>
      </p:sp>
    </p:spTree>
    <p:extLst>
      <p:ext uri="{BB962C8B-B14F-4D97-AF65-F5344CB8AC3E}">
        <p14:creationId xmlns:p14="http://schemas.microsoft.com/office/powerpoint/2010/main" val="42593642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Identification</a:t>
            </a:r>
            <a:endParaRPr lang="en-US" b="1" cap="none" dirty="0"/>
          </a:p>
        </p:txBody>
      </p:sp>
      <p:sp>
        <p:nvSpPr>
          <p:cNvPr id="3" name="Content Placeholder 2"/>
          <p:cNvSpPr>
            <a:spLocks noGrp="1"/>
          </p:cNvSpPr>
          <p:nvPr>
            <p:ph idx="1"/>
          </p:nvPr>
        </p:nvSpPr>
        <p:spPr>
          <a:xfrm>
            <a:off x="1451579" y="1561514"/>
            <a:ext cx="9603275" cy="3904831"/>
          </a:xfrm>
        </p:spPr>
        <p:txBody>
          <a:bodyPr/>
          <a:lstStyle/>
          <a:p>
            <a:r>
              <a:rPr lang="en-US" dirty="0" smtClean="0"/>
              <a:t>This </a:t>
            </a:r>
            <a:r>
              <a:rPr lang="en-US" dirty="0"/>
              <a:t>phase starts with gathering the business requirements in the baseline spiral. </a:t>
            </a:r>
            <a:endParaRPr lang="en-US" dirty="0" smtClean="0"/>
          </a:p>
          <a:p>
            <a:r>
              <a:rPr lang="en-US" dirty="0" smtClean="0"/>
              <a:t>In </a:t>
            </a:r>
            <a:r>
              <a:rPr lang="en-US" dirty="0"/>
              <a:t>the subsequent spirals as the product matures, identification of system requirements, subsystem requirements and unit requirements are all done in this phase</a:t>
            </a:r>
            <a:r>
              <a:rPr lang="en-US" dirty="0" smtClean="0"/>
              <a:t>.</a:t>
            </a:r>
          </a:p>
          <a:p>
            <a:r>
              <a:rPr lang="en-US" dirty="0"/>
              <a:t>This phase also includes understanding the system requirements by continuous communication between the customer and the system analyst. </a:t>
            </a:r>
            <a:endParaRPr lang="en-US" dirty="0" smtClean="0"/>
          </a:p>
          <a:p>
            <a:r>
              <a:rPr lang="en-US" dirty="0" smtClean="0"/>
              <a:t>At </a:t>
            </a:r>
            <a:r>
              <a:rPr lang="en-US" dirty="0"/>
              <a:t>the end of the spiral, the product is deployed in the identified market.</a:t>
            </a:r>
          </a:p>
          <a:p>
            <a:endParaRPr lang="en-US" dirty="0"/>
          </a:p>
        </p:txBody>
      </p:sp>
    </p:spTree>
    <p:extLst>
      <p:ext uri="{BB962C8B-B14F-4D97-AF65-F5344CB8AC3E}">
        <p14:creationId xmlns:p14="http://schemas.microsoft.com/office/powerpoint/2010/main" val="39985422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err="1" smtClean="0"/>
              <a:t>Contd</a:t>
            </a:r>
            <a:r>
              <a:rPr lang="en-US" b="1" cap="none" dirty="0" smtClean="0"/>
              <a:t>…</a:t>
            </a:r>
            <a:endParaRPr lang="en-US" b="1" cap="none" dirty="0"/>
          </a:p>
        </p:txBody>
      </p:sp>
      <p:sp>
        <p:nvSpPr>
          <p:cNvPr id="3" name="Content Placeholder 2"/>
          <p:cNvSpPr>
            <a:spLocks noGrp="1"/>
          </p:cNvSpPr>
          <p:nvPr>
            <p:ph idx="1"/>
          </p:nvPr>
        </p:nvSpPr>
        <p:spPr>
          <a:xfrm>
            <a:off x="1451579" y="1561514"/>
            <a:ext cx="9603275" cy="4555951"/>
          </a:xfrm>
        </p:spPr>
        <p:txBody>
          <a:bodyPr/>
          <a:lstStyle/>
          <a:p>
            <a:pPr marL="0" indent="0">
              <a:buNone/>
            </a:pPr>
            <a:r>
              <a:rPr lang="en-US" b="1" dirty="0"/>
              <a:t>Design</a:t>
            </a:r>
            <a:endParaRPr lang="en-US" dirty="0" smtClean="0"/>
          </a:p>
          <a:p>
            <a:r>
              <a:rPr lang="en-US" dirty="0" smtClean="0"/>
              <a:t>The </a:t>
            </a:r>
            <a:r>
              <a:rPr lang="en-US" dirty="0"/>
              <a:t>Design phase starts with the conceptual design in the baseline spiral and involves architectural design, logical design of modules, physical product design and the final design in the subsequent </a:t>
            </a:r>
            <a:r>
              <a:rPr lang="en-US" dirty="0" smtClean="0"/>
              <a:t>spirals</a:t>
            </a:r>
          </a:p>
          <a:p>
            <a:pPr marL="0" indent="0">
              <a:buNone/>
            </a:pPr>
            <a:r>
              <a:rPr lang="en-US" b="1" dirty="0"/>
              <a:t>Construct or Build</a:t>
            </a:r>
          </a:p>
          <a:p>
            <a:r>
              <a:rPr lang="en-US" dirty="0"/>
              <a:t>The Construct phase refers to production of the actual software product at every spiral. In the baseline spiral, when the product is just thought of and the design is being developed a POC (Proof of Concept) is developed in this phase to get customer feedback.</a:t>
            </a:r>
          </a:p>
          <a:p>
            <a:pPr marL="0" indent="0">
              <a:buNone/>
            </a:pPr>
            <a:endParaRPr lang="en-US" dirty="0"/>
          </a:p>
          <a:p>
            <a:endParaRPr lang="en-US" dirty="0"/>
          </a:p>
        </p:txBody>
      </p:sp>
    </p:spTree>
    <p:extLst>
      <p:ext uri="{BB962C8B-B14F-4D97-AF65-F5344CB8AC3E}">
        <p14:creationId xmlns:p14="http://schemas.microsoft.com/office/powerpoint/2010/main" val="11153266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Evaluation And Risk Analysis</a:t>
            </a:r>
            <a:endParaRPr lang="en-US" b="1" cap="none" dirty="0"/>
          </a:p>
        </p:txBody>
      </p:sp>
      <p:sp>
        <p:nvSpPr>
          <p:cNvPr id="3" name="Content Placeholder 2"/>
          <p:cNvSpPr>
            <a:spLocks noGrp="1"/>
          </p:cNvSpPr>
          <p:nvPr>
            <p:ph idx="1"/>
          </p:nvPr>
        </p:nvSpPr>
        <p:spPr>
          <a:xfrm>
            <a:off x="1451579" y="1561514"/>
            <a:ext cx="9603275" cy="3904831"/>
          </a:xfrm>
        </p:spPr>
        <p:txBody>
          <a:bodyPr/>
          <a:lstStyle/>
          <a:p>
            <a:r>
              <a:rPr lang="en-US" dirty="0" smtClean="0"/>
              <a:t>Risk </a:t>
            </a:r>
            <a:r>
              <a:rPr lang="en-US" dirty="0"/>
              <a:t>Analysis includes identifying, estimating and monitoring the technical feasibility and management risks, such as schedule slippage and cost overrun. </a:t>
            </a:r>
            <a:endParaRPr lang="en-US" dirty="0" smtClean="0"/>
          </a:p>
          <a:p>
            <a:r>
              <a:rPr lang="en-US" dirty="0" smtClean="0"/>
              <a:t>After </a:t>
            </a:r>
            <a:r>
              <a:rPr lang="en-US" dirty="0"/>
              <a:t>testing the build, at the end of first iteration, the customer evaluates the software and provides feedback.</a:t>
            </a:r>
          </a:p>
          <a:p>
            <a:endParaRPr lang="en-US" dirty="0"/>
          </a:p>
        </p:txBody>
      </p:sp>
    </p:spTree>
    <p:extLst>
      <p:ext uri="{BB962C8B-B14F-4D97-AF65-F5344CB8AC3E}">
        <p14:creationId xmlns:p14="http://schemas.microsoft.com/office/powerpoint/2010/main" val="32879045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DLC Spiral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3955" y="0"/>
            <a:ext cx="7817476" cy="6117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96677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When To Use Spiral Model?</a:t>
            </a:r>
            <a:endParaRPr lang="en-US" b="1" cap="none" dirty="0"/>
          </a:p>
        </p:txBody>
      </p:sp>
      <p:sp>
        <p:nvSpPr>
          <p:cNvPr id="3" name="Content Placeholder 2"/>
          <p:cNvSpPr>
            <a:spLocks noGrp="1"/>
          </p:cNvSpPr>
          <p:nvPr>
            <p:ph idx="1"/>
          </p:nvPr>
        </p:nvSpPr>
        <p:spPr>
          <a:xfrm>
            <a:off x="1451579" y="1561514"/>
            <a:ext cx="9603275" cy="3904831"/>
          </a:xfrm>
        </p:spPr>
        <p:txBody>
          <a:bodyPr/>
          <a:lstStyle/>
          <a:p>
            <a:r>
              <a:rPr lang="en-US" sz="2100" dirty="0" smtClean="0"/>
              <a:t>When </a:t>
            </a:r>
            <a:r>
              <a:rPr lang="en-US" sz="2100" dirty="0"/>
              <a:t>deliverance is required to be frequent.</a:t>
            </a:r>
          </a:p>
          <a:p>
            <a:r>
              <a:rPr lang="en-US" sz="2100" dirty="0"/>
              <a:t>When the project is large</a:t>
            </a:r>
          </a:p>
          <a:p>
            <a:r>
              <a:rPr lang="en-US" sz="2100" dirty="0"/>
              <a:t>When requirements are unclear and complex</a:t>
            </a:r>
          </a:p>
          <a:p>
            <a:r>
              <a:rPr lang="en-US" sz="2100" dirty="0"/>
              <a:t>When changes may require at any time</a:t>
            </a:r>
          </a:p>
          <a:p>
            <a:r>
              <a:rPr lang="en-US" sz="2100" dirty="0"/>
              <a:t>Large and high budget projects</a:t>
            </a:r>
          </a:p>
          <a:p>
            <a:endParaRPr lang="en-US" dirty="0"/>
          </a:p>
        </p:txBody>
      </p:sp>
    </p:spTree>
    <p:extLst>
      <p:ext uri="{BB962C8B-B14F-4D97-AF65-F5344CB8AC3E}">
        <p14:creationId xmlns:p14="http://schemas.microsoft.com/office/powerpoint/2010/main" val="3887895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Advantages</a:t>
            </a:r>
            <a:endParaRPr lang="en-US" b="1" cap="none" dirty="0"/>
          </a:p>
        </p:txBody>
      </p:sp>
      <p:sp>
        <p:nvSpPr>
          <p:cNvPr id="3" name="Content Placeholder 2"/>
          <p:cNvSpPr>
            <a:spLocks noGrp="1"/>
          </p:cNvSpPr>
          <p:nvPr>
            <p:ph idx="1"/>
          </p:nvPr>
        </p:nvSpPr>
        <p:spPr>
          <a:xfrm>
            <a:off x="1451579" y="1561514"/>
            <a:ext cx="10319711" cy="4620345"/>
          </a:xfrm>
        </p:spPr>
        <p:txBody>
          <a:bodyPr>
            <a:normAutofit fontScale="92500" lnSpcReduction="10000"/>
          </a:bodyPr>
          <a:lstStyle/>
          <a:p>
            <a:r>
              <a:rPr lang="en-US" dirty="0"/>
              <a:t>High amount of risk analysis</a:t>
            </a:r>
          </a:p>
          <a:p>
            <a:r>
              <a:rPr lang="en-US" dirty="0" smtClean="0"/>
              <a:t>Changing </a:t>
            </a:r>
            <a:r>
              <a:rPr lang="en-US" dirty="0"/>
              <a:t>requirements can be </a:t>
            </a:r>
            <a:r>
              <a:rPr lang="en-US" dirty="0" smtClean="0"/>
              <a:t>accommodated. Allows </a:t>
            </a:r>
            <a:r>
              <a:rPr lang="en-US" dirty="0"/>
              <a:t>extensive use of prototypes.</a:t>
            </a:r>
          </a:p>
          <a:p>
            <a:r>
              <a:rPr lang="en-US" dirty="0"/>
              <a:t>Requirements can be captured more </a:t>
            </a:r>
            <a:r>
              <a:rPr lang="en-US" dirty="0" smtClean="0"/>
              <a:t>accurately. Users </a:t>
            </a:r>
            <a:r>
              <a:rPr lang="en-US" dirty="0"/>
              <a:t>see the system early.</a:t>
            </a:r>
          </a:p>
          <a:p>
            <a:r>
              <a:rPr lang="en-US" dirty="0"/>
              <a:t>Development can be divided into smaller parts and the risky parts can be developed earlier which helps in better risk management</a:t>
            </a:r>
            <a:r>
              <a:rPr lang="en-US" dirty="0" smtClean="0"/>
              <a:t>.</a:t>
            </a:r>
          </a:p>
          <a:p>
            <a:pPr marL="0" indent="0">
              <a:buNone/>
            </a:pPr>
            <a:r>
              <a:rPr lang="en-US" sz="2400" b="1" dirty="0" smtClean="0"/>
              <a:t>Disadvantages</a:t>
            </a:r>
            <a:endParaRPr lang="en-US" sz="2400" b="1" dirty="0"/>
          </a:p>
          <a:p>
            <a:r>
              <a:rPr lang="en-US" dirty="0"/>
              <a:t>Management is more </a:t>
            </a:r>
            <a:r>
              <a:rPr lang="en-US" dirty="0" smtClean="0"/>
              <a:t>complex. Risk </a:t>
            </a:r>
            <a:r>
              <a:rPr lang="en-US" dirty="0"/>
              <a:t>analysis needed highly particular </a:t>
            </a:r>
            <a:r>
              <a:rPr lang="en-US" dirty="0" smtClean="0"/>
              <a:t>expertise.</a:t>
            </a:r>
            <a:endParaRPr lang="en-US" dirty="0"/>
          </a:p>
          <a:p>
            <a:r>
              <a:rPr lang="en-US" dirty="0"/>
              <a:t>Not suitable for small or low risk projects and could be expensive for small projects.</a:t>
            </a:r>
          </a:p>
          <a:p>
            <a:r>
              <a:rPr lang="en-US" dirty="0"/>
              <a:t>Process is </a:t>
            </a:r>
            <a:r>
              <a:rPr lang="en-US" dirty="0" smtClean="0"/>
              <a:t>complex. Spiral </a:t>
            </a:r>
            <a:r>
              <a:rPr lang="en-US" dirty="0"/>
              <a:t>may go on indefinitely.</a:t>
            </a:r>
          </a:p>
          <a:p>
            <a:r>
              <a:rPr lang="en-US" dirty="0"/>
              <a:t>Large number of intermediate stages requires excessive documentation.</a:t>
            </a:r>
          </a:p>
          <a:p>
            <a:pPr marL="0" indent="0">
              <a:buNone/>
            </a:pPr>
            <a:endParaRPr lang="en-US" dirty="0"/>
          </a:p>
          <a:p>
            <a:endParaRPr lang="en-US" dirty="0"/>
          </a:p>
        </p:txBody>
      </p:sp>
    </p:spTree>
    <p:extLst>
      <p:ext uri="{BB962C8B-B14F-4D97-AF65-F5344CB8AC3E}">
        <p14:creationId xmlns:p14="http://schemas.microsoft.com/office/powerpoint/2010/main" val="7351622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Agile </a:t>
            </a:r>
            <a:r>
              <a:rPr lang="en-US" b="1" dirty="0" smtClean="0"/>
              <a:t>Model</a:t>
            </a:r>
            <a:endParaRPr lang="en-US" b="1" dirty="0"/>
          </a:p>
        </p:txBody>
      </p:sp>
      <p:sp>
        <p:nvSpPr>
          <p:cNvPr id="3" name="Content Placeholder 2"/>
          <p:cNvSpPr>
            <a:spLocks noGrp="1"/>
          </p:cNvSpPr>
          <p:nvPr>
            <p:ph idx="1"/>
          </p:nvPr>
        </p:nvSpPr>
        <p:spPr>
          <a:xfrm>
            <a:off x="1451579" y="1561514"/>
            <a:ext cx="9603275" cy="4594587"/>
          </a:xfrm>
        </p:spPr>
        <p:txBody>
          <a:bodyPr>
            <a:normAutofit lnSpcReduction="10000"/>
          </a:bodyPr>
          <a:lstStyle/>
          <a:p>
            <a:r>
              <a:rPr lang="en-US" dirty="0" smtClean="0"/>
              <a:t>It refers </a:t>
            </a:r>
            <a:r>
              <a:rPr lang="en-US" dirty="0"/>
              <a:t>to a software development approach based on iterative development. </a:t>
            </a:r>
            <a:endParaRPr lang="en-US" dirty="0" smtClean="0"/>
          </a:p>
          <a:p>
            <a:r>
              <a:rPr lang="en-US" dirty="0" smtClean="0"/>
              <a:t>Agile </a:t>
            </a:r>
            <a:r>
              <a:rPr lang="en-US" dirty="0"/>
              <a:t>methods break tasks into smaller iterations, or parts do not directly involve long term planning.</a:t>
            </a:r>
            <a:endParaRPr lang="en-US" dirty="0" smtClean="0"/>
          </a:p>
          <a:p>
            <a:r>
              <a:rPr lang="en-US" dirty="0" smtClean="0"/>
              <a:t>Agile </a:t>
            </a:r>
            <a:r>
              <a:rPr lang="en-US" dirty="0"/>
              <a:t>SDLC model is a combination of iterative and incremental process models with focus on process adaptability and customer satisfaction by rapid delivery of working software product. </a:t>
            </a:r>
            <a:endParaRPr lang="en-US" dirty="0" smtClean="0"/>
          </a:p>
          <a:p>
            <a:r>
              <a:rPr lang="en-US" dirty="0" smtClean="0"/>
              <a:t>Agile </a:t>
            </a:r>
            <a:r>
              <a:rPr lang="en-US" dirty="0"/>
              <a:t>Methods break the product into small incremental builds. </a:t>
            </a:r>
            <a:endParaRPr lang="en-US" dirty="0" smtClean="0"/>
          </a:p>
          <a:p>
            <a:r>
              <a:rPr lang="en-US" dirty="0"/>
              <a:t>The project scope and requirements are laid down at the beginning of the development process. </a:t>
            </a:r>
            <a:endParaRPr lang="en-US" dirty="0" smtClean="0"/>
          </a:p>
          <a:p>
            <a:r>
              <a:rPr lang="en-US" dirty="0" smtClean="0"/>
              <a:t>Plans </a:t>
            </a:r>
            <a:r>
              <a:rPr lang="en-US" dirty="0"/>
              <a:t>regarding the number of iterations, the duration and the scope of each iteration are clearly defined in advance</a:t>
            </a:r>
            <a:r>
              <a:rPr lang="en-US" dirty="0" smtClean="0"/>
              <a:t>.</a:t>
            </a:r>
          </a:p>
        </p:txBody>
      </p:sp>
    </p:spTree>
    <p:extLst>
      <p:ext uri="{BB962C8B-B14F-4D97-AF65-F5344CB8AC3E}">
        <p14:creationId xmlns:p14="http://schemas.microsoft.com/office/powerpoint/2010/main" val="3918420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3"/>
          <p:cNvSpPr txBox="1">
            <a:spLocks noGrp="1"/>
          </p:cNvSpPr>
          <p:nvPr>
            <p:ph type="title"/>
          </p:nvPr>
        </p:nvSpPr>
        <p:spPr>
          <a:xfrm>
            <a:off x="1505431" y="629211"/>
            <a:ext cx="9603275" cy="930494"/>
          </a:xfrm>
          <a:prstGeom prst="rect">
            <a:avLst/>
          </a:prstGeom>
          <a:noFill/>
          <a:ln>
            <a:noFill/>
          </a:ln>
        </p:spPr>
        <p:txBody>
          <a:bodyPr spcFirstLastPara="1" wrap="square" lIns="91425" tIns="45700" rIns="91425" bIns="45700" anchor="t" anchorCtr="0">
            <a:normAutofit/>
          </a:bodyPr>
          <a:lstStyle/>
          <a:p>
            <a:pPr>
              <a:spcBef>
                <a:spcPts val="0"/>
              </a:spcBef>
              <a:buClr>
                <a:schemeClr val="dk1"/>
              </a:buClr>
              <a:buSzPct val="100000"/>
            </a:pPr>
            <a:r>
              <a:rPr lang="en-US" b="1" cap="none" dirty="0" smtClean="0"/>
              <a:t>Type Of Software Process Models</a:t>
            </a:r>
            <a:endParaRPr lang="en-US" b="1" cap="none" dirty="0"/>
          </a:p>
        </p:txBody>
      </p:sp>
      <p:sp>
        <p:nvSpPr>
          <p:cNvPr id="113" name="Google Shape;113;p3"/>
          <p:cNvSpPr txBox="1">
            <a:spLocks noGrp="1"/>
          </p:cNvSpPr>
          <p:nvPr>
            <p:ph type="body" idx="1"/>
          </p:nvPr>
        </p:nvSpPr>
        <p:spPr>
          <a:xfrm>
            <a:off x="1451579" y="1559706"/>
            <a:ext cx="10087891" cy="4536294"/>
          </a:xfrm>
          <a:prstGeom prst="rect">
            <a:avLst/>
          </a:prstGeom>
          <a:noFill/>
          <a:ln>
            <a:noFill/>
          </a:ln>
        </p:spPr>
        <p:txBody>
          <a:bodyPr spcFirstLastPara="1" wrap="square" lIns="91425" tIns="45700" rIns="91425" bIns="45700" anchor="t" anchorCtr="0">
            <a:normAutofit fontScale="92500" lnSpcReduction="10000"/>
          </a:bodyPr>
          <a:lstStyle/>
          <a:p>
            <a:pPr fontAlgn="base"/>
            <a:r>
              <a:rPr lang="en-US" sz="2200" b="1" dirty="0" smtClean="0"/>
              <a:t>A </a:t>
            </a:r>
            <a:r>
              <a:rPr lang="en-US" sz="2200" b="1" dirty="0"/>
              <a:t>workflow Model –</a:t>
            </a:r>
            <a:r>
              <a:rPr lang="en-US" sz="2200" dirty="0"/>
              <a:t/>
            </a:r>
            <a:br>
              <a:rPr lang="en-US" sz="2200" dirty="0"/>
            </a:br>
            <a:r>
              <a:rPr lang="en-US" sz="2200" dirty="0"/>
              <a:t>It is the sequential series of tasks and decisions that make up a business process.  </a:t>
            </a:r>
          </a:p>
          <a:p>
            <a:pPr fontAlgn="base"/>
            <a:r>
              <a:rPr lang="en-US" sz="2200" b="1" dirty="0"/>
              <a:t>The Waterfall Model –</a:t>
            </a:r>
            <a:r>
              <a:rPr lang="en-US" sz="2200" dirty="0"/>
              <a:t> </a:t>
            </a:r>
            <a:br>
              <a:rPr lang="en-US" sz="2200" dirty="0"/>
            </a:br>
            <a:r>
              <a:rPr lang="en-US" sz="2200" dirty="0"/>
              <a:t>It is a sequential design process in which progress is seen as flowing steadily downwards. Phases in waterfall model: </a:t>
            </a:r>
          </a:p>
          <a:p>
            <a:pPr lvl="1" fontAlgn="base"/>
            <a:r>
              <a:rPr lang="en-US" sz="2200" b="1" dirty="0"/>
              <a:t>(</a:t>
            </a:r>
            <a:r>
              <a:rPr lang="en-US" sz="2200" b="1" dirty="0" err="1"/>
              <a:t>i</a:t>
            </a:r>
            <a:r>
              <a:rPr lang="en-US" sz="2200" b="1" dirty="0"/>
              <a:t>)</a:t>
            </a:r>
            <a:r>
              <a:rPr lang="en-US" sz="2200" dirty="0"/>
              <a:t> Requirements Specification</a:t>
            </a:r>
          </a:p>
          <a:p>
            <a:pPr lvl="1" fontAlgn="base"/>
            <a:r>
              <a:rPr lang="en-US" sz="2200" b="1" dirty="0"/>
              <a:t>(ii)</a:t>
            </a:r>
            <a:r>
              <a:rPr lang="en-US" sz="2200" dirty="0"/>
              <a:t> Software Design</a:t>
            </a:r>
          </a:p>
          <a:p>
            <a:pPr lvl="1" fontAlgn="base"/>
            <a:r>
              <a:rPr lang="en-US" sz="2200" b="1" dirty="0"/>
              <a:t>(iii)</a:t>
            </a:r>
            <a:r>
              <a:rPr lang="en-US" sz="2200" dirty="0"/>
              <a:t> Implementation</a:t>
            </a:r>
          </a:p>
          <a:p>
            <a:pPr lvl="1" fontAlgn="base"/>
            <a:r>
              <a:rPr lang="en-US" sz="2200" b="1" dirty="0"/>
              <a:t>(iv)</a:t>
            </a:r>
            <a:r>
              <a:rPr lang="en-US" sz="2200" dirty="0"/>
              <a:t> </a:t>
            </a:r>
            <a:r>
              <a:rPr lang="en-US" sz="2200" dirty="0" smtClean="0"/>
              <a:t>Testing</a:t>
            </a:r>
            <a:r>
              <a:rPr lang="en-US" sz="2200" dirty="0"/>
              <a:t> </a:t>
            </a:r>
          </a:p>
          <a:p>
            <a:pPr fontAlgn="base"/>
            <a:r>
              <a:rPr lang="en-US" sz="2200" b="1" dirty="0"/>
              <a:t>Dataflow Model –</a:t>
            </a:r>
            <a:r>
              <a:rPr lang="en-US" sz="2200" dirty="0"/>
              <a:t/>
            </a:r>
            <a:br>
              <a:rPr lang="en-US" sz="2200" dirty="0"/>
            </a:br>
            <a:r>
              <a:rPr lang="en-US" sz="2200" dirty="0"/>
              <a:t>It is diagrammatic representation of the flow and exchange of information within a system</a:t>
            </a:r>
            <a:r>
              <a:rPr lang="en-US" sz="2200" dirty="0" smtClean="0"/>
              <a:t>.</a:t>
            </a:r>
            <a:endParaRPr lang="en-US" sz="2200" dirty="0"/>
          </a:p>
          <a:p>
            <a:endParaRPr lang="en-US" sz="2200" dirty="0"/>
          </a:p>
        </p:txBody>
      </p:sp>
    </p:spTree>
    <p:extLst>
      <p:ext uri="{BB962C8B-B14F-4D97-AF65-F5344CB8AC3E}">
        <p14:creationId xmlns:p14="http://schemas.microsoft.com/office/powerpoint/2010/main" val="38022890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451579" y="1561514"/>
            <a:ext cx="9603275" cy="4581709"/>
          </a:xfrm>
        </p:spPr>
        <p:txBody>
          <a:bodyPr>
            <a:normAutofit/>
          </a:bodyPr>
          <a:lstStyle/>
          <a:p>
            <a:r>
              <a:rPr lang="en-US" dirty="0"/>
              <a:t>Each iteration is considered as a short time "frame" in the Agile process model, which typically lasts from one to four weeks.</a:t>
            </a:r>
            <a:endParaRPr lang="en-US" dirty="0" smtClean="0"/>
          </a:p>
          <a:p>
            <a:r>
              <a:rPr lang="en-US" dirty="0" smtClean="0"/>
              <a:t>These </a:t>
            </a:r>
            <a:r>
              <a:rPr lang="en-US" dirty="0"/>
              <a:t>builds are provided in iterations. Each iteration typically lasts from about one to three weeks. </a:t>
            </a:r>
            <a:endParaRPr lang="en-US" dirty="0" smtClean="0"/>
          </a:p>
          <a:p>
            <a:r>
              <a:rPr lang="en-US" dirty="0"/>
              <a:t>The division of the entire project into smaller parts helps to minimize the project risk and to reduce the overall project delivery time requirements. </a:t>
            </a:r>
            <a:endParaRPr lang="en-US" dirty="0" smtClean="0"/>
          </a:p>
          <a:p>
            <a:r>
              <a:rPr lang="en-US" dirty="0" smtClean="0"/>
              <a:t>Each </a:t>
            </a:r>
            <a:r>
              <a:rPr lang="en-US" dirty="0"/>
              <a:t>iteration involves a team working through a full software development life cycle including planning, requirements analysis, design, coding, and testing before a working product is demonstrated to the client</a:t>
            </a:r>
          </a:p>
        </p:txBody>
      </p:sp>
    </p:spTree>
    <p:extLst>
      <p:ext uri="{BB962C8B-B14F-4D97-AF65-F5344CB8AC3E}">
        <p14:creationId xmlns:p14="http://schemas.microsoft.com/office/powerpoint/2010/main" val="27319805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451579" y="1561514"/>
            <a:ext cx="9603275" cy="4594587"/>
          </a:xfrm>
        </p:spPr>
        <p:txBody>
          <a:bodyPr>
            <a:normAutofit/>
          </a:bodyPr>
          <a:lstStyle/>
          <a:p>
            <a:r>
              <a:rPr lang="en-US" dirty="0"/>
              <a:t>Every iteration involves cross functional teams working simultaneously on various </a:t>
            </a:r>
            <a:r>
              <a:rPr lang="en-US" dirty="0" smtClean="0"/>
              <a:t>areas.</a:t>
            </a:r>
            <a:endParaRPr lang="en-US" dirty="0"/>
          </a:p>
          <a:p>
            <a:r>
              <a:rPr lang="en-US" dirty="0"/>
              <a:t>Following are the phases in the Agile model are as follows:</a:t>
            </a:r>
          </a:p>
          <a:p>
            <a:pPr lvl="1"/>
            <a:r>
              <a:rPr lang="en-US" sz="2000" dirty="0"/>
              <a:t>Requirements gathering</a:t>
            </a:r>
          </a:p>
          <a:p>
            <a:pPr lvl="1"/>
            <a:r>
              <a:rPr lang="en-US" sz="2000" dirty="0"/>
              <a:t>Design the requirements</a:t>
            </a:r>
          </a:p>
          <a:p>
            <a:pPr lvl="1"/>
            <a:r>
              <a:rPr lang="en-US" sz="2000" dirty="0"/>
              <a:t>Construction/ iteration</a:t>
            </a:r>
          </a:p>
          <a:p>
            <a:pPr lvl="1"/>
            <a:r>
              <a:rPr lang="en-US" sz="2000" dirty="0"/>
              <a:t>Testing/ Quality assurance</a:t>
            </a:r>
          </a:p>
          <a:p>
            <a:pPr lvl="1"/>
            <a:r>
              <a:rPr lang="en-US" sz="2000" dirty="0"/>
              <a:t>Deployment</a:t>
            </a:r>
          </a:p>
          <a:p>
            <a:pPr lvl="1"/>
            <a:r>
              <a:rPr lang="en-US" sz="2000" dirty="0"/>
              <a:t>Feedback</a:t>
            </a:r>
          </a:p>
          <a:p>
            <a:r>
              <a:rPr lang="en-US" dirty="0" smtClean="0"/>
              <a:t>At </a:t>
            </a:r>
            <a:r>
              <a:rPr lang="en-US" dirty="0"/>
              <a:t>the end of the iteration, a working product is displayed to the customer and important stakeholders.</a:t>
            </a:r>
          </a:p>
          <a:p>
            <a:endParaRPr lang="en-US" dirty="0"/>
          </a:p>
        </p:txBody>
      </p:sp>
    </p:spTree>
    <p:extLst>
      <p:ext uri="{BB962C8B-B14F-4D97-AF65-F5344CB8AC3E}">
        <p14:creationId xmlns:p14="http://schemas.microsoft.com/office/powerpoint/2010/main" val="22595048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72732" y="101682"/>
            <a:ext cx="10831133" cy="6678751"/>
          </a:xfrm>
          <a:prstGeom prst="rect">
            <a:avLst/>
          </a:prstGeom>
        </p:spPr>
        <p:txBody>
          <a:bodyPr wrap="square">
            <a:spAutoFit/>
          </a:bodyPr>
          <a:lstStyle/>
          <a:p>
            <a:pPr>
              <a:spcBef>
                <a:spcPts val="1200"/>
              </a:spcBef>
            </a:pPr>
            <a:r>
              <a:rPr lang="en-US" sz="2200" b="1" dirty="0" smtClean="0"/>
              <a:t>1. Requirements </a:t>
            </a:r>
            <a:r>
              <a:rPr lang="en-US" sz="2200" b="1" dirty="0"/>
              <a:t>gathering: </a:t>
            </a:r>
            <a:r>
              <a:rPr lang="en-US" sz="2200" dirty="0"/>
              <a:t>In this phase, you must define the requirements. You should explain business opportunities and plan the time and effort needed to build the project. Based on this information, you can evaluate technical and economic feasibility</a:t>
            </a:r>
            <a:r>
              <a:rPr lang="en-US" sz="2200" dirty="0" smtClean="0"/>
              <a:t>.</a:t>
            </a:r>
          </a:p>
          <a:p>
            <a:pPr>
              <a:spcBef>
                <a:spcPts val="1200"/>
              </a:spcBef>
            </a:pPr>
            <a:r>
              <a:rPr lang="en-US" sz="2200" b="1" dirty="0"/>
              <a:t>2. Design the requirements:</a:t>
            </a:r>
            <a:r>
              <a:rPr lang="en-US" sz="2200" dirty="0"/>
              <a:t> When you have identified the project, work with stakeholders to define requirements. You can use the user flow diagram or the high-level UML diagram to show the work of new features and show how it will apply to your existing system</a:t>
            </a:r>
            <a:r>
              <a:rPr lang="en-US" sz="2200" dirty="0" smtClean="0"/>
              <a:t>.</a:t>
            </a:r>
          </a:p>
          <a:p>
            <a:pPr>
              <a:spcBef>
                <a:spcPts val="1200"/>
              </a:spcBef>
            </a:pPr>
            <a:r>
              <a:rPr lang="en-US" sz="2200" b="1" dirty="0"/>
              <a:t>3. Construction/ iteration:</a:t>
            </a:r>
            <a:r>
              <a:rPr lang="en-US" sz="2200" dirty="0"/>
              <a:t> When the team defines the requirements, the work begins. Designers and developers start working on their project, which aims to deploy a working product. The product will undergo various stages of improvement, so it includes simple, minimal functionality.</a:t>
            </a:r>
          </a:p>
          <a:p>
            <a:pPr>
              <a:spcBef>
                <a:spcPts val="1200"/>
              </a:spcBef>
            </a:pPr>
            <a:r>
              <a:rPr lang="en-US" sz="2200" b="1" dirty="0"/>
              <a:t>4. Testing:</a:t>
            </a:r>
            <a:r>
              <a:rPr lang="en-US" sz="2200" dirty="0"/>
              <a:t> In this phase, the Quality Assurance team examines the product's performance and looks for the bug</a:t>
            </a:r>
            <a:r>
              <a:rPr lang="en-US" sz="2200" dirty="0" smtClean="0"/>
              <a:t>.</a:t>
            </a:r>
          </a:p>
          <a:p>
            <a:r>
              <a:rPr lang="en-US" sz="2400" b="1" dirty="0"/>
              <a:t>5. Deployment:</a:t>
            </a:r>
            <a:r>
              <a:rPr lang="en-US" sz="2400" dirty="0"/>
              <a:t> In this phase, the team issues a product for the user's work environment.</a:t>
            </a:r>
          </a:p>
          <a:p>
            <a:pPr>
              <a:spcBef>
                <a:spcPts val="1200"/>
              </a:spcBef>
            </a:pPr>
            <a:endParaRPr lang="en-US" sz="2200" dirty="0"/>
          </a:p>
          <a:p>
            <a:pPr>
              <a:spcBef>
                <a:spcPts val="1200"/>
              </a:spcBef>
            </a:pPr>
            <a:endParaRPr lang="en-US" sz="2200" dirty="0"/>
          </a:p>
        </p:txBody>
      </p:sp>
    </p:spTree>
    <p:extLst>
      <p:ext uri="{BB962C8B-B14F-4D97-AF65-F5344CB8AC3E}">
        <p14:creationId xmlns:p14="http://schemas.microsoft.com/office/powerpoint/2010/main" val="31332382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56068" y="133983"/>
            <a:ext cx="10174309" cy="769441"/>
          </a:xfrm>
          <a:prstGeom prst="rect">
            <a:avLst/>
          </a:prstGeom>
        </p:spPr>
        <p:txBody>
          <a:bodyPr wrap="square">
            <a:spAutoFit/>
          </a:bodyPr>
          <a:lstStyle/>
          <a:p>
            <a:pPr>
              <a:spcBef>
                <a:spcPts val="1200"/>
              </a:spcBef>
            </a:pPr>
            <a:r>
              <a:rPr lang="en-US" sz="2200" b="1" dirty="0"/>
              <a:t>6. Feedback: </a:t>
            </a:r>
            <a:r>
              <a:rPr lang="en-US" sz="2200" dirty="0"/>
              <a:t>After releasing the product, the last step is feedback. In this, the team receives feedback about the product and works through the feedback.</a:t>
            </a:r>
          </a:p>
        </p:txBody>
      </p:sp>
      <p:pic>
        <p:nvPicPr>
          <p:cNvPr id="3" name="Picture 2"/>
          <p:cNvPicPr>
            <a:picLocks noChangeAspect="1"/>
          </p:cNvPicPr>
          <p:nvPr/>
        </p:nvPicPr>
        <p:blipFill>
          <a:blip r:embed="rId2"/>
          <a:stretch>
            <a:fillRect/>
          </a:stretch>
        </p:blipFill>
        <p:spPr>
          <a:xfrm>
            <a:off x="1311230" y="903424"/>
            <a:ext cx="8888838" cy="5111010"/>
          </a:xfrm>
          <a:prstGeom prst="rect">
            <a:avLst/>
          </a:prstGeom>
        </p:spPr>
      </p:pic>
    </p:spTree>
    <p:extLst>
      <p:ext uri="{BB962C8B-B14F-4D97-AF65-F5344CB8AC3E}">
        <p14:creationId xmlns:p14="http://schemas.microsoft.com/office/powerpoint/2010/main" val="41780166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DLC Agile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914" y="0"/>
            <a:ext cx="10573554" cy="6143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10549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Following Are The Agile Manifesto Principles</a:t>
            </a:r>
            <a:endParaRPr lang="en-US" b="1" cap="none" dirty="0"/>
          </a:p>
        </p:txBody>
      </p:sp>
      <p:sp>
        <p:nvSpPr>
          <p:cNvPr id="3" name="Content Placeholder 2"/>
          <p:cNvSpPr>
            <a:spLocks noGrp="1"/>
          </p:cNvSpPr>
          <p:nvPr>
            <p:ph idx="1"/>
          </p:nvPr>
        </p:nvSpPr>
        <p:spPr>
          <a:xfrm>
            <a:off x="1451579" y="1561514"/>
            <a:ext cx="9603275" cy="4517314"/>
          </a:xfrm>
        </p:spPr>
        <p:txBody>
          <a:bodyPr>
            <a:normAutofit/>
          </a:bodyPr>
          <a:lstStyle/>
          <a:p>
            <a:r>
              <a:rPr lang="en-US" b="1" dirty="0" smtClean="0"/>
              <a:t>Individuals </a:t>
            </a:r>
            <a:r>
              <a:rPr lang="en-US" b="1" dirty="0"/>
              <a:t>and interactions</a:t>
            </a:r>
            <a:r>
              <a:rPr lang="en-US" dirty="0"/>
              <a:t> − In Agile development, self-organization and motivation are important, as are interactions like co-location and pair programming.</a:t>
            </a:r>
          </a:p>
          <a:p>
            <a:r>
              <a:rPr lang="en-US" b="1" dirty="0"/>
              <a:t>Working software</a:t>
            </a:r>
            <a:r>
              <a:rPr lang="en-US" dirty="0"/>
              <a:t> − Demo working software is considered the best means of communication with the customers to understand their requirements, instead of just depending on documentation.</a:t>
            </a:r>
          </a:p>
          <a:p>
            <a:r>
              <a:rPr lang="en-US" b="1" dirty="0"/>
              <a:t>Customer collaboration</a:t>
            </a:r>
            <a:r>
              <a:rPr lang="en-US" dirty="0"/>
              <a:t> − As the requirements cannot be gathered completely in the beginning of the project due to various factors, continuous customer interaction is very important to get proper product requirements.</a:t>
            </a:r>
          </a:p>
          <a:p>
            <a:r>
              <a:rPr lang="en-US" b="1" dirty="0"/>
              <a:t>Responding to change</a:t>
            </a:r>
            <a:r>
              <a:rPr lang="en-US" dirty="0"/>
              <a:t> − Agile Development is focused on quick responses to change and continuous development.</a:t>
            </a:r>
          </a:p>
          <a:p>
            <a:endParaRPr lang="en-US" dirty="0"/>
          </a:p>
        </p:txBody>
      </p:sp>
    </p:spTree>
    <p:extLst>
      <p:ext uri="{BB962C8B-B14F-4D97-AF65-F5344CB8AC3E}">
        <p14:creationId xmlns:p14="http://schemas.microsoft.com/office/powerpoint/2010/main" val="35652705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Advantages</a:t>
            </a:r>
            <a:endParaRPr lang="en-US" b="1" cap="none" dirty="0"/>
          </a:p>
        </p:txBody>
      </p:sp>
      <p:sp>
        <p:nvSpPr>
          <p:cNvPr id="3" name="Content Placeholder 2"/>
          <p:cNvSpPr>
            <a:spLocks noGrp="1"/>
          </p:cNvSpPr>
          <p:nvPr>
            <p:ph idx="1"/>
          </p:nvPr>
        </p:nvSpPr>
        <p:spPr>
          <a:xfrm>
            <a:off x="1451579" y="1561514"/>
            <a:ext cx="9603275" cy="4555951"/>
          </a:xfrm>
        </p:spPr>
        <p:txBody>
          <a:bodyPr>
            <a:normAutofit fontScale="92500" lnSpcReduction="10000"/>
          </a:bodyPr>
          <a:lstStyle/>
          <a:p>
            <a:r>
              <a:rPr lang="en-US" dirty="0" smtClean="0"/>
              <a:t>Is </a:t>
            </a:r>
            <a:r>
              <a:rPr lang="en-US" dirty="0"/>
              <a:t>a very realistic approach to software development</a:t>
            </a:r>
            <a:r>
              <a:rPr lang="en-US" dirty="0" smtClean="0"/>
              <a:t>.</a:t>
            </a:r>
            <a:endParaRPr lang="en-US" dirty="0"/>
          </a:p>
          <a:p>
            <a:r>
              <a:rPr lang="en-US" dirty="0"/>
              <a:t>Promotes teamwork and cross training</a:t>
            </a:r>
            <a:r>
              <a:rPr lang="en-US" dirty="0" smtClean="0"/>
              <a:t>.</a:t>
            </a:r>
            <a:endParaRPr lang="en-US" dirty="0"/>
          </a:p>
          <a:p>
            <a:r>
              <a:rPr lang="en-US" dirty="0"/>
              <a:t>Functionality can be developed rapidly and demonstrated</a:t>
            </a:r>
            <a:r>
              <a:rPr lang="en-US" dirty="0" smtClean="0"/>
              <a:t>.</a:t>
            </a:r>
            <a:endParaRPr lang="en-US" dirty="0"/>
          </a:p>
          <a:p>
            <a:r>
              <a:rPr lang="en-US" dirty="0"/>
              <a:t>Suitable for fixed or changing </a:t>
            </a:r>
            <a:r>
              <a:rPr lang="en-US" dirty="0" smtClean="0"/>
              <a:t>requirements</a:t>
            </a:r>
            <a:endParaRPr lang="en-US" dirty="0"/>
          </a:p>
          <a:p>
            <a:r>
              <a:rPr lang="en-US" dirty="0"/>
              <a:t>Delivers early partial working solutions</a:t>
            </a:r>
            <a:r>
              <a:rPr lang="en-US" dirty="0" smtClean="0"/>
              <a:t>.</a:t>
            </a:r>
            <a:endParaRPr lang="en-US" dirty="0"/>
          </a:p>
          <a:p>
            <a:r>
              <a:rPr lang="en-US" dirty="0"/>
              <a:t>Good model for environments that change steadily</a:t>
            </a:r>
            <a:r>
              <a:rPr lang="en-US" dirty="0" smtClean="0"/>
              <a:t>.</a:t>
            </a:r>
            <a:endParaRPr lang="en-US" dirty="0"/>
          </a:p>
          <a:p>
            <a:r>
              <a:rPr lang="en-US" dirty="0"/>
              <a:t>Minimal rules, documentation easily employed</a:t>
            </a:r>
            <a:r>
              <a:rPr lang="en-US" dirty="0" smtClean="0"/>
              <a:t>.</a:t>
            </a:r>
            <a:endParaRPr lang="en-US" dirty="0"/>
          </a:p>
          <a:p>
            <a:r>
              <a:rPr lang="en-US" dirty="0"/>
              <a:t>Enables concurrent development and delivery within an overall planned context</a:t>
            </a:r>
            <a:r>
              <a:rPr lang="en-US" dirty="0" smtClean="0"/>
              <a:t>.</a:t>
            </a:r>
            <a:endParaRPr lang="en-US" dirty="0"/>
          </a:p>
          <a:p>
            <a:r>
              <a:rPr lang="en-US" dirty="0" smtClean="0"/>
              <a:t>Easy </a:t>
            </a:r>
            <a:r>
              <a:rPr lang="en-US" dirty="0"/>
              <a:t>to manage</a:t>
            </a:r>
            <a:r>
              <a:rPr lang="en-US" dirty="0" smtClean="0"/>
              <a:t>.</a:t>
            </a:r>
            <a:endParaRPr lang="en-US" dirty="0"/>
          </a:p>
          <a:p>
            <a:r>
              <a:rPr lang="en-US" dirty="0"/>
              <a:t>Gives flexibility to developers.</a:t>
            </a:r>
          </a:p>
        </p:txBody>
      </p:sp>
    </p:spTree>
    <p:extLst>
      <p:ext uri="{BB962C8B-B14F-4D97-AF65-F5344CB8AC3E}">
        <p14:creationId xmlns:p14="http://schemas.microsoft.com/office/powerpoint/2010/main" val="20633632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cap="none" dirty="0" smtClean="0"/>
              <a:t>Disadvantages</a:t>
            </a:r>
            <a:br>
              <a:rPr lang="en-US" b="1" cap="none" dirty="0" smtClean="0"/>
            </a:br>
            <a:endParaRPr lang="en-US" b="1" cap="none" dirty="0"/>
          </a:p>
        </p:txBody>
      </p:sp>
      <p:sp>
        <p:nvSpPr>
          <p:cNvPr id="3" name="Content Placeholder 2"/>
          <p:cNvSpPr>
            <a:spLocks noGrp="1"/>
          </p:cNvSpPr>
          <p:nvPr>
            <p:ph idx="1"/>
          </p:nvPr>
        </p:nvSpPr>
        <p:spPr>
          <a:xfrm>
            <a:off x="1451579" y="1561514"/>
            <a:ext cx="9603275" cy="3904831"/>
          </a:xfrm>
        </p:spPr>
        <p:txBody>
          <a:bodyPr/>
          <a:lstStyle/>
          <a:p>
            <a:r>
              <a:rPr lang="en-US" dirty="0" smtClean="0"/>
              <a:t>Not </a:t>
            </a:r>
            <a:r>
              <a:rPr lang="en-US" dirty="0"/>
              <a:t>suitable for handling complex dependencies.</a:t>
            </a:r>
          </a:p>
          <a:p>
            <a:r>
              <a:rPr lang="en-US" dirty="0"/>
              <a:t>More risk of sustainability, maintainability and extensibility.</a:t>
            </a:r>
          </a:p>
          <a:p>
            <a:r>
              <a:rPr lang="en-US" dirty="0"/>
              <a:t>An overall plan, an agile leader and agile PM practice is a must without which it will not work</a:t>
            </a:r>
            <a:r>
              <a:rPr lang="en-US" dirty="0" smtClean="0"/>
              <a:t>.</a:t>
            </a:r>
          </a:p>
          <a:p>
            <a:r>
              <a:rPr lang="en-US" dirty="0"/>
              <a:t>There is a very high individual dependency, since there is minimum documentation generated.</a:t>
            </a:r>
          </a:p>
          <a:p>
            <a:endParaRPr lang="en-US" dirty="0"/>
          </a:p>
          <a:p>
            <a:endParaRPr lang="en-US" dirty="0"/>
          </a:p>
        </p:txBody>
      </p:sp>
    </p:spTree>
    <p:extLst>
      <p:ext uri="{BB962C8B-B14F-4D97-AF65-F5344CB8AC3E}">
        <p14:creationId xmlns:p14="http://schemas.microsoft.com/office/powerpoint/2010/main" val="6291031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smtClean="0"/>
              <a:t>Extreme Programming (XP)</a:t>
            </a:r>
            <a:endParaRPr lang="en-US" b="1" cap="none" dirty="0"/>
          </a:p>
        </p:txBody>
      </p:sp>
      <p:sp>
        <p:nvSpPr>
          <p:cNvPr id="3" name="Content Placeholder 2"/>
          <p:cNvSpPr>
            <a:spLocks noGrp="1"/>
          </p:cNvSpPr>
          <p:nvPr>
            <p:ph idx="1"/>
          </p:nvPr>
        </p:nvSpPr>
        <p:spPr>
          <a:xfrm>
            <a:off x="1451579" y="1561514"/>
            <a:ext cx="9603275" cy="4581709"/>
          </a:xfrm>
        </p:spPr>
        <p:txBody>
          <a:bodyPr>
            <a:normAutofit/>
          </a:bodyPr>
          <a:lstStyle/>
          <a:p>
            <a:pPr>
              <a:lnSpc>
                <a:spcPct val="100000"/>
              </a:lnSpc>
            </a:pPr>
            <a:r>
              <a:rPr lang="en-US" sz="2100" dirty="0"/>
              <a:t>Extreme Programming (XP) is an Agile software development methodology that focuses on delivering high-quality software through frequent and continuous feedback, collaboration, and adaptation. </a:t>
            </a:r>
            <a:endParaRPr lang="en-US" sz="2100" dirty="0" smtClean="0"/>
          </a:p>
          <a:p>
            <a:pPr>
              <a:lnSpc>
                <a:spcPct val="100000"/>
              </a:lnSpc>
            </a:pPr>
            <a:r>
              <a:rPr lang="en-US" sz="2100" dirty="0" smtClean="0"/>
              <a:t>XP </a:t>
            </a:r>
            <a:r>
              <a:rPr lang="en-US" sz="2100" dirty="0"/>
              <a:t>emphasizes a close working relationship between the development team, the customer, and stakeholders, with an emphasis on rapid, iterative development and deployment</a:t>
            </a:r>
            <a:r>
              <a:rPr lang="en-US" sz="2100" dirty="0" smtClean="0"/>
              <a:t>.</a:t>
            </a:r>
          </a:p>
          <a:p>
            <a:pPr>
              <a:lnSpc>
                <a:spcPct val="100000"/>
              </a:lnSpc>
            </a:pPr>
            <a:r>
              <a:rPr lang="en-US" sz="2100" dirty="0"/>
              <a:t>The process focuses on shorter development cycles to enhance overall software productivity and establishes crucial checkpoints while adapting to new customer requirements</a:t>
            </a:r>
            <a:r>
              <a:rPr lang="en-US" sz="2100" dirty="0" smtClean="0"/>
              <a:t>.</a:t>
            </a:r>
          </a:p>
          <a:p>
            <a:pPr>
              <a:lnSpc>
                <a:spcPct val="100000"/>
              </a:lnSpc>
            </a:pPr>
            <a:r>
              <a:rPr lang="en-US" sz="2100" dirty="0"/>
              <a:t>Extreme programming was the first Agile software development framework that could overhaul the conventional waterfall model.</a:t>
            </a:r>
          </a:p>
        </p:txBody>
      </p:sp>
    </p:spTree>
    <p:extLst>
      <p:ext uri="{BB962C8B-B14F-4D97-AF65-F5344CB8AC3E}">
        <p14:creationId xmlns:p14="http://schemas.microsoft.com/office/powerpoint/2010/main" val="3262217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xtreme Programming in Nutshe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0159" y="218942"/>
            <a:ext cx="8989452" cy="5087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6615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err="1" smtClean="0"/>
              <a:t>Contd</a:t>
            </a:r>
            <a:r>
              <a:rPr lang="en-US" b="1" cap="none" dirty="0" smtClean="0"/>
              <a:t>…</a:t>
            </a:r>
            <a:endParaRPr lang="en-US" b="1" cap="none" dirty="0"/>
          </a:p>
        </p:txBody>
      </p:sp>
      <p:sp>
        <p:nvSpPr>
          <p:cNvPr id="3" name="Content Placeholder 2"/>
          <p:cNvSpPr>
            <a:spLocks noGrp="1"/>
          </p:cNvSpPr>
          <p:nvPr>
            <p:ph idx="1"/>
          </p:nvPr>
        </p:nvSpPr>
        <p:spPr>
          <a:xfrm>
            <a:off x="1451579" y="1561514"/>
            <a:ext cx="9971982" cy="4568830"/>
          </a:xfrm>
        </p:spPr>
        <p:txBody>
          <a:bodyPr>
            <a:normAutofit/>
          </a:bodyPr>
          <a:lstStyle/>
          <a:p>
            <a:pPr fontAlgn="base"/>
            <a:r>
              <a:rPr lang="en-US" b="1" dirty="0"/>
              <a:t>Evolutionary Development Model –</a:t>
            </a:r>
            <a:r>
              <a:rPr lang="en-US" dirty="0"/>
              <a:t> </a:t>
            </a:r>
            <a:br>
              <a:rPr lang="en-US" dirty="0"/>
            </a:br>
            <a:r>
              <a:rPr lang="en-US" dirty="0"/>
              <a:t>Following activities are considered in this method: </a:t>
            </a:r>
          </a:p>
          <a:p>
            <a:pPr lvl="1" fontAlgn="base"/>
            <a:r>
              <a:rPr lang="en-US" sz="2000" b="1" dirty="0"/>
              <a:t>(</a:t>
            </a:r>
            <a:r>
              <a:rPr lang="en-US" sz="2000" b="1" dirty="0" err="1"/>
              <a:t>i</a:t>
            </a:r>
            <a:r>
              <a:rPr lang="en-US" sz="2000" b="1" dirty="0"/>
              <a:t>)</a:t>
            </a:r>
            <a:r>
              <a:rPr lang="en-US" sz="2000" dirty="0"/>
              <a:t> Specification</a:t>
            </a:r>
          </a:p>
          <a:p>
            <a:pPr lvl="1" fontAlgn="base"/>
            <a:r>
              <a:rPr lang="en-US" sz="2000" b="1" dirty="0"/>
              <a:t>(ii)</a:t>
            </a:r>
            <a:r>
              <a:rPr lang="en-US" sz="2000" dirty="0"/>
              <a:t> Development</a:t>
            </a:r>
          </a:p>
          <a:p>
            <a:pPr lvl="1" fontAlgn="base"/>
            <a:r>
              <a:rPr lang="en-US" sz="2000" b="1" dirty="0"/>
              <a:t>(iii)</a:t>
            </a:r>
            <a:r>
              <a:rPr lang="en-US" sz="2000" dirty="0"/>
              <a:t> </a:t>
            </a:r>
            <a:r>
              <a:rPr lang="en-US" sz="2000" dirty="0" smtClean="0"/>
              <a:t>Validation</a:t>
            </a:r>
            <a:r>
              <a:rPr lang="en-US" sz="2000" dirty="0"/>
              <a:t> </a:t>
            </a:r>
          </a:p>
          <a:p>
            <a:pPr fontAlgn="base"/>
            <a:r>
              <a:rPr lang="en-US" b="1" dirty="0"/>
              <a:t>Role / Action Model –</a:t>
            </a:r>
            <a:r>
              <a:rPr lang="en-US" dirty="0"/>
              <a:t> </a:t>
            </a:r>
            <a:br>
              <a:rPr lang="en-US" dirty="0"/>
            </a:br>
            <a:r>
              <a:rPr lang="en-US" dirty="0"/>
              <a:t>Roles of the people involved in the software process and the activities.</a:t>
            </a:r>
          </a:p>
          <a:p>
            <a:endParaRPr lang="en-US" dirty="0"/>
          </a:p>
        </p:txBody>
      </p:sp>
    </p:spTree>
    <p:extLst>
      <p:ext uri="{BB962C8B-B14F-4D97-AF65-F5344CB8AC3E}">
        <p14:creationId xmlns:p14="http://schemas.microsoft.com/office/powerpoint/2010/main" val="6583018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221436" y="599447"/>
            <a:ext cx="9604375" cy="5505139"/>
          </a:xfrm>
        </p:spPr>
        <p:txBody>
          <a:bodyPr>
            <a:normAutofit/>
          </a:bodyPr>
          <a:lstStyle/>
          <a:p>
            <a:pPr marL="0" indent="0">
              <a:lnSpc>
                <a:spcPct val="100000"/>
              </a:lnSpc>
              <a:buNone/>
            </a:pPr>
            <a:r>
              <a:rPr lang="en-US" b="1" dirty="0" smtClean="0"/>
              <a:t>1. Planning</a:t>
            </a:r>
            <a:endParaRPr lang="en-US" b="1" dirty="0"/>
          </a:p>
          <a:p>
            <a:pPr lvl="1">
              <a:lnSpc>
                <a:spcPct val="100000"/>
              </a:lnSpc>
            </a:pPr>
            <a:r>
              <a:rPr lang="en-US" sz="2000" dirty="0"/>
              <a:t>This is the first phase of the Extreme Programming life cycle, which involves user stories along with iterations. </a:t>
            </a:r>
            <a:endParaRPr lang="en-US" sz="2000" dirty="0" smtClean="0"/>
          </a:p>
          <a:p>
            <a:pPr lvl="1">
              <a:lnSpc>
                <a:spcPct val="100000"/>
              </a:lnSpc>
            </a:pPr>
            <a:r>
              <a:rPr lang="en-US" sz="2000" dirty="0"/>
              <a:t>T</a:t>
            </a:r>
            <a:r>
              <a:rPr lang="en-US" sz="2000" dirty="0" smtClean="0"/>
              <a:t>he </a:t>
            </a:r>
            <a:r>
              <a:rPr lang="en-US" sz="2000" dirty="0"/>
              <a:t>team of developers and outline their requirements through user stories that reveal the desired result. </a:t>
            </a:r>
            <a:endParaRPr lang="en-US" sz="2000" dirty="0" smtClean="0"/>
          </a:p>
          <a:p>
            <a:pPr lvl="1">
              <a:lnSpc>
                <a:spcPct val="100000"/>
              </a:lnSpc>
            </a:pPr>
            <a:r>
              <a:rPr lang="en-US" sz="2000" dirty="0" smtClean="0"/>
              <a:t>The </a:t>
            </a:r>
            <a:r>
              <a:rPr lang="en-US" sz="2000" dirty="0"/>
              <a:t>team then uses these client requirements to create multiple iterations necessary to achieve the desired functionality on a part-by-part basis. </a:t>
            </a:r>
            <a:endParaRPr lang="en-US" sz="2000" dirty="0" smtClean="0"/>
          </a:p>
          <a:p>
            <a:pPr lvl="1">
              <a:lnSpc>
                <a:spcPct val="100000"/>
              </a:lnSpc>
            </a:pPr>
            <a:r>
              <a:rPr lang="en-US" sz="2000" dirty="0" smtClean="0"/>
              <a:t>In </a:t>
            </a:r>
            <a:r>
              <a:rPr lang="en-US" sz="2000" dirty="0"/>
              <a:t>situations where user stories are challenging to estimate and develop iterations, ‘spikes’ are introduced, which signify the necessity for further research</a:t>
            </a:r>
            <a:r>
              <a:rPr lang="en-US" sz="2000" dirty="0" smtClean="0"/>
              <a:t>.</a:t>
            </a:r>
          </a:p>
          <a:p>
            <a:pPr marL="0" indent="0" fontAlgn="base">
              <a:buNone/>
            </a:pPr>
            <a:r>
              <a:rPr lang="en-US" b="1" dirty="0" smtClean="0"/>
              <a:t>2. Designing</a:t>
            </a:r>
            <a:endParaRPr lang="en-US" b="1" dirty="0"/>
          </a:p>
          <a:p>
            <a:pPr lvl="1" fontAlgn="base"/>
            <a:r>
              <a:rPr lang="en-US" sz="2000" dirty="0"/>
              <a:t>Designing is a subpart of the planning phase. </a:t>
            </a:r>
            <a:endParaRPr lang="en-US" sz="2000" dirty="0" smtClean="0"/>
          </a:p>
          <a:p>
            <a:pPr lvl="1" fontAlgn="base"/>
            <a:r>
              <a:rPr lang="en-US" sz="2000" dirty="0" smtClean="0"/>
              <a:t>It </a:t>
            </a:r>
            <a:r>
              <a:rPr lang="en-US" sz="2000" dirty="0"/>
              <a:t>covers one of the principle XP values:’ simplicity’. </a:t>
            </a:r>
            <a:endParaRPr lang="en-US" sz="2000" dirty="0" smtClean="0"/>
          </a:p>
          <a:p>
            <a:pPr lvl="1" fontAlgn="base"/>
            <a:r>
              <a:rPr lang="en-US" sz="2000" dirty="0" smtClean="0"/>
              <a:t>This </a:t>
            </a:r>
            <a:r>
              <a:rPr lang="en-US" sz="2000" dirty="0"/>
              <a:t>implies that a good quality design gives definitive logic and structure to system implementation and reduces unnecessary complexities and redundancies.</a:t>
            </a:r>
          </a:p>
          <a:p>
            <a:pPr marL="0" indent="0">
              <a:lnSpc>
                <a:spcPct val="100000"/>
              </a:lnSpc>
              <a:buNone/>
            </a:pPr>
            <a:endParaRPr lang="en-US" dirty="0"/>
          </a:p>
        </p:txBody>
      </p:sp>
      <p:sp>
        <p:nvSpPr>
          <p:cNvPr id="4" name="Rectangle 3"/>
          <p:cNvSpPr/>
          <p:nvPr/>
        </p:nvSpPr>
        <p:spPr>
          <a:xfrm>
            <a:off x="1221436" y="0"/>
            <a:ext cx="7617958" cy="461665"/>
          </a:xfrm>
          <a:prstGeom prst="rect">
            <a:avLst/>
          </a:prstGeom>
        </p:spPr>
        <p:txBody>
          <a:bodyPr wrap="square">
            <a:spAutoFit/>
          </a:bodyPr>
          <a:lstStyle/>
          <a:p>
            <a:r>
              <a:rPr lang="en-US" sz="2400" b="1" dirty="0">
                <a:solidFill>
                  <a:srgbClr val="292929"/>
                </a:solidFill>
              </a:rPr>
              <a:t> </a:t>
            </a:r>
            <a:r>
              <a:rPr lang="en-US" sz="2400" b="1" dirty="0" smtClean="0">
                <a:solidFill>
                  <a:srgbClr val="292929"/>
                </a:solidFill>
              </a:rPr>
              <a:t>Phases of </a:t>
            </a:r>
            <a:r>
              <a:rPr lang="en-US" sz="2400" b="1" dirty="0"/>
              <a:t>Extreme Programming </a:t>
            </a:r>
            <a:endParaRPr lang="en-US" sz="2400" b="1" i="0" dirty="0">
              <a:solidFill>
                <a:srgbClr val="292929"/>
              </a:solidFill>
              <a:effectLst/>
            </a:endParaRPr>
          </a:p>
        </p:txBody>
      </p:sp>
    </p:spTree>
    <p:extLst>
      <p:ext uri="{BB962C8B-B14F-4D97-AF65-F5344CB8AC3E}">
        <p14:creationId xmlns:p14="http://schemas.microsoft.com/office/powerpoint/2010/main" val="6605864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235343" y="-1"/>
            <a:ext cx="9604375" cy="6143223"/>
          </a:xfrm>
        </p:spPr>
        <p:txBody>
          <a:bodyPr>
            <a:normAutofit/>
          </a:bodyPr>
          <a:lstStyle/>
          <a:p>
            <a:pPr marL="0" indent="0">
              <a:buNone/>
            </a:pPr>
            <a:r>
              <a:rPr lang="en-US" sz="2200" b="1" dirty="0"/>
              <a:t>Coding</a:t>
            </a:r>
          </a:p>
          <a:p>
            <a:pPr lvl="1"/>
            <a:r>
              <a:rPr lang="en-US" sz="2200" dirty="0"/>
              <a:t>Coding is the most critical phase of all the lifecycle stages. </a:t>
            </a:r>
            <a:endParaRPr lang="en-US" sz="2200" dirty="0" smtClean="0"/>
          </a:p>
          <a:p>
            <a:pPr lvl="1"/>
            <a:r>
              <a:rPr lang="en-US" sz="2200" dirty="0" smtClean="0"/>
              <a:t>The code </a:t>
            </a:r>
            <a:r>
              <a:rPr lang="en-US" sz="2200" dirty="0"/>
              <a:t>is written by following coding standards that fall under specific XP practices such as pair programming, metaphor, regular integration, refactoring, code review with collective code ownership, and so on</a:t>
            </a:r>
            <a:r>
              <a:rPr lang="en-US" sz="2200" dirty="0" smtClean="0"/>
              <a:t>.</a:t>
            </a:r>
            <a:endParaRPr lang="en-US" sz="2200" dirty="0"/>
          </a:p>
          <a:p>
            <a:pPr marL="0" indent="0">
              <a:buNone/>
            </a:pPr>
            <a:r>
              <a:rPr lang="en-US" sz="2200" b="1" dirty="0" smtClean="0"/>
              <a:t>Testing</a:t>
            </a:r>
          </a:p>
          <a:p>
            <a:pPr lvl="1"/>
            <a:r>
              <a:rPr lang="en-US" sz="2200" dirty="0" smtClean="0"/>
              <a:t>Testing </a:t>
            </a:r>
            <a:r>
              <a:rPr lang="en-US" sz="2200" dirty="0"/>
              <a:t>code helps to remove errors and improves its reliability</a:t>
            </a:r>
            <a:r>
              <a:rPr lang="en-US" sz="2200" dirty="0" smtClean="0"/>
              <a:t>. </a:t>
            </a:r>
          </a:p>
          <a:p>
            <a:pPr lvl="1"/>
            <a:r>
              <a:rPr lang="en-US" sz="2200" dirty="0" smtClean="0"/>
              <a:t>It suggests </a:t>
            </a:r>
            <a:r>
              <a:rPr lang="en-US" sz="2200" dirty="0"/>
              <a:t>test-driven development (TDD) to continually write and execute test cases. In the TDD approach test cases are written even before any code is written</a:t>
            </a:r>
            <a:r>
              <a:rPr lang="en-US" sz="2200" dirty="0" smtClean="0"/>
              <a:t>.</a:t>
            </a:r>
          </a:p>
          <a:p>
            <a:pPr lvl="1"/>
            <a:r>
              <a:rPr lang="en-US" sz="2200" dirty="0"/>
              <a:t>Alternatively, there is an approval test run at the end of the coding to deliver the client with approval results.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8375847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389889" y="135810"/>
            <a:ext cx="9604375" cy="3449638"/>
          </a:xfrm>
        </p:spPr>
        <p:txBody>
          <a:bodyPr/>
          <a:lstStyle/>
          <a:p>
            <a:pPr marL="0" indent="0">
              <a:buNone/>
            </a:pPr>
            <a:r>
              <a:rPr lang="en-US" sz="2200" b="1" dirty="0"/>
              <a:t>Listening</a:t>
            </a:r>
          </a:p>
          <a:p>
            <a:pPr lvl="1"/>
            <a:r>
              <a:rPr lang="en-US" sz="2200" dirty="0"/>
              <a:t>The listening phase applies to every development stage. </a:t>
            </a:r>
            <a:endParaRPr lang="en-US" sz="2200" dirty="0" smtClean="0"/>
          </a:p>
          <a:p>
            <a:pPr lvl="1"/>
            <a:r>
              <a:rPr lang="en-US" sz="2200" dirty="0" smtClean="0"/>
              <a:t>It </a:t>
            </a:r>
            <a:r>
              <a:rPr lang="en-US" sz="2200" dirty="0"/>
              <a:t>implies maintaining constant communication and feedback with the clients to ensure that their expectations and requirements are always met. </a:t>
            </a:r>
            <a:endParaRPr lang="en-US" sz="2200" dirty="0" smtClean="0"/>
          </a:p>
          <a:p>
            <a:pPr lvl="1"/>
            <a:r>
              <a:rPr lang="en-US" sz="2200" dirty="0" smtClean="0"/>
              <a:t>Besides </a:t>
            </a:r>
            <a:r>
              <a:rPr lang="en-US" sz="2200" dirty="0"/>
              <a:t>listening to client requirements, developers can also input the technical aspects of refining the overall system by altering certain software features.</a:t>
            </a:r>
          </a:p>
        </p:txBody>
      </p:sp>
    </p:spTree>
    <p:extLst>
      <p:ext uri="{BB962C8B-B14F-4D97-AF65-F5344CB8AC3E}">
        <p14:creationId xmlns:p14="http://schemas.microsoft.com/office/powerpoint/2010/main" val="7639456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RAD (Rapid Application Development) Model</a:t>
            </a:r>
            <a:endParaRPr lang="en-US" b="1" cap="none" dirty="0"/>
          </a:p>
        </p:txBody>
      </p:sp>
      <p:sp>
        <p:nvSpPr>
          <p:cNvPr id="3" name="Content Placeholder 2"/>
          <p:cNvSpPr>
            <a:spLocks noGrp="1"/>
          </p:cNvSpPr>
          <p:nvPr>
            <p:ph idx="1"/>
          </p:nvPr>
        </p:nvSpPr>
        <p:spPr>
          <a:xfrm>
            <a:off x="1451579" y="1561514"/>
            <a:ext cx="9603275" cy="4607466"/>
          </a:xfrm>
        </p:spPr>
        <p:txBody>
          <a:bodyPr/>
          <a:lstStyle/>
          <a:p>
            <a:r>
              <a:rPr lang="en-US" dirty="0"/>
              <a:t>RAD is a linear sequential software development process model that emphasizes a concise development cycle using an element based construction approach. </a:t>
            </a:r>
            <a:endParaRPr lang="en-US" dirty="0" smtClean="0"/>
          </a:p>
          <a:p>
            <a:r>
              <a:rPr lang="en-US" dirty="0" smtClean="0"/>
              <a:t>If </a:t>
            </a:r>
            <a:r>
              <a:rPr lang="en-US" dirty="0"/>
              <a:t>the requirements are well understood and described, and the project scope is a constraint, the RAD process enables a development team to create a fully functional system within a concise time period</a:t>
            </a:r>
            <a:r>
              <a:rPr lang="en-US" dirty="0" smtClean="0"/>
              <a:t>.</a:t>
            </a:r>
          </a:p>
          <a:p>
            <a:r>
              <a:rPr lang="en-US" dirty="0"/>
              <a:t>The </a:t>
            </a:r>
            <a:r>
              <a:rPr lang="en-US" dirty="0" smtClean="0"/>
              <a:t>RAD</a:t>
            </a:r>
            <a:r>
              <a:rPr lang="en-US" dirty="0"/>
              <a:t> model is based on prototyping and iterative development with no specific planning involved. </a:t>
            </a:r>
            <a:endParaRPr lang="en-US" dirty="0" smtClean="0"/>
          </a:p>
          <a:p>
            <a:r>
              <a:rPr lang="en-US" dirty="0" smtClean="0"/>
              <a:t>The </a:t>
            </a:r>
            <a:r>
              <a:rPr lang="en-US" dirty="0"/>
              <a:t>process of writing the software itself involves the planning required for developing the product.</a:t>
            </a:r>
          </a:p>
        </p:txBody>
      </p:sp>
    </p:spTree>
    <p:extLst>
      <p:ext uri="{BB962C8B-B14F-4D97-AF65-F5344CB8AC3E}">
        <p14:creationId xmlns:p14="http://schemas.microsoft.com/office/powerpoint/2010/main" val="35248181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183827" y="956793"/>
            <a:ext cx="9604375" cy="3903663"/>
          </a:xfrm>
        </p:spPr>
        <p:txBody>
          <a:bodyPr>
            <a:normAutofit/>
          </a:bodyPr>
          <a:lstStyle/>
          <a:p>
            <a:r>
              <a:rPr lang="en-US" dirty="0" smtClean="0"/>
              <a:t>Gathering </a:t>
            </a:r>
            <a:r>
              <a:rPr lang="en-US" dirty="0"/>
              <a:t>requirements using workshops or focus groups</a:t>
            </a:r>
          </a:p>
          <a:p>
            <a:r>
              <a:rPr lang="en-US" dirty="0"/>
              <a:t>Prototyping and early, reiterative user testing of designs</a:t>
            </a:r>
          </a:p>
          <a:p>
            <a:r>
              <a:rPr lang="en-US" dirty="0"/>
              <a:t>The re-use of software components</a:t>
            </a:r>
          </a:p>
          <a:p>
            <a:r>
              <a:rPr lang="en-US" dirty="0"/>
              <a:t>A rigidly paced schedule that refers design improvements to the next product version</a:t>
            </a:r>
          </a:p>
          <a:p>
            <a:r>
              <a:rPr lang="en-US" dirty="0"/>
              <a:t>Less formality in reviews and other team communication</a:t>
            </a:r>
          </a:p>
        </p:txBody>
      </p:sp>
      <p:sp>
        <p:nvSpPr>
          <p:cNvPr id="4" name="Rectangle 3"/>
          <p:cNvSpPr/>
          <p:nvPr/>
        </p:nvSpPr>
        <p:spPr>
          <a:xfrm>
            <a:off x="1183827" y="187352"/>
            <a:ext cx="10054106" cy="769441"/>
          </a:xfrm>
          <a:prstGeom prst="rect">
            <a:avLst/>
          </a:prstGeom>
        </p:spPr>
        <p:txBody>
          <a:bodyPr wrap="square">
            <a:spAutoFit/>
          </a:bodyPr>
          <a:lstStyle/>
          <a:p>
            <a:r>
              <a:rPr lang="en-US" sz="2200" b="1" dirty="0"/>
              <a:t>RAD </a:t>
            </a:r>
            <a:r>
              <a:rPr lang="en-US" sz="2200" b="1" dirty="0" smtClean="0"/>
              <a:t>is </a:t>
            </a:r>
            <a:r>
              <a:rPr lang="en-US" sz="2200" b="1" dirty="0"/>
              <a:t>a concept that products can be developed faster and of higher quality through:</a:t>
            </a:r>
          </a:p>
        </p:txBody>
      </p:sp>
    </p:spTree>
    <p:extLst>
      <p:ext uri="{BB962C8B-B14F-4D97-AF65-F5344CB8AC3E}">
        <p14:creationId xmlns:p14="http://schemas.microsoft.com/office/powerpoint/2010/main" val="31472196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91355" y="115910"/>
            <a:ext cx="11102661" cy="6223178"/>
          </a:xfrm>
          <a:prstGeom prst="rect">
            <a:avLst/>
          </a:prstGeom>
        </p:spPr>
      </p:pic>
    </p:spTree>
    <p:extLst>
      <p:ext uri="{BB962C8B-B14F-4D97-AF65-F5344CB8AC3E}">
        <p14:creationId xmlns:p14="http://schemas.microsoft.com/office/powerpoint/2010/main" val="41538380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The Various Phases Of RAD Are As Follows</a:t>
            </a:r>
            <a:endParaRPr lang="en-US" b="1" cap="none" dirty="0"/>
          </a:p>
        </p:txBody>
      </p:sp>
      <p:sp>
        <p:nvSpPr>
          <p:cNvPr id="3" name="Content Placeholder 2"/>
          <p:cNvSpPr>
            <a:spLocks noGrp="1"/>
          </p:cNvSpPr>
          <p:nvPr>
            <p:ph idx="1"/>
          </p:nvPr>
        </p:nvSpPr>
        <p:spPr>
          <a:xfrm>
            <a:off x="1451579" y="1561514"/>
            <a:ext cx="9603275" cy="4607466"/>
          </a:xfrm>
        </p:spPr>
        <p:txBody>
          <a:bodyPr>
            <a:normAutofit/>
          </a:bodyPr>
          <a:lstStyle/>
          <a:p>
            <a:pPr marL="0" indent="0">
              <a:buNone/>
            </a:pPr>
            <a:r>
              <a:rPr lang="en-US" sz="2200" b="1" dirty="0" smtClean="0"/>
              <a:t>1.Business </a:t>
            </a:r>
            <a:r>
              <a:rPr lang="en-US" sz="2200" b="1" dirty="0"/>
              <a:t>Modelling: </a:t>
            </a:r>
            <a:endParaRPr lang="en-US" sz="2200" b="1" dirty="0" smtClean="0"/>
          </a:p>
          <a:p>
            <a:pPr lvl="1"/>
            <a:r>
              <a:rPr lang="en-US" sz="2000" dirty="0"/>
              <a:t>The business model for the product under development is designed in terms of flow of information and the distribution of information between various business channels.</a:t>
            </a:r>
            <a:endParaRPr lang="en-US" sz="2000" dirty="0" smtClean="0"/>
          </a:p>
          <a:p>
            <a:pPr lvl="1"/>
            <a:r>
              <a:rPr lang="en-US" sz="2000" dirty="0" smtClean="0"/>
              <a:t>The </a:t>
            </a:r>
            <a:r>
              <a:rPr lang="en-US" sz="2000" dirty="0"/>
              <a:t>information flow among business functions is defined by answering questions like what data drives the business process, what data is generated, who generates it, where does the information go, who process it and so on</a:t>
            </a:r>
            <a:r>
              <a:rPr lang="en-US" sz="2000" dirty="0" smtClean="0"/>
              <a:t>.</a:t>
            </a:r>
          </a:p>
          <a:p>
            <a:pPr lvl="1"/>
            <a:r>
              <a:rPr lang="en-US" sz="2000" dirty="0"/>
              <a:t>A complete business analysis is performed to find the vital information for business, how it can be obtained, how and when is the information processed and what are the factors driving successful flow of information</a:t>
            </a:r>
            <a:r>
              <a:rPr lang="en-US" sz="2000" dirty="0" smtClean="0"/>
              <a:t>.</a:t>
            </a:r>
            <a:endParaRPr lang="en-US" sz="2000" dirty="0"/>
          </a:p>
        </p:txBody>
      </p:sp>
    </p:spTree>
    <p:extLst>
      <p:ext uri="{BB962C8B-B14F-4D97-AF65-F5344CB8AC3E}">
        <p14:creationId xmlns:p14="http://schemas.microsoft.com/office/powerpoint/2010/main" val="2527795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824248" y="106787"/>
            <a:ext cx="10736687" cy="6049314"/>
          </a:xfrm>
        </p:spPr>
        <p:txBody>
          <a:bodyPr>
            <a:normAutofit fontScale="85000" lnSpcReduction="20000"/>
          </a:bodyPr>
          <a:lstStyle/>
          <a:p>
            <a:pPr marL="0" indent="0">
              <a:buNone/>
            </a:pPr>
            <a:r>
              <a:rPr lang="en-US" sz="2400" b="1" dirty="0"/>
              <a:t>2. Data Modelling: </a:t>
            </a:r>
          </a:p>
          <a:p>
            <a:pPr lvl="1"/>
            <a:r>
              <a:rPr lang="en-US" sz="2400" dirty="0"/>
              <a:t>The data collected from business modeling is refined into a set of data objects (entities) that are needed to support the business. </a:t>
            </a:r>
          </a:p>
          <a:p>
            <a:pPr lvl="1"/>
            <a:r>
              <a:rPr lang="en-US" sz="2400" dirty="0" smtClean="0"/>
              <a:t>The </a:t>
            </a:r>
            <a:r>
              <a:rPr lang="en-US" sz="2400" dirty="0"/>
              <a:t>attributes of all data sets is identified and defined. </a:t>
            </a:r>
            <a:endParaRPr lang="en-US" sz="2400" dirty="0" smtClean="0"/>
          </a:p>
          <a:p>
            <a:pPr lvl="1"/>
            <a:r>
              <a:rPr lang="en-US" sz="2400" dirty="0" smtClean="0"/>
              <a:t>The </a:t>
            </a:r>
            <a:r>
              <a:rPr lang="en-US" sz="2400" dirty="0"/>
              <a:t>relation between these data objects are established and defined in detail in relevance to the business model.</a:t>
            </a:r>
          </a:p>
          <a:p>
            <a:pPr marL="0" indent="0">
              <a:buNone/>
            </a:pPr>
            <a:r>
              <a:rPr lang="en-US" sz="2400" b="1" dirty="0"/>
              <a:t>3. Process Modelling:</a:t>
            </a:r>
            <a:r>
              <a:rPr lang="en-US" sz="2400" dirty="0"/>
              <a:t> </a:t>
            </a:r>
            <a:endParaRPr lang="en-US" sz="2400" dirty="0" smtClean="0"/>
          </a:p>
          <a:p>
            <a:pPr lvl="1"/>
            <a:r>
              <a:rPr lang="en-US" sz="2400" dirty="0" smtClean="0"/>
              <a:t>The </a:t>
            </a:r>
            <a:r>
              <a:rPr lang="en-US" sz="2400" dirty="0"/>
              <a:t>information object defined in the data modeling phase are transformed to achieve the data flow necessary to implement a business function. </a:t>
            </a:r>
            <a:endParaRPr lang="en-US" sz="2400" dirty="0" smtClean="0"/>
          </a:p>
          <a:p>
            <a:pPr lvl="1"/>
            <a:r>
              <a:rPr lang="en-US" sz="2400" dirty="0"/>
              <a:t>The process model for any changes or enhancements to the data object sets is defined in this phase</a:t>
            </a:r>
            <a:endParaRPr lang="en-US" sz="2400" dirty="0" smtClean="0"/>
          </a:p>
          <a:p>
            <a:pPr lvl="1"/>
            <a:r>
              <a:rPr lang="en-US" sz="2400" dirty="0" smtClean="0"/>
              <a:t>Processing </a:t>
            </a:r>
            <a:r>
              <a:rPr lang="en-US" sz="2400" dirty="0"/>
              <a:t>descriptions are created for adding, modifying, deleting, or retrieving a data </a:t>
            </a:r>
            <a:r>
              <a:rPr lang="en-US" sz="2400" dirty="0" smtClean="0"/>
              <a:t>object.</a:t>
            </a:r>
          </a:p>
          <a:p>
            <a:pPr marL="0" lvl="1" indent="0">
              <a:buNone/>
            </a:pPr>
            <a:r>
              <a:rPr lang="en-US" sz="2400" b="1" dirty="0" smtClean="0"/>
              <a:t>4</a:t>
            </a:r>
            <a:r>
              <a:rPr lang="en-US" sz="2400" b="1" dirty="0"/>
              <a:t>. Application Generation:</a:t>
            </a:r>
            <a:r>
              <a:rPr lang="en-US" sz="2400" dirty="0"/>
              <a:t> </a:t>
            </a:r>
            <a:endParaRPr lang="en-US" sz="2400" dirty="0" smtClean="0"/>
          </a:p>
          <a:p>
            <a:pPr lvl="1"/>
            <a:r>
              <a:rPr lang="en-US" sz="2400" dirty="0" smtClean="0"/>
              <a:t>Automated </a:t>
            </a:r>
            <a:r>
              <a:rPr lang="en-US" sz="2400" dirty="0"/>
              <a:t>tools are used to facilitate construction of the software; even they use the 4th GL techniques</a:t>
            </a:r>
            <a:r>
              <a:rPr lang="en-US" sz="2400" dirty="0" smtClean="0"/>
              <a:t>.</a:t>
            </a:r>
          </a:p>
          <a:p>
            <a:pPr lvl="1"/>
            <a:r>
              <a:rPr lang="en-US" sz="2400" dirty="0"/>
              <a:t>The actual system is built and coding is done by using automation tools to convert process and data models into actual prototypes</a:t>
            </a:r>
          </a:p>
          <a:p>
            <a:pPr marL="457200" lvl="1" indent="0">
              <a:buNone/>
            </a:pPr>
            <a:endParaRPr lang="en-US" sz="2200" dirty="0"/>
          </a:p>
        </p:txBody>
      </p:sp>
    </p:spTree>
    <p:extLst>
      <p:ext uri="{BB962C8B-B14F-4D97-AF65-F5344CB8AC3E}">
        <p14:creationId xmlns:p14="http://schemas.microsoft.com/office/powerpoint/2010/main" val="29141359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003523" y="122930"/>
            <a:ext cx="9604375" cy="3449638"/>
          </a:xfrm>
        </p:spPr>
        <p:txBody>
          <a:bodyPr/>
          <a:lstStyle/>
          <a:p>
            <a:pPr marL="0" indent="0">
              <a:buNone/>
            </a:pPr>
            <a:r>
              <a:rPr lang="en-US" b="1" dirty="0" smtClean="0"/>
              <a:t>5</a:t>
            </a:r>
            <a:r>
              <a:rPr lang="en-US" b="1" dirty="0"/>
              <a:t>. Testing &amp; Turnover:</a:t>
            </a:r>
            <a:r>
              <a:rPr lang="en-US" dirty="0"/>
              <a:t> </a:t>
            </a:r>
            <a:endParaRPr lang="en-US" dirty="0" smtClean="0"/>
          </a:p>
          <a:p>
            <a:pPr lvl="1"/>
            <a:r>
              <a:rPr lang="en-US" sz="2000" dirty="0" smtClean="0"/>
              <a:t>Many </a:t>
            </a:r>
            <a:r>
              <a:rPr lang="en-US" sz="2000" dirty="0"/>
              <a:t>of the programming components have already been tested since RAD emphasis reuse. </a:t>
            </a:r>
            <a:endParaRPr lang="en-US" sz="2000" dirty="0" smtClean="0"/>
          </a:p>
          <a:p>
            <a:pPr lvl="1"/>
            <a:r>
              <a:rPr lang="en-US" sz="2000" dirty="0" smtClean="0"/>
              <a:t>This </a:t>
            </a:r>
            <a:r>
              <a:rPr lang="en-US" sz="2000" dirty="0"/>
              <a:t>reduces the overall testing time. But the new part must be tested, and all interfaces must be fully exercised.</a:t>
            </a:r>
          </a:p>
          <a:p>
            <a:endParaRPr lang="en-US" dirty="0"/>
          </a:p>
        </p:txBody>
      </p:sp>
    </p:spTree>
    <p:extLst>
      <p:ext uri="{BB962C8B-B14F-4D97-AF65-F5344CB8AC3E}">
        <p14:creationId xmlns:p14="http://schemas.microsoft.com/office/powerpoint/2010/main" val="9797092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Advantages</a:t>
            </a:r>
            <a:endParaRPr lang="en-US" b="1" cap="none" dirty="0"/>
          </a:p>
        </p:txBody>
      </p:sp>
      <p:sp>
        <p:nvSpPr>
          <p:cNvPr id="3" name="Content Placeholder 2"/>
          <p:cNvSpPr>
            <a:spLocks noGrp="1"/>
          </p:cNvSpPr>
          <p:nvPr>
            <p:ph idx="1"/>
          </p:nvPr>
        </p:nvSpPr>
        <p:spPr>
          <a:xfrm>
            <a:off x="1451579" y="1561514"/>
            <a:ext cx="9603275" cy="4517314"/>
          </a:xfrm>
        </p:spPr>
        <p:txBody>
          <a:bodyPr>
            <a:normAutofit/>
          </a:bodyPr>
          <a:lstStyle/>
          <a:p>
            <a:r>
              <a:rPr lang="en-US" dirty="0" smtClean="0"/>
              <a:t>Changing </a:t>
            </a:r>
            <a:r>
              <a:rPr lang="en-US" dirty="0"/>
              <a:t>requirements can be accommodated.</a:t>
            </a:r>
          </a:p>
          <a:p>
            <a:r>
              <a:rPr lang="en-US" dirty="0"/>
              <a:t>Progress can be measured.</a:t>
            </a:r>
          </a:p>
          <a:p>
            <a:r>
              <a:rPr lang="en-US" dirty="0"/>
              <a:t>Iteration time can be short with use of powerful RAD tools.</a:t>
            </a:r>
          </a:p>
          <a:p>
            <a:r>
              <a:rPr lang="en-US" dirty="0"/>
              <a:t>Productivity with fewer people in a short time.</a:t>
            </a:r>
          </a:p>
          <a:p>
            <a:r>
              <a:rPr lang="en-US" dirty="0"/>
              <a:t>Reduced development time.</a:t>
            </a:r>
          </a:p>
          <a:p>
            <a:r>
              <a:rPr lang="en-US" dirty="0"/>
              <a:t>Increases reusability of components.</a:t>
            </a:r>
          </a:p>
          <a:p>
            <a:r>
              <a:rPr lang="en-US" dirty="0" smtClean="0"/>
              <a:t>Encourages </a:t>
            </a:r>
            <a:r>
              <a:rPr lang="en-US" dirty="0"/>
              <a:t>customer feedback.</a:t>
            </a:r>
          </a:p>
          <a:p>
            <a:r>
              <a:rPr lang="en-US" dirty="0"/>
              <a:t>Integration from very beginning solves a lot of integration issues.</a:t>
            </a:r>
          </a:p>
          <a:p>
            <a:endParaRPr lang="en-US" dirty="0"/>
          </a:p>
        </p:txBody>
      </p:sp>
    </p:spTree>
    <p:extLst>
      <p:ext uri="{BB962C8B-B14F-4D97-AF65-F5344CB8AC3E}">
        <p14:creationId xmlns:p14="http://schemas.microsoft.com/office/powerpoint/2010/main" val="121075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451579" y="1561514"/>
            <a:ext cx="9603275" cy="4530193"/>
          </a:xfrm>
        </p:spPr>
        <p:txBody>
          <a:bodyPr>
            <a:normAutofit/>
          </a:bodyPr>
          <a:lstStyle/>
          <a:p>
            <a:pPr marL="0" indent="0">
              <a:buNone/>
            </a:pPr>
            <a:r>
              <a:rPr lang="en-US" dirty="0"/>
              <a:t>There are various Software development models or methodologies. They are as follows</a:t>
            </a:r>
            <a:r>
              <a:rPr lang="en-US" dirty="0" smtClean="0"/>
              <a:t>:</a:t>
            </a:r>
            <a:endParaRPr lang="en-US" dirty="0"/>
          </a:p>
          <a:p>
            <a:r>
              <a:rPr lang="en-US" dirty="0"/>
              <a:t>Waterfall model</a:t>
            </a:r>
          </a:p>
          <a:p>
            <a:r>
              <a:rPr lang="en-US" dirty="0"/>
              <a:t>V model</a:t>
            </a:r>
          </a:p>
          <a:p>
            <a:r>
              <a:rPr lang="en-US" dirty="0"/>
              <a:t>Incremental model</a:t>
            </a:r>
          </a:p>
          <a:p>
            <a:r>
              <a:rPr lang="en-US" dirty="0"/>
              <a:t>RAD model</a:t>
            </a:r>
          </a:p>
          <a:p>
            <a:r>
              <a:rPr lang="en-US" dirty="0"/>
              <a:t>Agile model</a:t>
            </a:r>
          </a:p>
          <a:p>
            <a:r>
              <a:rPr lang="en-US" dirty="0"/>
              <a:t>Iterative model</a:t>
            </a:r>
          </a:p>
          <a:p>
            <a:r>
              <a:rPr lang="en-US" dirty="0"/>
              <a:t>Spiral model</a:t>
            </a:r>
          </a:p>
          <a:p>
            <a:r>
              <a:rPr lang="en-US" dirty="0"/>
              <a:t>Prototype model</a:t>
            </a:r>
          </a:p>
        </p:txBody>
      </p:sp>
    </p:spTree>
    <p:extLst>
      <p:ext uri="{BB962C8B-B14F-4D97-AF65-F5344CB8AC3E}">
        <p14:creationId xmlns:p14="http://schemas.microsoft.com/office/powerpoint/2010/main" val="415395482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smtClean="0"/>
              <a:t>Disadvantages</a:t>
            </a:r>
            <a:endParaRPr lang="en-US" b="1" cap="none" dirty="0"/>
          </a:p>
        </p:txBody>
      </p:sp>
      <p:sp>
        <p:nvSpPr>
          <p:cNvPr id="3" name="Content Placeholder 2"/>
          <p:cNvSpPr>
            <a:spLocks noGrp="1"/>
          </p:cNvSpPr>
          <p:nvPr>
            <p:ph idx="1"/>
          </p:nvPr>
        </p:nvSpPr>
        <p:spPr>
          <a:xfrm>
            <a:off x="1451579" y="1561514"/>
            <a:ext cx="9603275" cy="4581709"/>
          </a:xfrm>
        </p:spPr>
        <p:txBody>
          <a:bodyPr>
            <a:normAutofit/>
          </a:bodyPr>
          <a:lstStyle/>
          <a:p>
            <a:r>
              <a:rPr lang="en-US" dirty="0"/>
              <a:t>Dependency on technically strong team members for identifying business requirements</a:t>
            </a:r>
            <a:r>
              <a:rPr lang="en-US" dirty="0" smtClean="0"/>
              <a:t>.</a:t>
            </a:r>
            <a:endParaRPr lang="en-US" dirty="0"/>
          </a:p>
          <a:p>
            <a:r>
              <a:rPr lang="en-US" dirty="0"/>
              <a:t>Only system that can be modularized can be built using RAD</a:t>
            </a:r>
            <a:r>
              <a:rPr lang="en-US" dirty="0" smtClean="0"/>
              <a:t>.</a:t>
            </a:r>
            <a:endParaRPr lang="en-US" dirty="0"/>
          </a:p>
          <a:p>
            <a:r>
              <a:rPr lang="en-US" dirty="0"/>
              <a:t>Requires highly skilled developers/designers</a:t>
            </a:r>
            <a:r>
              <a:rPr lang="en-US" dirty="0" smtClean="0"/>
              <a:t>.</a:t>
            </a:r>
            <a:endParaRPr lang="en-US" dirty="0"/>
          </a:p>
          <a:p>
            <a:r>
              <a:rPr lang="en-US" dirty="0"/>
              <a:t>High dependency on Modelling skills</a:t>
            </a:r>
            <a:r>
              <a:rPr lang="en-US" dirty="0" smtClean="0"/>
              <a:t>.</a:t>
            </a:r>
            <a:endParaRPr lang="en-US" dirty="0"/>
          </a:p>
          <a:p>
            <a:r>
              <a:rPr lang="en-US" dirty="0" smtClean="0"/>
              <a:t>Management </a:t>
            </a:r>
            <a:r>
              <a:rPr lang="en-US" dirty="0"/>
              <a:t>complexity is more</a:t>
            </a:r>
            <a:r>
              <a:rPr lang="en-US" dirty="0" smtClean="0"/>
              <a:t>.</a:t>
            </a:r>
            <a:endParaRPr lang="en-US" dirty="0"/>
          </a:p>
          <a:p>
            <a:r>
              <a:rPr lang="en-US" dirty="0"/>
              <a:t>Suitable for systems that are component based and scalable</a:t>
            </a:r>
            <a:r>
              <a:rPr lang="en-US" dirty="0" smtClean="0"/>
              <a:t>.</a:t>
            </a:r>
            <a:endParaRPr lang="en-US" dirty="0"/>
          </a:p>
          <a:p>
            <a:r>
              <a:rPr lang="en-US" dirty="0"/>
              <a:t>Requires user involvement throughout the life cycle</a:t>
            </a:r>
            <a:r>
              <a:rPr lang="en-US" dirty="0" smtClean="0"/>
              <a:t>.</a:t>
            </a:r>
            <a:endParaRPr lang="en-US" dirty="0"/>
          </a:p>
        </p:txBody>
      </p:sp>
    </p:spTree>
    <p:extLst>
      <p:ext uri="{BB962C8B-B14F-4D97-AF65-F5344CB8AC3E}">
        <p14:creationId xmlns:p14="http://schemas.microsoft.com/office/powerpoint/2010/main" val="16090275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Software Prototyping</a:t>
            </a:r>
            <a:endParaRPr lang="en-US" b="1" cap="none" dirty="0"/>
          </a:p>
        </p:txBody>
      </p:sp>
      <p:sp>
        <p:nvSpPr>
          <p:cNvPr id="3" name="Content Placeholder 2"/>
          <p:cNvSpPr>
            <a:spLocks noGrp="1"/>
          </p:cNvSpPr>
          <p:nvPr>
            <p:ph idx="1"/>
          </p:nvPr>
        </p:nvSpPr>
        <p:spPr>
          <a:xfrm>
            <a:off x="1451579" y="1561514"/>
            <a:ext cx="9603275" cy="4607466"/>
          </a:xfrm>
        </p:spPr>
        <p:txBody>
          <a:bodyPr/>
          <a:lstStyle/>
          <a:p>
            <a:r>
              <a:rPr lang="en-US" dirty="0"/>
              <a:t>The Software Prototyping refers to building software application prototypes which displays the functionality of the product under development, but may not actually hold the exact logic of the original software</a:t>
            </a:r>
            <a:r>
              <a:rPr lang="en-US" dirty="0" smtClean="0"/>
              <a:t>.</a:t>
            </a:r>
          </a:p>
          <a:p>
            <a:r>
              <a:rPr lang="en-US" dirty="0"/>
              <a:t>Software prototyping is becoming very popular as a software development model, as it enables to understand customer requirements at an early stage of development. </a:t>
            </a:r>
            <a:endParaRPr lang="en-US" dirty="0" smtClean="0"/>
          </a:p>
          <a:p>
            <a:r>
              <a:rPr lang="en-US" dirty="0" smtClean="0"/>
              <a:t>It </a:t>
            </a:r>
            <a:r>
              <a:rPr lang="en-US" dirty="0"/>
              <a:t>helps get valuable feedback from the customer and helps software designers and developers understand about what exactly is expected from the product under development</a:t>
            </a:r>
            <a:r>
              <a:rPr lang="en-US" dirty="0" smtClean="0"/>
              <a:t>.</a:t>
            </a:r>
          </a:p>
          <a:p>
            <a:r>
              <a:rPr lang="en-US" dirty="0"/>
              <a:t>Prototyping is used to allow the users evaluate developer proposals and try them out before implementation.</a:t>
            </a:r>
          </a:p>
        </p:txBody>
      </p:sp>
    </p:spTree>
    <p:extLst>
      <p:ext uri="{BB962C8B-B14F-4D97-AF65-F5344CB8AC3E}">
        <p14:creationId xmlns:p14="http://schemas.microsoft.com/office/powerpoint/2010/main" val="255075093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Steps Of Prototype Model</a:t>
            </a:r>
            <a:endParaRPr lang="en-US" b="1" cap="none" dirty="0"/>
          </a:p>
        </p:txBody>
      </p:sp>
      <p:sp>
        <p:nvSpPr>
          <p:cNvPr id="3" name="Content Placeholder 2"/>
          <p:cNvSpPr>
            <a:spLocks noGrp="1"/>
          </p:cNvSpPr>
          <p:nvPr>
            <p:ph idx="1"/>
          </p:nvPr>
        </p:nvSpPr>
        <p:spPr>
          <a:xfrm>
            <a:off x="1451579" y="1561514"/>
            <a:ext cx="10023497" cy="4581709"/>
          </a:xfrm>
        </p:spPr>
        <p:txBody>
          <a:bodyPr>
            <a:normAutofit lnSpcReduction="10000"/>
          </a:bodyPr>
          <a:lstStyle/>
          <a:p>
            <a:pPr marL="0" indent="0">
              <a:buNone/>
            </a:pPr>
            <a:r>
              <a:rPr lang="en-US" b="1" dirty="0"/>
              <a:t>Basic requirement identification: </a:t>
            </a:r>
            <a:endParaRPr lang="en-US" b="1" dirty="0" smtClean="0"/>
          </a:p>
          <a:p>
            <a:pPr lvl="1"/>
            <a:r>
              <a:rPr lang="en-US" sz="2000" dirty="0" smtClean="0"/>
              <a:t>This </a:t>
            </a:r>
            <a:r>
              <a:rPr lang="en-US" sz="2000" dirty="0"/>
              <a:t>step involves understanding the basic product requirements in terms of the user interface. </a:t>
            </a:r>
            <a:endParaRPr lang="en-US" sz="2000" dirty="0" smtClean="0"/>
          </a:p>
          <a:p>
            <a:pPr lvl="1"/>
            <a:r>
              <a:rPr lang="en-US" sz="2000" dirty="0" smtClean="0"/>
              <a:t>The </a:t>
            </a:r>
            <a:r>
              <a:rPr lang="en-US" sz="2000" dirty="0"/>
              <a:t>software publisher decides the functionality, who the user will likely be, and what the user will want from the product.</a:t>
            </a:r>
          </a:p>
          <a:p>
            <a:pPr marL="0" indent="0">
              <a:buNone/>
            </a:pPr>
            <a:r>
              <a:rPr lang="en-US" b="1" dirty="0"/>
              <a:t>Developing the initial prototype: </a:t>
            </a:r>
            <a:endParaRPr lang="en-US" b="1" dirty="0" smtClean="0"/>
          </a:p>
          <a:p>
            <a:pPr lvl="1"/>
            <a:r>
              <a:rPr lang="en-US" sz="2000" dirty="0"/>
              <a:t>The initial Prototype is developed in this stage, where the very basic requirements are showcased and user interfaces are provided. </a:t>
            </a:r>
            <a:endParaRPr lang="en-US" sz="2000" dirty="0" smtClean="0"/>
          </a:p>
          <a:p>
            <a:pPr lvl="1"/>
            <a:r>
              <a:rPr lang="en-US" sz="2000" dirty="0" smtClean="0"/>
              <a:t>These </a:t>
            </a:r>
            <a:r>
              <a:rPr lang="en-US" sz="2000" dirty="0"/>
              <a:t>features may not exactly work in the same manner internally in the actual software developed. </a:t>
            </a:r>
            <a:endParaRPr lang="en-US" sz="2000" dirty="0" smtClean="0"/>
          </a:p>
          <a:p>
            <a:pPr lvl="1"/>
            <a:r>
              <a:rPr lang="en-US" sz="2000" dirty="0" smtClean="0"/>
              <a:t>While</a:t>
            </a:r>
            <a:r>
              <a:rPr lang="en-US" sz="2000" dirty="0"/>
              <a:t>, the workarounds are used to give the same look and feel to the customer in the prototype developed</a:t>
            </a:r>
            <a:r>
              <a:rPr lang="en-US" sz="2000" dirty="0" smtClean="0"/>
              <a:t>.</a:t>
            </a:r>
            <a:endParaRPr lang="en-US" sz="2000" dirty="0"/>
          </a:p>
          <a:p>
            <a:pPr marL="0" indent="0">
              <a:buNone/>
            </a:pPr>
            <a:endParaRPr lang="en-US" dirty="0"/>
          </a:p>
        </p:txBody>
      </p:sp>
    </p:spTree>
    <p:extLst>
      <p:ext uri="{BB962C8B-B14F-4D97-AF65-F5344CB8AC3E}">
        <p14:creationId xmlns:p14="http://schemas.microsoft.com/office/powerpoint/2010/main" val="23785205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004552" y="122931"/>
            <a:ext cx="10470523" cy="5968776"/>
          </a:xfrm>
        </p:spPr>
        <p:txBody>
          <a:bodyPr>
            <a:normAutofit/>
          </a:bodyPr>
          <a:lstStyle/>
          <a:p>
            <a:pPr marL="0" indent="0">
              <a:buNone/>
            </a:pPr>
            <a:r>
              <a:rPr lang="en-US" b="1" dirty="0"/>
              <a:t>Review of the Prototype</a:t>
            </a:r>
          </a:p>
          <a:p>
            <a:pPr lvl="1"/>
            <a:r>
              <a:rPr lang="en-US" sz="2000" dirty="0"/>
              <a:t>The prototype developed is then presented to the customer and the other important stakeholders in the project. </a:t>
            </a:r>
            <a:endParaRPr lang="en-US" sz="2000" dirty="0" smtClean="0"/>
          </a:p>
          <a:p>
            <a:pPr lvl="1"/>
            <a:r>
              <a:rPr lang="en-US" sz="2000" dirty="0" smtClean="0"/>
              <a:t>The </a:t>
            </a:r>
            <a:r>
              <a:rPr lang="en-US" sz="2000" dirty="0"/>
              <a:t>feedback is collected in an organized manner and used for further enhancements in the product under development.</a:t>
            </a:r>
          </a:p>
          <a:p>
            <a:pPr marL="0" indent="0">
              <a:buNone/>
            </a:pPr>
            <a:r>
              <a:rPr lang="en-US" b="1" dirty="0"/>
              <a:t>Revise and Enhance the Prototype</a:t>
            </a:r>
          </a:p>
          <a:p>
            <a:pPr lvl="1"/>
            <a:r>
              <a:rPr lang="en-US" sz="2000" dirty="0"/>
              <a:t>The feedback and the review comments are discussed during this stage and some negotiations happen with the customer based on factors like – time and budget constraints and technical feasibility of the actual implementation. </a:t>
            </a:r>
            <a:endParaRPr lang="en-US" sz="2000" dirty="0" smtClean="0"/>
          </a:p>
          <a:p>
            <a:pPr lvl="1"/>
            <a:r>
              <a:rPr lang="en-US" sz="2000" dirty="0" smtClean="0"/>
              <a:t>The </a:t>
            </a:r>
            <a:r>
              <a:rPr lang="en-US" sz="2000" dirty="0"/>
              <a:t>changes accepted are again incorporated in the new Prototype developed and the cycle repeats until the customer expectations are met.</a:t>
            </a:r>
          </a:p>
          <a:p>
            <a:pPr marL="0" indent="0">
              <a:buNone/>
            </a:pPr>
            <a:endParaRPr lang="en-US" dirty="0"/>
          </a:p>
        </p:txBody>
      </p:sp>
    </p:spTree>
    <p:extLst>
      <p:ext uri="{BB962C8B-B14F-4D97-AF65-F5344CB8AC3E}">
        <p14:creationId xmlns:p14="http://schemas.microsoft.com/office/powerpoint/2010/main" val="36958840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Types Of Software Prototyping</a:t>
            </a:r>
            <a:endParaRPr lang="en-US" cap="none" dirty="0"/>
          </a:p>
        </p:txBody>
      </p:sp>
      <p:sp>
        <p:nvSpPr>
          <p:cNvPr id="3" name="Content Placeholder 2"/>
          <p:cNvSpPr>
            <a:spLocks noGrp="1"/>
          </p:cNvSpPr>
          <p:nvPr>
            <p:ph idx="1"/>
          </p:nvPr>
        </p:nvSpPr>
        <p:spPr>
          <a:xfrm>
            <a:off x="1451579" y="1561514"/>
            <a:ext cx="9959103" cy="4568830"/>
          </a:xfrm>
        </p:spPr>
        <p:txBody>
          <a:bodyPr>
            <a:normAutofit lnSpcReduction="10000"/>
          </a:bodyPr>
          <a:lstStyle/>
          <a:p>
            <a:r>
              <a:rPr lang="en-US" dirty="0"/>
              <a:t>There are two main types of prototypes. They are, the </a:t>
            </a:r>
            <a:r>
              <a:rPr lang="en-US" i="1" dirty="0"/>
              <a:t>throwaway model</a:t>
            </a:r>
            <a:r>
              <a:rPr lang="en-US" dirty="0"/>
              <a:t> and the </a:t>
            </a:r>
            <a:r>
              <a:rPr lang="en-US" i="1" dirty="0"/>
              <a:t>evolutionary model</a:t>
            </a:r>
            <a:r>
              <a:rPr lang="en-US" dirty="0" smtClean="0"/>
              <a:t>.</a:t>
            </a:r>
          </a:p>
          <a:p>
            <a:pPr marL="0" indent="0">
              <a:buNone/>
            </a:pPr>
            <a:r>
              <a:rPr lang="en-US" b="1" dirty="0" smtClean="0"/>
              <a:t>1. Throwaway Prototyping</a:t>
            </a:r>
          </a:p>
          <a:p>
            <a:pPr lvl="1"/>
            <a:r>
              <a:rPr lang="en-US" sz="2000" dirty="0" smtClean="0"/>
              <a:t>The</a:t>
            </a:r>
            <a:r>
              <a:rPr lang="en-US" sz="2000" dirty="0"/>
              <a:t> </a:t>
            </a:r>
            <a:r>
              <a:rPr lang="en-US" sz="2000" b="1" dirty="0"/>
              <a:t>throwaway model</a:t>
            </a:r>
            <a:r>
              <a:rPr lang="en-US" sz="2000" dirty="0"/>
              <a:t> is designed to be discarded once the review process has been completed. </a:t>
            </a:r>
            <a:endParaRPr lang="en-US" sz="2000" dirty="0" smtClean="0"/>
          </a:p>
          <a:p>
            <a:pPr lvl="1"/>
            <a:r>
              <a:rPr lang="en-US" sz="2000" dirty="0" smtClean="0"/>
              <a:t>It </a:t>
            </a:r>
            <a:r>
              <a:rPr lang="en-US" sz="2000" dirty="0"/>
              <a:t>looks at what the end product may look like and it’s typically not well defined.</a:t>
            </a:r>
          </a:p>
          <a:p>
            <a:pPr marL="0" indent="0">
              <a:buNone/>
            </a:pPr>
            <a:r>
              <a:rPr lang="en-US" b="1" dirty="0" smtClean="0"/>
              <a:t>2. Evolutionary Prototyping</a:t>
            </a:r>
          </a:p>
          <a:p>
            <a:pPr lvl="1"/>
            <a:r>
              <a:rPr lang="en-US" sz="2000" dirty="0" smtClean="0"/>
              <a:t>The</a:t>
            </a:r>
            <a:r>
              <a:rPr lang="en-US" sz="2000" dirty="0"/>
              <a:t> </a:t>
            </a:r>
            <a:r>
              <a:rPr lang="en-US" sz="2000" b="1" dirty="0"/>
              <a:t>evolutionary model</a:t>
            </a:r>
            <a:r>
              <a:rPr lang="en-US" sz="2000" dirty="0"/>
              <a:t> for prototyping is based on building actual functional prototypes with minimal functionality in the beginning. </a:t>
            </a:r>
            <a:endParaRPr lang="en-US" sz="2000" dirty="0" smtClean="0"/>
          </a:p>
          <a:p>
            <a:pPr lvl="1"/>
            <a:r>
              <a:rPr lang="en-US" sz="2000" dirty="0" smtClean="0"/>
              <a:t>By </a:t>
            </a:r>
            <a:r>
              <a:rPr lang="en-US" sz="2000" dirty="0"/>
              <a:t>using evolutionary prototyping, the well-understood requirements are included in the prototype and the requirements are added when they are understood.</a:t>
            </a:r>
          </a:p>
          <a:p>
            <a:pPr marL="0" indent="0">
              <a:buNone/>
            </a:pPr>
            <a:endParaRPr lang="en-US" dirty="0"/>
          </a:p>
        </p:txBody>
      </p:sp>
    </p:spTree>
    <p:extLst>
      <p:ext uri="{BB962C8B-B14F-4D97-AF65-F5344CB8AC3E}">
        <p14:creationId xmlns:p14="http://schemas.microsoft.com/office/powerpoint/2010/main" val="141784834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145191" y="200202"/>
            <a:ext cx="10072308" cy="5878625"/>
          </a:xfrm>
        </p:spPr>
        <p:txBody>
          <a:bodyPr>
            <a:noAutofit/>
          </a:bodyPr>
          <a:lstStyle/>
          <a:p>
            <a:pPr marL="0" indent="0">
              <a:buNone/>
            </a:pPr>
            <a:r>
              <a:rPr lang="en-US" sz="2200" b="1" dirty="0"/>
              <a:t>The advantages of software prototyping are:</a:t>
            </a:r>
          </a:p>
          <a:p>
            <a:pPr lvl="1"/>
            <a:r>
              <a:rPr lang="en-US" sz="2200" dirty="0"/>
              <a:t>It reduces time and cost, as the defects are detected much earlier.</a:t>
            </a:r>
          </a:p>
          <a:p>
            <a:pPr lvl="1"/>
            <a:r>
              <a:rPr lang="en-US" sz="2200" dirty="0"/>
              <a:t>Quicker feedback from users.</a:t>
            </a:r>
          </a:p>
          <a:p>
            <a:pPr lvl="1"/>
            <a:r>
              <a:rPr lang="en-US" sz="2200" dirty="0"/>
              <a:t>Increased user involvement in the software product production.</a:t>
            </a:r>
          </a:p>
          <a:p>
            <a:pPr lvl="1"/>
            <a:r>
              <a:rPr lang="en-US" sz="2200" dirty="0"/>
              <a:t>Missing functionalities are identified easily.</a:t>
            </a:r>
          </a:p>
          <a:p>
            <a:pPr marL="0" indent="0">
              <a:buNone/>
            </a:pPr>
            <a:r>
              <a:rPr lang="en-US" sz="2200" b="1" dirty="0"/>
              <a:t>The disadvantages of software prototyping are:</a:t>
            </a:r>
          </a:p>
          <a:p>
            <a:pPr lvl="1"/>
            <a:r>
              <a:rPr lang="en-US" sz="2200" dirty="0"/>
              <a:t>Users may get confused between the prototypes and actual systems.</a:t>
            </a:r>
          </a:p>
          <a:p>
            <a:pPr lvl="1"/>
            <a:r>
              <a:rPr lang="en-US" sz="2200" dirty="0"/>
              <a:t>Too much effort may be invested in building prototypes.</a:t>
            </a:r>
          </a:p>
          <a:p>
            <a:pPr lvl="1"/>
            <a:r>
              <a:rPr lang="en-US" sz="2200" dirty="0"/>
              <a:t>A risk of insufficient requirement analysis due to over-dependency on the prototype.</a:t>
            </a:r>
          </a:p>
          <a:p>
            <a:endParaRPr lang="en-US" sz="2200" dirty="0"/>
          </a:p>
        </p:txBody>
      </p:sp>
    </p:spTree>
    <p:extLst>
      <p:ext uri="{BB962C8B-B14F-4D97-AF65-F5344CB8AC3E}">
        <p14:creationId xmlns:p14="http://schemas.microsoft.com/office/powerpoint/2010/main" val="425146909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Rational Unified Process (RUP)</a:t>
            </a:r>
            <a:endParaRPr lang="en-US" b="1" cap="none" dirty="0"/>
          </a:p>
        </p:txBody>
      </p:sp>
      <p:sp>
        <p:nvSpPr>
          <p:cNvPr id="3" name="Content Placeholder 2"/>
          <p:cNvSpPr>
            <a:spLocks noGrp="1"/>
          </p:cNvSpPr>
          <p:nvPr>
            <p:ph idx="1"/>
          </p:nvPr>
        </p:nvSpPr>
        <p:spPr>
          <a:xfrm>
            <a:off x="1451579" y="1561515"/>
            <a:ext cx="9603275" cy="3956346"/>
          </a:xfrm>
        </p:spPr>
        <p:txBody>
          <a:bodyPr/>
          <a:lstStyle/>
          <a:p>
            <a:r>
              <a:rPr lang="en-US" dirty="0"/>
              <a:t>The rational unified process (RUP) is a software engineering and development process focused on using the unified modeling language (UML) to design and build software. </a:t>
            </a:r>
            <a:endParaRPr lang="en-US" dirty="0" smtClean="0"/>
          </a:p>
          <a:p>
            <a:r>
              <a:rPr lang="en-US" dirty="0" smtClean="0"/>
              <a:t>Using </a:t>
            </a:r>
            <a:r>
              <a:rPr lang="en-US" dirty="0"/>
              <a:t>the RUP process allows </a:t>
            </a:r>
            <a:r>
              <a:rPr lang="en-US" dirty="0" smtClean="0"/>
              <a:t>us </a:t>
            </a:r>
            <a:r>
              <a:rPr lang="en-US" dirty="0"/>
              <a:t>to operate business analysis, design, testing and implementation throughout the software development process and its unique stages, helping </a:t>
            </a:r>
            <a:r>
              <a:rPr lang="en-US" dirty="0" smtClean="0"/>
              <a:t>us </a:t>
            </a:r>
            <a:r>
              <a:rPr lang="en-US" dirty="0"/>
              <a:t>create a customized product. </a:t>
            </a:r>
            <a:endParaRPr lang="en-US" dirty="0" smtClean="0"/>
          </a:p>
        </p:txBody>
      </p:sp>
    </p:spTree>
    <p:extLst>
      <p:ext uri="{BB962C8B-B14F-4D97-AF65-F5344CB8AC3E}">
        <p14:creationId xmlns:p14="http://schemas.microsoft.com/office/powerpoint/2010/main" val="83097479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40914" y="0"/>
            <a:ext cx="11307650" cy="6104586"/>
          </a:xfrm>
        </p:spPr>
        <p:txBody>
          <a:bodyPr>
            <a:normAutofit lnSpcReduction="10000"/>
          </a:bodyPr>
          <a:lstStyle/>
          <a:p>
            <a:pPr marL="0" indent="0" fontAlgn="base">
              <a:buNone/>
            </a:pPr>
            <a:r>
              <a:rPr lang="en-US" b="1" dirty="0" smtClean="0"/>
              <a:t>Inception</a:t>
            </a:r>
            <a:endParaRPr lang="en-US" dirty="0"/>
          </a:p>
          <a:p>
            <a:pPr lvl="1" fontAlgn="base"/>
            <a:r>
              <a:rPr lang="en-US" sz="2000" dirty="0"/>
              <a:t>Communication and planning are the main ones.</a:t>
            </a:r>
          </a:p>
          <a:p>
            <a:pPr lvl="1" fontAlgn="base"/>
            <a:r>
              <a:rPr lang="en-US" sz="2000" dirty="0"/>
              <a:t>Identifies the scope of the project using a use-case model allowing managers to estimate costs and time required.</a:t>
            </a:r>
          </a:p>
          <a:p>
            <a:pPr lvl="1" fontAlgn="base"/>
            <a:r>
              <a:rPr lang="en-US" sz="2000" dirty="0"/>
              <a:t>Customers’ requirements are identified and then it becomes easy to make a plan for the project.</a:t>
            </a:r>
          </a:p>
          <a:p>
            <a:pPr lvl="1" fontAlgn="base"/>
            <a:r>
              <a:rPr lang="en-US" sz="2000" dirty="0"/>
              <a:t>The project plan, Project goal, risks, use-case model, and Project description, are made.</a:t>
            </a:r>
          </a:p>
          <a:p>
            <a:pPr lvl="1" fontAlgn="base"/>
            <a:r>
              <a:rPr lang="en-US" sz="2000" dirty="0"/>
              <a:t>The project is checked against the milestone criteria and if it couldn’t pass these criteria then the project can be either canceled or redesigned</a:t>
            </a:r>
            <a:r>
              <a:rPr lang="en-US" sz="2000" dirty="0" smtClean="0"/>
              <a:t>.</a:t>
            </a:r>
          </a:p>
          <a:p>
            <a:pPr marL="0" indent="0" fontAlgn="base">
              <a:buNone/>
            </a:pPr>
            <a:r>
              <a:rPr lang="en-US" b="1" dirty="0" smtClean="0"/>
              <a:t>Elaboration</a:t>
            </a:r>
            <a:endParaRPr lang="en-US" dirty="0"/>
          </a:p>
          <a:p>
            <a:pPr lvl="1" fontAlgn="base"/>
            <a:r>
              <a:rPr lang="en-US" sz="2000" dirty="0"/>
              <a:t>Planning and modeling are the main ones.</a:t>
            </a:r>
          </a:p>
          <a:p>
            <a:pPr lvl="1" fontAlgn="base"/>
            <a:r>
              <a:rPr lang="en-US" sz="2000" dirty="0"/>
              <a:t>A detailed evaluation and development plan is carried out and diminishes the risks.</a:t>
            </a:r>
          </a:p>
          <a:p>
            <a:pPr lvl="1" fontAlgn="base"/>
            <a:r>
              <a:rPr lang="en-US" sz="2000" dirty="0"/>
              <a:t>Revise or redefine the use-case </a:t>
            </a:r>
            <a:r>
              <a:rPr lang="en-US" sz="2000" dirty="0" smtClean="0"/>
              <a:t>model, business </a:t>
            </a:r>
            <a:r>
              <a:rPr lang="en-US" sz="2000" dirty="0"/>
              <a:t>case, and risks.</a:t>
            </a:r>
          </a:p>
          <a:p>
            <a:pPr lvl="1" fontAlgn="base"/>
            <a:r>
              <a:rPr lang="en-US" sz="2000" dirty="0"/>
              <a:t>Again, checked against milestone criteria and if it couldn’t pass these criteria then again project can be canceled or redesigned.</a:t>
            </a:r>
          </a:p>
          <a:p>
            <a:pPr lvl="1" fontAlgn="base"/>
            <a:r>
              <a:rPr lang="en-US" sz="2000" dirty="0"/>
              <a:t>Executable architecture baseline.</a:t>
            </a:r>
          </a:p>
          <a:p>
            <a:pPr marL="457200" lvl="1" indent="0" fontAlgn="base">
              <a:buNone/>
            </a:pPr>
            <a:endParaRPr lang="en-US" dirty="0"/>
          </a:p>
          <a:p>
            <a:endParaRPr lang="en-US" dirty="0"/>
          </a:p>
        </p:txBody>
      </p:sp>
    </p:spTree>
    <p:extLst>
      <p:ext uri="{BB962C8B-B14F-4D97-AF65-F5344CB8AC3E}">
        <p14:creationId xmlns:p14="http://schemas.microsoft.com/office/powerpoint/2010/main" val="40850302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338375" y="110050"/>
            <a:ext cx="9604375" cy="5994535"/>
          </a:xfrm>
        </p:spPr>
        <p:txBody>
          <a:bodyPr>
            <a:normAutofit/>
          </a:bodyPr>
          <a:lstStyle/>
          <a:p>
            <a:pPr marL="0" indent="0" fontAlgn="base">
              <a:buNone/>
            </a:pPr>
            <a:r>
              <a:rPr lang="en-US" b="1" dirty="0"/>
              <a:t>Construction –</a:t>
            </a:r>
            <a:endParaRPr lang="en-US" dirty="0"/>
          </a:p>
          <a:p>
            <a:pPr lvl="1" fontAlgn="base"/>
            <a:r>
              <a:rPr lang="en-US" sz="2000" dirty="0"/>
              <a:t>The project is developed and completed.</a:t>
            </a:r>
          </a:p>
          <a:p>
            <a:pPr lvl="1" fontAlgn="base"/>
            <a:r>
              <a:rPr lang="en-US" sz="2000" dirty="0"/>
              <a:t>System or source code is created and then testing is done.</a:t>
            </a:r>
          </a:p>
          <a:p>
            <a:pPr lvl="1" fontAlgn="base"/>
            <a:r>
              <a:rPr lang="en-US" sz="2000" dirty="0"/>
              <a:t>Coding takes place.</a:t>
            </a:r>
          </a:p>
          <a:p>
            <a:pPr marL="0" indent="0" fontAlgn="base">
              <a:buNone/>
            </a:pPr>
            <a:r>
              <a:rPr lang="en-US" b="1" dirty="0"/>
              <a:t>Transition –</a:t>
            </a:r>
            <a:endParaRPr lang="en-US" dirty="0"/>
          </a:p>
          <a:p>
            <a:pPr lvl="1" fontAlgn="base"/>
            <a:r>
              <a:rPr lang="en-US" sz="2000" dirty="0"/>
              <a:t>The final project is released to the public.</a:t>
            </a:r>
          </a:p>
          <a:p>
            <a:pPr lvl="1" fontAlgn="base"/>
            <a:r>
              <a:rPr lang="en-US" sz="2000" dirty="0"/>
              <a:t>Transit the project from development into production.</a:t>
            </a:r>
          </a:p>
          <a:p>
            <a:pPr lvl="1" fontAlgn="base"/>
            <a:r>
              <a:rPr lang="en-US" sz="2000" dirty="0"/>
              <a:t>Update project documentation.</a:t>
            </a:r>
          </a:p>
          <a:p>
            <a:pPr lvl="1" fontAlgn="base"/>
            <a:r>
              <a:rPr lang="en-US" sz="2000" dirty="0"/>
              <a:t>Beta testing is conducted.</a:t>
            </a:r>
          </a:p>
          <a:p>
            <a:pPr lvl="1" fontAlgn="base"/>
            <a:r>
              <a:rPr lang="en-US" sz="2000" dirty="0"/>
              <a:t>Defects are removed from the project based on feedback from the public.</a:t>
            </a:r>
          </a:p>
          <a:p>
            <a:pPr marL="0" indent="0" fontAlgn="base">
              <a:buNone/>
            </a:pPr>
            <a:r>
              <a:rPr lang="en-US" b="1" dirty="0"/>
              <a:t>Production –</a:t>
            </a:r>
            <a:endParaRPr lang="en-US" dirty="0"/>
          </a:p>
          <a:p>
            <a:pPr lvl="1" fontAlgn="base"/>
            <a:r>
              <a:rPr lang="en-US" sz="2000" dirty="0"/>
              <a:t>The final phase of the model.</a:t>
            </a:r>
          </a:p>
          <a:p>
            <a:pPr lvl="1" fontAlgn="base"/>
            <a:r>
              <a:rPr lang="en-US" sz="2000" dirty="0"/>
              <a:t>The project is maintained and updated accordingly</a:t>
            </a:r>
            <a:r>
              <a:rPr lang="en-US" sz="2000" dirty="0" smtClean="0"/>
              <a:t>.</a:t>
            </a:r>
            <a:endParaRPr lang="en-US" sz="2000" dirty="0"/>
          </a:p>
        </p:txBody>
      </p:sp>
    </p:spTree>
    <p:extLst>
      <p:ext uri="{BB962C8B-B14F-4D97-AF65-F5344CB8AC3E}">
        <p14:creationId xmlns:p14="http://schemas.microsoft.com/office/powerpoint/2010/main" val="226066827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Computer-Aided Software Engineering (CASE)</a:t>
            </a:r>
            <a:endParaRPr lang="en-US" b="1" cap="none" dirty="0"/>
          </a:p>
        </p:txBody>
      </p:sp>
      <p:sp>
        <p:nvSpPr>
          <p:cNvPr id="3" name="Content Placeholder 2"/>
          <p:cNvSpPr>
            <a:spLocks noGrp="1"/>
          </p:cNvSpPr>
          <p:nvPr>
            <p:ph idx="1"/>
          </p:nvPr>
        </p:nvSpPr>
        <p:spPr>
          <a:xfrm>
            <a:off x="1451577" y="1561514"/>
            <a:ext cx="10242439" cy="4607466"/>
          </a:xfrm>
        </p:spPr>
        <p:txBody>
          <a:bodyPr>
            <a:noAutofit/>
          </a:bodyPr>
          <a:lstStyle/>
          <a:p>
            <a:r>
              <a:rPr lang="en-US" sz="2100" dirty="0" smtClean="0"/>
              <a:t>It is </a:t>
            </a:r>
            <a:r>
              <a:rPr lang="en-US" sz="2100" dirty="0"/>
              <a:t>the implementation of computer-facilitated tools and methods in software </a:t>
            </a:r>
            <a:r>
              <a:rPr lang="en-US" sz="2100" dirty="0" smtClean="0"/>
              <a:t>development. </a:t>
            </a:r>
          </a:p>
          <a:p>
            <a:r>
              <a:rPr lang="en-US" sz="2100" dirty="0" smtClean="0"/>
              <a:t>It is </a:t>
            </a:r>
            <a:r>
              <a:rPr lang="en-US" sz="2100" dirty="0"/>
              <a:t>the domain of software tools used to design and implement applications. CASE tools are similar to and were partly inspired by </a:t>
            </a:r>
            <a:r>
              <a:rPr lang="en-US" sz="2100" dirty="0" smtClean="0"/>
              <a:t>Computer-Aided Design</a:t>
            </a:r>
            <a:r>
              <a:rPr lang="en-US" sz="2100" dirty="0"/>
              <a:t> (CAD) tools used for designing hardware products. </a:t>
            </a:r>
            <a:endParaRPr lang="en-US" sz="2100" dirty="0" smtClean="0"/>
          </a:p>
          <a:p>
            <a:r>
              <a:rPr lang="en-US" sz="2100" dirty="0" smtClean="0"/>
              <a:t>CASE </a:t>
            </a:r>
            <a:r>
              <a:rPr lang="en-US" sz="2100" dirty="0"/>
              <a:t>tools were used for developing high-quality, defect-free, and maintainable software.</a:t>
            </a:r>
            <a:endParaRPr lang="en-US" sz="2100" dirty="0" smtClean="0"/>
          </a:p>
          <a:p>
            <a:r>
              <a:rPr lang="en-US" sz="2100" dirty="0" smtClean="0"/>
              <a:t>They </a:t>
            </a:r>
            <a:r>
              <a:rPr lang="en-US" sz="2100" dirty="0"/>
              <a:t>create a framework for managing projects and are intended to help users stay organized and improve productivity. </a:t>
            </a:r>
            <a:endParaRPr lang="en-US" sz="2100" dirty="0" smtClean="0"/>
          </a:p>
          <a:p>
            <a:r>
              <a:rPr lang="en-US" sz="2100" dirty="0" smtClean="0"/>
              <a:t>CASE </a:t>
            </a:r>
            <a:r>
              <a:rPr lang="en-US" sz="2100" dirty="0"/>
              <a:t>ensures a check-pointed and disciplined approach and helps designers, developers, testers, managers, and others to see the project milestones during development</a:t>
            </a:r>
            <a:r>
              <a:rPr lang="en-US" sz="2100" dirty="0" smtClean="0"/>
              <a:t>.</a:t>
            </a:r>
          </a:p>
        </p:txBody>
      </p:sp>
    </p:spTree>
    <p:extLst>
      <p:ext uri="{BB962C8B-B14F-4D97-AF65-F5344CB8AC3E}">
        <p14:creationId xmlns:p14="http://schemas.microsoft.com/office/powerpoint/2010/main" val="657144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Waterfall Model</a:t>
            </a:r>
            <a:endParaRPr lang="en-US" b="1" cap="none" dirty="0"/>
          </a:p>
        </p:txBody>
      </p:sp>
      <p:sp>
        <p:nvSpPr>
          <p:cNvPr id="3" name="Content Placeholder 2"/>
          <p:cNvSpPr>
            <a:spLocks noGrp="1"/>
          </p:cNvSpPr>
          <p:nvPr>
            <p:ph idx="1"/>
          </p:nvPr>
        </p:nvSpPr>
        <p:spPr>
          <a:xfrm>
            <a:off x="1451579" y="1561514"/>
            <a:ext cx="9603275" cy="4594587"/>
          </a:xfrm>
        </p:spPr>
        <p:txBody>
          <a:bodyPr>
            <a:noAutofit/>
          </a:bodyPr>
          <a:lstStyle/>
          <a:p>
            <a:r>
              <a:rPr lang="en-US" sz="2200" dirty="0" smtClean="0"/>
              <a:t>The </a:t>
            </a:r>
            <a:r>
              <a:rPr lang="en-US" sz="2200" dirty="0"/>
              <a:t>whole process of software development is divided into various phases</a:t>
            </a:r>
            <a:r>
              <a:rPr lang="en-US" sz="2200" dirty="0" smtClean="0"/>
              <a:t>.</a:t>
            </a:r>
          </a:p>
          <a:p>
            <a:r>
              <a:rPr lang="en-US" sz="2200" dirty="0" smtClean="0"/>
              <a:t>It </a:t>
            </a:r>
            <a:r>
              <a:rPr lang="en-US" sz="2200" dirty="0"/>
              <a:t>is also referred to as a </a:t>
            </a:r>
            <a:r>
              <a:rPr lang="en-US" sz="2200" b="1" dirty="0"/>
              <a:t>linear-sequential life cycle model</a:t>
            </a:r>
            <a:r>
              <a:rPr lang="en-US" sz="2200" dirty="0" smtClean="0"/>
              <a:t>.</a:t>
            </a:r>
          </a:p>
          <a:p>
            <a:r>
              <a:rPr lang="en-US" sz="2200" dirty="0" smtClean="0"/>
              <a:t>Each </a:t>
            </a:r>
            <a:r>
              <a:rPr lang="en-US" sz="2200" dirty="0"/>
              <a:t>phase must be completed before the next phase can begin and there is no overlapping in the phases</a:t>
            </a:r>
            <a:r>
              <a:rPr lang="en-US" sz="2200" dirty="0" smtClean="0"/>
              <a:t>.</a:t>
            </a:r>
          </a:p>
          <a:p>
            <a:r>
              <a:rPr lang="en-US" sz="2200" dirty="0" smtClean="0"/>
              <a:t>In </a:t>
            </a:r>
            <a:r>
              <a:rPr lang="en-US" sz="2200" dirty="0"/>
              <a:t>this </a:t>
            </a:r>
            <a:r>
              <a:rPr lang="en-US" sz="2200" dirty="0" smtClean="0"/>
              <a:t>model</a:t>
            </a:r>
            <a:r>
              <a:rPr lang="en-US" sz="2200" dirty="0"/>
              <a:t>, typically, the outcome of one phase acts as the input for the next phase sequentially</a:t>
            </a:r>
            <a:r>
              <a:rPr lang="en-US" sz="2200" dirty="0" smtClean="0"/>
              <a:t>.</a:t>
            </a:r>
          </a:p>
          <a:p>
            <a:r>
              <a:rPr lang="en-US" sz="2200" dirty="0"/>
              <a:t>The waterfall model is a continuous software development model in which development is seen as flowing steadily downwards (like a waterfall) through the steps of requirements analysis, design, implementation, testing (validation), integration, and maintenance.</a:t>
            </a:r>
          </a:p>
        </p:txBody>
      </p:sp>
    </p:spTree>
    <p:extLst>
      <p:ext uri="{BB962C8B-B14F-4D97-AF65-F5344CB8AC3E}">
        <p14:creationId xmlns:p14="http://schemas.microsoft.com/office/powerpoint/2010/main" val="230917454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451579" y="1661376"/>
            <a:ext cx="9603275" cy="3804970"/>
          </a:xfrm>
        </p:spPr>
        <p:txBody>
          <a:bodyPr/>
          <a:lstStyle/>
          <a:p>
            <a:r>
              <a:rPr lang="en-US" dirty="0"/>
              <a:t>CASE can also help as a warehouse for documents related to projects, like business plans, requirements, and design specifications. </a:t>
            </a:r>
            <a:endParaRPr lang="en-US" dirty="0" smtClean="0"/>
          </a:p>
          <a:p>
            <a:r>
              <a:rPr lang="en-US" dirty="0" smtClean="0"/>
              <a:t>One </a:t>
            </a:r>
            <a:r>
              <a:rPr lang="en-US" dirty="0"/>
              <a:t>of the major advantages of using CASE is the delivery of the final product, which is more likely to meet real-world requirements as it ensures that customers remain part of the process</a:t>
            </a:r>
          </a:p>
          <a:p>
            <a:endParaRPr lang="en-US" dirty="0"/>
          </a:p>
        </p:txBody>
      </p:sp>
    </p:spTree>
    <p:extLst>
      <p:ext uri="{BB962C8B-B14F-4D97-AF65-F5344CB8AC3E}">
        <p14:creationId xmlns:p14="http://schemas.microsoft.com/office/powerpoint/2010/main" val="118919399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Components of CASE </a:t>
            </a:r>
            <a:r>
              <a:rPr lang="en-US" b="1" dirty="0" smtClean="0"/>
              <a:t>Tools</a:t>
            </a:r>
            <a:endParaRPr lang="en-US" b="1" dirty="0"/>
          </a:p>
        </p:txBody>
      </p:sp>
      <p:sp>
        <p:nvSpPr>
          <p:cNvPr id="3" name="Content Placeholder 2"/>
          <p:cNvSpPr>
            <a:spLocks noGrp="1"/>
          </p:cNvSpPr>
          <p:nvPr>
            <p:ph idx="1"/>
          </p:nvPr>
        </p:nvSpPr>
        <p:spPr>
          <a:xfrm>
            <a:off x="1451579" y="1561514"/>
            <a:ext cx="9603275" cy="4543072"/>
          </a:xfrm>
        </p:spPr>
        <p:txBody>
          <a:bodyPr/>
          <a:lstStyle/>
          <a:p>
            <a:pPr marL="0" indent="0">
              <a:buNone/>
            </a:pPr>
            <a:r>
              <a:rPr lang="en-US" b="1" dirty="0"/>
              <a:t>Central Repository</a:t>
            </a:r>
            <a:r>
              <a:rPr lang="en-US" dirty="0"/>
              <a:t> - </a:t>
            </a:r>
            <a:endParaRPr lang="en-US" dirty="0" smtClean="0"/>
          </a:p>
          <a:p>
            <a:r>
              <a:rPr lang="en-US" dirty="0" smtClean="0"/>
              <a:t>CASE </a:t>
            </a:r>
            <a:r>
              <a:rPr lang="en-US" dirty="0"/>
              <a:t>tools require a central repository, which can serve as a source of common, integrated and consistent information. </a:t>
            </a:r>
            <a:endParaRPr lang="en-US" dirty="0" smtClean="0"/>
          </a:p>
          <a:p>
            <a:r>
              <a:rPr lang="en-US" dirty="0" smtClean="0"/>
              <a:t>Central </a:t>
            </a:r>
            <a:r>
              <a:rPr lang="en-US" dirty="0"/>
              <a:t>repository is a central place of storage where product specifications, requirement documents, related reports and diagrams, other useful information regarding management is stored. </a:t>
            </a:r>
            <a:endParaRPr lang="en-US" dirty="0" smtClean="0"/>
          </a:p>
          <a:p>
            <a:r>
              <a:rPr lang="en-US" dirty="0" smtClean="0"/>
              <a:t>Central </a:t>
            </a:r>
            <a:r>
              <a:rPr lang="en-US" dirty="0"/>
              <a:t>repository also serves as data dictionary.</a:t>
            </a:r>
          </a:p>
        </p:txBody>
      </p:sp>
    </p:spTree>
    <p:extLst>
      <p:ext uri="{BB962C8B-B14F-4D97-AF65-F5344CB8AC3E}">
        <p14:creationId xmlns:p14="http://schemas.microsoft.com/office/powerpoint/2010/main" val="24836043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ase Too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6080" y="437882"/>
            <a:ext cx="6761408" cy="5125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888458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451579" y="1561514"/>
            <a:ext cx="9603275" cy="3904831"/>
          </a:xfrm>
        </p:spPr>
        <p:txBody>
          <a:bodyPr/>
          <a:lstStyle/>
          <a:p>
            <a:r>
              <a:rPr lang="en-US" b="1" dirty="0"/>
              <a:t>Upper Case Tools</a:t>
            </a:r>
            <a:r>
              <a:rPr lang="en-US" dirty="0"/>
              <a:t> - Upper CASE tools are used in planning, analysis and design stages of SDLC.</a:t>
            </a:r>
          </a:p>
          <a:p>
            <a:r>
              <a:rPr lang="en-US" b="1" dirty="0"/>
              <a:t>Lower Case Tools</a:t>
            </a:r>
            <a:r>
              <a:rPr lang="en-US" dirty="0"/>
              <a:t> - Lower CASE tools are used in implementation, testing and maintenance.</a:t>
            </a:r>
          </a:p>
          <a:p>
            <a:r>
              <a:rPr lang="en-US" b="1" dirty="0"/>
              <a:t>Integrated Case Tools</a:t>
            </a:r>
            <a:r>
              <a:rPr lang="en-US" dirty="0"/>
              <a:t> - Integrated CASE tools are helpful in all the stages of SDLC, from Requirement gathering to Testing and documentation.</a:t>
            </a:r>
          </a:p>
          <a:p>
            <a:endParaRPr lang="en-US" dirty="0"/>
          </a:p>
        </p:txBody>
      </p:sp>
    </p:spTree>
    <p:extLst>
      <p:ext uri="{BB962C8B-B14F-4D97-AF65-F5344CB8AC3E}">
        <p14:creationId xmlns:p14="http://schemas.microsoft.com/office/powerpoint/2010/main" val="236081254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Case Tools Types</a:t>
            </a:r>
            <a:endParaRPr lang="en-US" b="1" cap="none" dirty="0"/>
          </a:p>
        </p:txBody>
      </p:sp>
      <p:sp>
        <p:nvSpPr>
          <p:cNvPr id="3" name="Content Placeholder 2"/>
          <p:cNvSpPr>
            <a:spLocks noGrp="1"/>
          </p:cNvSpPr>
          <p:nvPr>
            <p:ph idx="1"/>
          </p:nvPr>
        </p:nvSpPr>
        <p:spPr>
          <a:xfrm>
            <a:off x="1451579" y="1561514"/>
            <a:ext cx="9603275" cy="4530193"/>
          </a:xfrm>
        </p:spPr>
        <p:txBody>
          <a:bodyPr/>
          <a:lstStyle/>
          <a:p>
            <a:pPr marL="0" indent="0">
              <a:buNone/>
            </a:pPr>
            <a:r>
              <a:rPr lang="en-US" b="1" dirty="0"/>
              <a:t>Diagram tools</a:t>
            </a:r>
          </a:p>
          <a:p>
            <a:r>
              <a:rPr lang="en-US" dirty="0"/>
              <a:t>These tools are used to represent system components, data and control flow among various software components and system structure in a graphical form. For example, Flow Chart Maker tool for creating state-of-the-art flowcharts.</a:t>
            </a:r>
          </a:p>
          <a:p>
            <a:pPr marL="0" indent="0">
              <a:buNone/>
            </a:pPr>
            <a:r>
              <a:rPr lang="en-US" b="1" dirty="0"/>
              <a:t>Process Modeling Tools</a:t>
            </a:r>
          </a:p>
          <a:p>
            <a:r>
              <a:rPr lang="en-US" dirty="0"/>
              <a:t>Process modeling is method to create software process model, which is used to develop the software. </a:t>
            </a:r>
            <a:endParaRPr lang="en-US" dirty="0" smtClean="0"/>
          </a:p>
          <a:p>
            <a:r>
              <a:rPr lang="en-US" dirty="0" smtClean="0"/>
              <a:t>Process </a:t>
            </a:r>
            <a:r>
              <a:rPr lang="en-US" dirty="0"/>
              <a:t>modeling tools help the managers to choose a process model or modify it as per the requirement of software product. For example, EPF Composer</a:t>
            </a:r>
          </a:p>
          <a:p>
            <a:endParaRPr lang="en-US" dirty="0"/>
          </a:p>
        </p:txBody>
      </p:sp>
    </p:spTree>
    <p:extLst>
      <p:ext uri="{BB962C8B-B14F-4D97-AF65-F5344CB8AC3E}">
        <p14:creationId xmlns:p14="http://schemas.microsoft.com/office/powerpoint/2010/main" val="264190961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630037" y="0"/>
            <a:ext cx="10883676" cy="6058930"/>
          </a:xfrm>
        </p:spPr>
        <p:txBody>
          <a:bodyPr>
            <a:noAutofit/>
          </a:bodyPr>
          <a:lstStyle/>
          <a:p>
            <a:pPr marL="0" indent="0">
              <a:buNone/>
            </a:pPr>
            <a:r>
              <a:rPr lang="en-US" sz="2200" b="1" dirty="0"/>
              <a:t>Project Management Tools</a:t>
            </a:r>
          </a:p>
          <a:p>
            <a:r>
              <a:rPr lang="en-US" sz="2200" dirty="0"/>
              <a:t>These tools are used for project planning, cost and effort estimation, project scheduling and resource planning. </a:t>
            </a:r>
            <a:endParaRPr lang="en-US" sz="2200" dirty="0" smtClean="0"/>
          </a:p>
          <a:p>
            <a:r>
              <a:rPr lang="en-US" sz="2200" dirty="0" smtClean="0"/>
              <a:t>Managers </a:t>
            </a:r>
            <a:r>
              <a:rPr lang="en-US" sz="2200" dirty="0"/>
              <a:t>have to strictly comply project execution with every mentioned step in software project management. </a:t>
            </a:r>
            <a:endParaRPr lang="en-US" sz="2200" dirty="0" smtClean="0"/>
          </a:p>
          <a:p>
            <a:r>
              <a:rPr lang="en-US" sz="2200" dirty="0" smtClean="0"/>
              <a:t>Project </a:t>
            </a:r>
            <a:r>
              <a:rPr lang="en-US" sz="2200" dirty="0"/>
              <a:t>management tools help in storing and sharing project information in real-time throughout the organization. For example, Creative Pro Office, </a:t>
            </a:r>
            <a:r>
              <a:rPr lang="en-US" sz="2200" dirty="0" err="1"/>
              <a:t>Trac</a:t>
            </a:r>
            <a:r>
              <a:rPr lang="en-US" sz="2200" dirty="0"/>
              <a:t> Project, Basecamp.</a:t>
            </a:r>
          </a:p>
          <a:p>
            <a:pPr marL="0" indent="0">
              <a:buNone/>
            </a:pPr>
            <a:r>
              <a:rPr lang="en-US" sz="2200" b="1" dirty="0"/>
              <a:t>Documentation Tools</a:t>
            </a:r>
          </a:p>
          <a:p>
            <a:r>
              <a:rPr lang="en-US" sz="2200" dirty="0"/>
              <a:t>Documentation in a software project starts prior to the software process, goes throughout all phases of SDLC and after the completion of the project.</a:t>
            </a:r>
          </a:p>
          <a:p>
            <a:r>
              <a:rPr lang="en-US" sz="2200" dirty="0" smtClean="0"/>
              <a:t>It </a:t>
            </a:r>
            <a:r>
              <a:rPr lang="en-US" sz="2200" dirty="0"/>
              <a:t>generate documents for technical users and end users. Technical users are mostly in-house professionals of the development team who refer to system manual, reference manual, training manual, installation manuals </a:t>
            </a:r>
            <a:r>
              <a:rPr lang="en-US" sz="2200" dirty="0" err="1"/>
              <a:t>etc</a:t>
            </a:r>
            <a:endParaRPr lang="en-US" sz="2200" dirty="0"/>
          </a:p>
        </p:txBody>
      </p:sp>
    </p:spTree>
    <p:extLst>
      <p:ext uri="{BB962C8B-B14F-4D97-AF65-F5344CB8AC3E}">
        <p14:creationId xmlns:p14="http://schemas.microsoft.com/office/powerpoint/2010/main" val="19239142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784583" y="122931"/>
            <a:ext cx="11025344" cy="6033170"/>
          </a:xfrm>
        </p:spPr>
        <p:txBody>
          <a:bodyPr>
            <a:noAutofit/>
          </a:bodyPr>
          <a:lstStyle/>
          <a:p>
            <a:r>
              <a:rPr lang="en-US" sz="2200" dirty="0"/>
              <a:t>The end user documents describe the functioning and how-to of the system such as user </a:t>
            </a:r>
            <a:r>
              <a:rPr lang="en-US" sz="2200" dirty="0" smtClean="0"/>
              <a:t>manual</a:t>
            </a:r>
          </a:p>
          <a:p>
            <a:pPr marL="0" indent="0">
              <a:buNone/>
            </a:pPr>
            <a:r>
              <a:rPr lang="en-US" sz="2200" b="1" dirty="0"/>
              <a:t>Analysis Tools</a:t>
            </a:r>
          </a:p>
          <a:p>
            <a:r>
              <a:rPr lang="en-US" sz="2200" dirty="0"/>
              <a:t>These tools help to gather requirements, automatically check for any inconsistency, inaccuracy in the diagrams, data redundancies or erroneous omissions. </a:t>
            </a:r>
            <a:endParaRPr lang="en-US" sz="2200" dirty="0" smtClean="0"/>
          </a:p>
          <a:p>
            <a:r>
              <a:rPr lang="en-US" sz="2200" dirty="0" smtClean="0"/>
              <a:t>For </a:t>
            </a:r>
            <a:r>
              <a:rPr lang="en-US" sz="2200" dirty="0"/>
              <a:t>example, Accept 360, </a:t>
            </a:r>
            <a:r>
              <a:rPr lang="en-US" sz="2200" dirty="0" err="1"/>
              <a:t>Accompa</a:t>
            </a:r>
            <a:r>
              <a:rPr lang="en-US" sz="2200" dirty="0"/>
              <a:t>, </a:t>
            </a:r>
            <a:r>
              <a:rPr lang="en-US" sz="2200" dirty="0" err="1"/>
              <a:t>CaseComplete</a:t>
            </a:r>
            <a:r>
              <a:rPr lang="en-US" sz="2200" dirty="0"/>
              <a:t> for requirement analysis, Visible Analyst for total analysis.</a:t>
            </a:r>
          </a:p>
          <a:p>
            <a:pPr marL="0" indent="0">
              <a:buNone/>
            </a:pPr>
            <a:r>
              <a:rPr lang="en-US" sz="2200" b="1" dirty="0"/>
              <a:t>Design Tools</a:t>
            </a:r>
          </a:p>
          <a:p>
            <a:r>
              <a:rPr lang="en-US" sz="2200" dirty="0"/>
              <a:t>These tools help software designers to design the block structure of the software, which may further be broken down in smaller modules using refinement techniques. </a:t>
            </a:r>
            <a:endParaRPr lang="en-US" sz="2200" dirty="0" smtClean="0"/>
          </a:p>
          <a:p>
            <a:r>
              <a:rPr lang="en-US" sz="2200" dirty="0" smtClean="0"/>
              <a:t>These </a:t>
            </a:r>
            <a:r>
              <a:rPr lang="en-US" sz="2200" dirty="0"/>
              <a:t>tools provides detailing of each module and interconnections among modules. For example, Animated Software </a:t>
            </a:r>
            <a:r>
              <a:rPr lang="en-US" sz="2200" dirty="0" smtClean="0"/>
              <a:t>Design</a:t>
            </a:r>
            <a:endParaRPr lang="en-US" sz="2200" dirty="0"/>
          </a:p>
        </p:txBody>
      </p:sp>
    </p:spTree>
    <p:extLst>
      <p:ext uri="{BB962C8B-B14F-4D97-AF65-F5344CB8AC3E}">
        <p14:creationId xmlns:p14="http://schemas.microsoft.com/office/powerpoint/2010/main" val="172270672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771704" y="-1"/>
            <a:ext cx="11025344" cy="6233375"/>
          </a:xfrm>
        </p:spPr>
        <p:txBody>
          <a:bodyPr>
            <a:noAutofit/>
          </a:bodyPr>
          <a:lstStyle/>
          <a:p>
            <a:pPr marL="0" indent="0">
              <a:buNone/>
            </a:pPr>
            <a:r>
              <a:rPr lang="en-US" sz="2100" b="1" dirty="0"/>
              <a:t>Configuration Management Tools</a:t>
            </a:r>
          </a:p>
          <a:p>
            <a:r>
              <a:rPr lang="en-US" sz="2100" dirty="0"/>
              <a:t>An instance of software is released under one version. Configuration Management tools deal with </a:t>
            </a:r>
          </a:p>
          <a:p>
            <a:pPr lvl="1"/>
            <a:r>
              <a:rPr lang="en-US" sz="2100" dirty="0"/>
              <a:t>Version and revision management</a:t>
            </a:r>
          </a:p>
          <a:p>
            <a:pPr lvl="1"/>
            <a:r>
              <a:rPr lang="en-US" sz="2100" dirty="0"/>
              <a:t>Baseline configuration management</a:t>
            </a:r>
          </a:p>
          <a:p>
            <a:pPr lvl="1"/>
            <a:r>
              <a:rPr lang="en-US" sz="2100" dirty="0"/>
              <a:t>Change control management</a:t>
            </a:r>
          </a:p>
          <a:p>
            <a:r>
              <a:rPr lang="en-US" sz="2100" dirty="0"/>
              <a:t>CASE tools help in this by automatic tracking, version management and release management. For example, Fossil, </a:t>
            </a:r>
            <a:r>
              <a:rPr lang="en-US" sz="2100" dirty="0" err="1"/>
              <a:t>Git</a:t>
            </a:r>
            <a:r>
              <a:rPr lang="en-US" sz="2100" dirty="0"/>
              <a:t>, </a:t>
            </a:r>
            <a:r>
              <a:rPr lang="en-US" sz="2100" dirty="0" err="1"/>
              <a:t>Accu</a:t>
            </a:r>
            <a:r>
              <a:rPr lang="en-US" sz="2100" dirty="0"/>
              <a:t> REV</a:t>
            </a:r>
            <a:r>
              <a:rPr lang="en-US" sz="2100" dirty="0" smtClean="0"/>
              <a:t>.</a:t>
            </a:r>
          </a:p>
          <a:p>
            <a:pPr marL="0" indent="0">
              <a:buNone/>
            </a:pPr>
            <a:r>
              <a:rPr lang="en-US" sz="2100" b="1" dirty="0"/>
              <a:t>Change Control Tools</a:t>
            </a:r>
          </a:p>
          <a:p>
            <a:r>
              <a:rPr lang="en-US" sz="2100" dirty="0"/>
              <a:t>These tools are considered as a part of configuration management tools. They deal with changes made to the software after its baseline is fixed or when the software is first released. </a:t>
            </a:r>
            <a:endParaRPr lang="en-US" sz="2100" dirty="0" smtClean="0"/>
          </a:p>
          <a:p>
            <a:r>
              <a:rPr lang="en-US" sz="2100" dirty="0" smtClean="0"/>
              <a:t>CASE </a:t>
            </a:r>
            <a:r>
              <a:rPr lang="en-US" sz="2100" dirty="0"/>
              <a:t>tools automate change tracking, file management, code management and more. It also helps in enforcing change policy of the organization</a:t>
            </a:r>
            <a:r>
              <a:rPr lang="en-US" sz="2100" dirty="0" smtClean="0"/>
              <a:t>.</a:t>
            </a:r>
            <a:endParaRPr lang="en-US" sz="2100" dirty="0"/>
          </a:p>
        </p:txBody>
      </p:sp>
    </p:spTree>
    <p:extLst>
      <p:ext uri="{BB962C8B-B14F-4D97-AF65-F5344CB8AC3E}">
        <p14:creationId xmlns:p14="http://schemas.microsoft.com/office/powerpoint/2010/main" val="214031345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939130" y="141668"/>
            <a:ext cx="10806403" cy="6130344"/>
          </a:xfrm>
        </p:spPr>
        <p:txBody>
          <a:bodyPr>
            <a:normAutofit lnSpcReduction="10000"/>
          </a:bodyPr>
          <a:lstStyle/>
          <a:p>
            <a:pPr marL="0" indent="0">
              <a:buNone/>
            </a:pPr>
            <a:r>
              <a:rPr lang="en-US" sz="2100" b="1" dirty="0"/>
              <a:t>Programming Tools</a:t>
            </a:r>
          </a:p>
          <a:p>
            <a:r>
              <a:rPr lang="en-US" sz="2100" dirty="0"/>
              <a:t>These tools consist of programming environments like IDE (Integrated Development Environment), in-built modules library and simulation tools. </a:t>
            </a:r>
            <a:endParaRPr lang="en-US" sz="2100" dirty="0" smtClean="0"/>
          </a:p>
          <a:p>
            <a:r>
              <a:rPr lang="en-US" sz="2100" dirty="0" smtClean="0"/>
              <a:t>These </a:t>
            </a:r>
            <a:r>
              <a:rPr lang="en-US" sz="2100" dirty="0"/>
              <a:t>tools provide comprehensive aid in building software product and include features for simulation and testing. For example, </a:t>
            </a:r>
            <a:r>
              <a:rPr lang="en-US" sz="2100" dirty="0" err="1"/>
              <a:t>Cscope</a:t>
            </a:r>
            <a:r>
              <a:rPr lang="en-US" sz="2100" dirty="0"/>
              <a:t> to search code in C, Eclipse</a:t>
            </a:r>
            <a:r>
              <a:rPr lang="en-US" sz="2100" dirty="0" smtClean="0"/>
              <a:t>.</a:t>
            </a:r>
          </a:p>
          <a:p>
            <a:pPr marL="0" indent="0">
              <a:buNone/>
            </a:pPr>
            <a:r>
              <a:rPr lang="en-US" sz="2100" b="1" dirty="0"/>
              <a:t>Prototyping Tools</a:t>
            </a:r>
          </a:p>
          <a:p>
            <a:r>
              <a:rPr lang="en-US" sz="2100" dirty="0"/>
              <a:t>Software prototype is simulated version of the intended software product. </a:t>
            </a:r>
            <a:endParaRPr lang="en-US" sz="2100" dirty="0" smtClean="0"/>
          </a:p>
          <a:p>
            <a:r>
              <a:rPr lang="en-US" sz="2100" dirty="0" smtClean="0"/>
              <a:t>Prototype </a:t>
            </a:r>
            <a:r>
              <a:rPr lang="en-US" sz="2100" dirty="0"/>
              <a:t>provides initial look and feel of the product and simulates few aspect of actual product</a:t>
            </a:r>
            <a:r>
              <a:rPr lang="en-US" sz="2100" dirty="0" smtClean="0"/>
              <a:t>.</a:t>
            </a:r>
          </a:p>
          <a:p>
            <a:r>
              <a:rPr lang="en-US" sz="2100" dirty="0"/>
              <a:t>Prototyping CASE tools essentially come with graphical libraries. </a:t>
            </a:r>
            <a:endParaRPr lang="en-US" sz="2100" dirty="0" smtClean="0"/>
          </a:p>
          <a:p>
            <a:r>
              <a:rPr lang="en-US" sz="2100" dirty="0" smtClean="0"/>
              <a:t>They </a:t>
            </a:r>
            <a:r>
              <a:rPr lang="en-US" sz="2100" dirty="0"/>
              <a:t>can create hardware independent user interfaces and design. These tools help us to build rapid prototypes based on existing information. </a:t>
            </a:r>
            <a:endParaRPr lang="en-US" sz="2100" dirty="0" smtClean="0"/>
          </a:p>
          <a:p>
            <a:r>
              <a:rPr lang="en-US" sz="2100" dirty="0" smtClean="0"/>
              <a:t>In </a:t>
            </a:r>
            <a:r>
              <a:rPr lang="en-US" sz="2100" dirty="0"/>
              <a:t>addition, they provide simulation of software prototype. For example, Serena prototype composer, Mockup Builder</a:t>
            </a:r>
            <a:r>
              <a:rPr lang="en-US" sz="2100" dirty="0" smtClean="0"/>
              <a:t>.</a:t>
            </a:r>
            <a:endParaRPr lang="en-US" sz="2100" dirty="0"/>
          </a:p>
          <a:p>
            <a:endParaRPr lang="en-US" dirty="0"/>
          </a:p>
        </p:txBody>
      </p:sp>
    </p:spTree>
    <p:extLst>
      <p:ext uri="{BB962C8B-B14F-4D97-AF65-F5344CB8AC3E}">
        <p14:creationId xmlns:p14="http://schemas.microsoft.com/office/powerpoint/2010/main" val="55892895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848978" y="225960"/>
            <a:ext cx="10870797" cy="6084687"/>
          </a:xfrm>
        </p:spPr>
        <p:txBody>
          <a:bodyPr>
            <a:noAutofit/>
          </a:bodyPr>
          <a:lstStyle/>
          <a:p>
            <a:pPr marL="0" indent="0">
              <a:buNone/>
            </a:pPr>
            <a:r>
              <a:rPr lang="en-US" sz="2200" b="1" dirty="0"/>
              <a:t>Web Development Tools</a:t>
            </a:r>
          </a:p>
          <a:p>
            <a:r>
              <a:rPr lang="en-US" sz="2200" dirty="0"/>
              <a:t>These tools assist in designing web pages with all allied elements like forms, text, script, graphic and so on. </a:t>
            </a:r>
            <a:endParaRPr lang="en-US" sz="2200" dirty="0" smtClean="0"/>
          </a:p>
          <a:p>
            <a:r>
              <a:rPr lang="en-US" sz="2200" dirty="0" smtClean="0"/>
              <a:t>Web </a:t>
            </a:r>
            <a:r>
              <a:rPr lang="en-US" sz="2200" dirty="0"/>
              <a:t>tools also provide live preview of what is being developed and how will it look after completion. For example, </a:t>
            </a:r>
            <a:r>
              <a:rPr lang="en-US" sz="2200" dirty="0" err="1"/>
              <a:t>Fontello</a:t>
            </a:r>
            <a:r>
              <a:rPr lang="en-US" sz="2200" dirty="0"/>
              <a:t>, Adobe Edge Inspect, Foundation 3, Brackets.</a:t>
            </a:r>
          </a:p>
          <a:p>
            <a:pPr marL="0" indent="0">
              <a:buNone/>
            </a:pPr>
            <a:r>
              <a:rPr lang="en-US" sz="2200" b="1" dirty="0"/>
              <a:t>Quality Assurance Tools</a:t>
            </a:r>
          </a:p>
          <a:p>
            <a:r>
              <a:rPr lang="en-US" sz="2200" dirty="0"/>
              <a:t>Quality assurance in a software organization is monitoring the engineering process and methods adopted to develop the software product in order to ensure conformance of quality as per organization standards. </a:t>
            </a:r>
            <a:endParaRPr lang="en-US" sz="2200" dirty="0" smtClean="0"/>
          </a:p>
          <a:p>
            <a:r>
              <a:rPr lang="en-US" sz="2200" dirty="0" smtClean="0"/>
              <a:t>QA </a:t>
            </a:r>
            <a:r>
              <a:rPr lang="en-US" sz="2200" dirty="0"/>
              <a:t>tools consist of configuration and change control tools and software testing tools. For example, </a:t>
            </a:r>
            <a:r>
              <a:rPr lang="en-US" sz="2200" dirty="0" err="1"/>
              <a:t>SoapTest</a:t>
            </a:r>
            <a:r>
              <a:rPr lang="en-US" sz="2200" dirty="0"/>
              <a:t>, </a:t>
            </a:r>
            <a:r>
              <a:rPr lang="en-US" sz="2200" dirty="0" err="1"/>
              <a:t>AppsWatch</a:t>
            </a:r>
            <a:r>
              <a:rPr lang="en-US" sz="2200" dirty="0"/>
              <a:t>, </a:t>
            </a:r>
            <a:r>
              <a:rPr lang="en-US" sz="2200" dirty="0" err="1"/>
              <a:t>JMeter</a:t>
            </a:r>
            <a:r>
              <a:rPr lang="en-US" sz="2200" dirty="0" smtClean="0"/>
              <a:t>.</a:t>
            </a:r>
            <a:endParaRPr lang="en-US" sz="2200" dirty="0"/>
          </a:p>
        </p:txBody>
      </p:sp>
    </p:spTree>
    <p:extLst>
      <p:ext uri="{BB962C8B-B14F-4D97-AF65-F5344CB8AC3E}">
        <p14:creationId xmlns:p14="http://schemas.microsoft.com/office/powerpoint/2010/main" val="4135879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88642" y="528034"/>
            <a:ext cx="10264462" cy="4778061"/>
          </a:xfrm>
          <a:prstGeom prst="rect">
            <a:avLst/>
          </a:prstGeom>
        </p:spPr>
      </p:pic>
    </p:spTree>
    <p:extLst>
      <p:ext uri="{BB962C8B-B14F-4D97-AF65-F5344CB8AC3E}">
        <p14:creationId xmlns:p14="http://schemas.microsoft.com/office/powerpoint/2010/main" val="113555510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093675" y="316113"/>
            <a:ext cx="10136702" cy="3449638"/>
          </a:xfrm>
        </p:spPr>
        <p:txBody>
          <a:bodyPr>
            <a:normAutofit/>
          </a:bodyPr>
          <a:lstStyle/>
          <a:p>
            <a:pPr marL="0" indent="0">
              <a:buNone/>
            </a:pPr>
            <a:r>
              <a:rPr lang="en-US" sz="2200" b="1" dirty="0"/>
              <a:t>Maintenance Tools</a:t>
            </a:r>
          </a:p>
          <a:p>
            <a:r>
              <a:rPr lang="en-US" sz="2200" dirty="0"/>
              <a:t>Software maintenance includes modifications in the software product after it is delivered. </a:t>
            </a:r>
            <a:endParaRPr lang="en-US" sz="2200" dirty="0" smtClean="0"/>
          </a:p>
          <a:p>
            <a:r>
              <a:rPr lang="en-US" sz="2200" dirty="0" smtClean="0"/>
              <a:t>Automatic </a:t>
            </a:r>
            <a:r>
              <a:rPr lang="en-US" sz="2200" dirty="0"/>
              <a:t>logging and error reporting techniques, automatic error ticket generation and root cause Analysis are few CASE tools, which help software organization in maintenance phase of SDLC. </a:t>
            </a:r>
          </a:p>
        </p:txBody>
      </p:sp>
    </p:spTree>
    <p:extLst>
      <p:ext uri="{BB962C8B-B14F-4D97-AF65-F5344CB8AC3E}">
        <p14:creationId xmlns:p14="http://schemas.microsoft.com/office/powerpoint/2010/main" val="74119572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smtClean="0"/>
              <a:t>Assignment</a:t>
            </a:r>
            <a:endParaRPr lang="en-US" b="1" cap="none" dirty="0"/>
          </a:p>
        </p:txBody>
      </p:sp>
      <p:sp>
        <p:nvSpPr>
          <p:cNvPr id="3" name="Content Placeholder 2"/>
          <p:cNvSpPr>
            <a:spLocks noGrp="1"/>
          </p:cNvSpPr>
          <p:nvPr>
            <p:ph idx="1"/>
          </p:nvPr>
        </p:nvSpPr>
        <p:spPr>
          <a:xfrm>
            <a:off x="1451579" y="1561514"/>
            <a:ext cx="10036376" cy="4555951"/>
          </a:xfrm>
        </p:spPr>
        <p:txBody>
          <a:bodyPr>
            <a:normAutofit fontScale="92500" lnSpcReduction="20000"/>
          </a:bodyPr>
          <a:lstStyle/>
          <a:p>
            <a:r>
              <a:rPr lang="en-US" dirty="0" smtClean="0"/>
              <a:t>Define Waterfall model. What are the disadvantages of it?</a:t>
            </a:r>
            <a:endParaRPr lang="en-US" dirty="0" smtClean="0"/>
          </a:p>
          <a:p>
            <a:r>
              <a:rPr lang="en-US" dirty="0" smtClean="0"/>
              <a:t>What </a:t>
            </a:r>
            <a:r>
              <a:rPr lang="en-US" dirty="0"/>
              <a:t>is </a:t>
            </a:r>
            <a:r>
              <a:rPr lang="en-US" dirty="0" smtClean="0"/>
              <a:t>software </a:t>
            </a:r>
            <a:r>
              <a:rPr lang="en-US" dirty="0"/>
              <a:t>process model? List the types of software </a:t>
            </a:r>
            <a:r>
              <a:rPr lang="en-US" dirty="0" smtClean="0"/>
              <a:t>model.</a:t>
            </a:r>
            <a:endParaRPr lang="en-US" dirty="0"/>
          </a:p>
          <a:p>
            <a:r>
              <a:rPr lang="en-US" dirty="0"/>
              <a:t>Explain about the CASE </a:t>
            </a:r>
            <a:r>
              <a:rPr lang="en-US" dirty="0" smtClean="0"/>
              <a:t>approach.</a:t>
            </a:r>
            <a:endParaRPr lang="en-US" dirty="0"/>
          </a:p>
          <a:p>
            <a:r>
              <a:rPr lang="en-US" dirty="0"/>
              <a:t>What is extreme programming? Explain how the principles underlying extreme programming lead to the accelerated development of software. </a:t>
            </a:r>
            <a:endParaRPr lang="en-US" dirty="0" smtClean="0"/>
          </a:p>
          <a:p>
            <a:r>
              <a:rPr lang="en-US" dirty="0" smtClean="0"/>
              <a:t>Explain </a:t>
            </a:r>
            <a:r>
              <a:rPr lang="en-US" dirty="0"/>
              <a:t>about the prototyping </a:t>
            </a:r>
            <a:r>
              <a:rPr lang="en-US" dirty="0" smtClean="0"/>
              <a:t>model.</a:t>
            </a:r>
          </a:p>
          <a:p>
            <a:r>
              <a:rPr lang="en-US" dirty="0"/>
              <a:t>Explain </a:t>
            </a:r>
            <a:r>
              <a:rPr lang="en-US" dirty="0" smtClean="0"/>
              <a:t>about the Agile method.</a:t>
            </a:r>
          </a:p>
          <a:p>
            <a:r>
              <a:rPr lang="en-US" dirty="0" smtClean="0"/>
              <a:t>What </a:t>
            </a:r>
            <a:r>
              <a:rPr lang="en-US" dirty="0"/>
              <a:t>is software process model? List the types of software model. Explain agile methods and software </a:t>
            </a:r>
            <a:r>
              <a:rPr lang="en-US" dirty="0" smtClean="0"/>
              <a:t>prototyping</a:t>
            </a:r>
            <a:endParaRPr lang="en-US" dirty="0" smtClean="0"/>
          </a:p>
          <a:p>
            <a:r>
              <a:rPr lang="en-US" dirty="0" smtClean="0"/>
              <a:t>Explain </a:t>
            </a:r>
            <a:r>
              <a:rPr lang="en-US" dirty="0"/>
              <a:t>about Component Based Software Engineering.</a:t>
            </a:r>
          </a:p>
          <a:p>
            <a:r>
              <a:rPr lang="en-US" dirty="0" smtClean="0"/>
              <a:t>What </a:t>
            </a:r>
            <a:r>
              <a:rPr lang="en-US" dirty="0"/>
              <a:t>is evolutionary model? Write advantage and disadvantages of it.</a:t>
            </a:r>
          </a:p>
          <a:p>
            <a:endParaRPr lang="en-US" dirty="0"/>
          </a:p>
          <a:p>
            <a:endParaRPr lang="en-US" dirty="0"/>
          </a:p>
        </p:txBody>
      </p:sp>
    </p:spTree>
    <p:extLst>
      <p:ext uri="{BB962C8B-B14F-4D97-AF65-F5344CB8AC3E}">
        <p14:creationId xmlns:p14="http://schemas.microsoft.com/office/powerpoint/2010/main" val="3044668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b="1" cap="none" dirty="0" smtClean="0">
                <a:solidFill>
                  <a:srgbClr val="000000"/>
                </a:solidFill>
              </a:rPr>
              <a:t>Phases In Waterfall Model</a:t>
            </a:r>
            <a:br>
              <a:rPr lang="en-US" b="1" cap="none" dirty="0" smtClean="0">
                <a:solidFill>
                  <a:srgbClr val="000000"/>
                </a:solidFill>
              </a:rPr>
            </a:br>
            <a:endParaRPr lang="en-US" cap="none" dirty="0"/>
          </a:p>
        </p:txBody>
      </p:sp>
      <p:sp>
        <p:nvSpPr>
          <p:cNvPr id="6" name="Content Placeholder 5"/>
          <p:cNvSpPr>
            <a:spLocks noGrp="1"/>
          </p:cNvSpPr>
          <p:nvPr>
            <p:ph idx="1"/>
          </p:nvPr>
        </p:nvSpPr>
        <p:spPr>
          <a:xfrm>
            <a:off x="1451579" y="1561514"/>
            <a:ext cx="9603275" cy="4530193"/>
          </a:xfrm>
        </p:spPr>
        <p:txBody>
          <a:bodyPr>
            <a:normAutofit/>
          </a:bodyPr>
          <a:lstStyle/>
          <a:p>
            <a:pPr marL="0" indent="0" algn="just">
              <a:lnSpc>
                <a:spcPct val="110000"/>
              </a:lnSpc>
              <a:spcBef>
                <a:spcPts val="600"/>
              </a:spcBef>
              <a:spcAft>
                <a:spcPts val="600"/>
              </a:spcAft>
              <a:buNone/>
            </a:pPr>
            <a:r>
              <a:rPr lang="en-US" sz="2200" b="1" dirty="0" smtClean="0">
                <a:solidFill>
                  <a:srgbClr val="000000"/>
                </a:solidFill>
              </a:rPr>
              <a:t>Requirement </a:t>
            </a:r>
            <a:r>
              <a:rPr lang="en-US" sz="2200" b="1" dirty="0">
                <a:solidFill>
                  <a:srgbClr val="000000"/>
                </a:solidFill>
              </a:rPr>
              <a:t>Gathering and </a:t>
            </a:r>
            <a:r>
              <a:rPr lang="en-US" sz="2200" b="1" dirty="0" smtClean="0">
                <a:solidFill>
                  <a:srgbClr val="000000"/>
                </a:solidFill>
              </a:rPr>
              <a:t>analysis</a:t>
            </a:r>
            <a:r>
              <a:rPr lang="en-US" sz="2200" dirty="0">
                <a:solidFill>
                  <a:srgbClr val="000000"/>
                </a:solidFill>
              </a:rPr>
              <a:t>:</a:t>
            </a:r>
            <a:r>
              <a:rPr lang="en-US" sz="2200" dirty="0" smtClean="0">
                <a:solidFill>
                  <a:srgbClr val="000000"/>
                </a:solidFill>
              </a:rPr>
              <a:t> </a:t>
            </a:r>
          </a:p>
          <a:p>
            <a:pPr lvl="1" algn="just">
              <a:lnSpc>
                <a:spcPct val="110000"/>
              </a:lnSpc>
              <a:spcBef>
                <a:spcPts val="600"/>
              </a:spcBef>
              <a:spcAft>
                <a:spcPts val="600"/>
              </a:spcAft>
            </a:pPr>
            <a:r>
              <a:rPr lang="en-US" sz="2000" dirty="0" smtClean="0">
                <a:solidFill>
                  <a:srgbClr val="000000"/>
                </a:solidFill>
              </a:rPr>
              <a:t>All possible requirements of the system to be developed are captured in this phase and documented in a requirement specification document.</a:t>
            </a:r>
          </a:p>
          <a:p>
            <a:pPr lvl="1" algn="just">
              <a:lnSpc>
                <a:spcPct val="110000"/>
              </a:lnSpc>
              <a:spcBef>
                <a:spcPts val="600"/>
              </a:spcBef>
              <a:spcAft>
                <a:spcPts val="600"/>
              </a:spcAft>
            </a:pPr>
            <a:r>
              <a:rPr lang="en-US" sz="2000" dirty="0"/>
              <a:t>It describes the "what" of the system to be produced and not "how</a:t>
            </a:r>
            <a:r>
              <a:rPr lang="en-US" sz="2000" dirty="0" smtClean="0"/>
              <a:t>.“</a:t>
            </a:r>
          </a:p>
          <a:p>
            <a:pPr lvl="1" algn="just">
              <a:lnSpc>
                <a:spcPct val="110000"/>
              </a:lnSpc>
              <a:spcBef>
                <a:spcPts val="600"/>
              </a:spcBef>
              <a:spcAft>
                <a:spcPts val="600"/>
              </a:spcAft>
            </a:pPr>
            <a:r>
              <a:rPr lang="en-US" sz="2000" dirty="0"/>
              <a:t>In this phase, a large document called </a:t>
            </a:r>
            <a:r>
              <a:rPr lang="en-US" sz="2000" b="1" dirty="0"/>
              <a:t>Software Requirement Specification (SRS)</a:t>
            </a:r>
            <a:r>
              <a:rPr lang="en-US" sz="2000" dirty="0"/>
              <a:t> document is created which contained a detailed description of what the system will do in the common language</a:t>
            </a:r>
            <a:r>
              <a:rPr lang="en-US" sz="2000" dirty="0" smtClean="0"/>
              <a:t>.</a:t>
            </a:r>
            <a:endParaRPr lang="en-US" sz="2000" dirty="0" smtClean="0">
              <a:solidFill>
                <a:srgbClr val="000000"/>
              </a:solidFill>
            </a:endParaRPr>
          </a:p>
        </p:txBody>
      </p:sp>
    </p:spTree>
    <p:extLst>
      <p:ext uri="{BB962C8B-B14F-4D97-AF65-F5344CB8AC3E}">
        <p14:creationId xmlns:p14="http://schemas.microsoft.com/office/powerpoint/2010/main" val="35705772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2954</TotalTime>
  <Words>4649</Words>
  <Application>Microsoft Office PowerPoint</Application>
  <PresentationFormat>Widescreen</PresentationFormat>
  <Paragraphs>470</Paragraphs>
  <Slides>81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81</vt:i4>
      </vt:variant>
    </vt:vector>
  </HeadingPairs>
  <TitlesOfParts>
    <vt:vector size="86" baseType="lpstr">
      <vt:lpstr>Arial</vt:lpstr>
      <vt:lpstr>Calibri</vt:lpstr>
      <vt:lpstr>Gill Sans MT</vt:lpstr>
      <vt:lpstr>Times New Roman</vt:lpstr>
      <vt:lpstr>Gallery</vt:lpstr>
      <vt:lpstr>Software Process</vt:lpstr>
      <vt:lpstr>Contd…</vt:lpstr>
      <vt:lpstr>Software Process Model</vt:lpstr>
      <vt:lpstr>Type Of Software Process Models</vt:lpstr>
      <vt:lpstr>Contd…</vt:lpstr>
      <vt:lpstr>Contd…</vt:lpstr>
      <vt:lpstr>Waterfall Model</vt:lpstr>
      <vt:lpstr>PowerPoint Presentation</vt:lpstr>
      <vt:lpstr>Phases In Waterfall Model </vt:lpstr>
      <vt:lpstr>Contd…</vt:lpstr>
      <vt:lpstr>Contd…</vt:lpstr>
      <vt:lpstr>Contd…</vt:lpstr>
      <vt:lpstr>Contd…</vt:lpstr>
      <vt:lpstr>Waterfall Model Is Most Appropriate</vt:lpstr>
      <vt:lpstr>Advantages</vt:lpstr>
      <vt:lpstr>Disadvantages</vt:lpstr>
      <vt:lpstr>Evolutionary Model</vt:lpstr>
      <vt:lpstr>PowerPoint Presentation</vt:lpstr>
      <vt:lpstr>Advantages Of Evolutionary Model</vt:lpstr>
      <vt:lpstr>Disadvantages Of Evolutionary Model</vt:lpstr>
      <vt:lpstr>Component-based Software Engineering (CBSE)</vt:lpstr>
      <vt:lpstr>Component-based development:</vt:lpstr>
      <vt:lpstr>CBSE Essentials</vt:lpstr>
      <vt:lpstr>Incremental(Iterative) Model - Design</vt:lpstr>
      <vt:lpstr>Contd…</vt:lpstr>
      <vt:lpstr>PowerPoint Presentation</vt:lpstr>
      <vt:lpstr>PowerPoint Presentation</vt:lpstr>
      <vt:lpstr>PowerPoint Presentation</vt:lpstr>
      <vt:lpstr>When We Use The Incremental Model?</vt:lpstr>
      <vt:lpstr>Advantage Of Incremental Model</vt:lpstr>
      <vt:lpstr>Spiral Model</vt:lpstr>
      <vt:lpstr>Contd…</vt:lpstr>
      <vt:lpstr>Identification</vt:lpstr>
      <vt:lpstr>Contd…</vt:lpstr>
      <vt:lpstr>Evaluation And Risk Analysis</vt:lpstr>
      <vt:lpstr>PowerPoint Presentation</vt:lpstr>
      <vt:lpstr>When To Use Spiral Model?</vt:lpstr>
      <vt:lpstr>Advantages</vt:lpstr>
      <vt:lpstr>Agile Model</vt:lpstr>
      <vt:lpstr>Contd…</vt:lpstr>
      <vt:lpstr>Contd…</vt:lpstr>
      <vt:lpstr>PowerPoint Presentation</vt:lpstr>
      <vt:lpstr>PowerPoint Presentation</vt:lpstr>
      <vt:lpstr>PowerPoint Presentation</vt:lpstr>
      <vt:lpstr>Following Are The Agile Manifesto Principles</vt:lpstr>
      <vt:lpstr>Advantages</vt:lpstr>
      <vt:lpstr>Disadvantages </vt:lpstr>
      <vt:lpstr>Extreme Programming (XP)</vt:lpstr>
      <vt:lpstr>PowerPoint Presentation</vt:lpstr>
      <vt:lpstr>PowerPoint Presentation</vt:lpstr>
      <vt:lpstr>PowerPoint Presentation</vt:lpstr>
      <vt:lpstr>PowerPoint Presentation</vt:lpstr>
      <vt:lpstr>RAD (Rapid Application Development) Model</vt:lpstr>
      <vt:lpstr>PowerPoint Presentation</vt:lpstr>
      <vt:lpstr>PowerPoint Presentation</vt:lpstr>
      <vt:lpstr>The Various Phases Of RAD Are As Follows</vt:lpstr>
      <vt:lpstr>PowerPoint Presentation</vt:lpstr>
      <vt:lpstr>PowerPoint Presentation</vt:lpstr>
      <vt:lpstr>Advantages</vt:lpstr>
      <vt:lpstr>Disadvantages</vt:lpstr>
      <vt:lpstr>Software Prototyping</vt:lpstr>
      <vt:lpstr>Steps Of Prototype Model</vt:lpstr>
      <vt:lpstr>PowerPoint Presentation</vt:lpstr>
      <vt:lpstr>Types Of Software Prototyping</vt:lpstr>
      <vt:lpstr>PowerPoint Presentation</vt:lpstr>
      <vt:lpstr>Rational Unified Process (RUP)</vt:lpstr>
      <vt:lpstr>PowerPoint Presentation</vt:lpstr>
      <vt:lpstr>PowerPoint Presentation</vt:lpstr>
      <vt:lpstr>Computer-Aided Software Engineering (CASE)</vt:lpstr>
      <vt:lpstr>Contd…</vt:lpstr>
      <vt:lpstr>Components of CASE Tools</vt:lpstr>
      <vt:lpstr>PowerPoint Presentation</vt:lpstr>
      <vt:lpstr>Contd…</vt:lpstr>
      <vt:lpstr>Case Tools Types</vt:lpstr>
      <vt:lpstr>PowerPoint Presentation</vt:lpstr>
      <vt:lpstr>PowerPoint Presentation</vt:lpstr>
      <vt:lpstr>PowerPoint Presentation</vt:lpstr>
      <vt:lpstr>PowerPoint Presentation</vt:lpstr>
      <vt:lpstr>PowerPoint Presentation</vt:lpstr>
      <vt:lpstr>PowerPoint Presentation</vt:lpstr>
      <vt:lpstr>Assignment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Subject-oriented programming</dc:title>
  <dc:creator>Binod Thapa</dc:creator>
  <cp:lastModifiedBy>Binod Thapa</cp:lastModifiedBy>
  <cp:revision>728</cp:revision>
  <dcterms:created xsi:type="dcterms:W3CDTF">2017-08-11T03:42:09Z</dcterms:created>
  <dcterms:modified xsi:type="dcterms:W3CDTF">2023-04-25T16:05:41Z</dcterms:modified>
</cp:coreProperties>
</file>