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1"/>
  </p:notesMasterIdLst>
  <p:sldIdLst>
    <p:sldId id="348" r:id="rId2"/>
    <p:sldId id="497" r:id="rId3"/>
    <p:sldId id="491" r:id="rId4"/>
    <p:sldId id="429" r:id="rId5"/>
    <p:sldId id="499" r:id="rId6"/>
    <p:sldId id="514" r:id="rId7"/>
    <p:sldId id="515" r:id="rId8"/>
    <p:sldId id="516" r:id="rId9"/>
    <p:sldId id="517" r:id="rId10"/>
    <p:sldId id="518" r:id="rId11"/>
    <p:sldId id="519" r:id="rId12"/>
    <p:sldId id="528" r:id="rId13"/>
    <p:sldId id="521" r:id="rId14"/>
    <p:sldId id="527" r:id="rId15"/>
    <p:sldId id="529" r:id="rId16"/>
    <p:sldId id="530" r:id="rId17"/>
    <p:sldId id="498" r:id="rId18"/>
    <p:sldId id="502" r:id="rId19"/>
    <p:sldId id="500" r:id="rId20"/>
    <p:sldId id="501" r:id="rId21"/>
    <p:sldId id="525" r:id="rId22"/>
    <p:sldId id="526" r:id="rId23"/>
    <p:sldId id="503" r:id="rId24"/>
    <p:sldId id="547" r:id="rId25"/>
    <p:sldId id="505" r:id="rId26"/>
    <p:sldId id="548" r:id="rId27"/>
    <p:sldId id="506" r:id="rId28"/>
    <p:sldId id="549" r:id="rId29"/>
    <p:sldId id="550" r:id="rId30"/>
    <p:sldId id="551" r:id="rId31"/>
    <p:sldId id="552" r:id="rId32"/>
    <p:sldId id="553" r:id="rId33"/>
    <p:sldId id="554" r:id="rId34"/>
    <p:sldId id="504" r:id="rId35"/>
    <p:sldId id="543" r:id="rId36"/>
    <p:sldId id="507" r:id="rId37"/>
    <p:sldId id="508" r:id="rId38"/>
    <p:sldId id="509" r:id="rId39"/>
    <p:sldId id="510" r:id="rId40"/>
    <p:sldId id="531" r:id="rId41"/>
    <p:sldId id="532" r:id="rId42"/>
    <p:sldId id="533" r:id="rId43"/>
    <p:sldId id="534" r:id="rId44"/>
    <p:sldId id="536" r:id="rId45"/>
    <p:sldId id="537" r:id="rId46"/>
    <p:sldId id="538" r:id="rId47"/>
    <p:sldId id="539" r:id="rId48"/>
    <p:sldId id="540" r:id="rId49"/>
    <p:sldId id="541" r:id="rId50"/>
    <p:sldId id="542" r:id="rId51"/>
    <p:sldId id="544" r:id="rId52"/>
    <p:sldId id="545" r:id="rId53"/>
    <p:sldId id="511" r:id="rId54"/>
    <p:sldId id="546" r:id="rId55"/>
    <p:sldId id="513" r:id="rId56"/>
    <p:sldId id="555" r:id="rId57"/>
    <p:sldId id="556" r:id="rId58"/>
    <p:sldId id="557" r:id="rId59"/>
    <p:sldId id="558" r:id="rId60"/>
    <p:sldId id="559" r:id="rId61"/>
    <p:sldId id="560" r:id="rId62"/>
    <p:sldId id="561" r:id="rId63"/>
    <p:sldId id="562" r:id="rId64"/>
    <p:sldId id="563" r:id="rId65"/>
    <p:sldId id="564" r:id="rId66"/>
    <p:sldId id="565" r:id="rId67"/>
    <p:sldId id="566" r:id="rId68"/>
    <p:sldId id="567" r:id="rId69"/>
    <p:sldId id="568" r:id="rId70"/>
    <p:sldId id="569" r:id="rId71"/>
    <p:sldId id="570" r:id="rId72"/>
    <p:sldId id="571" r:id="rId73"/>
    <p:sldId id="572" r:id="rId74"/>
    <p:sldId id="574" r:id="rId75"/>
    <p:sldId id="573" r:id="rId76"/>
    <p:sldId id="575" r:id="rId77"/>
    <p:sldId id="576" r:id="rId78"/>
    <p:sldId id="577" r:id="rId79"/>
    <p:sldId id="578" r:id="rId80"/>
    <p:sldId id="579" r:id="rId81"/>
    <p:sldId id="580" r:id="rId82"/>
    <p:sldId id="581" r:id="rId83"/>
    <p:sldId id="582" r:id="rId84"/>
    <p:sldId id="584" r:id="rId85"/>
    <p:sldId id="583" r:id="rId86"/>
    <p:sldId id="585" r:id="rId87"/>
    <p:sldId id="586" r:id="rId88"/>
    <p:sldId id="587" r:id="rId89"/>
    <p:sldId id="588" r:id="rId90"/>
    <p:sldId id="589" r:id="rId91"/>
    <p:sldId id="590" r:id="rId92"/>
    <p:sldId id="591" r:id="rId93"/>
    <p:sldId id="592" r:id="rId94"/>
    <p:sldId id="593" r:id="rId95"/>
    <p:sldId id="594" r:id="rId96"/>
    <p:sldId id="595" r:id="rId97"/>
    <p:sldId id="596" r:id="rId98"/>
    <p:sldId id="430" r:id="rId99"/>
    <p:sldId id="597"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b="-1558" t="259"/>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anchor="t"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1451579" y="2015732"/>
            <a:ext cx="9603275" cy="3450613"/>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7554138" y="330370"/>
            <a:ext cx="3500715" cy="309201"/>
          </a:xfrm>
          <a:prstGeom prst="rect">
            <a:avLst/>
          </a:prstGeom>
        </p:spPr>
        <p:txBody>
          <a:bodyPr anchor="ctr" bIns="45720" lIns="91440" rIns="91440" rtlCol="0" tIns="45720" vert="horz"/>
          <a:lstStyle>
            <a:lvl1pPr algn="r">
              <a:defRPr sz="1000">
                <a:solidFill>
                  <a:schemeClr val="tx1">
                    <a:tint val="75000"/>
                  </a:schemeClr>
                </a:solidFill>
              </a:defRPr>
            </a:lvl1pPr>
          </a:lstStyle>
          <a:p>
            <a:fld id="{48A87A34-81AB-432B-8DAE-1953F412C126}" type="datetimeFigureOut">
              <a:rPr dirty="0" lang="en-US"/>
              <a:pPr/>
              <a:t>6/9/2023</a:t>
            </a:fld>
            <a:endParaRPr dirty="0" lang="en-US"/>
          </a:p>
        </p:txBody>
      </p:sp>
      <p:sp>
        <p:nvSpPr>
          <p:cNvPr id="5" name="Footer Placeholder 4"/>
          <p:cNvSpPr>
            <a:spLocks noGrp="1"/>
          </p:cNvSpPr>
          <p:nvPr>
            <p:ph idx="3" sz="quarter" type="ftr"/>
          </p:nvPr>
        </p:nvSpPr>
        <p:spPr>
          <a:xfrm>
            <a:off x="1451579" y="329307"/>
            <a:ext cx="5938836" cy="309201"/>
          </a:xfrm>
          <a:prstGeom prst="rect">
            <a:avLst/>
          </a:prstGeom>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480060" y="798973"/>
            <a:ext cx="811019" cy="503578"/>
          </a:xfrm>
          <a:prstGeom prst="rect">
            <a:avLst/>
          </a:prstGeom>
        </p:spPr>
        <p:txBody>
          <a:bodyPr anchor="t" bIns="45720" lIns="91440" rIns="91440" rtlCol="0" tIns="45720" vert="horz"/>
          <a:lstStyle>
            <a:lvl1pPr algn="r">
              <a:defRPr sz="2800">
                <a:solidFill>
                  <a:schemeClr val="accent1"/>
                </a:solidFill>
              </a:defRPr>
            </a:lvl1pPr>
          </a:lstStyle>
          <a:p>
            <a:fld id="{6D22F896-40B5-4ADD-8801-0D06FADFA095}" type="slidenum">
              <a:rPr dirty="0" lang="en-US"/>
              <a:pPr/>
              <a:t>‹#›</a:t>
            </a:fld>
            <a:endParaRPr dirty="0"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i="0" kern="1200" sz="3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charset="0" panose="020B0604020202020204" pitchFamily="34" typeface="Arial"/>
        <a:buChar char="•"/>
        <a:defRPr kern="1200" sz="20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charset="0" panose="020B0604020202020204" pitchFamily="34" typeface="Arial"/>
        <a:buChar char="•"/>
        <a:defRPr baseline="0" cap="none" kern="1200" sz="18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charset="0" panose="020B0604020202020204" pitchFamily="34" typeface="Arial"/>
        <a:buChar char="•"/>
        <a:defRPr kern="1200" sz="16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charset="0" panose="020B0604020202020204" pitchFamily="34" typeface="Arial"/>
        <a:buChar char="•"/>
        <a:defRPr baseline="0" cap="none" kern="1200" sz="14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charset="0" panose="020B0604020202020204" pitchFamily="34" typeface="Arial"/>
        <a:buChar char="•"/>
        <a:defRPr kern="1200" sz="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charset="0" panose="020B0604020202020204" pitchFamily="34" typeface="Arial"/>
        <a:buChar char="•"/>
        <a:defRPr kern="1200" sz="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charset="0" panose="020B0604020202020204" pitchFamily="34" typeface="Arial"/>
        <a:buChar char="•"/>
        <a:defRPr kern="1200" sz="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charset="0" panose="020B0604020202020204" pitchFamily="34" typeface="Arial"/>
        <a:buChar char="•"/>
        <a:defRPr baseline="0" kern="1200" sz="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charset="0" panose="020B0604020202020204" pitchFamily="34" typeface="Arial"/>
        <a:buChar char="•"/>
        <a:defRPr baseline="0" kern="1200" sz="1200">
          <a:solidFill>
            <a:schemeClr val="tx1"/>
          </a:solidFill>
          <a:effectLst/>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arget="../media/image5.jpeg" Type="http://schemas.openxmlformats.org/officeDocument/2006/relationships/image"/><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6.jpeg" Type="http://schemas.openxmlformats.org/officeDocument/2006/relationships/image"/><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8.jpeg" Type="http://schemas.openxmlformats.org/officeDocument/2006/relationships/image"/><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arget="../media/image2.jpeg" Type="http://schemas.openxmlformats.org/officeDocument/2006/relationships/image"/><Relationship Id="rId1" Target="../slideLayouts/slideLayout7.xml" Type="http://schemas.openxmlformats.org/officeDocument/2006/relationships/slideLayout"/></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arget="../media/image10.jpeg" Type="http://schemas.openxmlformats.org/officeDocument/2006/relationships/image"/><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arget="../media/image13.jpeg" Type="http://schemas.openxmlformats.org/officeDocument/2006/relationships/image"/><Relationship Id="rId1" Target="../slideLayouts/slideLayout7.xml" Type="http://schemas.openxmlformats.org/officeDocument/2006/relationships/slideLayout"/></Relationships>
</file>

<file path=ppt/slides/_rels/slide43.xml.rels><?xml version="1.0" encoding="UTF-8" standalone="yes" ?><Relationships xmlns="http://schemas.openxmlformats.org/package/2006/relationships"><Relationship Id="rId2" Target="../media/image14.jpeg" Type="http://schemas.openxmlformats.org/officeDocument/2006/relationships/image"/><Relationship Id="rId1" Target="../slideLayouts/slideLayout7.xml" Type="http://schemas.openxmlformats.org/officeDocument/2006/relationships/slideLayout"/></Relationships>
</file>

<file path=ppt/slides/_rels/slide44.xml.rels><?xml version="1.0" encoding="UTF-8" standalone="yes" ?><Relationships xmlns="http://schemas.openxmlformats.org/package/2006/relationships"><Relationship Id="rId2" Target="../media/image15.jpeg" Type="http://schemas.openxmlformats.org/officeDocument/2006/relationships/image"/><Relationship Id="rId1" Target="../slideLayouts/slideLayout7.xml" Type="http://schemas.openxmlformats.org/officeDocument/2006/relationships/slideLayout"/></Relationships>
</file>

<file path=ppt/slides/_rels/slide45.xml.rels><?xml version="1.0" encoding="UTF-8" standalone="yes" ?><Relationships xmlns="http://schemas.openxmlformats.org/package/2006/relationships"><Relationship Id="rId2" Target="../media/image16.jpeg" Type="http://schemas.openxmlformats.org/officeDocument/2006/relationships/image"/><Relationship Id="rId1" Target="../slideLayouts/slideLayout7.xml" Type="http://schemas.openxmlformats.org/officeDocument/2006/relationships/slideLayout"/></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arget="../media/image17.jpeg" Type="http://schemas.openxmlformats.org/officeDocument/2006/relationships/image"/><Relationship Id="rId1" Target="../slideLayouts/slideLayout7.xml" Type="http://schemas.openxmlformats.org/officeDocument/2006/relationships/slideLayout"/></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arget="../media/image18.jpe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3.jpeg" Type="http://schemas.openxmlformats.org/officeDocument/2006/relationships/image"/><Relationship Id="rId1" Target="../slideLayouts/slideLayout7.xml" Type="http://schemas.openxmlformats.org/officeDocument/2006/relationships/slideLayout"/></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arget="../media/image19.jpeg" Type="http://schemas.openxmlformats.org/officeDocument/2006/relationships/image"/><Relationship Id="rId1" Target="../slideLayouts/slideLayout7.xml" Type="http://schemas.openxmlformats.org/officeDocument/2006/relationships/slideLayout"/></Relationships>
</file>

<file path=ppt/slides/_rels/slide62.xml.rels><?xml version="1.0" encoding="UTF-8" standalone="yes" ?><Relationships xmlns="http://schemas.openxmlformats.org/package/2006/relationships"><Relationship Id="rId2" Target="../media/image20.jpeg" Type="http://schemas.openxmlformats.org/officeDocument/2006/relationships/image"/><Relationship Id="rId1" Target="../slideLayouts/slideLayout2.xml" Type="http://schemas.openxmlformats.org/officeDocument/2006/relationships/slideLayout"/></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arget="../media/image21.jpeg" Type="http://schemas.openxmlformats.org/officeDocument/2006/relationships/image"/><Relationship Id="rId1" Target="../slideLayouts/slideLayout7.xml" Type="http://schemas.openxmlformats.org/officeDocument/2006/relationships/slideLayout"/></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arget="../media/image22.jpeg" Type="http://schemas.openxmlformats.org/officeDocument/2006/relationships/image"/><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arget="../media/image23.jpeg" Type="http://schemas.openxmlformats.org/officeDocument/2006/relationships/image"/><Relationship Id="rId1" Target="../slideLayouts/slideLayout2.xml" Type="http://schemas.openxmlformats.org/officeDocument/2006/relationships/slideLayout"/></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arget="../media/image24.jpeg" Type="http://schemas.openxmlformats.org/officeDocument/2006/relationships/image"/><Relationship Id="rId1" Target="../slideLayouts/slideLayout7.xml" Type="http://schemas.openxmlformats.org/officeDocument/2006/relationships/slideLayout"/></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arget="../media/image25.jpeg" Type="http://schemas.openxmlformats.org/officeDocument/2006/relationships/image"/><Relationship Id="rId1" Target="../slideLayouts/slideLayout7.xml" Type="http://schemas.openxmlformats.org/officeDocument/2006/relationships/slideLayout"/></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arget="../media/image26.jpeg" Type="http://schemas.openxmlformats.org/officeDocument/2006/relationships/image"/><Relationship Id="rId1" Target="../slideLayouts/slideLayout2.xml" Type="http://schemas.openxmlformats.org/officeDocument/2006/relationships/slideLayout"/></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arget="../media/image27.jpeg" Type="http://schemas.openxmlformats.org/officeDocument/2006/relationships/image"/><Relationship Id="rId1" Target="../slideLayouts/slideLayout2.xml" Type="http://schemas.openxmlformats.org/officeDocument/2006/relationships/slideLayout"/></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10010618" cy="756994"/>
          </a:xfrm>
        </p:spPr>
        <p:txBody>
          <a:bodyPr>
            <a:normAutofit/>
          </a:bodyPr>
          <a:lstStyle/>
          <a:p>
            <a:r>
              <a:rPr lang="en-US" b="1" cap="none" dirty="0" smtClean="0"/>
              <a:t>Software Design</a:t>
            </a:r>
            <a:endParaRPr lang="en-US" b="1" cap="none" dirty="0"/>
          </a:p>
        </p:txBody>
      </p:sp>
      <p:sp>
        <p:nvSpPr>
          <p:cNvPr id="3" name="Content Placeholder 2"/>
          <p:cNvSpPr>
            <a:spLocks noGrp="1"/>
          </p:cNvSpPr>
          <p:nvPr>
            <p:ph idx="1"/>
          </p:nvPr>
        </p:nvSpPr>
        <p:spPr>
          <a:xfrm>
            <a:off x="1326525" y="1561514"/>
            <a:ext cx="10354613" cy="4581709"/>
          </a:xfrm>
        </p:spPr>
        <p:txBody>
          <a:bodyPr>
            <a:noAutofit/>
          </a:bodyPr>
          <a:lstStyle/>
          <a:p>
            <a:r>
              <a:rPr lang="en-US" sz="2200" dirty="0" smtClean="0"/>
              <a:t>Software </a:t>
            </a:r>
            <a:r>
              <a:rPr lang="en-US" sz="2200" dirty="0"/>
              <a:t>design is a mechanism to transform user requirements into some suitable form, which helps the programmer in software coding and implementation. </a:t>
            </a:r>
            <a:endParaRPr lang="en-US" sz="2200" dirty="0" smtClean="0"/>
          </a:p>
          <a:p>
            <a:r>
              <a:rPr lang="en-US" sz="2200" dirty="0" smtClean="0"/>
              <a:t>It </a:t>
            </a:r>
            <a:r>
              <a:rPr lang="en-US" sz="2200" dirty="0"/>
              <a:t>deals with representing the client's requirement, as described in SRS (Software Requirement Specification) document, into a form, i.e., easily implementable using programming language.</a:t>
            </a:r>
          </a:p>
          <a:p>
            <a:r>
              <a:rPr lang="en-US" sz="2200" dirty="0"/>
              <a:t>The software design phase is the first step in </a:t>
            </a:r>
            <a:r>
              <a:rPr lang="en-US" sz="2200" b="1" dirty="0"/>
              <a:t>SDLC (Software Design Life Cycle)</a:t>
            </a:r>
            <a:r>
              <a:rPr lang="en-US" sz="2200" dirty="0"/>
              <a:t>, which moves the concentration from the problem domain to the solution domain. </a:t>
            </a:r>
            <a:endParaRPr lang="en-US" sz="2200" dirty="0" smtClean="0"/>
          </a:p>
          <a:p>
            <a:r>
              <a:rPr lang="en-US" sz="2200" dirty="0" smtClean="0"/>
              <a:t>In </a:t>
            </a:r>
            <a:r>
              <a:rPr lang="en-US" sz="2200" dirty="0"/>
              <a:t>software design, we consider the system to be a set of components or modules with clearly defined behaviors &amp; boundaries</a:t>
            </a:r>
            <a:r>
              <a:rPr lang="en-US" sz="2200" dirty="0" smtClean="0"/>
              <a:t>.</a:t>
            </a:r>
            <a:endParaRPr lang="en-US" sz="22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8946" y="154547"/>
            <a:ext cx="10071279" cy="5937160"/>
          </a:xfrm>
          <a:prstGeom prst="rect">
            <a:avLst/>
          </a:prstGeom>
        </p:spPr>
      </p:pic>
    </p:spTree>
    <p:extLst>
      <p:ext uri="{BB962C8B-B14F-4D97-AF65-F5344CB8AC3E}">
        <p14:creationId xmlns:p14="http://schemas.microsoft.com/office/powerpoint/2010/main" val="229411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8945" y="309093"/>
            <a:ext cx="10354615" cy="5808372"/>
          </a:xfrm>
          <a:prstGeom prst="rect">
            <a:avLst/>
          </a:prstGeom>
        </p:spPr>
      </p:pic>
    </p:spTree>
    <p:extLst>
      <p:ext uri="{BB962C8B-B14F-4D97-AF65-F5344CB8AC3E}">
        <p14:creationId xmlns:p14="http://schemas.microsoft.com/office/powerpoint/2010/main" val="326355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Design Guidelines</a:t>
            </a:r>
            <a:endParaRPr lang="en-US" b="1" cap="none" dirty="0"/>
          </a:p>
        </p:txBody>
      </p:sp>
      <p:sp>
        <p:nvSpPr>
          <p:cNvPr id="3" name="Content Placeholder 2"/>
          <p:cNvSpPr>
            <a:spLocks noGrp="1"/>
          </p:cNvSpPr>
          <p:nvPr>
            <p:ph idx="1"/>
          </p:nvPr>
        </p:nvSpPr>
        <p:spPr>
          <a:xfrm>
            <a:off x="1451579" y="1561514"/>
            <a:ext cx="10255317" cy="4633224"/>
          </a:xfrm>
        </p:spPr>
        <p:txBody>
          <a:bodyPr>
            <a:normAutofit/>
          </a:bodyPr>
          <a:lstStyle/>
          <a:p>
            <a:r>
              <a:rPr lang="en-US" sz="2100" dirty="0" smtClean="0"/>
              <a:t>A </a:t>
            </a:r>
            <a:r>
              <a:rPr lang="en-US" sz="2100" dirty="0"/>
              <a:t>design should exhibit good architectural structure and be </a:t>
            </a:r>
            <a:r>
              <a:rPr lang="en-US" sz="2100" dirty="0" smtClean="0"/>
              <a:t>modular.</a:t>
            </a:r>
            <a:endParaRPr lang="en-US" sz="2100" dirty="0"/>
          </a:p>
          <a:p>
            <a:r>
              <a:rPr lang="en-US" sz="2100" dirty="0"/>
              <a:t>A design contain distinct representations of data, architecture, interfaces and components(modules</a:t>
            </a:r>
            <a:r>
              <a:rPr lang="en-US" sz="2100" dirty="0" smtClean="0"/>
              <a:t>).</a:t>
            </a:r>
            <a:endParaRPr lang="en-US" sz="2100" dirty="0"/>
          </a:p>
          <a:p>
            <a:r>
              <a:rPr lang="en-US" sz="2100" dirty="0"/>
              <a:t>A design lead to data structures that are appropriate for the objects to be implemented and be drawn from recognizable design </a:t>
            </a:r>
            <a:r>
              <a:rPr lang="en-US" sz="2100" dirty="0" smtClean="0"/>
              <a:t>patterns.</a:t>
            </a:r>
            <a:endParaRPr lang="en-US" sz="2100" dirty="0"/>
          </a:p>
          <a:p>
            <a:r>
              <a:rPr lang="en-US" sz="2100" dirty="0"/>
              <a:t>A design lead to components that exhibit independent functional characteristics.</a:t>
            </a:r>
          </a:p>
          <a:p>
            <a:r>
              <a:rPr lang="en-US" sz="2100" dirty="0"/>
              <a:t>A design lead to interfaces that reduce the complexity of connections between modules and with the external </a:t>
            </a:r>
            <a:r>
              <a:rPr lang="en-US" sz="2100" dirty="0" smtClean="0"/>
              <a:t>environment.</a:t>
            </a:r>
            <a:endParaRPr lang="en-US" sz="2100" dirty="0"/>
          </a:p>
          <a:p>
            <a:r>
              <a:rPr lang="en-US" sz="2100" dirty="0"/>
              <a:t>A design should be represented using a notation that effectively communicates its </a:t>
            </a:r>
            <a:r>
              <a:rPr lang="en-US" sz="2100" dirty="0" smtClean="0"/>
              <a:t>meaning.</a:t>
            </a:r>
            <a:endParaRPr lang="en-US" sz="2100" dirty="0"/>
          </a:p>
        </p:txBody>
      </p:sp>
    </p:spTree>
    <p:extLst>
      <p:ext uri="{BB962C8B-B14F-4D97-AF65-F5344CB8AC3E}">
        <p14:creationId xmlns:p14="http://schemas.microsoft.com/office/powerpoint/2010/main" val="128061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1122" y="692239"/>
            <a:ext cx="9989712" cy="5447763"/>
          </a:xfrm>
          <a:prstGeom prst="rect">
            <a:avLst/>
          </a:prstGeom>
        </p:spPr>
      </p:pic>
      <p:sp>
        <p:nvSpPr>
          <p:cNvPr id="3" name="Rectangle 2"/>
          <p:cNvSpPr/>
          <p:nvPr/>
        </p:nvSpPr>
        <p:spPr>
          <a:xfrm>
            <a:off x="1511122" y="230574"/>
            <a:ext cx="4966951" cy="461665"/>
          </a:xfrm>
          <a:prstGeom prst="rect">
            <a:avLst/>
          </a:prstGeom>
        </p:spPr>
        <p:txBody>
          <a:bodyPr wrap="square">
            <a:spAutoFit/>
          </a:bodyPr>
          <a:lstStyle/>
          <a:p>
            <a:r>
              <a:rPr lang="en-US" sz="2400" b="1" dirty="0"/>
              <a:t>How to achieve the Quality</a:t>
            </a:r>
          </a:p>
        </p:txBody>
      </p:sp>
    </p:spTree>
    <p:extLst>
      <p:ext uri="{BB962C8B-B14F-4D97-AF65-F5344CB8AC3E}">
        <p14:creationId xmlns:p14="http://schemas.microsoft.com/office/powerpoint/2010/main" val="147068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Design Principles</a:t>
            </a:r>
            <a:endParaRPr lang="en-US" b="1" cap="none" dirty="0"/>
          </a:p>
        </p:txBody>
      </p:sp>
      <p:sp>
        <p:nvSpPr>
          <p:cNvPr id="3" name="Content Placeholder 2"/>
          <p:cNvSpPr>
            <a:spLocks noGrp="1"/>
          </p:cNvSpPr>
          <p:nvPr>
            <p:ph idx="1"/>
          </p:nvPr>
        </p:nvSpPr>
        <p:spPr>
          <a:xfrm>
            <a:off x="1451579" y="1561514"/>
            <a:ext cx="10075013" cy="4607466"/>
          </a:xfrm>
        </p:spPr>
        <p:txBody>
          <a:bodyPr>
            <a:normAutofit/>
          </a:bodyPr>
          <a:lstStyle/>
          <a:p>
            <a:r>
              <a:rPr lang="en-US" dirty="0" smtClean="0"/>
              <a:t>Design should </a:t>
            </a:r>
            <a:r>
              <a:rPr lang="en-US" dirty="0"/>
              <a:t>not suffer from tunnel </a:t>
            </a:r>
            <a:r>
              <a:rPr lang="en-US" dirty="0" smtClean="0"/>
              <a:t>vision.</a:t>
            </a:r>
            <a:endParaRPr lang="en-US" dirty="0"/>
          </a:p>
          <a:p>
            <a:r>
              <a:rPr lang="en-US" dirty="0"/>
              <a:t>Design </a:t>
            </a:r>
            <a:r>
              <a:rPr lang="en-US" dirty="0" smtClean="0"/>
              <a:t>should </a:t>
            </a:r>
            <a:r>
              <a:rPr lang="en-US" dirty="0"/>
              <a:t>be traceable to the analysis </a:t>
            </a:r>
            <a:r>
              <a:rPr lang="en-US" dirty="0" smtClean="0"/>
              <a:t>model.</a:t>
            </a:r>
            <a:endParaRPr lang="en-US" dirty="0"/>
          </a:p>
          <a:p>
            <a:r>
              <a:rPr lang="en-US" dirty="0"/>
              <a:t>Design </a:t>
            </a:r>
            <a:r>
              <a:rPr lang="en-US" dirty="0" smtClean="0"/>
              <a:t>should </a:t>
            </a:r>
            <a:r>
              <a:rPr lang="en-US" dirty="0"/>
              <a:t>minimize intellectual distance between the software and the problem as it exists in the real world should exhibit uniformity and </a:t>
            </a:r>
            <a:r>
              <a:rPr lang="en-US" dirty="0" smtClean="0"/>
              <a:t>integration.</a:t>
            </a:r>
            <a:endParaRPr lang="en-US" dirty="0"/>
          </a:p>
          <a:p>
            <a:r>
              <a:rPr lang="en-US" dirty="0"/>
              <a:t>Design </a:t>
            </a:r>
            <a:r>
              <a:rPr lang="en-US" dirty="0" smtClean="0"/>
              <a:t>should </a:t>
            </a:r>
            <a:r>
              <a:rPr lang="en-US" dirty="0"/>
              <a:t>be structured to accommodate change</a:t>
            </a:r>
          </a:p>
          <a:p>
            <a:r>
              <a:rPr lang="en-US" dirty="0"/>
              <a:t>Design </a:t>
            </a:r>
            <a:r>
              <a:rPr lang="en-US" dirty="0" smtClean="0"/>
              <a:t>should </a:t>
            </a:r>
            <a:r>
              <a:rPr lang="en-US" dirty="0"/>
              <a:t>be structured to degrade gently, even with bad data, events, or operating conditions are </a:t>
            </a:r>
            <a:r>
              <a:rPr lang="en-US" dirty="0" smtClean="0"/>
              <a:t>encountered.</a:t>
            </a:r>
            <a:endParaRPr lang="en-US" dirty="0"/>
          </a:p>
          <a:p>
            <a:r>
              <a:rPr lang="en-US" dirty="0"/>
              <a:t>Design </a:t>
            </a:r>
            <a:r>
              <a:rPr lang="en-US" dirty="0" smtClean="0"/>
              <a:t>should </a:t>
            </a:r>
            <a:r>
              <a:rPr lang="en-US" dirty="0"/>
              <a:t>be assessed for quality as it is being </a:t>
            </a:r>
            <a:r>
              <a:rPr lang="en-US" dirty="0" smtClean="0"/>
              <a:t>created.</a:t>
            </a:r>
            <a:endParaRPr lang="en-US" dirty="0"/>
          </a:p>
          <a:p>
            <a:r>
              <a:rPr lang="en-US" dirty="0"/>
              <a:t>Design </a:t>
            </a:r>
            <a:r>
              <a:rPr lang="en-US" dirty="0" smtClean="0"/>
              <a:t>should </a:t>
            </a:r>
            <a:r>
              <a:rPr lang="en-US" dirty="0"/>
              <a:t>be reviewed to minimize conceptual(semantic) </a:t>
            </a:r>
            <a:r>
              <a:rPr lang="en-US" dirty="0" smtClean="0"/>
              <a:t>errors.</a:t>
            </a:r>
            <a:endParaRPr lang="en-US" dirty="0"/>
          </a:p>
        </p:txBody>
      </p:sp>
    </p:spTree>
    <p:extLst>
      <p:ext uri="{BB962C8B-B14F-4D97-AF65-F5344CB8AC3E}">
        <p14:creationId xmlns:p14="http://schemas.microsoft.com/office/powerpoint/2010/main" val="152741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Quality Attributes:</a:t>
            </a:r>
            <a:endParaRPr lang="en-US" b="1" cap="none" dirty="0"/>
          </a:p>
        </p:txBody>
      </p:sp>
      <p:sp>
        <p:nvSpPr>
          <p:cNvPr id="3" name="Content Placeholder 2"/>
          <p:cNvSpPr>
            <a:spLocks noGrp="1"/>
          </p:cNvSpPr>
          <p:nvPr>
            <p:ph idx="1"/>
          </p:nvPr>
        </p:nvSpPr>
        <p:spPr>
          <a:xfrm>
            <a:off x="1236372" y="1561514"/>
            <a:ext cx="10406129" cy="4517314"/>
          </a:xfrm>
        </p:spPr>
        <p:txBody>
          <a:bodyPr>
            <a:noAutofit/>
          </a:bodyPr>
          <a:lstStyle/>
          <a:p>
            <a:pPr marL="0" indent="0">
              <a:lnSpc>
                <a:spcPct val="100000"/>
              </a:lnSpc>
              <a:buNone/>
            </a:pPr>
            <a:r>
              <a:rPr lang="en-US" sz="2200" dirty="0" smtClean="0"/>
              <a:t>The </a:t>
            </a:r>
            <a:r>
              <a:rPr lang="en-US" sz="2200" b="1" dirty="0"/>
              <a:t>FURPS</a:t>
            </a:r>
            <a:r>
              <a:rPr lang="en-US" sz="2200" dirty="0"/>
              <a:t> quality attributes represent a target for all software design</a:t>
            </a:r>
          </a:p>
          <a:p>
            <a:pPr>
              <a:lnSpc>
                <a:spcPct val="100000"/>
              </a:lnSpc>
            </a:pPr>
            <a:r>
              <a:rPr lang="en-US" sz="2200" b="1" dirty="0"/>
              <a:t>Functionality</a:t>
            </a:r>
            <a:r>
              <a:rPr lang="en-US" sz="2200" dirty="0"/>
              <a:t>: is accessed by evaluating the feature set and capabilities </a:t>
            </a:r>
            <a:r>
              <a:rPr lang="en-US" sz="2200" dirty="0" smtClean="0"/>
              <a:t>of </a:t>
            </a:r>
            <a:r>
              <a:rPr lang="en-US" sz="2200" dirty="0"/>
              <a:t>the program, the generality of the functions that are delivered</a:t>
            </a:r>
          </a:p>
          <a:p>
            <a:pPr>
              <a:lnSpc>
                <a:spcPct val="100000"/>
              </a:lnSpc>
            </a:pPr>
            <a:r>
              <a:rPr lang="en-US" sz="2200" b="1" dirty="0"/>
              <a:t>Usability: </a:t>
            </a:r>
            <a:r>
              <a:rPr lang="en-US" sz="2200" dirty="0"/>
              <a:t>is accessed by considering human factors. </a:t>
            </a:r>
            <a:r>
              <a:rPr lang="en-US" sz="2200" dirty="0" smtClean="0"/>
              <a:t>Overall </a:t>
            </a:r>
            <a:r>
              <a:rPr lang="en-US" sz="2200" dirty="0"/>
              <a:t>aesthetics, consistency </a:t>
            </a:r>
            <a:r>
              <a:rPr lang="en-US" sz="2200" dirty="0" smtClean="0"/>
              <a:t>and </a:t>
            </a:r>
            <a:r>
              <a:rPr lang="en-US" sz="2200" dirty="0"/>
              <a:t>documentation.</a:t>
            </a:r>
          </a:p>
          <a:p>
            <a:pPr>
              <a:lnSpc>
                <a:spcPct val="100000"/>
              </a:lnSpc>
            </a:pPr>
            <a:r>
              <a:rPr lang="en-US" sz="2200" b="1" dirty="0"/>
              <a:t>Reliability: </a:t>
            </a:r>
            <a:r>
              <a:rPr lang="en-US" sz="2200" dirty="0"/>
              <a:t>is evaluated by measuring the frequency and severity of failure, the accuracy of output results, the ability to recover from failure.</a:t>
            </a:r>
          </a:p>
          <a:p>
            <a:pPr>
              <a:lnSpc>
                <a:spcPct val="100000"/>
              </a:lnSpc>
            </a:pPr>
            <a:r>
              <a:rPr lang="en-US" sz="2200" b="1" dirty="0"/>
              <a:t>Performance: </a:t>
            </a:r>
            <a:r>
              <a:rPr lang="en-US" sz="2200" dirty="0"/>
              <a:t>is measured by processing speed, response time, resource consumption, throughput and efficiency.</a:t>
            </a:r>
          </a:p>
          <a:p>
            <a:pPr>
              <a:lnSpc>
                <a:spcPct val="100000"/>
              </a:lnSpc>
            </a:pPr>
            <a:r>
              <a:rPr lang="en-US" sz="2200" b="1" dirty="0"/>
              <a:t>Supportability: </a:t>
            </a:r>
            <a:r>
              <a:rPr lang="en-US" sz="2200" dirty="0"/>
              <a:t>combines the ability to extend the </a:t>
            </a:r>
            <a:r>
              <a:rPr lang="en-US" sz="2200" dirty="0" smtClean="0"/>
              <a:t>program(extensibility</a:t>
            </a:r>
            <a:r>
              <a:rPr lang="en-US" sz="2200" dirty="0"/>
              <a:t>), adaptability, serviceability- these 3 attributes represent a more common term Maintainability</a:t>
            </a:r>
          </a:p>
        </p:txBody>
      </p:sp>
    </p:spTree>
    <p:extLst>
      <p:ext uri="{BB962C8B-B14F-4D97-AF65-F5344CB8AC3E}">
        <p14:creationId xmlns:p14="http://schemas.microsoft.com/office/powerpoint/2010/main" val="71156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0310" y="251073"/>
            <a:ext cx="9604375" cy="689086"/>
          </a:xfrm>
        </p:spPr>
        <p:txBody>
          <a:bodyPr>
            <a:normAutofit/>
          </a:bodyPr>
          <a:lstStyle/>
          <a:p>
            <a:r>
              <a:rPr lang="en-US" b="1" cap="none" dirty="0" smtClean="0"/>
              <a:t>Fundamental Concepts In Design</a:t>
            </a:r>
            <a:endParaRPr lang="en-US" b="1" cap="none" dirty="0"/>
          </a:p>
        </p:txBody>
      </p:sp>
      <p:sp>
        <p:nvSpPr>
          <p:cNvPr id="3" name="Content Placeholder 2"/>
          <p:cNvSpPr>
            <a:spLocks noGrp="1"/>
          </p:cNvSpPr>
          <p:nvPr>
            <p:ph idx="4294967295"/>
          </p:nvPr>
        </p:nvSpPr>
        <p:spPr>
          <a:xfrm>
            <a:off x="914399" y="815127"/>
            <a:ext cx="10715224" cy="5302338"/>
          </a:xfrm>
        </p:spPr>
        <p:txBody>
          <a:bodyPr>
            <a:noAutofit/>
          </a:bodyPr>
          <a:lstStyle/>
          <a:p>
            <a:pPr>
              <a:lnSpc>
                <a:spcPct val="100000"/>
              </a:lnSpc>
            </a:pPr>
            <a:r>
              <a:rPr lang="en-US" sz="2200" b="1" dirty="0" smtClean="0">
                <a:solidFill>
                  <a:srgbClr val="C00000"/>
                </a:solidFill>
              </a:rPr>
              <a:t>Abstraction</a:t>
            </a:r>
            <a:r>
              <a:rPr lang="en-US" sz="2200" b="1" dirty="0" smtClean="0"/>
              <a:t>-</a:t>
            </a:r>
            <a:r>
              <a:rPr lang="en-US" sz="2200" dirty="0" smtClean="0"/>
              <a:t> </a:t>
            </a:r>
            <a:r>
              <a:rPr lang="en-US" sz="2200" dirty="0"/>
              <a:t>data, procedure, control</a:t>
            </a:r>
          </a:p>
          <a:p>
            <a:pPr>
              <a:lnSpc>
                <a:spcPct val="100000"/>
              </a:lnSpc>
            </a:pPr>
            <a:r>
              <a:rPr lang="en-US" sz="2200" b="1" dirty="0" smtClean="0">
                <a:solidFill>
                  <a:srgbClr val="C00000"/>
                </a:solidFill>
              </a:rPr>
              <a:t>Architecture</a:t>
            </a:r>
            <a:r>
              <a:rPr lang="en-US" sz="2200" dirty="0" smtClean="0"/>
              <a:t>- the </a:t>
            </a:r>
            <a:r>
              <a:rPr lang="en-US" sz="2200" dirty="0"/>
              <a:t>overall structure of the software</a:t>
            </a:r>
          </a:p>
          <a:p>
            <a:pPr>
              <a:lnSpc>
                <a:spcPct val="100000"/>
              </a:lnSpc>
            </a:pPr>
            <a:r>
              <a:rPr lang="en-US" sz="2200" b="1" dirty="0" smtClean="0">
                <a:solidFill>
                  <a:srgbClr val="C00000"/>
                </a:solidFill>
              </a:rPr>
              <a:t>Patterns</a:t>
            </a:r>
            <a:r>
              <a:rPr lang="en-US" sz="2200" b="1" dirty="0" smtClean="0"/>
              <a:t>- </a:t>
            </a:r>
            <a:r>
              <a:rPr lang="en-US" sz="2200" dirty="0" smtClean="0"/>
              <a:t>"</a:t>
            </a:r>
            <a:r>
              <a:rPr lang="en-US" sz="2200" dirty="0"/>
              <a:t>conveys the essence" of a proven design solution</a:t>
            </a:r>
          </a:p>
          <a:p>
            <a:pPr>
              <a:lnSpc>
                <a:spcPct val="100000"/>
              </a:lnSpc>
            </a:pPr>
            <a:r>
              <a:rPr lang="en-US" sz="2200" b="1" dirty="0">
                <a:solidFill>
                  <a:srgbClr val="C00000"/>
                </a:solidFill>
              </a:rPr>
              <a:t>Separation of concerns</a:t>
            </a:r>
            <a:r>
              <a:rPr lang="en-US" sz="2200" b="1" dirty="0"/>
              <a:t>-</a:t>
            </a:r>
            <a:r>
              <a:rPr lang="en-US" sz="2200" b="1" dirty="0">
                <a:solidFill>
                  <a:srgbClr val="C00000"/>
                </a:solidFill>
              </a:rPr>
              <a:t> </a:t>
            </a:r>
            <a:r>
              <a:rPr lang="en-US" sz="2200" dirty="0"/>
              <a:t>any complex problem can be more easily handled if it is subdivided into pieces</a:t>
            </a:r>
          </a:p>
          <a:p>
            <a:pPr>
              <a:lnSpc>
                <a:spcPct val="100000"/>
              </a:lnSpc>
            </a:pPr>
            <a:r>
              <a:rPr lang="en-US" sz="2200" b="1" dirty="0">
                <a:solidFill>
                  <a:srgbClr val="C00000"/>
                </a:solidFill>
              </a:rPr>
              <a:t>Modularity</a:t>
            </a:r>
            <a:r>
              <a:rPr lang="en-US" sz="2200" b="1" dirty="0"/>
              <a:t>-</a:t>
            </a:r>
            <a:r>
              <a:rPr lang="en-US" sz="2200" dirty="0"/>
              <a:t> manifestation of separation of concerns</a:t>
            </a:r>
          </a:p>
          <a:p>
            <a:pPr>
              <a:lnSpc>
                <a:spcPct val="100000"/>
              </a:lnSpc>
            </a:pPr>
            <a:r>
              <a:rPr lang="en-US" sz="2200" b="1" dirty="0">
                <a:solidFill>
                  <a:srgbClr val="C00000"/>
                </a:solidFill>
              </a:rPr>
              <a:t>Information Hiding</a:t>
            </a:r>
            <a:r>
              <a:rPr lang="en-US" sz="2200" b="1" dirty="0"/>
              <a:t>-</a:t>
            </a:r>
            <a:r>
              <a:rPr lang="en-US" sz="2200" b="1" dirty="0">
                <a:solidFill>
                  <a:srgbClr val="C00000"/>
                </a:solidFill>
              </a:rPr>
              <a:t> </a:t>
            </a:r>
            <a:r>
              <a:rPr lang="en-US" sz="2200" dirty="0"/>
              <a:t>controlled interfaces, no details of algorithms/data</a:t>
            </a:r>
          </a:p>
          <a:p>
            <a:pPr>
              <a:lnSpc>
                <a:spcPct val="100000"/>
              </a:lnSpc>
            </a:pPr>
            <a:r>
              <a:rPr lang="en-US" sz="2200" b="1" dirty="0">
                <a:solidFill>
                  <a:srgbClr val="C00000"/>
                </a:solidFill>
              </a:rPr>
              <a:t>Functional independence</a:t>
            </a:r>
            <a:r>
              <a:rPr lang="en-US" sz="2200" b="1" dirty="0"/>
              <a:t>-</a:t>
            </a:r>
            <a:r>
              <a:rPr lang="en-US" sz="2200" b="1" dirty="0">
                <a:solidFill>
                  <a:srgbClr val="C00000"/>
                </a:solidFill>
              </a:rPr>
              <a:t> </a:t>
            </a:r>
            <a:r>
              <a:rPr lang="en-US" sz="2200" dirty="0"/>
              <a:t>single-minded function and low coupling</a:t>
            </a:r>
          </a:p>
          <a:p>
            <a:pPr>
              <a:lnSpc>
                <a:spcPct val="100000"/>
              </a:lnSpc>
            </a:pPr>
            <a:r>
              <a:rPr lang="en-US" sz="2200" b="1" dirty="0">
                <a:solidFill>
                  <a:srgbClr val="C00000"/>
                </a:solidFill>
              </a:rPr>
              <a:t>Refinement</a:t>
            </a:r>
            <a:r>
              <a:rPr lang="en-US" sz="2200" dirty="0"/>
              <a:t>- elaboration of detail for all abstractions</a:t>
            </a:r>
          </a:p>
          <a:p>
            <a:pPr>
              <a:lnSpc>
                <a:spcPct val="100000"/>
              </a:lnSpc>
            </a:pPr>
            <a:r>
              <a:rPr lang="en-US" sz="2200" b="1" dirty="0">
                <a:solidFill>
                  <a:srgbClr val="C00000"/>
                </a:solidFill>
              </a:rPr>
              <a:t>Aspects</a:t>
            </a:r>
            <a:r>
              <a:rPr lang="en-US" sz="2200" dirty="0"/>
              <a:t>- a reorganization technique that simplifies the design</a:t>
            </a:r>
          </a:p>
          <a:p>
            <a:pPr>
              <a:lnSpc>
                <a:spcPct val="100000"/>
              </a:lnSpc>
            </a:pPr>
            <a:r>
              <a:rPr lang="en-US" sz="2200" b="1" dirty="0">
                <a:solidFill>
                  <a:srgbClr val="C00000"/>
                </a:solidFill>
              </a:rPr>
              <a:t>OO design </a:t>
            </a:r>
            <a:r>
              <a:rPr lang="en-US" sz="2200" b="1" dirty="0" smtClean="0">
                <a:solidFill>
                  <a:srgbClr val="C00000"/>
                </a:solidFill>
              </a:rPr>
              <a:t>concepts</a:t>
            </a:r>
            <a:r>
              <a:rPr lang="en-US" sz="2200" dirty="0" smtClean="0"/>
              <a:t>.</a:t>
            </a:r>
            <a:endParaRPr lang="en-US" sz="2200" dirty="0"/>
          </a:p>
          <a:p>
            <a:pPr>
              <a:lnSpc>
                <a:spcPct val="100000"/>
              </a:lnSpc>
            </a:pPr>
            <a:r>
              <a:rPr lang="en-US" sz="2200" b="1" dirty="0">
                <a:solidFill>
                  <a:srgbClr val="C00000"/>
                </a:solidFill>
              </a:rPr>
              <a:t>Design </a:t>
            </a:r>
            <a:r>
              <a:rPr lang="en-US" sz="2200" b="1" dirty="0" smtClean="0">
                <a:solidFill>
                  <a:srgbClr val="C00000"/>
                </a:solidFill>
              </a:rPr>
              <a:t>Classes</a:t>
            </a:r>
            <a:r>
              <a:rPr lang="en-US" sz="2200" b="1" dirty="0" smtClean="0"/>
              <a:t>-</a:t>
            </a:r>
            <a:r>
              <a:rPr lang="en-US" sz="2200" b="1" dirty="0" smtClean="0">
                <a:solidFill>
                  <a:srgbClr val="C00000"/>
                </a:solidFill>
              </a:rPr>
              <a:t> </a:t>
            </a:r>
            <a:r>
              <a:rPr lang="en-US" sz="2200" dirty="0" smtClean="0"/>
              <a:t>provide </a:t>
            </a:r>
            <a:r>
              <a:rPr lang="en-US" sz="2200" dirty="0"/>
              <a:t>design detail that will enable analysis classes to be </a:t>
            </a:r>
            <a:r>
              <a:rPr lang="en-US" sz="2200" dirty="0" smtClean="0"/>
              <a:t>implemented.</a:t>
            </a:r>
            <a:endParaRPr lang="en-US" sz="2200" dirty="0"/>
          </a:p>
        </p:txBody>
      </p:sp>
    </p:spTree>
    <p:extLst>
      <p:ext uri="{BB962C8B-B14F-4D97-AF65-F5344CB8AC3E}">
        <p14:creationId xmlns:p14="http://schemas.microsoft.com/office/powerpoint/2010/main" val="163394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Abstraction</a:t>
            </a:r>
            <a:endParaRPr lang="en-US" b="1" cap="none" dirty="0"/>
          </a:p>
        </p:txBody>
      </p:sp>
      <p:sp>
        <p:nvSpPr>
          <p:cNvPr id="3" name="Content Placeholder 2"/>
          <p:cNvSpPr>
            <a:spLocks noGrp="1"/>
          </p:cNvSpPr>
          <p:nvPr>
            <p:ph idx="1"/>
          </p:nvPr>
        </p:nvSpPr>
        <p:spPr>
          <a:xfrm>
            <a:off x="1313645" y="1561514"/>
            <a:ext cx="10212947" cy="4478678"/>
          </a:xfrm>
        </p:spPr>
        <p:txBody>
          <a:bodyPr>
            <a:noAutofit/>
          </a:bodyPr>
          <a:lstStyle/>
          <a:p>
            <a:r>
              <a:rPr lang="en-US" dirty="0" smtClean="0"/>
              <a:t>An </a:t>
            </a:r>
            <a:r>
              <a:rPr lang="en-US" dirty="0"/>
              <a:t>abstraction is a tool that enables a designer to consider a component at an abstract level without bothering about the internal details of the implementation. </a:t>
            </a:r>
            <a:endParaRPr lang="en-US" dirty="0" smtClean="0"/>
          </a:p>
          <a:p>
            <a:r>
              <a:rPr lang="en-US" dirty="0" smtClean="0"/>
              <a:t>Abstraction </a:t>
            </a:r>
            <a:r>
              <a:rPr lang="en-US" dirty="0"/>
              <a:t>can be used for existing element as well as the component being designed</a:t>
            </a:r>
            <a:r>
              <a:rPr lang="en-US" dirty="0" smtClean="0"/>
              <a:t>.</a:t>
            </a:r>
          </a:p>
          <a:p>
            <a:r>
              <a:rPr lang="en-US" dirty="0"/>
              <a:t>Allows designers to focus on solving a problem without being concerned about irreverent lower levels</a:t>
            </a:r>
            <a:r>
              <a:rPr lang="en-US" dirty="0" smtClean="0"/>
              <a:t>.</a:t>
            </a:r>
          </a:p>
          <a:p>
            <a:r>
              <a:rPr lang="en-US" dirty="0" smtClean="0"/>
              <a:t>Many </a:t>
            </a:r>
            <a:r>
              <a:rPr lang="en-US" dirty="0"/>
              <a:t>levels of abstraction can be posed. </a:t>
            </a:r>
            <a:endParaRPr lang="en-US" dirty="0" smtClean="0"/>
          </a:p>
          <a:p>
            <a:r>
              <a:rPr lang="en-US" dirty="0" smtClean="0"/>
              <a:t>At </a:t>
            </a:r>
            <a:r>
              <a:rPr lang="en-US" dirty="0"/>
              <a:t>the highest level of abstraction, a solution is stated in broad terms using the language of the problem environment. </a:t>
            </a:r>
            <a:endParaRPr lang="en-US" dirty="0" smtClean="0"/>
          </a:p>
          <a:p>
            <a:r>
              <a:rPr lang="en-US" dirty="0" smtClean="0"/>
              <a:t>At </a:t>
            </a:r>
            <a:r>
              <a:rPr lang="en-US" dirty="0"/>
              <a:t>lower levels of abstraction, a more detailed description of the solution is provided. </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97397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Problem-oriented terminology is coupled with implementation-oriented terminology in an effort to state a solution. </a:t>
            </a:r>
          </a:p>
          <a:p>
            <a:r>
              <a:rPr lang="en-US" dirty="0"/>
              <a:t>Finally, at the lowest level of abstraction, the solution is stated in a manner that can be directly implemented</a:t>
            </a:r>
            <a:r>
              <a:rPr lang="en-US" dirty="0" smtClean="0"/>
              <a:t>.</a:t>
            </a:r>
          </a:p>
          <a:p>
            <a:pPr marL="0" indent="0">
              <a:buNone/>
            </a:pPr>
            <a:r>
              <a:rPr lang="en-US" dirty="0" smtClean="0"/>
              <a:t>There </a:t>
            </a:r>
            <a:r>
              <a:rPr lang="en-US" dirty="0"/>
              <a:t>are two common abstraction mechanisms</a:t>
            </a:r>
          </a:p>
          <a:p>
            <a:pPr lvl="1"/>
            <a:r>
              <a:rPr lang="en-US" sz="2000" dirty="0"/>
              <a:t>Functional Abstraction</a:t>
            </a:r>
          </a:p>
          <a:p>
            <a:pPr lvl="1"/>
            <a:r>
              <a:rPr lang="en-US" sz="2000" dirty="0"/>
              <a:t>Data Abstraction</a:t>
            </a:r>
          </a:p>
          <a:p>
            <a:endParaRPr lang="en-US" dirty="0"/>
          </a:p>
        </p:txBody>
      </p:sp>
    </p:spTree>
    <p:extLst>
      <p:ext uri="{BB962C8B-B14F-4D97-AF65-F5344CB8AC3E}">
        <p14:creationId xmlns:p14="http://schemas.microsoft.com/office/powerpoint/2010/main" val="265636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15647" y="390123"/>
            <a:ext cx="9604375" cy="5714463"/>
          </a:xfrm>
        </p:spPr>
        <p:txBody>
          <a:bodyPr>
            <a:normAutofit/>
          </a:bodyPr>
          <a:lstStyle/>
          <a:p>
            <a:pPr marL="0" indent="0">
              <a:buNone/>
            </a:pPr>
            <a:r>
              <a:rPr lang="en-US" sz="2200" b="1" dirty="0"/>
              <a:t>Functional Abstraction</a:t>
            </a:r>
            <a:endParaRPr lang="en-US" sz="2200" dirty="0" smtClean="0"/>
          </a:p>
          <a:p>
            <a:r>
              <a:rPr lang="en-US" dirty="0" smtClean="0"/>
              <a:t>A </a:t>
            </a:r>
            <a:r>
              <a:rPr lang="en-US" dirty="0"/>
              <a:t>module is specified by the method it performs.</a:t>
            </a:r>
          </a:p>
          <a:p>
            <a:r>
              <a:rPr lang="en-US" dirty="0"/>
              <a:t>The details of the algorithm to accomplish the functions are not visible to the user of the function.</a:t>
            </a:r>
          </a:p>
          <a:p>
            <a:r>
              <a:rPr lang="en-US" dirty="0"/>
              <a:t>Functional abstraction forms the basis for </a:t>
            </a:r>
            <a:r>
              <a:rPr lang="en-US" b="1" dirty="0"/>
              <a:t>Function oriented design approaches</a:t>
            </a:r>
            <a:r>
              <a:rPr lang="en-US" dirty="0" smtClean="0"/>
              <a:t>.</a:t>
            </a:r>
          </a:p>
          <a:p>
            <a:r>
              <a:rPr lang="en-US" dirty="0"/>
              <a:t>A sequence of instruction that contain a specific and limited function refers in a procedural abstraction</a:t>
            </a:r>
            <a:r>
              <a:rPr lang="en-US" dirty="0" smtClean="0"/>
              <a:t>.</a:t>
            </a:r>
            <a:endParaRPr lang="en-US" dirty="0"/>
          </a:p>
          <a:p>
            <a:pPr marL="0" indent="0">
              <a:buNone/>
            </a:pPr>
            <a:r>
              <a:rPr lang="en-US" b="1" dirty="0"/>
              <a:t>Data Abstraction</a:t>
            </a:r>
          </a:p>
          <a:p>
            <a:r>
              <a:rPr lang="en-US" dirty="0"/>
              <a:t>A data abstraction is a named collection of data that describes a data object</a:t>
            </a:r>
          </a:p>
          <a:p>
            <a:r>
              <a:rPr lang="en-US" dirty="0" smtClean="0"/>
              <a:t>Details </a:t>
            </a:r>
            <a:r>
              <a:rPr lang="en-US" dirty="0"/>
              <a:t>of the data elements are not visible to the users of data. </a:t>
            </a:r>
            <a:endParaRPr lang="en-US" dirty="0" smtClean="0"/>
          </a:p>
          <a:p>
            <a:r>
              <a:rPr lang="en-US" dirty="0" smtClean="0"/>
              <a:t>Data </a:t>
            </a:r>
            <a:r>
              <a:rPr lang="en-US" dirty="0"/>
              <a:t>Abstraction forms the basis for </a:t>
            </a:r>
            <a:r>
              <a:rPr lang="en-US" b="1" dirty="0"/>
              <a:t>Object Oriented design approaches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6308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830314" cy="3904831"/>
          </a:xfrm>
        </p:spPr>
        <p:txBody>
          <a:bodyPr>
            <a:normAutofit/>
          </a:bodyPr>
          <a:lstStyle/>
          <a:p>
            <a:pPr>
              <a:lnSpc>
                <a:spcPct val="100000"/>
              </a:lnSpc>
              <a:spcBef>
                <a:spcPts val="1200"/>
              </a:spcBef>
            </a:pPr>
            <a:r>
              <a:rPr lang="en-US" sz="2200" dirty="0"/>
              <a:t>Design is a core engineering activity. Design creates a representation or model of the </a:t>
            </a:r>
            <a:r>
              <a:rPr lang="en-US" sz="2200" dirty="0" smtClean="0"/>
              <a:t>software</a:t>
            </a:r>
          </a:p>
          <a:p>
            <a:pPr>
              <a:lnSpc>
                <a:spcPct val="100000"/>
              </a:lnSpc>
              <a:spcBef>
                <a:spcPts val="1200"/>
              </a:spcBef>
            </a:pPr>
            <a:r>
              <a:rPr lang="en-US" sz="2200" dirty="0"/>
              <a:t>The design model provides detail about software data structures, architectures, interfaces and components that are necessary to </a:t>
            </a:r>
            <a:r>
              <a:rPr lang="en-US" sz="2200" dirty="0" smtClean="0"/>
              <a:t>implement </a:t>
            </a:r>
            <a:r>
              <a:rPr lang="en-US" sz="2200" dirty="0"/>
              <a:t>the </a:t>
            </a:r>
            <a:r>
              <a:rPr lang="en-US" sz="2200" dirty="0" smtClean="0"/>
              <a:t>system.</a:t>
            </a:r>
          </a:p>
          <a:p>
            <a:pPr>
              <a:lnSpc>
                <a:spcPct val="100000"/>
              </a:lnSpc>
              <a:spcBef>
                <a:spcPts val="1200"/>
              </a:spcBef>
            </a:pPr>
            <a:r>
              <a:rPr lang="en-US" sz="2200" dirty="0"/>
              <a:t>During the design process the software requirements model is transformed into design models that </a:t>
            </a:r>
            <a:r>
              <a:rPr lang="en-US" sz="2200" dirty="0" smtClean="0"/>
              <a:t>describe </a:t>
            </a:r>
            <a:r>
              <a:rPr lang="en-US" sz="2200" dirty="0"/>
              <a:t>the details of the data structures, </a:t>
            </a:r>
            <a:r>
              <a:rPr lang="en-US" sz="2200" dirty="0" smtClean="0"/>
              <a:t>system </a:t>
            </a:r>
            <a:r>
              <a:rPr lang="en-US" sz="2200" dirty="0"/>
              <a:t>architecture, interface, and components.</a:t>
            </a:r>
          </a:p>
          <a:p>
            <a:pPr>
              <a:lnSpc>
                <a:spcPct val="100000"/>
              </a:lnSpc>
              <a:spcBef>
                <a:spcPts val="1200"/>
              </a:spcBef>
            </a:pPr>
            <a:r>
              <a:rPr lang="en-US" sz="2200" dirty="0"/>
              <a:t>Each design product is reviewed for quality before moving to the next phase of software development</a:t>
            </a:r>
          </a:p>
        </p:txBody>
      </p:sp>
    </p:spTree>
    <p:extLst>
      <p:ext uri="{BB962C8B-B14F-4D97-AF65-F5344CB8AC3E}">
        <p14:creationId xmlns:p14="http://schemas.microsoft.com/office/powerpoint/2010/main" val="93266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106553" y="251719"/>
            <a:ext cx="9904884" cy="2414208"/>
          </a:xfrm>
        </p:spPr>
        <p:txBody>
          <a:bodyPr>
            <a:normAutofit/>
          </a:bodyPr>
          <a:lstStyle/>
          <a:p>
            <a:pPr>
              <a:lnSpc>
                <a:spcPct val="100000"/>
              </a:lnSpc>
            </a:pPr>
            <a:r>
              <a:rPr lang="en-US" sz="2200" dirty="0" smtClean="0"/>
              <a:t>We </a:t>
            </a:r>
            <a:r>
              <a:rPr lang="en-US" sz="2200" dirty="0"/>
              <a:t>can define a data abstraction called door</a:t>
            </a:r>
            <a:r>
              <a:rPr lang="en-US" sz="2200" dirty="0" smtClean="0"/>
              <a:t>.</a:t>
            </a:r>
          </a:p>
          <a:p>
            <a:pPr>
              <a:lnSpc>
                <a:spcPct val="100000"/>
              </a:lnSpc>
            </a:pPr>
            <a:r>
              <a:rPr lang="en-US" sz="2200" dirty="0"/>
              <a:t>Like any data object, the data abstraction for door would encompass a set of attributes that describe the door (e.g., door type, swing direction, opening mechanism, weight, dimensions). </a:t>
            </a:r>
            <a:endParaRPr lang="en-US" sz="2200" dirty="0" smtClean="0"/>
          </a:p>
          <a:p>
            <a:pPr>
              <a:lnSpc>
                <a:spcPct val="100000"/>
              </a:lnSpc>
            </a:pPr>
            <a:r>
              <a:rPr lang="en-US" sz="2200" dirty="0" smtClean="0"/>
              <a:t>It </a:t>
            </a:r>
            <a:r>
              <a:rPr lang="en-US" sz="2200" dirty="0"/>
              <a:t>follows that the procedural abstraction open would make use of information contained in the attributes of the data abstraction door.</a:t>
            </a:r>
          </a:p>
        </p:txBody>
      </p:sp>
      <p:pic>
        <p:nvPicPr>
          <p:cNvPr id="2" name="Picture 1"/>
          <p:cNvPicPr>
            <a:picLocks noChangeAspect="1"/>
          </p:cNvPicPr>
          <p:nvPr/>
        </p:nvPicPr>
        <p:blipFill>
          <a:blip r:embed="rId2"/>
          <a:stretch>
            <a:fillRect/>
          </a:stretch>
        </p:blipFill>
        <p:spPr>
          <a:xfrm>
            <a:off x="1749179" y="2665927"/>
            <a:ext cx="7781187" cy="3554569"/>
          </a:xfrm>
          <a:prstGeom prst="rect">
            <a:avLst/>
          </a:prstGeom>
        </p:spPr>
      </p:pic>
    </p:spTree>
    <p:extLst>
      <p:ext uri="{BB962C8B-B14F-4D97-AF65-F5344CB8AC3E}">
        <p14:creationId xmlns:p14="http://schemas.microsoft.com/office/powerpoint/2010/main" val="171359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Refinement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dirty="0"/>
              <a:t>P</a:t>
            </a:r>
            <a:r>
              <a:rPr lang="en-US" dirty="0" smtClean="0"/>
              <a:t>rocess </a:t>
            </a:r>
            <a:r>
              <a:rPr lang="en-US" dirty="0"/>
              <a:t>of elaboration where the designer provides successively more details for each design </a:t>
            </a:r>
            <a:r>
              <a:rPr lang="en-US" dirty="0" smtClean="0"/>
              <a:t>component.</a:t>
            </a:r>
            <a:endParaRPr lang="en-US" dirty="0"/>
          </a:p>
          <a:p>
            <a:r>
              <a:rPr lang="en-US" dirty="0"/>
              <a:t>Refinement is thus a process where one or several instructions of the program are decomposed into more detailed instructions.</a:t>
            </a:r>
          </a:p>
          <a:p>
            <a:r>
              <a:rPr lang="en-US" dirty="0"/>
              <a:t>Stepwise refinement is a top down strategy- Basic architecture is developed iteratively - Step wise hierarchy is developed Forces a designer </a:t>
            </a:r>
            <a:r>
              <a:rPr lang="en-US" dirty="0" smtClean="0"/>
              <a:t>to develop </a:t>
            </a:r>
            <a:r>
              <a:rPr lang="en-US" dirty="0"/>
              <a:t>low level details as the design progresses - Design decisions at each stage</a:t>
            </a:r>
          </a:p>
        </p:txBody>
      </p:sp>
    </p:spTree>
    <p:extLst>
      <p:ext uri="{BB962C8B-B14F-4D97-AF65-F5344CB8AC3E}">
        <p14:creationId xmlns:p14="http://schemas.microsoft.com/office/powerpoint/2010/main" val="173712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8496" y="321973"/>
            <a:ext cx="8628845" cy="5151548"/>
          </a:xfrm>
          <a:prstGeom prst="rect">
            <a:avLst/>
          </a:prstGeom>
        </p:spPr>
      </p:pic>
    </p:spTree>
    <p:extLst>
      <p:ext uri="{BB962C8B-B14F-4D97-AF65-F5344CB8AC3E}">
        <p14:creationId xmlns:p14="http://schemas.microsoft.com/office/powerpoint/2010/main" val="411188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Architecture</a:t>
            </a:r>
            <a:endParaRPr lang="en-US" cap="none" dirty="0"/>
          </a:p>
        </p:txBody>
      </p:sp>
      <p:sp>
        <p:nvSpPr>
          <p:cNvPr id="3" name="Content Placeholder 2"/>
          <p:cNvSpPr>
            <a:spLocks noGrp="1"/>
          </p:cNvSpPr>
          <p:nvPr>
            <p:ph idx="1"/>
          </p:nvPr>
        </p:nvSpPr>
        <p:spPr>
          <a:xfrm>
            <a:off x="1451579" y="1561514"/>
            <a:ext cx="10165165" cy="4620345"/>
          </a:xfrm>
        </p:spPr>
        <p:txBody>
          <a:bodyPr>
            <a:noAutofit/>
          </a:bodyPr>
          <a:lstStyle/>
          <a:p>
            <a:r>
              <a:rPr lang="en-US" dirty="0" smtClean="0"/>
              <a:t>The </a:t>
            </a:r>
            <a:r>
              <a:rPr lang="en-US" dirty="0"/>
              <a:t>software architecture of a program or computing system is the structure or structures of the system which comprise</a:t>
            </a:r>
          </a:p>
          <a:p>
            <a:pPr lvl="1"/>
            <a:r>
              <a:rPr lang="en-US" sz="2100" dirty="0" smtClean="0"/>
              <a:t>The </a:t>
            </a:r>
            <a:r>
              <a:rPr lang="en-US" sz="2100" dirty="0"/>
              <a:t>software components</a:t>
            </a:r>
          </a:p>
          <a:p>
            <a:pPr lvl="1"/>
            <a:r>
              <a:rPr lang="en-US" sz="2100" dirty="0" smtClean="0"/>
              <a:t>The </a:t>
            </a:r>
            <a:r>
              <a:rPr lang="en-US" sz="2100" dirty="0"/>
              <a:t>externally visible properties of those components</a:t>
            </a:r>
          </a:p>
          <a:p>
            <a:pPr lvl="1"/>
            <a:r>
              <a:rPr lang="en-US" sz="2100" dirty="0" smtClean="0"/>
              <a:t>The </a:t>
            </a:r>
            <a:r>
              <a:rPr lang="en-US" sz="2100" dirty="0"/>
              <a:t>relationships among the components</a:t>
            </a:r>
          </a:p>
          <a:p>
            <a:r>
              <a:rPr lang="en-US" dirty="0" smtClean="0"/>
              <a:t>It </a:t>
            </a:r>
            <a:r>
              <a:rPr lang="en-US" dirty="0"/>
              <a:t>refers to the overall structure of the software </a:t>
            </a:r>
            <a:r>
              <a:rPr lang="en-US" dirty="0" smtClean="0"/>
              <a:t>and structure provides conceptual integrity for a system in a number of ways.</a:t>
            </a:r>
          </a:p>
          <a:p>
            <a:r>
              <a:rPr lang="en-US" dirty="0" smtClean="0"/>
              <a:t>The </a:t>
            </a:r>
            <a:r>
              <a:rPr lang="en-US" dirty="0"/>
              <a:t>architecture is the structure of program modules where they interact with each other in a specialized way</a:t>
            </a:r>
            <a:r>
              <a:rPr lang="en-US" dirty="0" smtClean="0"/>
              <a:t>.</a:t>
            </a:r>
            <a:endParaRPr lang="en-US" dirty="0"/>
          </a:p>
        </p:txBody>
      </p:sp>
    </p:spTree>
    <p:extLst>
      <p:ext uri="{BB962C8B-B14F-4D97-AF65-F5344CB8AC3E}">
        <p14:creationId xmlns:p14="http://schemas.microsoft.com/office/powerpoint/2010/main" val="139492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Software architectural design represents the structure of the data and program components that are required to build a computer-based system</a:t>
            </a:r>
            <a:r>
              <a:rPr lang="en-US" dirty="0" smtClean="0"/>
              <a:t>.</a:t>
            </a:r>
          </a:p>
          <a:p>
            <a:r>
              <a:rPr lang="en-US" dirty="0" smtClean="0"/>
              <a:t>The </a:t>
            </a:r>
            <a:r>
              <a:rPr lang="en-US" dirty="0"/>
              <a:t>aim of the software design is to obtain an architectural framework of a system.</a:t>
            </a:r>
          </a:p>
          <a:p>
            <a:r>
              <a:rPr lang="en-US" dirty="0"/>
              <a:t>The more detailed design activities are conducted from the framework.</a:t>
            </a:r>
          </a:p>
          <a:p>
            <a:r>
              <a:rPr lang="en-US" dirty="0"/>
              <a:t>A good software architecture will yield a good return on investment with respect to the desired outcome of the project, e.g. in terms of performance, quality, schedule and cost.</a:t>
            </a:r>
          </a:p>
          <a:p>
            <a:pPr marL="0" indent="0">
              <a:buNone/>
            </a:pPr>
            <a:endParaRPr lang="en-US" dirty="0"/>
          </a:p>
          <a:p>
            <a:endParaRPr lang="en-US" dirty="0"/>
          </a:p>
        </p:txBody>
      </p:sp>
    </p:spTree>
    <p:extLst>
      <p:ext uri="{BB962C8B-B14F-4D97-AF65-F5344CB8AC3E}">
        <p14:creationId xmlns:p14="http://schemas.microsoft.com/office/powerpoint/2010/main" val="3320351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Why Architecture?</a:t>
            </a:r>
            <a:endParaRPr lang="en-US" b="1" cap="none" dirty="0"/>
          </a:p>
        </p:txBody>
      </p:sp>
      <p:sp>
        <p:nvSpPr>
          <p:cNvPr id="3" name="Content Placeholder 2"/>
          <p:cNvSpPr>
            <a:spLocks noGrp="1"/>
          </p:cNvSpPr>
          <p:nvPr>
            <p:ph idx="1"/>
          </p:nvPr>
        </p:nvSpPr>
        <p:spPr>
          <a:xfrm>
            <a:off x="1451579" y="1561514"/>
            <a:ext cx="9603275" cy="4568830"/>
          </a:xfrm>
        </p:spPr>
        <p:txBody>
          <a:bodyPr/>
          <a:lstStyle/>
          <a:p>
            <a:r>
              <a:rPr lang="en-US" dirty="0" smtClean="0"/>
              <a:t>Software </a:t>
            </a:r>
            <a:r>
              <a:rPr lang="en-US" dirty="0"/>
              <a:t>Architecture is a representation </a:t>
            </a:r>
            <a:r>
              <a:rPr lang="en-US" dirty="0" smtClean="0"/>
              <a:t>that enables </a:t>
            </a:r>
            <a:r>
              <a:rPr lang="en-US" dirty="0"/>
              <a:t>a software engineer to:</a:t>
            </a:r>
          </a:p>
          <a:p>
            <a:r>
              <a:rPr lang="en-US" dirty="0"/>
              <a:t>(1)analyze the </a:t>
            </a:r>
            <a:r>
              <a:rPr lang="en-US" dirty="0" smtClean="0"/>
              <a:t>effectiveness </a:t>
            </a:r>
            <a:r>
              <a:rPr lang="en-US" dirty="0"/>
              <a:t>of the design in meeting its stated requirements,</a:t>
            </a:r>
          </a:p>
          <a:p>
            <a:r>
              <a:rPr lang="en-US" dirty="0"/>
              <a:t>(2)consider architectural alternatives at a stage when making design changes is still relatively easy</a:t>
            </a:r>
            <a:r>
              <a:rPr lang="en-US" dirty="0" smtClean="0"/>
              <a:t>, and</a:t>
            </a:r>
            <a:endParaRPr lang="en-US" dirty="0"/>
          </a:p>
          <a:p>
            <a:r>
              <a:rPr lang="en-US" dirty="0"/>
              <a:t>(3)reduce the risks associated with the construction of the software.</a:t>
            </a:r>
          </a:p>
        </p:txBody>
      </p:sp>
    </p:spTree>
    <p:extLst>
      <p:ext uri="{BB962C8B-B14F-4D97-AF65-F5344CB8AC3E}">
        <p14:creationId xmlns:p14="http://schemas.microsoft.com/office/powerpoint/2010/main" val="348017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Why Is Architecture Important?</a:t>
            </a:r>
            <a:endParaRPr lang="en-US" b="1" cap="none" dirty="0"/>
          </a:p>
        </p:txBody>
      </p:sp>
      <p:sp>
        <p:nvSpPr>
          <p:cNvPr id="3" name="Content Placeholder 2"/>
          <p:cNvSpPr>
            <a:spLocks noGrp="1"/>
          </p:cNvSpPr>
          <p:nvPr>
            <p:ph idx="1"/>
          </p:nvPr>
        </p:nvSpPr>
        <p:spPr>
          <a:xfrm>
            <a:off x="1451579" y="1561514"/>
            <a:ext cx="9817435" cy="4530193"/>
          </a:xfrm>
        </p:spPr>
        <p:txBody>
          <a:bodyPr>
            <a:normAutofit/>
          </a:bodyPr>
          <a:lstStyle/>
          <a:p>
            <a:r>
              <a:rPr lang="en-US" dirty="0" smtClean="0"/>
              <a:t>Representations </a:t>
            </a:r>
            <a:r>
              <a:rPr lang="en-US" dirty="0"/>
              <a:t>of software architecture are an enabler for communication between all parties (stakeholders) interested in the development of a computer-based system.</a:t>
            </a:r>
          </a:p>
          <a:p>
            <a:r>
              <a:rPr lang="en-US" dirty="0" smtClean="0"/>
              <a:t>The </a:t>
            </a:r>
            <a:r>
              <a:rPr lang="en-US" dirty="0"/>
              <a:t>architecture highlights early design decisions that will have a profound impact on all software engineering work that follows and</a:t>
            </a:r>
            <a:r>
              <a:rPr lang="en-US" dirty="0" smtClean="0"/>
              <a:t>, as </a:t>
            </a:r>
            <a:r>
              <a:rPr lang="en-US" dirty="0"/>
              <a:t>important</a:t>
            </a:r>
            <a:r>
              <a:rPr lang="en-US" dirty="0" smtClean="0"/>
              <a:t>, on </a:t>
            </a:r>
            <a:r>
              <a:rPr lang="en-US" dirty="0"/>
              <a:t>the ultimate success of the system as an operational entity.</a:t>
            </a:r>
          </a:p>
          <a:p>
            <a:r>
              <a:rPr lang="en-US" dirty="0" smtClean="0"/>
              <a:t>Architecture </a:t>
            </a:r>
            <a:r>
              <a:rPr lang="en-US" dirty="0"/>
              <a:t>"constitutes a relatively small, intellectually graspable model of how the system is structured and how its components work together".</a:t>
            </a:r>
          </a:p>
          <a:p>
            <a:r>
              <a:rPr lang="en-US" dirty="0" smtClean="0"/>
              <a:t>Large </a:t>
            </a:r>
            <a:r>
              <a:rPr lang="en-US" dirty="0"/>
              <a:t>Scale Reuse the architecture may be reusable across a range of systems.</a:t>
            </a:r>
          </a:p>
        </p:txBody>
      </p:sp>
    </p:spTree>
    <p:extLst>
      <p:ext uri="{BB962C8B-B14F-4D97-AF65-F5344CB8AC3E}">
        <p14:creationId xmlns:p14="http://schemas.microsoft.com/office/powerpoint/2010/main" val="1408195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Architecture Design</a:t>
            </a:r>
            <a:endParaRPr lang="en-US" b="1" cap="none" dirty="0"/>
          </a:p>
        </p:txBody>
      </p:sp>
      <p:sp>
        <p:nvSpPr>
          <p:cNvPr id="3" name="Content Placeholder 2"/>
          <p:cNvSpPr>
            <a:spLocks noGrp="1"/>
          </p:cNvSpPr>
          <p:nvPr>
            <p:ph idx="1"/>
          </p:nvPr>
        </p:nvSpPr>
        <p:spPr>
          <a:xfrm>
            <a:off x="1451579" y="1561514"/>
            <a:ext cx="10139407" cy="4620345"/>
          </a:xfrm>
        </p:spPr>
        <p:txBody>
          <a:bodyPr>
            <a:noAutofit/>
          </a:bodyPr>
          <a:lstStyle/>
          <a:p>
            <a:pPr>
              <a:lnSpc>
                <a:spcPct val="100000"/>
              </a:lnSpc>
            </a:pPr>
            <a:r>
              <a:rPr lang="en-US" sz="2100" dirty="0" smtClean="0"/>
              <a:t>Architectural </a:t>
            </a:r>
            <a:r>
              <a:rPr lang="en-US" sz="2100" dirty="0"/>
              <a:t>Design represents the structure of data and program components that are required to build a computer based systems</a:t>
            </a:r>
            <a:r>
              <a:rPr lang="en-US" sz="2100" dirty="0" smtClean="0"/>
              <a:t>.</a:t>
            </a:r>
          </a:p>
          <a:p>
            <a:pPr>
              <a:lnSpc>
                <a:spcPct val="100000"/>
              </a:lnSpc>
            </a:pPr>
            <a:r>
              <a:rPr lang="en-US" sz="2100" dirty="0" smtClean="0"/>
              <a:t>It </a:t>
            </a:r>
            <a:r>
              <a:rPr lang="en-US" sz="2100" dirty="0"/>
              <a:t>considers the architectural style that the system will take</a:t>
            </a:r>
            <a:r>
              <a:rPr lang="en-US" sz="2100" dirty="0" smtClean="0"/>
              <a:t>, the </a:t>
            </a:r>
            <a:r>
              <a:rPr lang="en-US" sz="2100" dirty="0"/>
              <a:t>structure and properties of the system will take, the structure and properties of the components that constitute the system, and the </a:t>
            </a:r>
            <a:r>
              <a:rPr lang="en-US" sz="2100" dirty="0" smtClean="0"/>
              <a:t>interrelationships </a:t>
            </a:r>
            <a:r>
              <a:rPr lang="en-US" sz="2100" dirty="0"/>
              <a:t>that occur among all architectural components of a </a:t>
            </a:r>
            <a:r>
              <a:rPr lang="en-US" sz="2100" dirty="0" smtClean="0"/>
              <a:t>system.</a:t>
            </a:r>
          </a:p>
          <a:p>
            <a:pPr>
              <a:lnSpc>
                <a:spcPct val="100000"/>
              </a:lnSpc>
            </a:pPr>
            <a:r>
              <a:rPr lang="en-US" sz="2100" dirty="0" smtClean="0"/>
              <a:t>The </a:t>
            </a:r>
            <a:r>
              <a:rPr lang="en-US" sz="2100" dirty="0"/>
              <a:t>design process for identifying the sub-systems making up a system and the framework for sub-system control and communication is architectural </a:t>
            </a:r>
            <a:r>
              <a:rPr lang="en-US" sz="2100" dirty="0" smtClean="0"/>
              <a:t>design.</a:t>
            </a:r>
          </a:p>
          <a:p>
            <a:pPr>
              <a:lnSpc>
                <a:spcPct val="100000"/>
              </a:lnSpc>
            </a:pPr>
            <a:r>
              <a:rPr lang="en-US" sz="2100" dirty="0" smtClean="0"/>
              <a:t>The </a:t>
            </a:r>
            <a:r>
              <a:rPr lang="en-US" sz="2100" dirty="0"/>
              <a:t>output of this design process is a description of the software </a:t>
            </a:r>
            <a:r>
              <a:rPr lang="en-US" sz="2100" dirty="0" smtClean="0"/>
              <a:t>architecture.</a:t>
            </a:r>
          </a:p>
          <a:p>
            <a:pPr>
              <a:lnSpc>
                <a:spcPct val="100000"/>
              </a:lnSpc>
            </a:pPr>
            <a:r>
              <a:rPr lang="en-US" sz="2100" dirty="0" smtClean="0"/>
              <a:t>It </a:t>
            </a:r>
            <a:r>
              <a:rPr lang="en-US" sz="2100" dirty="0"/>
              <a:t>involves identifying major system components and their communication.</a:t>
            </a:r>
          </a:p>
        </p:txBody>
      </p:sp>
    </p:spTree>
    <p:extLst>
      <p:ext uri="{BB962C8B-B14F-4D97-AF65-F5344CB8AC3E}">
        <p14:creationId xmlns:p14="http://schemas.microsoft.com/office/powerpoint/2010/main" val="60652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Architectural Design Process</a:t>
            </a:r>
            <a:endParaRPr lang="en-US" b="1" cap="none" dirty="0"/>
          </a:p>
        </p:txBody>
      </p:sp>
      <p:sp>
        <p:nvSpPr>
          <p:cNvPr id="3" name="Content Placeholder 2"/>
          <p:cNvSpPr>
            <a:spLocks noGrp="1"/>
          </p:cNvSpPr>
          <p:nvPr>
            <p:ph idx="1"/>
          </p:nvPr>
        </p:nvSpPr>
        <p:spPr>
          <a:xfrm>
            <a:off x="1451579" y="1561514"/>
            <a:ext cx="10178044" cy="4581709"/>
          </a:xfrm>
        </p:spPr>
        <p:txBody>
          <a:bodyPr>
            <a:normAutofit fontScale="92500"/>
          </a:bodyPr>
          <a:lstStyle/>
          <a:p>
            <a:r>
              <a:rPr lang="en-US" dirty="0" smtClean="0"/>
              <a:t>Basic </a:t>
            </a:r>
            <a:r>
              <a:rPr lang="en-US" dirty="0"/>
              <a:t>Steps</a:t>
            </a:r>
          </a:p>
          <a:p>
            <a:pPr lvl="1"/>
            <a:r>
              <a:rPr lang="en-US" sz="2000" dirty="0" smtClean="0"/>
              <a:t>Creation </a:t>
            </a:r>
            <a:r>
              <a:rPr lang="en-US" sz="2000" dirty="0"/>
              <a:t>of the data design</a:t>
            </a:r>
          </a:p>
          <a:p>
            <a:pPr lvl="1"/>
            <a:r>
              <a:rPr lang="en-US" sz="2000" dirty="0" smtClean="0"/>
              <a:t>Derivation </a:t>
            </a:r>
            <a:r>
              <a:rPr lang="en-US" sz="2000" dirty="0"/>
              <a:t>of one or more representations of the architectural structure of the </a:t>
            </a:r>
            <a:r>
              <a:rPr lang="en-US" sz="2000" dirty="0" smtClean="0"/>
              <a:t>system Analysis </a:t>
            </a:r>
            <a:r>
              <a:rPr lang="en-US" sz="2000" dirty="0"/>
              <a:t>of alternative  architectural styles to choose the one best suited to customer requirements and quality attributes</a:t>
            </a:r>
          </a:p>
          <a:p>
            <a:pPr lvl="1"/>
            <a:r>
              <a:rPr lang="en-US" sz="2000" dirty="0" smtClean="0"/>
              <a:t>Analysis to </a:t>
            </a:r>
            <a:r>
              <a:rPr lang="en-US" sz="2000" dirty="0"/>
              <a:t>alternative architectural styles to choose the one best suited to customer requirements and quality attributes</a:t>
            </a:r>
          </a:p>
          <a:p>
            <a:pPr lvl="1"/>
            <a:r>
              <a:rPr lang="en-US" sz="2000" dirty="0" smtClean="0"/>
              <a:t>Elaboration </a:t>
            </a:r>
            <a:r>
              <a:rPr lang="en-US" sz="2000" dirty="0"/>
              <a:t>of the architecture based on the selected architectural style.</a:t>
            </a:r>
          </a:p>
          <a:p>
            <a:r>
              <a:rPr lang="en-US" dirty="0" smtClean="0"/>
              <a:t>A </a:t>
            </a:r>
            <a:r>
              <a:rPr lang="en-US" dirty="0"/>
              <a:t>database designer creates the data architecture for a system to represent the data components</a:t>
            </a:r>
          </a:p>
          <a:p>
            <a:r>
              <a:rPr lang="en-US" dirty="0" smtClean="0"/>
              <a:t>A </a:t>
            </a:r>
            <a:r>
              <a:rPr lang="en-US" dirty="0"/>
              <a:t>system architect selects an appropriate architectural style derived during system engineering and software requirements analysis.</a:t>
            </a:r>
          </a:p>
        </p:txBody>
      </p:sp>
    </p:spTree>
    <p:extLst>
      <p:ext uri="{BB962C8B-B14F-4D97-AF65-F5344CB8AC3E}">
        <p14:creationId xmlns:p14="http://schemas.microsoft.com/office/powerpoint/2010/main" val="294393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Architectural Design Process</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pPr marL="0" indent="0">
              <a:buNone/>
            </a:pPr>
            <a:r>
              <a:rPr lang="en-US" b="1" dirty="0" smtClean="0"/>
              <a:t>System </a:t>
            </a:r>
            <a:r>
              <a:rPr lang="en-US" b="1" dirty="0"/>
              <a:t>structuring</a:t>
            </a:r>
          </a:p>
          <a:p>
            <a:pPr lvl="1"/>
            <a:r>
              <a:rPr lang="en-US" sz="2000" dirty="0" smtClean="0"/>
              <a:t>The </a:t>
            </a:r>
            <a:r>
              <a:rPr lang="en-US" sz="2000" dirty="0"/>
              <a:t>system is decomposed into several principal sub-systems and communication between these sub-systems are identified</a:t>
            </a:r>
          </a:p>
          <a:p>
            <a:pPr marL="0" indent="0">
              <a:buNone/>
            </a:pPr>
            <a:r>
              <a:rPr lang="en-US" b="1" dirty="0" smtClean="0"/>
              <a:t>Control </a:t>
            </a:r>
            <a:r>
              <a:rPr lang="en-US" b="1" dirty="0"/>
              <a:t>modelling</a:t>
            </a:r>
          </a:p>
          <a:p>
            <a:pPr lvl="1"/>
            <a:r>
              <a:rPr lang="en-US" sz="2000" dirty="0" smtClean="0"/>
              <a:t>A </a:t>
            </a:r>
            <a:r>
              <a:rPr lang="en-US" sz="2000" dirty="0"/>
              <a:t>model of the control relationships between the different parts of the system is established</a:t>
            </a:r>
          </a:p>
          <a:p>
            <a:pPr marL="0" indent="0">
              <a:buNone/>
            </a:pPr>
            <a:r>
              <a:rPr lang="en-US" b="1" dirty="0" smtClean="0"/>
              <a:t>Modular </a:t>
            </a:r>
            <a:r>
              <a:rPr lang="en-US" b="1" dirty="0"/>
              <a:t>decomposition</a:t>
            </a:r>
          </a:p>
          <a:p>
            <a:pPr lvl="1"/>
            <a:r>
              <a:rPr lang="en-US" sz="2000" dirty="0" smtClean="0"/>
              <a:t>The </a:t>
            </a:r>
            <a:r>
              <a:rPr lang="en-US" sz="2000" dirty="0"/>
              <a:t>identified sub-systems are decomposed into modules</a:t>
            </a:r>
          </a:p>
        </p:txBody>
      </p:sp>
    </p:spTree>
    <p:extLst>
      <p:ext uri="{BB962C8B-B14F-4D97-AF65-F5344CB8AC3E}">
        <p14:creationId xmlns:p14="http://schemas.microsoft.com/office/powerpoint/2010/main" val="91602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96707" y="0"/>
            <a:ext cx="9604375" cy="757237"/>
          </a:xfrm>
        </p:spPr>
        <p:txBody>
          <a:bodyPr>
            <a:normAutofit/>
          </a:bodyPr>
          <a:lstStyle/>
          <a:p>
            <a:r>
              <a:rPr lang="en-US" b="1" cap="none" dirty="0" smtClean="0"/>
              <a:t>Objectives Of Software Design</a:t>
            </a:r>
            <a:endParaRPr lang="en-US" b="1" cap="none" dirty="0"/>
          </a:p>
        </p:txBody>
      </p:sp>
      <p:pic>
        <p:nvPicPr>
          <p:cNvPr id="1026" name="Picture 2" descr="Softwar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554" y="757236"/>
            <a:ext cx="7946265" cy="507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644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Architecture Attributes</a:t>
            </a:r>
            <a:endParaRPr lang="en-US" b="1" cap="none" dirty="0"/>
          </a:p>
        </p:txBody>
      </p:sp>
      <p:sp>
        <p:nvSpPr>
          <p:cNvPr id="3" name="Content Placeholder 2"/>
          <p:cNvSpPr>
            <a:spLocks noGrp="1"/>
          </p:cNvSpPr>
          <p:nvPr>
            <p:ph idx="1"/>
          </p:nvPr>
        </p:nvSpPr>
        <p:spPr>
          <a:xfrm>
            <a:off x="1451579" y="1561514"/>
            <a:ext cx="9603275" cy="4568830"/>
          </a:xfrm>
        </p:spPr>
        <p:txBody>
          <a:bodyPr>
            <a:noAutofit/>
          </a:bodyPr>
          <a:lstStyle/>
          <a:p>
            <a:pPr marL="0" indent="0">
              <a:lnSpc>
                <a:spcPct val="100000"/>
              </a:lnSpc>
              <a:buNone/>
            </a:pPr>
            <a:r>
              <a:rPr lang="en-US" b="1" dirty="0" err="1" smtClean="0"/>
              <a:t>Perfomance</a:t>
            </a:r>
            <a:endParaRPr lang="en-US" b="1" dirty="0"/>
          </a:p>
          <a:p>
            <a:pPr lvl="1">
              <a:lnSpc>
                <a:spcPct val="100000"/>
              </a:lnSpc>
              <a:spcBef>
                <a:spcPts val="1000"/>
              </a:spcBef>
            </a:pPr>
            <a:r>
              <a:rPr lang="en-US" sz="2000" dirty="0" smtClean="0"/>
              <a:t>Localize </a:t>
            </a:r>
            <a:r>
              <a:rPr lang="en-US" sz="2000" dirty="0"/>
              <a:t>operations to </a:t>
            </a:r>
            <a:r>
              <a:rPr lang="en-US" sz="2000" dirty="0" smtClean="0"/>
              <a:t>minimize </a:t>
            </a:r>
            <a:r>
              <a:rPr lang="en-US" sz="2000" dirty="0"/>
              <a:t>sub-system communication</a:t>
            </a:r>
          </a:p>
          <a:p>
            <a:pPr marL="0" indent="0">
              <a:lnSpc>
                <a:spcPct val="100000"/>
              </a:lnSpc>
              <a:buNone/>
            </a:pPr>
            <a:r>
              <a:rPr lang="en-US" b="1" dirty="0" smtClean="0"/>
              <a:t>Security</a:t>
            </a:r>
            <a:endParaRPr lang="en-US" b="1" dirty="0"/>
          </a:p>
          <a:p>
            <a:pPr lvl="1">
              <a:lnSpc>
                <a:spcPct val="100000"/>
              </a:lnSpc>
              <a:spcBef>
                <a:spcPts val="1000"/>
              </a:spcBef>
            </a:pPr>
            <a:r>
              <a:rPr lang="en-US" sz="2000" dirty="0" smtClean="0"/>
              <a:t>Use </a:t>
            </a:r>
            <a:r>
              <a:rPr lang="en-US" sz="2000" dirty="0"/>
              <a:t>a layered architecture with critical assets in inner layers</a:t>
            </a:r>
          </a:p>
          <a:p>
            <a:pPr marL="0" indent="0">
              <a:lnSpc>
                <a:spcPct val="100000"/>
              </a:lnSpc>
              <a:buNone/>
            </a:pPr>
            <a:r>
              <a:rPr lang="en-US" b="1" dirty="0" smtClean="0"/>
              <a:t>Safety</a:t>
            </a:r>
            <a:endParaRPr lang="en-US" b="1" dirty="0"/>
          </a:p>
          <a:p>
            <a:pPr lvl="1">
              <a:lnSpc>
                <a:spcPct val="100000"/>
              </a:lnSpc>
              <a:spcBef>
                <a:spcPts val="1000"/>
              </a:spcBef>
            </a:pPr>
            <a:r>
              <a:rPr lang="en-US" sz="2000" dirty="0" smtClean="0"/>
              <a:t>Isolate </a:t>
            </a:r>
            <a:r>
              <a:rPr lang="en-US" sz="2000" dirty="0"/>
              <a:t>safety-critical components</a:t>
            </a:r>
          </a:p>
          <a:p>
            <a:pPr marL="0" indent="0">
              <a:lnSpc>
                <a:spcPct val="100000"/>
              </a:lnSpc>
              <a:buNone/>
            </a:pPr>
            <a:r>
              <a:rPr lang="en-US" b="1" dirty="0"/>
              <a:t>Availability</a:t>
            </a:r>
          </a:p>
          <a:p>
            <a:pPr lvl="1">
              <a:lnSpc>
                <a:spcPct val="100000"/>
              </a:lnSpc>
              <a:spcBef>
                <a:spcPts val="1000"/>
              </a:spcBef>
            </a:pPr>
            <a:r>
              <a:rPr lang="en-US" sz="2000" dirty="0" smtClean="0"/>
              <a:t>Include </a:t>
            </a:r>
            <a:r>
              <a:rPr lang="en-US" sz="2000" dirty="0"/>
              <a:t>redundant components in the architecture</a:t>
            </a:r>
          </a:p>
          <a:p>
            <a:pPr marL="0" indent="0">
              <a:lnSpc>
                <a:spcPct val="100000"/>
              </a:lnSpc>
              <a:buNone/>
            </a:pPr>
            <a:r>
              <a:rPr lang="en-US" b="1" dirty="0" smtClean="0"/>
              <a:t>Maintainability</a:t>
            </a:r>
            <a:endParaRPr lang="en-US" b="1" dirty="0"/>
          </a:p>
          <a:p>
            <a:pPr lvl="1">
              <a:lnSpc>
                <a:spcPct val="100000"/>
              </a:lnSpc>
              <a:spcBef>
                <a:spcPts val="1000"/>
              </a:spcBef>
            </a:pPr>
            <a:r>
              <a:rPr lang="en-US" sz="2000" dirty="0" smtClean="0"/>
              <a:t>Use </a:t>
            </a:r>
            <a:r>
              <a:rPr lang="en-US" sz="2000" dirty="0"/>
              <a:t>fine-grain</a:t>
            </a:r>
            <a:r>
              <a:rPr lang="en-US" sz="2000" dirty="0" smtClean="0"/>
              <a:t>, self-contained </a:t>
            </a:r>
            <a:r>
              <a:rPr lang="en-US" sz="2000" dirty="0"/>
              <a:t>components</a:t>
            </a:r>
          </a:p>
        </p:txBody>
      </p:sp>
    </p:spTree>
    <p:extLst>
      <p:ext uri="{BB962C8B-B14F-4D97-AF65-F5344CB8AC3E}">
        <p14:creationId xmlns:p14="http://schemas.microsoft.com/office/powerpoint/2010/main" val="2431588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Architectural Styles</a:t>
            </a:r>
            <a:endParaRPr lang="en-US" b="1" cap="none" dirty="0"/>
          </a:p>
        </p:txBody>
      </p:sp>
      <p:sp>
        <p:nvSpPr>
          <p:cNvPr id="3" name="Content Placeholder 2"/>
          <p:cNvSpPr>
            <a:spLocks noGrp="1"/>
          </p:cNvSpPr>
          <p:nvPr>
            <p:ph idx="1"/>
          </p:nvPr>
        </p:nvSpPr>
        <p:spPr>
          <a:xfrm>
            <a:off x="1451579" y="1561514"/>
            <a:ext cx="10023497" cy="4568830"/>
          </a:xfrm>
        </p:spPr>
        <p:txBody>
          <a:bodyPr>
            <a:normAutofit/>
          </a:bodyPr>
          <a:lstStyle/>
          <a:p>
            <a:r>
              <a:rPr lang="en-US" dirty="0" smtClean="0"/>
              <a:t>Each </a:t>
            </a:r>
            <a:r>
              <a:rPr lang="en-US" dirty="0"/>
              <a:t>style describes a system category that encompasses:(1) </a:t>
            </a:r>
            <a:r>
              <a:rPr lang="en-US" b="1" dirty="0"/>
              <a:t>a set of components </a:t>
            </a:r>
            <a:r>
              <a:rPr lang="en-US" dirty="0"/>
              <a:t>(e.g., a database</a:t>
            </a:r>
            <a:r>
              <a:rPr lang="en-US" dirty="0" smtClean="0"/>
              <a:t>, computational </a:t>
            </a:r>
            <a:r>
              <a:rPr lang="en-US" dirty="0"/>
              <a:t>modules)that perform a function required by a system, (2)a </a:t>
            </a:r>
            <a:r>
              <a:rPr lang="en-US" b="1" dirty="0"/>
              <a:t>set of connectors</a:t>
            </a:r>
            <a:r>
              <a:rPr lang="en-US" dirty="0"/>
              <a:t> that enable "communication</a:t>
            </a:r>
            <a:r>
              <a:rPr lang="en-US" dirty="0" smtClean="0"/>
              <a:t>, coordination </a:t>
            </a:r>
            <a:r>
              <a:rPr lang="en-US" dirty="0"/>
              <a:t>and cooperation" among components,(</a:t>
            </a:r>
            <a:r>
              <a:rPr lang="en-US" b="1" dirty="0"/>
              <a:t>3)constraints</a:t>
            </a:r>
            <a:r>
              <a:rPr lang="en-US" dirty="0"/>
              <a:t> that define how components can be integrated to form the </a:t>
            </a:r>
            <a:r>
              <a:rPr lang="en-US" dirty="0" err="1"/>
              <a:t>system,and</a:t>
            </a:r>
            <a:r>
              <a:rPr lang="en-US" dirty="0"/>
              <a:t> (4)</a:t>
            </a:r>
            <a:r>
              <a:rPr lang="en-US" b="1" dirty="0"/>
              <a:t>semantic models </a:t>
            </a:r>
            <a:r>
              <a:rPr lang="en-US" dirty="0"/>
              <a:t>that enable a designer to understand the overall properties of a system by analyzing the known properties of its constituent parts.</a:t>
            </a:r>
          </a:p>
          <a:p>
            <a:pPr lvl="1"/>
            <a:r>
              <a:rPr lang="en-US" sz="2000" dirty="0" smtClean="0"/>
              <a:t>Data-centered </a:t>
            </a:r>
            <a:r>
              <a:rPr lang="en-US" sz="2000" dirty="0"/>
              <a:t>architectures</a:t>
            </a:r>
          </a:p>
          <a:p>
            <a:pPr lvl="1"/>
            <a:r>
              <a:rPr lang="en-US" sz="2000" dirty="0" smtClean="0"/>
              <a:t>Data </a:t>
            </a:r>
            <a:r>
              <a:rPr lang="en-US" sz="2000" dirty="0"/>
              <a:t>flow architectures</a:t>
            </a:r>
          </a:p>
          <a:p>
            <a:pPr lvl="1"/>
            <a:r>
              <a:rPr lang="en-US" sz="2000" dirty="0" smtClean="0"/>
              <a:t>Call </a:t>
            </a:r>
            <a:r>
              <a:rPr lang="en-US" sz="2000" dirty="0"/>
              <a:t>and return architectures</a:t>
            </a:r>
          </a:p>
          <a:p>
            <a:pPr lvl="1"/>
            <a:r>
              <a:rPr lang="en-US" sz="2000" dirty="0"/>
              <a:t>Object-oriented architectures</a:t>
            </a:r>
          </a:p>
          <a:p>
            <a:pPr lvl="1"/>
            <a:r>
              <a:rPr lang="en-US" sz="2000" dirty="0" smtClean="0"/>
              <a:t>Layered </a:t>
            </a:r>
            <a:r>
              <a:rPr lang="en-US" sz="2000" dirty="0"/>
              <a:t>architectures</a:t>
            </a:r>
          </a:p>
        </p:txBody>
      </p:sp>
    </p:spTree>
    <p:extLst>
      <p:ext uri="{BB962C8B-B14F-4D97-AF65-F5344CB8AC3E}">
        <p14:creationId xmlns:p14="http://schemas.microsoft.com/office/powerpoint/2010/main" val="2857823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Data Centered Architectures</a:t>
            </a:r>
            <a:endParaRPr lang="en-US" b="1" cap="none" dirty="0"/>
          </a:p>
        </p:txBody>
      </p:sp>
      <p:sp>
        <p:nvSpPr>
          <p:cNvPr id="3" name="Content Placeholder 2"/>
          <p:cNvSpPr>
            <a:spLocks noGrp="1"/>
          </p:cNvSpPr>
          <p:nvPr>
            <p:ph idx="1"/>
          </p:nvPr>
        </p:nvSpPr>
        <p:spPr>
          <a:xfrm>
            <a:off x="1451579" y="1561514"/>
            <a:ext cx="4446945" cy="4491965"/>
          </a:xfrm>
        </p:spPr>
        <p:txBody>
          <a:bodyPr/>
          <a:lstStyle/>
          <a:p>
            <a:r>
              <a:rPr lang="en-US" dirty="0" smtClean="0"/>
              <a:t>A </a:t>
            </a:r>
            <a:r>
              <a:rPr lang="en-US" dirty="0"/>
              <a:t>data store (e.g. a file or database) resides at the center of this architecture and is accessed frequently by other components that update</a:t>
            </a:r>
            <a:r>
              <a:rPr lang="en-US" dirty="0" smtClean="0"/>
              <a:t>, add, retrieve </a:t>
            </a:r>
            <a:r>
              <a:rPr lang="en-US" dirty="0"/>
              <a:t>or delete data within the store</a:t>
            </a:r>
            <a:r>
              <a:rPr lang="en-US" dirty="0" smtClean="0"/>
              <a:t>. i.e</a:t>
            </a:r>
            <a:r>
              <a:rPr lang="en-US" dirty="0"/>
              <a:t>. Client software accesses a central repository</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6310648" y="1561514"/>
            <a:ext cx="5486400" cy="4491965"/>
          </a:xfrm>
          <a:prstGeom prst="rect">
            <a:avLst/>
          </a:prstGeom>
        </p:spPr>
      </p:pic>
    </p:spTree>
    <p:extLst>
      <p:ext uri="{BB962C8B-B14F-4D97-AF65-F5344CB8AC3E}">
        <p14:creationId xmlns:p14="http://schemas.microsoft.com/office/powerpoint/2010/main" val="1779281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Data Flow Architecture</a:t>
            </a:r>
            <a:endParaRPr lang="en-US" b="1" cap="none" dirty="0"/>
          </a:p>
        </p:txBody>
      </p:sp>
      <p:sp>
        <p:nvSpPr>
          <p:cNvPr id="3" name="Content Placeholder 2"/>
          <p:cNvSpPr>
            <a:spLocks noGrp="1"/>
          </p:cNvSpPr>
          <p:nvPr>
            <p:ph idx="1"/>
          </p:nvPr>
        </p:nvSpPr>
        <p:spPr>
          <a:xfrm>
            <a:off x="1451580" y="1561514"/>
            <a:ext cx="5618922" cy="3904831"/>
          </a:xfrm>
        </p:spPr>
        <p:txBody>
          <a:bodyPr>
            <a:normAutofit fontScale="92500" lnSpcReduction="10000"/>
          </a:bodyPr>
          <a:lstStyle/>
          <a:p>
            <a:r>
              <a:rPr lang="en-US" dirty="0" smtClean="0"/>
              <a:t>This </a:t>
            </a:r>
            <a:r>
              <a:rPr lang="en-US" dirty="0"/>
              <a:t>architecture is applied when input data are to be transformed through a series of computational or manipulative components into output data</a:t>
            </a:r>
            <a:r>
              <a:rPr lang="en-US" dirty="0" smtClean="0"/>
              <a:t>. </a:t>
            </a:r>
          </a:p>
          <a:p>
            <a:r>
              <a:rPr lang="en-US" dirty="0" smtClean="0"/>
              <a:t>A </a:t>
            </a:r>
            <a:r>
              <a:rPr lang="en-US" dirty="0"/>
              <a:t>pipe and filter structure has a set of components called filters connected by pipes that transmit data from one component to the next</a:t>
            </a:r>
            <a:r>
              <a:rPr lang="en-US" dirty="0" smtClean="0"/>
              <a:t>. Each </a:t>
            </a:r>
            <a:r>
              <a:rPr lang="en-US" dirty="0"/>
              <a:t>processing step is enclosed within a filter component</a:t>
            </a:r>
            <a:r>
              <a:rPr lang="en-US" dirty="0" smtClean="0"/>
              <a:t>. Data </a:t>
            </a:r>
            <a:r>
              <a:rPr lang="en-US" dirty="0"/>
              <a:t>to be processed is </a:t>
            </a:r>
            <a:r>
              <a:rPr lang="en-US" dirty="0" err="1"/>
              <a:t>passsed</a:t>
            </a:r>
            <a:r>
              <a:rPr lang="en-US" dirty="0"/>
              <a:t> through pipes</a:t>
            </a:r>
            <a:r>
              <a:rPr lang="en-US" smtClean="0"/>
              <a:t>. </a:t>
            </a:r>
          </a:p>
          <a:p>
            <a:r>
              <a:rPr lang="en-US" smtClean="0"/>
              <a:t>Each </a:t>
            </a:r>
            <a:r>
              <a:rPr lang="en-US" dirty="0"/>
              <a:t>filter works independently of those </a:t>
            </a:r>
            <a:r>
              <a:rPr lang="en-US" dirty="0" err="1"/>
              <a:t>components.The</a:t>
            </a:r>
            <a:r>
              <a:rPr lang="en-US" dirty="0"/>
              <a:t> filter doesn't require knowledge of the workings of its neighboring filters.</a:t>
            </a:r>
          </a:p>
          <a:p>
            <a:endParaRPr lang="en-US" dirty="0"/>
          </a:p>
        </p:txBody>
      </p:sp>
      <p:pic>
        <p:nvPicPr>
          <p:cNvPr id="4" name="Picture 3"/>
          <p:cNvPicPr>
            <a:picLocks noChangeAspect="1"/>
          </p:cNvPicPr>
          <p:nvPr/>
        </p:nvPicPr>
        <p:blipFill>
          <a:blip r:embed="rId2"/>
          <a:stretch>
            <a:fillRect/>
          </a:stretch>
        </p:blipFill>
        <p:spPr>
          <a:xfrm>
            <a:off x="7070502" y="1561514"/>
            <a:ext cx="4932608" cy="4182464"/>
          </a:xfrm>
          <a:prstGeom prst="rect">
            <a:avLst/>
          </a:prstGeom>
        </p:spPr>
      </p:pic>
    </p:spTree>
    <p:extLst>
      <p:ext uri="{BB962C8B-B14F-4D97-AF65-F5344CB8AC3E}">
        <p14:creationId xmlns:p14="http://schemas.microsoft.com/office/powerpoint/2010/main" val="801651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Patterns</a:t>
            </a:r>
            <a:endParaRPr lang="en-US" cap="none" dirty="0"/>
          </a:p>
        </p:txBody>
      </p:sp>
      <p:sp>
        <p:nvSpPr>
          <p:cNvPr id="3" name="Content Placeholder 2"/>
          <p:cNvSpPr>
            <a:spLocks noGrp="1"/>
          </p:cNvSpPr>
          <p:nvPr>
            <p:ph idx="1"/>
          </p:nvPr>
        </p:nvSpPr>
        <p:spPr>
          <a:xfrm>
            <a:off x="1451579" y="1561514"/>
            <a:ext cx="9946224" cy="4620345"/>
          </a:xfrm>
        </p:spPr>
        <p:txBody>
          <a:bodyPr>
            <a:noAutofit/>
          </a:bodyPr>
          <a:lstStyle/>
          <a:p>
            <a:r>
              <a:rPr lang="en-US" dirty="0" smtClean="0"/>
              <a:t>A </a:t>
            </a:r>
            <a:r>
              <a:rPr lang="en-US" dirty="0"/>
              <a:t>design pattern describes a design structure and that structure solves a particular design problem in a specified content</a:t>
            </a:r>
            <a:r>
              <a:rPr lang="en-US" dirty="0" smtClean="0"/>
              <a:t>.</a:t>
            </a:r>
          </a:p>
          <a:p>
            <a:r>
              <a:rPr lang="en-US" dirty="0" smtClean="0"/>
              <a:t>Design </a:t>
            </a:r>
            <a:r>
              <a:rPr lang="en-US" dirty="0"/>
              <a:t>pattern can be used throughout software design.</a:t>
            </a:r>
          </a:p>
          <a:p>
            <a:r>
              <a:rPr lang="en-US" dirty="0"/>
              <a:t>One analysis model has been developed, the designer can examine a detailed representation of the problem to be solved</a:t>
            </a:r>
            <a:r>
              <a:rPr lang="en-US" dirty="0" smtClean="0"/>
              <a:t>. A </a:t>
            </a:r>
            <a:r>
              <a:rPr lang="en-US" dirty="0"/>
              <a:t>design pattern is reusable solution to a commonly </a:t>
            </a:r>
            <a:r>
              <a:rPr lang="en-US" dirty="0" smtClean="0"/>
              <a:t>occurring </a:t>
            </a:r>
            <a:r>
              <a:rPr lang="en-US" dirty="0"/>
              <a:t>design problem</a:t>
            </a:r>
            <a:r>
              <a:rPr lang="en-US" dirty="0" smtClean="0"/>
              <a:t>.</a:t>
            </a:r>
          </a:p>
          <a:p>
            <a:r>
              <a:rPr lang="en-US" dirty="0"/>
              <a:t>The intent of each design pattern is to provide a description that enables a designer to determine (1) whether the pattern is applicable to the current work, (2) whether the pattern can be reused (hence, saving design time), and (3) whether the pattern can serve as a guide for developing a similar, but functionally or structurally different pattern</a:t>
            </a:r>
            <a:r>
              <a:rPr lang="en-US" dirty="0" smtClean="0"/>
              <a:t>.</a:t>
            </a:r>
            <a:endParaRPr lang="en-US" dirty="0"/>
          </a:p>
        </p:txBody>
      </p:sp>
    </p:spTree>
    <p:extLst>
      <p:ext uri="{BB962C8B-B14F-4D97-AF65-F5344CB8AC3E}">
        <p14:creationId xmlns:p14="http://schemas.microsoft.com/office/powerpoint/2010/main" val="89184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8" y="1561514"/>
            <a:ext cx="10152287" cy="4543072"/>
          </a:xfrm>
        </p:spPr>
        <p:txBody>
          <a:bodyPr>
            <a:noAutofit/>
          </a:bodyPr>
          <a:lstStyle/>
          <a:p>
            <a:r>
              <a:rPr lang="en-US" sz="2200" dirty="0" smtClean="0"/>
              <a:t>Design </a:t>
            </a:r>
            <a:r>
              <a:rPr lang="en-US" sz="2200" dirty="0"/>
              <a:t>patterns are adapted for the unique characteristics of the particular problem</a:t>
            </a:r>
          </a:p>
          <a:p>
            <a:r>
              <a:rPr lang="en-US" sz="2200" b="1" dirty="0" smtClean="0"/>
              <a:t>There </a:t>
            </a:r>
            <a:r>
              <a:rPr lang="en-US" sz="2200" b="1" dirty="0"/>
              <a:t>are levels of design patterns:</a:t>
            </a:r>
          </a:p>
          <a:p>
            <a:r>
              <a:rPr lang="en-US" sz="2200" dirty="0" smtClean="0"/>
              <a:t>Architecture </a:t>
            </a:r>
            <a:r>
              <a:rPr lang="en-US" sz="2200" dirty="0"/>
              <a:t>Styles/Patterns</a:t>
            </a:r>
            <a:r>
              <a:rPr lang="en-US" sz="2200" dirty="0" smtClean="0"/>
              <a:t>: These </a:t>
            </a:r>
            <a:r>
              <a:rPr lang="en-US" sz="2200" dirty="0"/>
              <a:t>patterns define the overall structure of the software, indicate the relationships among subsystems and software components.</a:t>
            </a:r>
          </a:p>
          <a:p>
            <a:r>
              <a:rPr lang="en-US" sz="2200" dirty="0" smtClean="0"/>
              <a:t>Design </a:t>
            </a:r>
            <a:r>
              <a:rPr lang="en-US" sz="2200" dirty="0"/>
              <a:t>Patterns</a:t>
            </a:r>
            <a:r>
              <a:rPr lang="en-US" sz="2200" dirty="0" smtClean="0"/>
              <a:t>: These </a:t>
            </a:r>
            <a:r>
              <a:rPr lang="en-US" sz="2200" dirty="0"/>
              <a:t>patterns address a specific element of the design such as aggregation of components to solve some design problem</a:t>
            </a:r>
            <a:r>
              <a:rPr lang="en-US" sz="2200" dirty="0" smtClean="0"/>
              <a:t>, component-to-component </a:t>
            </a:r>
            <a:r>
              <a:rPr lang="en-US" sz="2200" dirty="0"/>
              <a:t>communication.</a:t>
            </a:r>
          </a:p>
          <a:p>
            <a:r>
              <a:rPr lang="en-US" sz="2200" dirty="0" smtClean="0"/>
              <a:t>Programming </a:t>
            </a:r>
            <a:r>
              <a:rPr lang="en-US" sz="2200" dirty="0"/>
              <a:t>Idioms</a:t>
            </a:r>
            <a:r>
              <a:rPr lang="en-US" sz="2200" dirty="0" smtClean="0"/>
              <a:t>: These </a:t>
            </a:r>
            <a:r>
              <a:rPr lang="en-US" sz="2200" dirty="0"/>
              <a:t>language-specific patterns generally implement an algorithmic element of a component , a specific interface protocol, or a mechanism for communication among components</a:t>
            </a:r>
            <a:r>
              <a:rPr lang="en-US" sz="2200" dirty="0" smtClean="0"/>
              <a:t>.</a:t>
            </a:r>
            <a:endParaRPr lang="en-US" sz="2200" dirty="0"/>
          </a:p>
        </p:txBody>
      </p:sp>
    </p:spTree>
    <p:extLst>
      <p:ext uri="{BB962C8B-B14F-4D97-AF65-F5344CB8AC3E}">
        <p14:creationId xmlns:p14="http://schemas.microsoft.com/office/powerpoint/2010/main" val="4074924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Modularity</a:t>
            </a:r>
            <a:endParaRPr lang="en-US" b="1" cap="none" dirty="0"/>
          </a:p>
        </p:txBody>
      </p:sp>
      <p:sp>
        <p:nvSpPr>
          <p:cNvPr id="3" name="Content Placeholder 2"/>
          <p:cNvSpPr>
            <a:spLocks noGrp="1"/>
          </p:cNvSpPr>
          <p:nvPr>
            <p:ph idx="1"/>
          </p:nvPr>
        </p:nvSpPr>
        <p:spPr>
          <a:xfrm>
            <a:off x="1451579" y="1561514"/>
            <a:ext cx="9603275" cy="4568830"/>
          </a:xfrm>
        </p:spPr>
        <p:txBody>
          <a:bodyPr>
            <a:normAutofit/>
          </a:bodyPr>
          <a:lstStyle/>
          <a:p>
            <a:r>
              <a:rPr lang="en-US" dirty="0" smtClean="0"/>
              <a:t>The </a:t>
            </a:r>
            <a:r>
              <a:rPr lang="en-US" dirty="0"/>
              <a:t>degree to which software can be understood by examining its components independently of one another</a:t>
            </a:r>
            <a:r>
              <a:rPr lang="en-US" dirty="0" smtClean="0"/>
              <a:t>.</a:t>
            </a:r>
          </a:p>
          <a:p>
            <a:r>
              <a:rPr lang="en-US" dirty="0"/>
              <a:t>A software is separately divided into name and addressable components. Sometime they are called as modules which integrate to satisfy the problem requirements. </a:t>
            </a:r>
          </a:p>
          <a:p>
            <a:r>
              <a:rPr lang="en-US" dirty="0"/>
              <a:t>Modularity is the single attribute of software that allows a program to be intellectually manageable.</a:t>
            </a:r>
          </a:p>
          <a:p>
            <a:r>
              <a:rPr lang="en-US" dirty="0"/>
              <a:t>It enhances design clarity, which in turn eases implementation, debugging, testing, documenting and maintenance of software </a:t>
            </a:r>
            <a:r>
              <a:rPr lang="en-US" dirty="0" smtClean="0"/>
              <a:t>product.</a:t>
            </a:r>
          </a:p>
          <a:p>
            <a:r>
              <a:rPr lang="en-US" dirty="0"/>
              <a:t>Modularity is the single attribute of a software that permits a program to be managed easily</a:t>
            </a:r>
            <a:r>
              <a:rPr lang="en-US" dirty="0" smtClean="0"/>
              <a:t>.</a:t>
            </a:r>
          </a:p>
        </p:txBody>
      </p:sp>
    </p:spTree>
    <p:extLst>
      <p:ext uri="{BB962C8B-B14F-4D97-AF65-F5344CB8AC3E}">
        <p14:creationId xmlns:p14="http://schemas.microsoft.com/office/powerpoint/2010/main" val="48776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3904831"/>
          </a:xfrm>
        </p:spPr>
        <p:txBody>
          <a:bodyPr/>
          <a:lstStyle/>
          <a:p>
            <a:r>
              <a:rPr lang="en-US" dirty="0"/>
              <a:t>In almost all instances, we should break the design into many modules, hoping to make understanding easier and as a consequence, reduce the cost required to build the software.</a:t>
            </a:r>
          </a:p>
          <a:p>
            <a:endParaRPr lang="en-US" dirty="0"/>
          </a:p>
        </p:txBody>
      </p:sp>
    </p:spTree>
    <p:extLst>
      <p:ext uri="{BB962C8B-B14F-4D97-AF65-F5344CB8AC3E}">
        <p14:creationId xmlns:p14="http://schemas.microsoft.com/office/powerpoint/2010/main" val="1356331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Functional Independence</a:t>
            </a:r>
            <a:endParaRPr lang="en-US" cap="none" dirty="0"/>
          </a:p>
        </p:txBody>
      </p:sp>
      <p:sp>
        <p:nvSpPr>
          <p:cNvPr id="3" name="Content Placeholder 2"/>
          <p:cNvSpPr>
            <a:spLocks noGrp="1"/>
          </p:cNvSpPr>
          <p:nvPr>
            <p:ph idx="1"/>
          </p:nvPr>
        </p:nvSpPr>
        <p:spPr>
          <a:xfrm>
            <a:off x="1275008" y="1561514"/>
            <a:ext cx="10238705" cy="4568830"/>
          </a:xfrm>
        </p:spPr>
        <p:txBody>
          <a:bodyPr>
            <a:noAutofit/>
          </a:bodyPr>
          <a:lstStyle/>
          <a:p>
            <a:pPr>
              <a:lnSpc>
                <a:spcPct val="100000"/>
              </a:lnSpc>
              <a:spcBef>
                <a:spcPts val="600"/>
              </a:spcBef>
            </a:pPr>
            <a:r>
              <a:rPr lang="en-US" dirty="0" smtClean="0"/>
              <a:t>The </a:t>
            </a:r>
            <a:r>
              <a:rPr lang="en-US" dirty="0"/>
              <a:t>functional independence is the concept of separation and related to the concept of modularity, abstraction and information hiding</a:t>
            </a:r>
            <a:r>
              <a:rPr lang="en-US" dirty="0" smtClean="0"/>
              <a:t>.</a:t>
            </a:r>
          </a:p>
          <a:p>
            <a:pPr>
              <a:lnSpc>
                <a:spcPct val="100000"/>
              </a:lnSpc>
              <a:spcBef>
                <a:spcPts val="600"/>
              </a:spcBef>
            </a:pPr>
            <a:r>
              <a:rPr lang="en-US" dirty="0"/>
              <a:t>Functional independence is achieved by developing modules with "single-mined" function and an "aversion" to excessive interaction </a:t>
            </a:r>
            <a:r>
              <a:rPr lang="en-US" dirty="0" smtClean="0"/>
              <a:t>with other </a:t>
            </a:r>
            <a:r>
              <a:rPr lang="en-US" dirty="0"/>
              <a:t>modules</a:t>
            </a:r>
          </a:p>
          <a:p>
            <a:pPr>
              <a:lnSpc>
                <a:spcPct val="100000"/>
              </a:lnSpc>
              <a:spcBef>
                <a:spcPts val="600"/>
              </a:spcBef>
            </a:pPr>
            <a:r>
              <a:rPr lang="en-US" dirty="0"/>
              <a:t>Software with effective modularity, that is, independent modules, is easier to develop because function may be compartmentalized </a:t>
            </a:r>
            <a:r>
              <a:rPr lang="en-US" dirty="0" smtClean="0"/>
              <a:t>and interfaces </a:t>
            </a:r>
            <a:r>
              <a:rPr lang="en-US" dirty="0"/>
              <a:t>are simplified.</a:t>
            </a:r>
          </a:p>
          <a:p>
            <a:pPr>
              <a:lnSpc>
                <a:spcPct val="100000"/>
              </a:lnSpc>
              <a:spcBef>
                <a:spcPts val="600"/>
              </a:spcBef>
            </a:pPr>
            <a:r>
              <a:rPr lang="en-US" dirty="0"/>
              <a:t>Individual modules are easier to maintain(and test)</a:t>
            </a:r>
          </a:p>
          <a:p>
            <a:pPr>
              <a:lnSpc>
                <a:spcPct val="100000"/>
              </a:lnSpc>
              <a:spcBef>
                <a:spcPts val="600"/>
              </a:spcBef>
            </a:pPr>
            <a:r>
              <a:rPr lang="en-US" dirty="0"/>
              <a:t>There are many advantages of modularization in software engineering. Some of these are given below:</a:t>
            </a:r>
          </a:p>
          <a:p>
            <a:pPr lvl="1">
              <a:lnSpc>
                <a:spcPct val="100000"/>
              </a:lnSpc>
              <a:spcBef>
                <a:spcPts val="600"/>
              </a:spcBef>
            </a:pPr>
            <a:r>
              <a:rPr lang="en-US" sz="2000" dirty="0" smtClean="0"/>
              <a:t>Easy </a:t>
            </a:r>
            <a:r>
              <a:rPr lang="en-US" sz="2000" dirty="0"/>
              <a:t>to understand the system</a:t>
            </a:r>
          </a:p>
          <a:p>
            <a:pPr lvl="1">
              <a:lnSpc>
                <a:spcPct val="100000"/>
              </a:lnSpc>
              <a:spcBef>
                <a:spcPts val="600"/>
              </a:spcBef>
            </a:pPr>
            <a:r>
              <a:rPr lang="en-US" sz="2000" dirty="0"/>
              <a:t>System maintenance is easy</a:t>
            </a:r>
          </a:p>
          <a:p>
            <a:pPr lvl="1">
              <a:lnSpc>
                <a:spcPct val="100000"/>
              </a:lnSpc>
              <a:spcBef>
                <a:spcPts val="600"/>
              </a:spcBef>
            </a:pPr>
            <a:r>
              <a:rPr lang="en-US" sz="2000" dirty="0"/>
              <a:t>A module can be used many times as their requirements. No need to write it again and </a:t>
            </a:r>
            <a:r>
              <a:rPr lang="en-US" sz="2000" dirty="0" smtClean="0"/>
              <a:t>again</a:t>
            </a:r>
            <a:endParaRPr lang="en-US" dirty="0"/>
          </a:p>
        </p:txBody>
      </p:sp>
    </p:spTree>
    <p:extLst>
      <p:ext uri="{BB962C8B-B14F-4D97-AF65-F5344CB8AC3E}">
        <p14:creationId xmlns:p14="http://schemas.microsoft.com/office/powerpoint/2010/main" val="3788847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Conclusively</a:t>
            </a:r>
            <a:r>
              <a:rPr lang="en-US" dirty="0"/>
              <a:t>, functional independence is a key to design, and design is the key to software quality</a:t>
            </a:r>
          </a:p>
          <a:p>
            <a:r>
              <a:rPr lang="en-US" dirty="0"/>
              <a:t>Independence is assessed using two criteria: Cohesion and Coupling</a:t>
            </a:r>
          </a:p>
          <a:p>
            <a:r>
              <a:rPr lang="en-US" dirty="0"/>
              <a:t>Cohesion is an indication of the relative function of strength of a module</a:t>
            </a:r>
          </a:p>
          <a:p>
            <a:r>
              <a:rPr lang="en-US" dirty="0"/>
              <a:t>Coupling is an indication of the relative interdependence among modules</a:t>
            </a:r>
          </a:p>
          <a:p>
            <a:endParaRPr lang="en-US" dirty="0"/>
          </a:p>
        </p:txBody>
      </p:sp>
    </p:spTree>
    <p:extLst>
      <p:ext uri="{BB962C8B-B14F-4D97-AF65-F5344CB8AC3E}">
        <p14:creationId xmlns:p14="http://schemas.microsoft.com/office/powerpoint/2010/main" val="87460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Objectives Of Software Design</a:t>
            </a:r>
          </a:p>
        </p:txBody>
      </p:sp>
      <p:sp>
        <p:nvSpPr>
          <p:cNvPr id="5" name="Content Placeholder 4"/>
          <p:cNvSpPr>
            <a:spLocks noGrp="1"/>
          </p:cNvSpPr>
          <p:nvPr>
            <p:ph idx="1"/>
          </p:nvPr>
        </p:nvSpPr>
        <p:spPr>
          <a:xfrm>
            <a:off x="1451579" y="1561513"/>
            <a:ext cx="10268196" cy="4504435"/>
          </a:xfrm>
        </p:spPr>
        <p:txBody>
          <a:bodyPr>
            <a:normAutofit/>
          </a:bodyPr>
          <a:lstStyle/>
          <a:p>
            <a:r>
              <a:rPr lang="en-US" sz="2400" b="1" dirty="0"/>
              <a:t>Correctness</a:t>
            </a:r>
            <a:r>
              <a:rPr lang="en-US" sz="2400" b="1" dirty="0" smtClean="0"/>
              <a:t>: </a:t>
            </a:r>
            <a:r>
              <a:rPr lang="en-US" sz="2400" dirty="0" smtClean="0"/>
              <a:t>Software </a:t>
            </a:r>
            <a:r>
              <a:rPr lang="en-US" sz="2400" dirty="0"/>
              <a:t>design should be correct as per requirement.</a:t>
            </a:r>
          </a:p>
          <a:p>
            <a:r>
              <a:rPr lang="en-US" sz="2400" b="1" dirty="0"/>
              <a:t>Completeness</a:t>
            </a:r>
            <a:r>
              <a:rPr lang="en-US" sz="2400" b="1" dirty="0" smtClean="0"/>
              <a:t>: </a:t>
            </a:r>
            <a:r>
              <a:rPr lang="en-US" sz="2400" dirty="0" smtClean="0"/>
              <a:t>The </a:t>
            </a:r>
            <a:r>
              <a:rPr lang="en-US" sz="2400" dirty="0"/>
              <a:t>design should have all components like data structures, modules, and external interfaces, etc.</a:t>
            </a:r>
          </a:p>
          <a:p>
            <a:r>
              <a:rPr lang="en-US" sz="2400" b="1" dirty="0"/>
              <a:t>Efficiency</a:t>
            </a:r>
            <a:r>
              <a:rPr lang="en-US" sz="2400" b="1" dirty="0" smtClean="0"/>
              <a:t>: </a:t>
            </a:r>
            <a:r>
              <a:rPr lang="en-US" sz="2400" dirty="0" smtClean="0"/>
              <a:t>Resources </a:t>
            </a:r>
            <a:r>
              <a:rPr lang="en-US" sz="2400" dirty="0"/>
              <a:t>should be used efficiently by the program.</a:t>
            </a:r>
          </a:p>
          <a:p>
            <a:r>
              <a:rPr lang="en-US" sz="2400" b="1" dirty="0"/>
              <a:t>Flexibility</a:t>
            </a:r>
            <a:r>
              <a:rPr lang="en-US" sz="2400" b="1" dirty="0" smtClean="0"/>
              <a:t>: </a:t>
            </a:r>
            <a:r>
              <a:rPr lang="en-US" sz="2400" dirty="0" smtClean="0"/>
              <a:t>Able </a:t>
            </a:r>
            <a:r>
              <a:rPr lang="en-US" sz="2400" dirty="0"/>
              <a:t>to modify on changing needs.</a:t>
            </a:r>
          </a:p>
          <a:p>
            <a:r>
              <a:rPr lang="en-US" sz="2400" b="1" dirty="0"/>
              <a:t>Consistency</a:t>
            </a:r>
            <a:r>
              <a:rPr lang="en-US" sz="2400" b="1" dirty="0" smtClean="0"/>
              <a:t>: </a:t>
            </a:r>
            <a:r>
              <a:rPr lang="en-US" sz="2400" dirty="0" smtClean="0"/>
              <a:t>There </a:t>
            </a:r>
            <a:r>
              <a:rPr lang="en-US" sz="2400" dirty="0"/>
              <a:t>should not be any inconsistency in the design.</a:t>
            </a:r>
          </a:p>
          <a:p>
            <a:r>
              <a:rPr lang="en-US" sz="2400" b="1" dirty="0"/>
              <a:t>Maintainability:</a:t>
            </a:r>
            <a:r>
              <a:rPr lang="en-US" sz="2400" dirty="0"/>
              <a:t> The design should be so simple so that it can be easily maintainable by other designers</a:t>
            </a:r>
            <a:r>
              <a:rPr lang="en-US" sz="2400" dirty="0" smtClean="0"/>
              <a:t>.</a:t>
            </a:r>
            <a:endParaRPr lang="en-US" sz="2400" dirty="0"/>
          </a:p>
        </p:txBody>
      </p:sp>
    </p:spTree>
    <p:extLst>
      <p:ext uri="{BB962C8B-B14F-4D97-AF65-F5344CB8AC3E}">
        <p14:creationId xmlns:p14="http://schemas.microsoft.com/office/powerpoint/2010/main" val="1737730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Coupling</a:t>
            </a:r>
            <a:endParaRPr lang="en-US" b="1" cap="none" dirty="0"/>
          </a:p>
        </p:txBody>
      </p:sp>
      <p:sp>
        <p:nvSpPr>
          <p:cNvPr id="3" name="Content Placeholder 2"/>
          <p:cNvSpPr>
            <a:spLocks noGrp="1"/>
          </p:cNvSpPr>
          <p:nvPr>
            <p:ph idx="1"/>
          </p:nvPr>
        </p:nvSpPr>
        <p:spPr>
          <a:xfrm>
            <a:off x="1451579" y="1561514"/>
            <a:ext cx="10268196" cy="4594587"/>
          </a:xfrm>
        </p:spPr>
        <p:txBody>
          <a:bodyPr>
            <a:normAutofit fontScale="92500"/>
          </a:bodyPr>
          <a:lstStyle/>
          <a:p>
            <a:r>
              <a:rPr lang="en-US" dirty="0"/>
              <a:t>The coupling is the degree of interdependence between software modules. </a:t>
            </a:r>
            <a:r>
              <a:rPr lang="en-US" dirty="0" smtClean="0"/>
              <a:t> A </a:t>
            </a:r>
            <a:r>
              <a:rPr lang="en-US" dirty="0"/>
              <a:t>good design is the one that has low coupling</a:t>
            </a:r>
            <a:endParaRPr lang="en-US" dirty="0" smtClean="0"/>
          </a:p>
          <a:p>
            <a:r>
              <a:rPr lang="en-US" dirty="0" smtClean="0"/>
              <a:t>Coupling </a:t>
            </a:r>
            <a:r>
              <a:rPr lang="en-US" dirty="0"/>
              <a:t>is the indication of the relationships between modules.</a:t>
            </a:r>
          </a:p>
          <a:p>
            <a:r>
              <a:rPr lang="en-US" dirty="0" smtClean="0"/>
              <a:t>Coupling </a:t>
            </a:r>
            <a:r>
              <a:rPr lang="en-US" dirty="0"/>
              <a:t>shows the relative dependence/interdependence among the modules.</a:t>
            </a:r>
          </a:p>
          <a:p>
            <a:r>
              <a:rPr lang="en-US" dirty="0" smtClean="0"/>
              <a:t>Coupling </a:t>
            </a:r>
            <a:r>
              <a:rPr lang="en-US" dirty="0"/>
              <a:t>is a degree to which a component/module is connected to the other modules.</a:t>
            </a:r>
          </a:p>
          <a:p>
            <a:r>
              <a:rPr lang="en-US" dirty="0" smtClean="0"/>
              <a:t>While </a:t>
            </a:r>
            <a:r>
              <a:rPr lang="en-US" dirty="0"/>
              <a:t>designing </a:t>
            </a:r>
            <a:r>
              <a:rPr lang="en-US" dirty="0" smtClean="0"/>
              <a:t>we </a:t>
            </a:r>
            <a:r>
              <a:rPr lang="en-US" dirty="0"/>
              <a:t>should strive for low coupling i.e. dependency between modules should be less</a:t>
            </a:r>
          </a:p>
          <a:p>
            <a:r>
              <a:rPr lang="en-US" dirty="0" smtClean="0"/>
              <a:t>Making </a:t>
            </a:r>
            <a:r>
              <a:rPr lang="en-US" dirty="0"/>
              <a:t>private fields</a:t>
            </a:r>
            <a:r>
              <a:rPr lang="en-US" dirty="0" smtClean="0"/>
              <a:t>, private </a:t>
            </a:r>
            <a:r>
              <a:rPr lang="en-US" dirty="0"/>
              <a:t>methods and non public classes provides loose coupling.</a:t>
            </a:r>
          </a:p>
          <a:p>
            <a:r>
              <a:rPr lang="en-US" dirty="0" smtClean="0"/>
              <a:t>Coupling </a:t>
            </a:r>
            <a:r>
              <a:rPr lang="en-US" dirty="0"/>
              <a:t>is Intra-Module </a:t>
            </a:r>
            <a:r>
              <a:rPr lang="en-US" dirty="0" smtClean="0"/>
              <a:t>Concept.</a:t>
            </a:r>
          </a:p>
          <a:p>
            <a:r>
              <a:rPr lang="en-US" dirty="0"/>
              <a:t>Two modules that are tightly coupled are strongly dependent on each other. However, two modules that are loosely coupled are not dependent on each other. </a:t>
            </a:r>
          </a:p>
          <a:p>
            <a:endParaRPr lang="en-US" dirty="0"/>
          </a:p>
        </p:txBody>
      </p:sp>
    </p:spTree>
    <p:extLst>
      <p:ext uri="{BB962C8B-B14F-4D97-AF65-F5344CB8AC3E}">
        <p14:creationId xmlns:p14="http://schemas.microsoft.com/office/powerpoint/2010/main" val="3224711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upling and Cohe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0" y="1545465"/>
            <a:ext cx="9787943" cy="45591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30310" y="443076"/>
            <a:ext cx="9285667" cy="800219"/>
          </a:xfrm>
          <a:prstGeom prst="rect">
            <a:avLst/>
          </a:prstGeom>
        </p:spPr>
        <p:txBody>
          <a:bodyPr wrap="square">
            <a:spAutoFit/>
          </a:bodyPr>
          <a:lstStyle/>
          <a:p>
            <a:r>
              <a:rPr lang="en-US" sz="2400" b="1" dirty="0"/>
              <a:t>Module Coupling</a:t>
            </a:r>
          </a:p>
          <a:p>
            <a:r>
              <a:rPr lang="en-US" sz="2200" dirty="0"/>
              <a:t>Coupling is the measure of the degree of interdependence between </a:t>
            </a:r>
            <a:r>
              <a:rPr lang="en-US" sz="2200" dirty="0" smtClean="0"/>
              <a:t>modules.</a:t>
            </a:r>
            <a:endParaRPr lang="en-US" sz="2200" dirty="0"/>
          </a:p>
        </p:txBody>
      </p:sp>
    </p:spTree>
    <p:extLst>
      <p:ext uri="{BB962C8B-B14F-4D97-AF65-F5344CB8AC3E}">
        <p14:creationId xmlns:p14="http://schemas.microsoft.com/office/powerpoint/2010/main" val="4100197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0613" y="476518"/>
            <a:ext cx="10277341" cy="5628067"/>
          </a:xfrm>
          <a:prstGeom prst="rect">
            <a:avLst/>
          </a:prstGeom>
        </p:spPr>
      </p:pic>
    </p:spTree>
    <p:extLst>
      <p:ext uri="{BB962C8B-B14F-4D97-AF65-F5344CB8AC3E}">
        <p14:creationId xmlns:p14="http://schemas.microsoft.com/office/powerpoint/2010/main" val="1654833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4588" y="266431"/>
            <a:ext cx="6943725" cy="5372100"/>
          </a:xfrm>
          <a:prstGeom prst="rect">
            <a:avLst/>
          </a:prstGeom>
        </p:spPr>
      </p:pic>
    </p:spTree>
    <p:extLst>
      <p:ext uri="{BB962C8B-B14F-4D97-AF65-F5344CB8AC3E}">
        <p14:creationId xmlns:p14="http://schemas.microsoft.com/office/powerpoint/2010/main" val="219024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127" y="373487"/>
            <a:ext cx="10431887" cy="5727275"/>
          </a:xfrm>
          <a:prstGeom prst="rect">
            <a:avLst/>
          </a:prstGeom>
        </p:spPr>
      </p:pic>
    </p:spTree>
    <p:extLst>
      <p:ext uri="{BB962C8B-B14F-4D97-AF65-F5344CB8AC3E}">
        <p14:creationId xmlns:p14="http://schemas.microsoft.com/office/powerpoint/2010/main" val="926911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05112" y="1300162"/>
            <a:ext cx="6581775" cy="4257675"/>
          </a:xfrm>
          <a:prstGeom prst="rect">
            <a:avLst/>
          </a:prstGeom>
        </p:spPr>
      </p:pic>
      <p:sp>
        <p:nvSpPr>
          <p:cNvPr id="4" name="Rectangle 3"/>
          <p:cNvSpPr/>
          <p:nvPr/>
        </p:nvSpPr>
        <p:spPr>
          <a:xfrm>
            <a:off x="2805112" y="423860"/>
            <a:ext cx="4596088" cy="523220"/>
          </a:xfrm>
          <a:prstGeom prst="rect">
            <a:avLst/>
          </a:prstGeom>
        </p:spPr>
        <p:txBody>
          <a:bodyPr wrap="square">
            <a:spAutoFit/>
          </a:bodyPr>
          <a:lstStyle/>
          <a:p>
            <a:r>
              <a:rPr lang="en-US" sz="2800" b="1" dirty="0" smtClean="0"/>
              <a:t>Software Design</a:t>
            </a:r>
            <a:endParaRPr lang="en-US" sz="2800" b="1" dirty="0"/>
          </a:p>
        </p:txBody>
      </p:sp>
    </p:spTree>
    <p:extLst>
      <p:ext uri="{BB962C8B-B14F-4D97-AF65-F5344CB8AC3E}">
        <p14:creationId xmlns:p14="http://schemas.microsoft.com/office/powerpoint/2010/main" val="4194946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59099" y="734096"/>
            <a:ext cx="10212946" cy="5396247"/>
          </a:xfrm>
          <a:ln>
            <a:noFill/>
          </a:ln>
        </p:spPr>
        <p:txBody>
          <a:bodyPr>
            <a:noAutofit/>
          </a:bodyPr>
          <a:lstStyle/>
          <a:p>
            <a:pPr marL="0" indent="0">
              <a:lnSpc>
                <a:spcPct val="100000"/>
              </a:lnSpc>
              <a:buNone/>
            </a:pPr>
            <a:r>
              <a:rPr lang="en-US" b="1" dirty="0" smtClean="0"/>
              <a:t>1. Data Coupling: </a:t>
            </a:r>
            <a:r>
              <a:rPr lang="en-US" dirty="0" smtClean="0"/>
              <a:t>When data of one module is passed to another module, this is called data coupling.</a:t>
            </a:r>
            <a:endParaRPr lang="en-US" b="1" dirty="0" smtClean="0"/>
          </a:p>
          <a:p>
            <a:pPr marL="0" indent="0">
              <a:lnSpc>
                <a:spcPct val="100000"/>
              </a:lnSpc>
              <a:buNone/>
            </a:pPr>
            <a:r>
              <a:rPr lang="en-US" b="1" dirty="0" smtClean="0"/>
              <a:t>2. Stamp Coupling</a:t>
            </a:r>
            <a:r>
              <a:rPr lang="en-US" dirty="0" smtClean="0"/>
              <a:t>: Two modules are stamp coupled if they communicate using composite 	data items such as structure, objects, etc. </a:t>
            </a:r>
          </a:p>
          <a:p>
            <a:pPr marL="0" indent="0">
              <a:lnSpc>
                <a:spcPct val="100000"/>
              </a:lnSpc>
              <a:buNone/>
            </a:pPr>
            <a:r>
              <a:rPr lang="en-US" dirty="0" smtClean="0"/>
              <a:t>	When the module passes non-global data structure or entire structure to another 	module, they are said to be stamp coupled. </a:t>
            </a:r>
          </a:p>
          <a:p>
            <a:pPr marL="0" indent="0">
              <a:lnSpc>
                <a:spcPct val="100000"/>
              </a:lnSpc>
              <a:buNone/>
            </a:pPr>
            <a:r>
              <a:rPr lang="en-US" b="1" dirty="0" smtClean="0"/>
              <a:t>3.Control Coupling:</a:t>
            </a:r>
            <a:r>
              <a:rPr lang="en-US" dirty="0" smtClean="0"/>
              <a:t> Control Coupling exists among two modules if data from one module is used to direct the structure of instruction execution in another.</a:t>
            </a:r>
          </a:p>
          <a:p>
            <a:pPr marL="0" indent="0">
              <a:lnSpc>
                <a:spcPct val="100000"/>
              </a:lnSpc>
              <a:buNone/>
            </a:pPr>
            <a:r>
              <a:rPr lang="en-US" b="1" dirty="0" smtClean="0"/>
              <a:t>4. External Coupling:</a:t>
            </a:r>
            <a:r>
              <a:rPr lang="en-US" dirty="0" smtClean="0"/>
              <a:t> External Coupling arises when two modules share an externally imposed data format, communication protocols, or device interface. This is related to communication to external tools and devices.</a:t>
            </a:r>
          </a:p>
          <a:p>
            <a:pPr marL="0" indent="0">
              <a:lnSpc>
                <a:spcPct val="100000"/>
              </a:lnSpc>
              <a:buNone/>
            </a:pPr>
            <a:r>
              <a:rPr lang="en-US" b="1" dirty="0" smtClean="0"/>
              <a:t>5. Common Coupling:</a:t>
            </a:r>
            <a:r>
              <a:rPr lang="en-US" dirty="0" smtClean="0"/>
              <a:t> Two modules are common coupled if they share information through some global data items.</a:t>
            </a:r>
          </a:p>
          <a:p>
            <a:pPr marL="0" indent="0">
              <a:lnSpc>
                <a:spcPct val="100000"/>
              </a:lnSpc>
              <a:buNone/>
            </a:pPr>
            <a:r>
              <a:rPr lang="en-US" b="1" dirty="0" smtClean="0"/>
              <a:t>6. Content Coupling:</a:t>
            </a:r>
            <a:r>
              <a:rPr lang="en-US" dirty="0" smtClean="0"/>
              <a:t> Content Coupling exists among two modules if they share code, e.g., a branch from one module into another module.</a:t>
            </a:r>
            <a:endParaRPr lang="en-US" dirty="0"/>
          </a:p>
        </p:txBody>
      </p:sp>
      <p:sp>
        <p:nvSpPr>
          <p:cNvPr id="4" name="Rectangle 3"/>
          <p:cNvSpPr/>
          <p:nvPr/>
        </p:nvSpPr>
        <p:spPr>
          <a:xfrm>
            <a:off x="1159099" y="204920"/>
            <a:ext cx="3165354" cy="523220"/>
          </a:xfrm>
          <a:prstGeom prst="rect">
            <a:avLst/>
          </a:prstGeom>
          <a:ln>
            <a:noFill/>
          </a:ln>
        </p:spPr>
        <p:txBody>
          <a:bodyPr wrap="none">
            <a:spAutoFit/>
          </a:bodyPr>
          <a:lstStyle/>
          <a:p>
            <a:r>
              <a:rPr lang="en-US" sz="2800" b="1" dirty="0"/>
              <a:t>Types of Coupling</a:t>
            </a:r>
          </a:p>
        </p:txBody>
      </p:sp>
    </p:spTree>
    <p:extLst>
      <p:ext uri="{BB962C8B-B14F-4D97-AF65-F5344CB8AC3E}">
        <p14:creationId xmlns:p14="http://schemas.microsoft.com/office/powerpoint/2010/main" val="209971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Cohesion</a:t>
            </a:r>
            <a:endParaRPr lang="en-US" b="1" cap="none" dirty="0"/>
          </a:p>
        </p:txBody>
      </p:sp>
      <p:sp>
        <p:nvSpPr>
          <p:cNvPr id="3" name="Content Placeholder 2"/>
          <p:cNvSpPr>
            <a:spLocks noGrp="1"/>
          </p:cNvSpPr>
          <p:nvPr>
            <p:ph idx="1"/>
          </p:nvPr>
        </p:nvSpPr>
        <p:spPr>
          <a:xfrm>
            <a:off x="1223493" y="1561513"/>
            <a:ext cx="10135673" cy="4594587"/>
          </a:xfrm>
        </p:spPr>
        <p:txBody>
          <a:bodyPr>
            <a:normAutofit/>
          </a:bodyPr>
          <a:lstStyle/>
          <a:p>
            <a:r>
              <a:rPr lang="en-US" dirty="0"/>
              <a:t>Cohesion is a measure of the degree to which the elements of the module are functionally related</a:t>
            </a:r>
            <a:r>
              <a:rPr lang="en-US" dirty="0" smtClean="0"/>
              <a:t>.</a:t>
            </a:r>
            <a:r>
              <a:rPr lang="en-US" dirty="0"/>
              <a:t>  </a:t>
            </a:r>
            <a:r>
              <a:rPr lang="en-US" dirty="0" smtClean="0"/>
              <a:t>A </a:t>
            </a:r>
            <a:r>
              <a:rPr lang="en-US" dirty="0"/>
              <a:t>good software design will have high cohesion. </a:t>
            </a:r>
            <a:endParaRPr lang="en-US" dirty="0" smtClean="0"/>
          </a:p>
          <a:p>
            <a:r>
              <a:rPr lang="en-US" dirty="0" smtClean="0"/>
              <a:t>Cohesion </a:t>
            </a:r>
            <a:r>
              <a:rPr lang="en-US" dirty="0"/>
              <a:t>is the indication of the relationship within module.</a:t>
            </a:r>
          </a:p>
          <a:p>
            <a:r>
              <a:rPr lang="en-US" dirty="0" smtClean="0"/>
              <a:t>Cohesion </a:t>
            </a:r>
            <a:r>
              <a:rPr lang="en-US" dirty="0"/>
              <a:t>shows the module's relative functional strength.</a:t>
            </a:r>
          </a:p>
          <a:p>
            <a:r>
              <a:rPr lang="en-US" dirty="0" smtClean="0"/>
              <a:t>Cohesion </a:t>
            </a:r>
            <a:r>
              <a:rPr lang="en-US" dirty="0"/>
              <a:t>is a degree(quality) to which a component/module focuses on the single thing.</a:t>
            </a:r>
          </a:p>
          <a:p>
            <a:r>
              <a:rPr lang="en-US" dirty="0" smtClean="0"/>
              <a:t>While </a:t>
            </a:r>
            <a:r>
              <a:rPr lang="en-US" dirty="0"/>
              <a:t>designing </a:t>
            </a:r>
            <a:r>
              <a:rPr lang="en-US" dirty="0" smtClean="0"/>
              <a:t>we </a:t>
            </a:r>
            <a:r>
              <a:rPr lang="en-US" dirty="0"/>
              <a:t>should strive for high cohesion i.e. a cohesion component/module focus on a single task (</a:t>
            </a:r>
            <a:r>
              <a:rPr lang="en-US" dirty="0" err="1" smtClean="0"/>
              <a:t>i.e.single</a:t>
            </a:r>
            <a:r>
              <a:rPr lang="en-US" dirty="0" smtClean="0"/>
              <a:t>-mindedness</a:t>
            </a:r>
            <a:r>
              <a:rPr lang="en-US" dirty="0"/>
              <a:t>) with little interaction with other modules of the system.</a:t>
            </a:r>
          </a:p>
          <a:p>
            <a:r>
              <a:rPr lang="en-US" dirty="0" smtClean="0"/>
              <a:t>Cohesion </a:t>
            </a:r>
            <a:r>
              <a:rPr lang="en-US" dirty="0"/>
              <a:t>is the kind of natural extension of data hiding for example, class having all members visible with a package having default visibility. Cohesion is Intra-Module Concept.</a:t>
            </a:r>
          </a:p>
          <a:p>
            <a:endParaRPr lang="en-US" dirty="0"/>
          </a:p>
        </p:txBody>
      </p:sp>
    </p:spTree>
    <p:extLst>
      <p:ext uri="{BB962C8B-B14F-4D97-AF65-F5344CB8AC3E}">
        <p14:creationId xmlns:p14="http://schemas.microsoft.com/office/powerpoint/2010/main" val="3660984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036" y="592427"/>
            <a:ext cx="10109915" cy="5267459"/>
          </a:xfrm>
          <a:prstGeom prst="rect">
            <a:avLst/>
          </a:prstGeom>
        </p:spPr>
      </p:pic>
    </p:spTree>
    <p:extLst>
      <p:ext uri="{BB962C8B-B14F-4D97-AF65-F5344CB8AC3E}">
        <p14:creationId xmlns:p14="http://schemas.microsoft.com/office/powerpoint/2010/main" val="791655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382" y="180304"/>
            <a:ext cx="11662117" cy="6047809"/>
          </a:xfrm>
          <a:prstGeom prst="rect">
            <a:avLst/>
          </a:prstGeom>
        </p:spPr>
        <p:txBody>
          <a:bodyPr wrap="square">
            <a:spAutoFit/>
          </a:bodyPr>
          <a:lstStyle/>
          <a:p>
            <a:pPr algn="just">
              <a:spcBef>
                <a:spcPts val="600"/>
              </a:spcBef>
              <a:buFont typeface="+mj-lt"/>
              <a:buAutoNum type="arabicPeriod"/>
            </a:pPr>
            <a:r>
              <a:rPr lang="en-US" sz="2100" b="1" dirty="0">
                <a:solidFill>
                  <a:srgbClr val="000000"/>
                </a:solidFill>
              </a:rPr>
              <a:t>Functional Cohesion:</a:t>
            </a:r>
            <a:r>
              <a:rPr lang="en-US" sz="2100" dirty="0">
                <a:solidFill>
                  <a:srgbClr val="000000"/>
                </a:solidFill>
              </a:rPr>
              <a:t> Functional Cohesion is said to exist if the different elements of a module, cooperate to achieve a single function.</a:t>
            </a:r>
          </a:p>
          <a:p>
            <a:pPr algn="just">
              <a:spcBef>
                <a:spcPts val="600"/>
              </a:spcBef>
              <a:buFont typeface="+mj-lt"/>
              <a:buAutoNum type="arabicPeriod"/>
            </a:pPr>
            <a:r>
              <a:rPr lang="en-US" sz="2100" b="1" dirty="0">
                <a:solidFill>
                  <a:srgbClr val="000000"/>
                </a:solidFill>
              </a:rPr>
              <a:t>Sequential Cohesion:</a:t>
            </a:r>
            <a:r>
              <a:rPr lang="en-US" sz="2100" dirty="0">
                <a:solidFill>
                  <a:srgbClr val="000000"/>
                </a:solidFill>
              </a:rPr>
              <a:t> A module is said to possess sequential cohesion if the element of a module form the components of the sequence, where the output from one component of the sequence is input to the next.</a:t>
            </a:r>
          </a:p>
          <a:p>
            <a:pPr algn="just">
              <a:spcBef>
                <a:spcPts val="600"/>
              </a:spcBef>
              <a:buFont typeface="+mj-lt"/>
              <a:buAutoNum type="arabicPeriod"/>
            </a:pPr>
            <a:r>
              <a:rPr lang="en-US" sz="2100" b="1" dirty="0">
                <a:solidFill>
                  <a:srgbClr val="000000"/>
                </a:solidFill>
              </a:rPr>
              <a:t>Communicational Cohesion:</a:t>
            </a:r>
            <a:r>
              <a:rPr lang="en-US" sz="2100" dirty="0">
                <a:solidFill>
                  <a:srgbClr val="000000"/>
                </a:solidFill>
              </a:rPr>
              <a:t> A module is said to have communicational cohesion, if all tasks of the module refer to or update the same data structure, e.g., the set of functions defined on an array or a stack.</a:t>
            </a:r>
          </a:p>
          <a:p>
            <a:pPr algn="just">
              <a:spcBef>
                <a:spcPts val="600"/>
              </a:spcBef>
              <a:buFont typeface="+mj-lt"/>
              <a:buAutoNum type="arabicPeriod"/>
            </a:pPr>
            <a:r>
              <a:rPr lang="en-US" sz="2100" b="1" dirty="0">
                <a:solidFill>
                  <a:srgbClr val="000000"/>
                </a:solidFill>
              </a:rPr>
              <a:t>Procedural Cohesion:</a:t>
            </a:r>
            <a:r>
              <a:rPr lang="en-US" sz="2100" dirty="0">
                <a:solidFill>
                  <a:srgbClr val="000000"/>
                </a:solidFill>
              </a:rPr>
              <a:t> A module is said to be procedural cohesion if the set of purpose of the module are all parts of a procedure in which particular sequence of steps has to be carried out for achieving a goal, e.g., the algorithm for decoding a message.</a:t>
            </a:r>
          </a:p>
          <a:p>
            <a:pPr algn="just">
              <a:spcBef>
                <a:spcPts val="600"/>
              </a:spcBef>
              <a:buFont typeface="+mj-lt"/>
              <a:buAutoNum type="arabicPeriod"/>
            </a:pPr>
            <a:r>
              <a:rPr lang="en-US" sz="2100" b="1" dirty="0">
                <a:solidFill>
                  <a:srgbClr val="000000"/>
                </a:solidFill>
              </a:rPr>
              <a:t>Temporal Cohesion:</a:t>
            </a:r>
            <a:r>
              <a:rPr lang="en-US" sz="2100" dirty="0">
                <a:solidFill>
                  <a:srgbClr val="000000"/>
                </a:solidFill>
              </a:rPr>
              <a:t> When a module includes functions that are associated by the fact that all the methods must be executed in the same time, the module is said to exhibit temporal cohesion.</a:t>
            </a:r>
          </a:p>
          <a:p>
            <a:pPr algn="just">
              <a:spcBef>
                <a:spcPts val="600"/>
              </a:spcBef>
              <a:buFont typeface="+mj-lt"/>
              <a:buAutoNum type="arabicPeriod"/>
            </a:pPr>
            <a:r>
              <a:rPr lang="en-US" sz="2100" b="1" dirty="0">
                <a:solidFill>
                  <a:srgbClr val="000000"/>
                </a:solidFill>
              </a:rPr>
              <a:t>Logical Cohesion:</a:t>
            </a:r>
            <a:r>
              <a:rPr lang="en-US" sz="2100" dirty="0">
                <a:solidFill>
                  <a:srgbClr val="000000"/>
                </a:solidFill>
              </a:rPr>
              <a:t> A module is said to be logically cohesive if all the elements of the module perform a similar operation. For example Error handling, data input and data output, etc.</a:t>
            </a:r>
          </a:p>
          <a:p>
            <a:pPr algn="just">
              <a:spcBef>
                <a:spcPts val="600"/>
              </a:spcBef>
              <a:buFont typeface="+mj-lt"/>
              <a:buAutoNum type="arabicPeriod"/>
            </a:pPr>
            <a:r>
              <a:rPr lang="en-US" sz="2100" b="1" dirty="0">
                <a:solidFill>
                  <a:srgbClr val="000000"/>
                </a:solidFill>
              </a:rPr>
              <a:t>Coincidental Cohesion:</a:t>
            </a:r>
            <a:r>
              <a:rPr lang="en-US" sz="2100" dirty="0">
                <a:solidFill>
                  <a:srgbClr val="000000"/>
                </a:solidFill>
              </a:rPr>
              <a:t> A module is said to have coincidental cohesion if it performs a set of tasks that are associated with each other very loosely, if at all.</a:t>
            </a:r>
          </a:p>
        </p:txBody>
      </p:sp>
    </p:spTree>
    <p:extLst>
      <p:ext uri="{BB962C8B-B14F-4D97-AF65-F5344CB8AC3E}">
        <p14:creationId xmlns:p14="http://schemas.microsoft.com/office/powerpoint/2010/main" val="413050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Software Design Concepts:</a:t>
            </a:r>
            <a:endParaRPr lang="en-US" cap="none" dirty="0"/>
          </a:p>
        </p:txBody>
      </p:sp>
      <p:sp>
        <p:nvSpPr>
          <p:cNvPr id="3" name="Content Placeholder 2"/>
          <p:cNvSpPr>
            <a:spLocks noGrp="1"/>
          </p:cNvSpPr>
          <p:nvPr>
            <p:ph idx="1"/>
          </p:nvPr>
        </p:nvSpPr>
        <p:spPr>
          <a:xfrm>
            <a:off x="1451579" y="1561514"/>
            <a:ext cx="9933345" cy="4555951"/>
          </a:xfrm>
        </p:spPr>
        <p:txBody>
          <a:bodyPr>
            <a:noAutofit/>
          </a:bodyPr>
          <a:lstStyle/>
          <a:p>
            <a:r>
              <a:rPr lang="en-US" sz="2200" dirty="0" smtClean="0"/>
              <a:t>Concepts </a:t>
            </a:r>
            <a:r>
              <a:rPr lang="en-US" sz="2200" dirty="0"/>
              <a:t>are defined as a principal idea or invention that comes into our mind or in thought to understand something. </a:t>
            </a:r>
            <a:endParaRPr lang="en-US" sz="2200" dirty="0" smtClean="0"/>
          </a:p>
          <a:p>
            <a:r>
              <a:rPr lang="en-US" sz="2200" dirty="0"/>
              <a:t>The </a:t>
            </a:r>
            <a:r>
              <a:rPr lang="en-US" sz="2200" b="1" dirty="0"/>
              <a:t>software design concept</a:t>
            </a:r>
            <a:r>
              <a:rPr lang="en-US" sz="2200" dirty="0"/>
              <a:t> simply means the idea or principle behind the design. </a:t>
            </a:r>
            <a:endParaRPr lang="en-US" sz="2200" dirty="0" smtClean="0"/>
          </a:p>
          <a:p>
            <a:r>
              <a:rPr lang="en-US" sz="2200" dirty="0" smtClean="0"/>
              <a:t>It </a:t>
            </a:r>
            <a:r>
              <a:rPr lang="en-US" sz="2200" dirty="0"/>
              <a:t>describes how </a:t>
            </a:r>
            <a:r>
              <a:rPr lang="en-US" sz="2200" dirty="0" smtClean="0"/>
              <a:t>we </a:t>
            </a:r>
            <a:r>
              <a:rPr lang="en-US" sz="2200" dirty="0"/>
              <a:t>plan to solve the problem of designing software, the logic, or thinking behind how </a:t>
            </a:r>
            <a:r>
              <a:rPr lang="en-US" sz="2200" dirty="0" smtClean="0"/>
              <a:t>we </a:t>
            </a:r>
            <a:r>
              <a:rPr lang="en-US" sz="2200" dirty="0"/>
              <a:t>will design software</a:t>
            </a:r>
            <a:r>
              <a:rPr lang="en-US" sz="2200" dirty="0" smtClean="0"/>
              <a:t>.</a:t>
            </a:r>
          </a:p>
          <a:p>
            <a:r>
              <a:rPr lang="en-US" sz="2200" dirty="0"/>
              <a:t>It allows the software engineer to create the model of the system or software or product that is to be developed or built. </a:t>
            </a:r>
            <a:endParaRPr lang="en-US" sz="2200" dirty="0" smtClean="0"/>
          </a:p>
          <a:p>
            <a:r>
              <a:rPr lang="en-US" sz="2200" dirty="0"/>
              <a:t>The software design concept provides a supporting and essential structure or model for developing the right software</a:t>
            </a:r>
          </a:p>
        </p:txBody>
      </p:sp>
    </p:spTree>
    <p:extLst>
      <p:ext uri="{BB962C8B-B14F-4D97-AF65-F5344CB8AC3E}">
        <p14:creationId xmlns:p14="http://schemas.microsoft.com/office/powerpoint/2010/main" val="2615265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76219994"/>
              </p:ext>
            </p:extLst>
          </p:nvPr>
        </p:nvGraphicFramePr>
        <p:xfrm>
          <a:off x="286901" y="365761"/>
          <a:ext cx="11629622" cy="5472138"/>
        </p:xfrm>
        <a:graphic>
          <a:graphicData uri="http://schemas.openxmlformats.org/drawingml/2006/table">
            <a:tbl>
              <a:tblPr/>
              <a:tblGrid>
                <a:gridCol w="5814811"/>
                <a:gridCol w="5814811"/>
              </a:tblGrid>
              <a:tr h="528532">
                <a:tc>
                  <a:txBody>
                    <a:bodyPr/>
                    <a:lstStyle/>
                    <a:p>
                      <a:pPr algn="l" fontAlgn="t"/>
                      <a:r>
                        <a:rPr lang="en-US" sz="2200" b="1" dirty="0">
                          <a:solidFill>
                            <a:srgbClr val="000000"/>
                          </a:solidFill>
                          <a:effectLst/>
                          <a:latin typeface="+mj-lt"/>
                        </a:rPr>
                        <a:t>Coupling</a:t>
                      </a:r>
                    </a:p>
                  </a:txBody>
                  <a:tcPr marL="69737" marR="69737" marT="69737" marB="69737">
                    <a:lnL w="9525" cap="flat" cmpd="sng" algn="ctr">
                      <a:solidFill>
                        <a:srgbClr val="B0C39A"/>
                      </a:solidFill>
                      <a:prstDash val="solid"/>
                      <a:round/>
                      <a:headEnd type="none" w="med" len="med"/>
                      <a:tailEnd type="none" w="med" len="med"/>
                    </a:lnL>
                    <a:lnR w="9525" cap="flat" cmpd="sng" algn="ctr">
                      <a:solidFill>
                        <a:srgbClr val="B0C39A"/>
                      </a:solidFill>
                      <a:prstDash val="solid"/>
                      <a:round/>
                      <a:headEnd type="none" w="med" len="med"/>
                      <a:tailEnd type="none" w="med" len="med"/>
                    </a:lnR>
                    <a:lnT w="9525" cap="flat" cmpd="sng" algn="ctr">
                      <a:solidFill>
                        <a:srgbClr val="B0C3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200" b="1" dirty="0">
                          <a:solidFill>
                            <a:srgbClr val="000000"/>
                          </a:solidFill>
                          <a:effectLst/>
                          <a:latin typeface="+mj-lt"/>
                        </a:rPr>
                        <a:t>Cohesion</a:t>
                      </a:r>
                    </a:p>
                  </a:txBody>
                  <a:tcPr marL="69737" marR="69737" marT="69737" marB="69737">
                    <a:lnL w="9525" cap="flat" cmpd="sng" algn="ctr">
                      <a:solidFill>
                        <a:srgbClr val="B0C39A"/>
                      </a:solidFill>
                      <a:prstDash val="solid"/>
                      <a:round/>
                      <a:headEnd type="none" w="med" len="med"/>
                      <a:tailEnd type="none" w="med" len="med"/>
                    </a:lnL>
                    <a:lnR w="9525" cap="flat" cmpd="sng" algn="ctr">
                      <a:solidFill>
                        <a:srgbClr val="B0C39A"/>
                      </a:solidFill>
                      <a:prstDash val="solid"/>
                      <a:round/>
                      <a:headEnd type="none" w="med" len="med"/>
                      <a:tailEnd type="none" w="med" len="med"/>
                    </a:lnR>
                    <a:lnT w="9525" cap="flat" cmpd="sng" algn="ctr">
                      <a:solidFill>
                        <a:srgbClr val="B0C3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36087">
                <a:tc>
                  <a:txBody>
                    <a:bodyPr/>
                    <a:lstStyle/>
                    <a:p>
                      <a:pPr algn="just" fontAlgn="t"/>
                      <a:r>
                        <a:rPr lang="en-US" sz="2200">
                          <a:solidFill>
                            <a:srgbClr val="333333"/>
                          </a:solidFill>
                          <a:effectLst/>
                          <a:latin typeface="+mj-lt"/>
                        </a:rPr>
                        <a:t>Coupling is also called Inter-Module Binding.</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j-lt"/>
                        </a:rPr>
                        <a:t>Cohesion is also called Intra-Module Binding.</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87597">
                <a:tc>
                  <a:txBody>
                    <a:bodyPr/>
                    <a:lstStyle/>
                    <a:p>
                      <a:pPr algn="just" fontAlgn="t"/>
                      <a:r>
                        <a:rPr lang="en-US" sz="2200" dirty="0">
                          <a:solidFill>
                            <a:srgbClr val="333333"/>
                          </a:solidFill>
                          <a:effectLst/>
                          <a:latin typeface="+mj-lt"/>
                        </a:rPr>
                        <a:t>Coupling shows the relationships between modules.</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mj-lt"/>
                        </a:rPr>
                        <a:t>Cohesion shows the relationship within the module.</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4121">
                <a:tc>
                  <a:txBody>
                    <a:bodyPr/>
                    <a:lstStyle/>
                    <a:p>
                      <a:pPr algn="just" fontAlgn="t"/>
                      <a:r>
                        <a:rPr lang="en-US" sz="2200" dirty="0">
                          <a:solidFill>
                            <a:srgbClr val="333333"/>
                          </a:solidFill>
                          <a:effectLst/>
                          <a:latin typeface="+mj-lt"/>
                        </a:rPr>
                        <a:t>Coupling shows the relative </a:t>
                      </a:r>
                      <a:r>
                        <a:rPr lang="en-US" sz="2200" b="1" dirty="0">
                          <a:solidFill>
                            <a:srgbClr val="333333"/>
                          </a:solidFill>
                          <a:effectLst/>
                          <a:latin typeface="+mj-lt"/>
                        </a:rPr>
                        <a:t>independence</a:t>
                      </a:r>
                      <a:r>
                        <a:rPr lang="en-US" sz="2200" dirty="0">
                          <a:solidFill>
                            <a:srgbClr val="333333"/>
                          </a:solidFill>
                          <a:effectLst/>
                          <a:latin typeface="+mj-lt"/>
                        </a:rPr>
                        <a:t> between the modules.</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j-lt"/>
                        </a:rPr>
                        <a:t>Cohesion shows the module's relative </a:t>
                      </a:r>
                      <a:r>
                        <a:rPr lang="en-US" sz="2200" b="1">
                          <a:solidFill>
                            <a:srgbClr val="333333"/>
                          </a:solidFill>
                          <a:effectLst/>
                          <a:latin typeface="+mj-lt"/>
                        </a:rPr>
                        <a:t>functional</a:t>
                      </a:r>
                      <a:r>
                        <a:rPr lang="en-US" sz="2200">
                          <a:solidFill>
                            <a:srgbClr val="333333"/>
                          </a:solidFill>
                          <a:effectLst/>
                          <a:latin typeface="+mj-lt"/>
                        </a:rPr>
                        <a:t> strength.</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08204">
                <a:tc>
                  <a:txBody>
                    <a:bodyPr/>
                    <a:lstStyle/>
                    <a:p>
                      <a:pPr algn="just" fontAlgn="t"/>
                      <a:r>
                        <a:rPr lang="en-US" sz="2200">
                          <a:solidFill>
                            <a:srgbClr val="333333"/>
                          </a:solidFill>
                          <a:effectLst/>
                          <a:latin typeface="+mj-lt"/>
                        </a:rPr>
                        <a:t>While creating, you should aim for low coupling, i.e., dependency among modules should be less.</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j-lt"/>
                        </a:rPr>
                        <a:t>While creating you should aim for high cohesion, i.e., a cohesive component/ module focuses on a single function (i.e., single-mindedness) with little interaction with other modules of the system.</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87597">
                <a:tc>
                  <a:txBody>
                    <a:bodyPr/>
                    <a:lstStyle/>
                    <a:p>
                      <a:pPr algn="just" fontAlgn="t"/>
                      <a:r>
                        <a:rPr lang="en-US" sz="2200">
                          <a:solidFill>
                            <a:srgbClr val="333333"/>
                          </a:solidFill>
                          <a:effectLst/>
                          <a:latin typeface="+mj-lt"/>
                        </a:rPr>
                        <a:t>In coupling, modules are linked to the other modules.</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mj-lt"/>
                        </a:rPr>
                        <a:t>In cohesion, the module focuses on a single thing.</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58285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Refactoring</a:t>
            </a:r>
            <a:endParaRPr lang="en-US" b="1" cap="none" dirty="0"/>
          </a:p>
        </p:txBody>
      </p:sp>
      <p:sp>
        <p:nvSpPr>
          <p:cNvPr id="3" name="Content Placeholder 2"/>
          <p:cNvSpPr>
            <a:spLocks noGrp="1"/>
          </p:cNvSpPr>
          <p:nvPr>
            <p:ph idx="1"/>
          </p:nvPr>
        </p:nvSpPr>
        <p:spPr>
          <a:xfrm>
            <a:off x="1451579" y="1561514"/>
            <a:ext cx="10087891" cy="4530193"/>
          </a:xfrm>
        </p:spPr>
        <p:txBody>
          <a:bodyPr>
            <a:noAutofit/>
          </a:bodyPr>
          <a:lstStyle/>
          <a:p>
            <a:r>
              <a:rPr lang="en-US" dirty="0" smtClean="0"/>
              <a:t>Refactoring </a:t>
            </a:r>
            <a:r>
              <a:rPr lang="en-US" dirty="0"/>
              <a:t>is the process of changing a software system in such a way that it does not alter the external behavior of the code</a:t>
            </a:r>
            <a:r>
              <a:rPr lang="en-US" dirty="0" smtClean="0"/>
              <a:t>, yet </a:t>
            </a:r>
            <a:r>
              <a:rPr lang="en-US" dirty="0"/>
              <a:t>improves its internal structure.</a:t>
            </a:r>
          </a:p>
          <a:p>
            <a:r>
              <a:rPr lang="en-US" dirty="0" smtClean="0"/>
              <a:t>Refactoring </a:t>
            </a:r>
            <a:r>
              <a:rPr lang="en-US" dirty="0"/>
              <a:t>consists of improving the internal structure of an existing program's source code</a:t>
            </a:r>
            <a:r>
              <a:rPr lang="en-US" dirty="0" smtClean="0"/>
              <a:t>, while </a:t>
            </a:r>
            <a:r>
              <a:rPr lang="en-US" dirty="0"/>
              <a:t>preserving its external behavior.</a:t>
            </a:r>
          </a:p>
          <a:p>
            <a:r>
              <a:rPr lang="en-US" dirty="0" smtClean="0"/>
              <a:t>It </a:t>
            </a:r>
            <a:r>
              <a:rPr lang="en-US" dirty="0"/>
              <a:t>is a disciplined way to clean up code that minimizes the chances of introducing bugs</a:t>
            </a:r>
            <a:r>
              <a:rPr lang="en-US" dirty="0" smtClean="0"/>
              <a:t>. In </a:t>
            </a:r>
            <a:r>
              <a:rPr lang="en-US" dirty="0"/>
              <a:t>essence when you refactor you are improving the design of the code after it has been written.</a:t>
            </a:r>
          </a:p>
          <a:p>
            <a:r>
              <a:rPr lang="en-US" dirty="0" smtClean="0"/>
              <a:t>It </a:t>
            </a:r>
            <a:r>
              <a:rPr lang="en-US" dirty="0"/>
              <a:t>makes a software system easier to understand and cheaper to modify without changing its observable behavior by changing its internal structure.</a:t>
            </a:r>
          </a:p>
          <a:p>
            <a:pPr marL="0" indent="0">
              <a:buNone/>
            </a:pPr>
            <a:r>
              <a:rPr lang="en-US" b="1" dirty="0" smtClean="0"/>
              <a:t>The </a:t>
            </a:r>
            <a:r>
              <a:rPr lang="en-US" b="1" dirty="0"/>
              <a:t>purposes of refactoring according to M</a:t>
            </a:r>
            <a:r>
              <a:rPr lang="en-US" b="1" dirty="0" smtClean="0"/>
              <a:t>. Fowler </a:t>
            </a:r>
            <a:r>
              <a:rPr lang="en-US" b="1" dirty="0"/>
              <a:t>are stated in the following:</a:t>
            </a:r>
          </a:p>
          <a:p>
            <a:r>
              <a:rPr lang="en-US" dirty="0" smtClean="0"/>
              <a:t>Refactoring </a:t>
            </a:r>
            <a:r>
              <a:rPr lang="en-US" dirty="0"/>
              <a:t>improves the design of </a:t>
            </a:r>
            <a:r>
              <a:rPr lang="en-US" dirty="0" smtClean="0"/>
              <a:t>software.</a:t>
            </a:r>
            <a:endParaRPr lang="en-US" dirty="0"/>
          </a:p>
        </p:txBody>
      </p:sp>
    </p:spTree>
    <p:extLst>
      <p:ext uri="{BB962C8B-B14F-4D97-AF65-F5344CB8AC3E}">
        <p14:creationId xmlns:p14="http://schemas.microsoft.com/office/powerpoint/2010/main" val="3723717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Refactoring makes software easier to </a:t>
            </a:r>
            <a:r>
              <a:rPr lang="en-US" dirty="0" smtClean="0"/>
              <a:t>understand.</a:t>
            </a:r>
            <a:endParaRPr lang="en-US" dirty="0"/>
          </a:p>
          <a:p>
            <a:r>
              <a:rPr lang="en-US" dirty="0"/>
              <a:t>Refactoring helps finding </a:t>
            </a:r>
            <a:r>
              <a:rPr lang="en-US" dirty="0" smtClean="0"/>
              <a:t>bugs.</a:t>
            </a:r>
            <a:endParaRPr lang="en-US" dirty="0"/>
          </a:p>
          <a:p>
            <a:r>
              <a:rPr lang="en-US" dirty="0"/>
              <a:t>Refactoring helps programming </a:t>
            </a:r>
            <a:r>
              <a:rPr lang="en-US" dirty="0" smtClean="0"/>
              <a:t>faster.</a:t>
            </a:r>
            <a:endParaRPr lang="en-US" dirty="0"/>
          </a:p>
          <a:p>
            <a:endParaRPr lang="en-US" dirty="0"/>
          </a:p>
        </p:txBody>
      </p:sp>
    </p:spTree>
    <p:extLst>
      <p:ext uri="{BB962C8B-B14F-4D97-AF65-F5344CB8AC3E}">
        <p14:creationId xmlns:p14="http://schemas.microsoft.com/office/powerpoint/2010/main" val="1158904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Information Hiding</a:t>
            </a:r>
            <a:endParaRPr lang="en-US" cap="none" dirty="0"/>
          </a:p>
        </p:txBody>
      </p:sp>
      <p:sp>
        <p:nvSpPr>
          <p:cNvPr id="3" name="Content Placeholder 2"/>
          <p:cNvSpPr>
            <a:spLocks noGrp="1"/>
          </p:cNvSpPr>
          <p:nvPr>
            <p:ph idx="1"/>
          </p:nvPr>
        </p:nvSpPr>
        <p:spPr>
          <a:xfrm>
            <a:off x="1451579" y="1561514"/>
            <a:ext cx="10165165" cy="4568830"/>
          </a:xfrm>
        </p:spPr>
        <p:txBody>
          <a:bodyPr>
            <a:normAutofit/>
          </a:bodyPr>
          <a:lstStyle/>
          <a:p>
            <a:r>
              <a:rPr lang="en-US" sz="2100" dirty="0" smtClean="0"/>
              <a:t>Modules </a:t>
            </a:r>
            <a:r>
              <a:rPr lang="en-US" sz="2100" dirty="0"/>
              <a:t>must be specified and designed so that the information like algorithm and data presented in a module is not accessible for other modules not requiring that information</a:t>
            </a:r>
            <a:r>
              <a:rPr lang="en-US" sz="2100" dirty="0" smtClean="0"/>
              <a:t>.</a:t>
            </a:r>
          </a:p>
          <a:p>
            <a:r>
              <a:rPr lang="en-US" sz="2100" dirty="0" smtClean="0"/>
              <a:t>The </a:t>
            </a:r>
            <a:r>
              <a:rPr lang="en-US" sz="2100" dirty="0"/>
              <a:t>intent of information hiding is to hide the details of data structures and procedural processing behind a module interface</a:t>
            </a:r>
            <a:r>
              <a:rPr lang="en-US" sz="2100" dirty="0" smtClean="0"/>
              <a:t>. Knowledge </a:t>
            </a:r>
            <a:r>
              <a:rPr lang="en-US" sz="2100" dirty="0"/>
              <a:t>of details need not be known by users of the module.</a:t>
            </a:r>
          </a:p>
          <a:p>
            <a:r>
              <a:rPr lang="en-US" sz="2100" dirty="0" smtClean="0"/>
              <a:t>He </a:t>
            </a:r>
            <a:r>
              <a:rPr lang="en-US" sz="2100" dirty="0"/>
              <a:t>practice of hiding the details of a module with the goal of controlling access to the details from the rest of the system.</a:t>
            </a:r>
          </a:p>
          <a:p>
            <a:r>
              <a:rPr lang="en-US" sz="2100" dirty="0" smtClean="0"/>
              <a:t>Information </a:t>
            </a:r>
            <a:r>
              <a:rPr lang="en-US" sz="2100" dirty="0"/>
              <a:t>hiding or data hiding in programming is about protecting data or information from any inadvertent change throughout the program</a:t>
            </a:r>
            <a:r>
              <a:rPr lang="en-US" sz="2100" dirty="0" smtClean="0"/>
              <a:t>. Information </a:t>
            </a:r>
            <a:r>
              <a:rPr lang="en-US" sz="2100" dirty="0"/>
              <a:t>hiding is a powerful OOP feature</a:t>
            </a:r>
            <a:r>
              <a:rPr lang="en-US" sz="2100" dirty="0" smtClean="0"/>
              <a:t>. Information </a:t>
            </a:r>
            <a:r>
              <a:rPr lang="en-US" sz="2100" dirty="0"/>
              <a:t>hiding is </a:t>
            </a:r>
            <a:r>
              <a:rPr lang="en-US" sz="2100" dirty="0" smtClean="0"/>
              <a:t>closely </a:t>
            </a:r>
            <a:r>
              <a:rPr lang="en-US" sz="2100" dirty="0"/>
              <a:t>associated with </a:t>
            </a:r>
            <a:r>
              <a:rPr lang="en-US" sz="2100" dirty="0" smtClean="0"/>
              <a:t>encapsulation.</a:t>
            </a:r>
            <a:endParaRPr lang="en-US" sz="2100" dirty="0"/>
          </a:p>
        </p:txBody>
      </p:sp>
    </p:spTree>
    <p:extLst>
      <p:ext uri="{BB962C8B-B14F-4D97-AF65-F5344CB8AC3E}">
        <p14:creationId xmlns:p14="http://schemas.microsoft.com/office/powerpoint/2010/main" val="2629262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normAutofit/>
          </a:bodyPr>
          <a:lstStyle/>
          <a:p>
            <a:r>
              <a:rPr lang="en-US" sz="2100" dirty="0"/>
              <a:t>Information or data hiding is a concept which protects the data from direct modification by other parts of the program</a:t>
            </a:r>
            <a:r>
              <a:rPr lang="en-US" sz="2100" dirty="0" smtClean="0"/>
              <a:t>.</a:t>
            </a:r>
          </a:p>
          <a:p>
            <a:r>
              <a:rPr lang="en-US" sz="2100" dirty="0" smtClean="0"/>
              <a:t>The </a:t>
            </a:r>
            <a:r>
              <a:rPr lang="en-US" sz="2100" dirty="0"/>
              <a:t>feature of information hiding is applied using Class in most of the programming languages.</a:t>
            </a:r>
          </a:p>
          <a:p>
            <a:endParaRPr lang="en-US" sz="2100" dirty="0"/>
          </a:p>
        </p:txBody>
      </p:sp>
    </p:spTree>
    <p:extLst>
      <p:ext uri="{BB962C8B-B14F-4D97-AF65-F5344CB8AC3E}">
        <p14:creationId xmlns:p14="http://schemas.microsoft.com/office/powerpoint/2010/main" val="266817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Refinement</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Refinement </a:t>
            </a:r>
            <a:r>
              <a:rPr lang="en-US" dirty="0"/>
              <a:t>is a top-down design approach.</a:t>
            </a:r>
          </a:p>
          <a:p>
            <a:r>
              <a:rPr lang="en-US" dirty="0"/>
              <a:t>It is a process of elaboration.</a:t>
            </a:r>
          </a:p>
          <a:p>
            <a:r>
              <a:rPr lang="en-US" dirty="0"/>
              <a:t>A program is established for refining levels of procedural details.</a:t>
            </a:r>
          </a:p>
          <a:p>
            <a:r>
              <a:rPr lang="en-US" dirty="0"/>
              <a:t>A hierarchy is established by decomposing a statement of  function in a stepwise manner till the programming language statement are reached.</a:t>
            </a:r>
          </a:p>
          <a:p>
            <a:endParaRPr lang="en-US" dirty="0"/>
          </a:p>
        </p:txBody>
      </p:sp>
    </p:spTree>
    <p:extLst>
      <p:ext uri="{BB962C8B-B14F-4D97-AF65-F5344CB8AC3E}">
        <p14:creationId xmlns:p14="http://schemas.microsoft.com/office/powerpoint/2010/main" val="2740705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Call And Return Architecture</a:t>
            </a:r>
            <a:endParaRPr lang="en-US" b="1" cap="none" dirty="0"/>
          </a:p>
        </p:txBody>
      </p:sp>
      <p:sp>
        <p:nvSpPr>
          <p:cNvPr id="3" name="Content Placeholder 2"/>
          <p:cNvSpPr>
            <a:spLocks noGrp="1"/>
          </p:cNvSpPr>
          <p:nvPr>
            <p:ph idx="1"/>
          </p:nvPr>
        </p:nvSpPr>
        <p:spPr>
          <a:xfrm>
            <a:off x="1451579" y="1561514"/>
            <a:ext cx="10152286" cy="4517314"/>
          </a:xfrm>
        </p:spPr>
        <p:txBody>
          <a:bodyPr>
            <a:normAutofit/>
          </a:bodyPr>
          <a:lstStyle/>
          <a:p>
            <a:r>
              <a:rPr lang="en-US" sz="2100" dirty="0" smtClean="0"/>
              <a:t>This </a:t>
            </a:r>
            <a:r>
              <a:rPr lang="en-US" sz="2100" dirty="0"/>
              <a:t>architectural style enables a software designer to achieve a program structure that </a:t>
            </a:r>
            <a:r>
              <a:rPr lang="en-US" sz="2100" dirty="0" smtClean="0"/>
              <a:t>is </a:t>
            </a:r>
            <a:r>
              <a:rPr lang="en-US" sz="2100" dirty="0"/>
              <a:t>relatively easy to modify and scale</a:t>
            </a:r>
            <a:r>
              <a:rPr lang="en-US" sz="2100" dirty="0" smtClean="0"/>
              <a:t>. </a:t>
            </a:r>
          </a:p>
          <a:p>
            <a:r>
              <a:rPr lang="en-US" sz="2100" dirty="0" smtClean="0"/>
              <a:t>The </a:t>
            </a:r>
            <a:r>
              <a:rPr lang="en-US" sz="2100" dirty="0"/>
              <a:t>program structure decomposes function into a control hierarchy where a "main" program invokes a number of </a:t>
            </a:r>
            <a:r>
              <a:rPr lang="en-US" sz="2100" dirty="0" smtClean="0"/>
              <a:t>program </a:t>
            </a:r>
            <a:r>
              <a:rPr lang="en-US" sz="2100" dirty="0"/>
              <a:t>components</a:t>
            </a:r>
            <a:r>
              <a:rPr lang="en-US" sz="2100" dirty="0" smtClean="0"/>
              <a:t>, which </a:t>
            </a:r>
            <a:r>
              <a:rPr lang="en-US" sz="2100" dirty="0"/>
              <a:t>in turn may invoke still other components</a:t>
            </a:r>
            <a:r>
              <a:rPr lang="en-US" sz="2100" dirty="0" smtClean="0"/>
              <a:t>.</a:t>
            </a:r>
            <a:endParaRPr lang="en-US" sz="2100" dirty="0"/>
          </a:p>
        </p:txBody>
      </p:sp>
    </p:spTree>
    <p:extLst>
      <p:ext uri="{BB962C8B-B14F-4D97-AF65-F5344CB8AC3E}">
        <p14:creationId xmlns:p14="http://schemas.microsoft.com/office/powerpoint/2010/main" val="2442481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Object Oriented Architecture</a:t>
            </a:r>
            <a:endParaRPr lang="en-US" b="1" cap="none" dirty="0"/>
          </a:p>
        </p:txBody>
      </p:sp>
      <p:sp>
        <p:nvSpPr>
          <p:cNvPr id="3" name="Content Placeholder 2"/>
          <p:cNvSpPr>
            <a:spLocks noGrp="1"/>
          </p:cNvSpPr>
          <p:nvPr>
            <p:ph idx="1"/>
          </p:nvPr>
        </p:nvSpPr>
        <p:spPr>
          <a:xfrm>
            <a:off x="1451579" y="1561514"/>
            <a:ext cx="9843193" cy="4568830"/>
          </a:xfrm>
        </p:spPr>
        <p:txBody>
          <a:bodyPr>
            <a:normAutofit/>
          </a:bodyPr>
          <a:lstStyle/>
          <a:p>
            <a:r>
              <a:rPr lang="en-US" sz="2100" dirty="0" smtClean="0"/>
              <a:t>.</a:t>
            </a:r>
            <a:r>
              <a:rPr lang="en-US" sz="2100" dirty="0"/>
              <a:t>The properties of inheritance, polymorphism, encapsulation, and composition being provided by OOA come in handy in producing highly modular (highly cohesive and loosely coupled), usable and reusable software applications</a:t>
            </a:r>
            <a:r>
              <a:rPr lang="en-US" sz="2100" dirty="0" smtClean="0"/>
              <a:t>.</a:t>
            </a:r>
          </a:p>
          <a:p>
            <a:r>
              <a:rPr lang="en-US" sz="2100" dirty="0" smtClean="0"/>
              <a:t>The </a:t>
            </a:r>
            <a:r>
              <a:rPr lang="en-US" sz="2100" dirty="0"/>
              <a:t>object-oriented style is suitable if we want to encapsulate logic and data together in reusable components. </a:t>
            </a:r>
            <a:r>
              <a:rPr lang="en-US" sz="2100" dirty="0" smtClean="0"/>
              <a:t> </a:t>
            </a:r>
          </a:p>
          <a:p>
            <a:r>
              <a:rPr lang="en-US" sz="2100" dirty="0" smtClean="0"/>
              <a:t>Also, the </a:t>
            </a:r>
            <a:r>
              <a:rPr lang="en-US" sz="2100" dirty="0"/>
              <a:t>complex business logic that requires abstraction and dynamic behavior can </a:t>
            </a:r>
            <a:r>
              <a:rPr lang="en-US" sz="2100" dirty="0" smtClean="0"/>
              <a:t>effectively </a:t>
            </a:r>
            <a:r>
              <a:rPr lang="en-US" sz="2100" dirty="0"/>
              <a:t>use this OOA</a:t>
            </a:r>
            <a:r>
              <a:rPr lang="en-US" sz="2100" dirty="0" smtClean="0"/>
              <a:t>.</a:t>
            </a:r>
          </a:p>
          <a:p>
            <a:r>
              <a:rPr lang="en-US" sz="2100" dirty="0" smtClean="0"/>
              <a:t>The </a:t>
            </a:r>
            <a:r>
              <a:rPr lang="en-US" sz="2100" dirty="0"/>
              <a:t>components of a system encapsulate data and the operations that must be applied to manipulate the data</a:t>
            </a:r>
            <a:r>
              <a:rPr lang="en-US" sz="2100" dirty="0" smtClean="0"/>
              <a:t>. Communication </a:t>
            </a:r>
            <a:r>
              <a:rPr lang="en-US" sz="2100" dirty="0"/>
              <a:t>and coordination between components is accomplished via message passing</a:t>
            </a:r>
            <a:r>
              <a:rPr lang="en-US" sz="2100" dirty="0" smtClean="0"/>
              <a:t>.</a:t>
            </a:r>
            <a:endParaRPr lang="en-US" sz="2100" dirty="0"/>
          </a:p>
        </p:txBody>
      </p:sp>
    </p:spTree>
    <p:extLst>
      <p:ext uri="{BB962C8B-B14F-4D97-AF65-F5344CB8AC3E}">
        <p14:creationId xmlns:p14="http://schemas.microsoft.com/office/powerpoint/2010/main" val="2451040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Client/Server Architecture</a:t>
            </a:r>
            <a:endParaRPr lang="en-US" b="1" cap="none" dirty="0"/>
          </a:p>
        </p:txBody>
      </p:sp>
      <p:sp>
        <p:nvSpPr>
          <p:cNvPr id="3" name="Content Placeholder 2"/>
          <p:cNvSpPr>
            <a:spLocks noGrp="1"/>
          </p:cNvSpPr>
          <p:nvPr>
            <p:ph idx="1"/>
          </p:nvPr>
        </p:nvSpPr>
        <p:spPr>
          <a:xfrm>
            <a:off x="1326525" y="1561514"/>
            <a:ext cx="10290220" cy="4543072"/>
          </a:xfrm>
        </p:spPr>
        <p:txBody>
          <a:bodyPr>
            <a:noAutofit/>
          </a:bodyPr>
          <a:lstStyle/>
          <a:p>
            <a:pPr>
              <a:lnSpc>
                <a:spcPct val="100000"/>
              </a:lnSpc>
            </a:pPr>
            <a:r>
              <a:rPr lang="en-US" sz="2100" dirty="0" smtClean="0"/>
              <a:t>This </a:t>
            </a:r>
            <a:r>
              <a:rPr lang="en-US" sz="2100" dirty="0"/>
              <a:t>pattern segregates the system into two main applications</a:t>
            </a:r>
            <a:r>
              <a:rPr lang="en-US" sz="2100" dirty="0" smtClean="0"/>
              <a:t>, where </a:t>
            </a:r>
            <a:r>
              <a:rPr lang="en-US" sz="2100" dirty="0"/>
              <a:t>the client makes requests to the server</a:t>
            </a:r>
            <a:r>
              <a:rPr lang="en-US" sz="2100" dirty="0" smtClean="0"/>
              <a:t>. In </a:t>
            </a:r>
            <a:r>
              <a:rPr lang="en-US" sz="2100" dirty="0"/>
              <a:t>my cases</a:t>
            </a:r>
            <a:r>
              <a:rPr lang="en-US" sz="2100" dirty="0" smtClean="0"/>
              <a:t>, the </a:t>
            </a:r>
            <a:r>
              <a:rPr lang="en-US" sz="2100" dirty="0"/>
              <a:t>server is a database with applications logic represented as stored procedures</a:t>
            </a:r>
            <a:r>
              <a:rPr lang="en-US" sz="2100" dirty="0" smtClean="0"/>
              <a:t>.</a:t>
            </a:r>
          </a:p>
          <a:p>
            <a:pPr>
              <a:lnSpc>
                <a:spcPct val="100000"/>
              </a:lnSpc>
            </a:pPr>
            <a:r>
              <a:rPr lang="en-US" sz="2100" dirty="0" smtClean="0"/>
              <a:t>This </a:t>
            </a:r>
            <a:r>
              <a:rPr lang="en-US" sz="2100" dirty="0"/>
              <a:t>pattern helps to design distributed systems that involve a client system and a server system and a connecting network.</a:t>
            </a:r>
          </a:p>
          <a:p>
            <a:pPr>
              <a:lnSpc>
                <a:spcPct val="100000"/>
              </a:lnSpc>
            </a:pPr>
            <a:r>
              <a:rPr lang="en-US" sz="2100" dirty="0" smtClean="0"/>
              <a:t>Distributed </a:t>
            </a:r>
            <a:r>
              <a:rPr lang="en-US" sz="2100" dirty="0"/>
              <a:t>system model which shows how data and processing is distributed across a range of components.</a:t>
            </a:r>
          </a:p>
          <a:p>
            <a:pPr lvl="1">
              <a:lnSpc>
                <a:spcPct val="100000"/>
              </a:lnSpc>
              <a:spcBef>
                <a:spcPts val="1000"/>
              </a:spcBef>
            </a:pPr>
            <a:r>
              <a:rPr lang="en-US" sz="2100" dirty="0" smtClean="0"/>
              <a:t>Set </a:t>
            </a:r>
            <a:r>
              <a:rPr lang="en-US" sz="2100" dirty="0"/>
              <a:t>of stand-alone servers </a:t>
            </a:r>
            <a:r>
              <a:rPr lang="en-US" sz="2100" dirty="0" smtClean="0"/>
              <a:t>which </a:t>
            </a:r>
            <a:r>
              <a:rPr lang="en-US" sz="2100" dirty="0"/>
              <a:t>provide specific services such as printing</a:t>
            </a:r>
            <a:r>
              <a:rPr lang="en-US" sz="2100" dirty="0" smtClean="0"/>
              <a:t>, data </a:t>
            </a:r>
            <a:r>
              <a:rPr lang="en-US" sz="2100" dirty="0"/>
              <a:t>management</a:t>
            </a:r>
            <a:r>
              <a:rPr lang="en-US" sz="2100" dirty="0" smtClean="0"/>
              <a:t>, etc</a:t>
            </a:r>
            <a:r>
              <a:rPr lang="en-US" sz="2100" dirty="0"/>
              <a:t>.</a:t>
            </a:r>
          </a:p>
          <a:p>
            <a:pPr lvl="1">
              <a:lnSpc>
                <a:spcPct val="100000"/>
              </a:lnSpc>
              <a:spcBef>
                <a:spcPts val="1000"/>
              </a:spcBef>
            </a:pPr>
            <a:r>
              <a:rPr lang="en-US" sz="2100" dirty="0" smtClean="0"/>
              <a:t>Set </a:t>
            </a:r>
            <a:r>
              <a:rPr lang="en-US" sz="2100" dirty="0"/>
              <a:t>of clients which call on these services</a:t>
            </a:r>
          </a:p>
          <a:p>
            <a:pPr lvl="1">
              <a:lnSpc>
                <a:spcPct val="100000"/>
              </a:lnSpc>
              <a:spcBef>
                <a:spcPts val="1000"/>
              </a:spcBef>
            </a:pPr>
            <a:r>
              <a:rPr lang="en-US" sz="2100" dirty="0" smtClean="0"/>
              <a:t>Network </a:t>
            </a:r>
            <a:r>
              <a:rPr lang="en-US" sz="2100" dirty="0"/>
              <a:t>which allows clients to access servers</a:t>
            </a:r>
          </a:p>
        </p:txBody>
      </p:sp>
    </p:spTree>
    <p:extLst>
      <p:ext uri="{BB962C8B-B14F-4D97-AF65-F5344CB8AC3E}">
        <p14:creationId xmlns:p14="http://schemas.microsoft.com/office/powerpoint/2010/main" val="16302323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pic>
        <p:nvPicPr>
          <p:cNvPr id="4" name="Content Placeholder 3"/>
          <p:cNvPicPr>
            <a:picLocks noGrp="1" noChangeAspect="1"/>
          </p:cNvPicPr>
          <p:nvPr>
            <p:ph idx="1"/>
          </p:nvPr>
        </p:nvPicPr>
        <p:blipFill>
          <a:blip r:embed="rId2"/>
          <a:stretch>
            <a:fillRect/>
          </a:stretch>
        </p:blipFill>
        <p:spPr>
          <a:xfrm>
            <a:off x="2717443" y="1561514"/>
            <a:ext cx="6117464" cy="3834734"/>
          </a:xfrm>
          <a:prstGeom prst="rect">
            <a:avLst/>
          </a:prstGeom>
        </p:spPr>
      </p:pic>
    </p:spTree>
    <p:extLst>
      <p:ext uri="{BB962C8B-B14F-4D97-AF65-F5344CB8AC3E}">
        <p14:creationId xmlns:p14="http://schemas.microsoft.com/office/powerpoint/2010/main" val="255211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2788" y="811370"/>
            <a:ext cx="9393797" cy="5320114"/>
          </a:xfrm>
          <a:prstGeom prst="rect">
            <a:avLst/>
          </a:prstGeom>
        </p:spPr>
      </p:pic>
      <p:sp>
        <p:nvSpPr>
          <p:cNvPr id="5" name="Rectangle 4"/>
          <p:cNvSpPr/>
          <p:nvPr/>
        </p:nvSpPr>
        <p:spPr>
          <a:xfrm>
            <a:off x="1282786" y="243557"/>
            <a:ext cx="9393799" cy="461665"/>
          </a:xfrm>
          <a:prstGeom prst="rect">
            <a:avLst/>
          </a:prstGeom>
        </p:spPr>
        <p:txBody>
          <a:bodyPr wrap="square">
            <a:spAutoFit/>
          </a:bodyPr>
          <a:lstStyle/>
          <a:p>
            <a:r>
              <a:rPr lang="en-US" sz="2400" b="1" dirty="0"/>
              <a:t>Translating the Analysis model into the Design model</a:t>
            </a:r>
          </a:p>
        </p:txBody>
      </p:sp>
    </p:spTree>
    <p:extLst>
      <p:ext uri="{BB962C8B-B14F-4D97-AF65-F5344CB8AC3E}">
        <p14:creationId xmlns:p14="http://schemas.microsoft.com/office/powerpoint/2010/main" val="4269315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Layered Architecture</a:t>
            </a:r>
            <a:endParaRPr lang="en-US" b="1" cap="none" dirty="0"/>
          </a:p>
        </p:txBody>
      </p:sp>
      <p:sp>
        <p:nvSpPr>
          <p:cNvPr id="3" name="Content Placeholder 2"/>
          <p:cNvSpPr>
            <a:spLocks noGrp="1"/>
          </p:cNvSpPr>
          <p:nvPr>
            <p:ph idx="1"/>
          </p:nvPr>
        </p:nvSpPr>
        <p:spPr>
          <a:xfrm>
            <a:off x="1451579" y="1561514"/>
            <a:ext cx="10087891" cy="4555951"/>
          </a:xfrm>
        </p:spPr>
        <p:txBody>
          <a:bodyPr>
            <a:normAutofit/>
          </a:bodyPr>
          <a:lstStyle/>
          <a:p>
            <a:r>
              <a:rPr lang="en-US" sz="2100" dirty="0" err="1" smtClean="0"/>
              <a:t>Oraganises</a:t>
            </a:r>
            <a:r>
              <a:rPr lang="en-US" sz="2100" dirty="0" smtClean="0"/>
              <a:t> </a:t>
            </a:r>
            <a:r>
              <a:rPr lang="en-US" sz="2100" dirty="0"/>
              <a:t>the system into a set of layers (or abstract machines) each of which provide a set of services</a:t>
            </a:r>
            <a:r>
              <a:rPr lang="en-US" sz="2100" dirty="0" smtClean="0"/>
              <a:t>.</a:t>
            </a:r>
          </a:p>
          <a:p>
            <a:r>
              <a:rPr lang="en-US" sz="2100" dirty="0" smtClean="0"/>
              <a:t>Supports </a:t>
            </a:r>
            <a:r>
              <a:rPr lang="en-US" sz="2100" dirty="0"/>
              <a:t>the incremental development of sub-systems in different layers</a:t>
            </a:r>
            <a:r>
              <a:rPr lang="en-US" sz="2100" dirty="0" smtClean="0"/>
              <a:t>. When </a:t>
            </a:r>
            <a:r>
              <a:rPr lang="en-US" sz="2100" dirty="0"/>
              <a:t>a layer interface changes</a:t>
            </a:r>
            <a:r>
              <a:rPr lang="en-US" sz="2100" dirty="0" smtClean="0"/>
              <a:t>, only </a:t>
            </a:r>
            <a:r>
              <a:rPr lang="en-US" sz="2100" dirty="0"/>
              <a:t>the adjacent layer is affected</a:t>
            </a:r>
            <a:r>
              <a:rPr lang="en-US" sz="2100" dirty="0" smtClean="0"/>
              <a:t>.</a:t>
            </a:r>
          </a:p>
          <a:p>
            <a:r>
              <a:rPr lang="en-US" sz="2100" dirty="0" smtClean="0"/>
              <a:t>A </a:t>
            </a:r>
            <a:r>
              <a:rPr lang="en-US" sz="2100" dirty="0"/>
              <a:t>number of different layers are </a:t>
            </a:r>
            <a:r>
              <a:rPr lang="en-US" sz="2100" dirty="0" err="1"/>
              <a:t>defined,each</a:t>
            </a:r>
            <a:r>
              <a:rPr lang="en-US" sz="2100" dirty="0"/>
              <a:t> accomplishing a particular operation</a:t>
            </a:r>
            <a:r>
              <a:rPr lang="en-US" sz="2100" dirty="0" smtClean="0"/>
              <a:t>.</a:t>
            </a:r>
          </a:p>
          <a:p>
            <a:r>
              <a:rPr lang="en-US" sz="2100" dirty="0" smtClean="0"/>
              <a:t>At </a:t>
            </a:r>
            <a:r>
              <a:rPr lang="en-US" sz="2100" dirty="0"/>
              <a:t>the outer </a:t>
            </a:r>
            <a:r>
              <a:rPr lang="en-US" sz="2100" dirty="0" err="1"/>
              <a:t>layer,components</a:t>
            </a:r>
            <a:r>
              <a:rPr lang="en-US" sz="2100" dirty="0"/>
              <a:t> service user interface operations</a:t>
            </a:r>
            <a:r>
              <a:rPr lang="en-US" sz="2100" dirty="0" smtClean="0"/>
              <a:t>.</a:t>
            </a:r>
          </a:p>
          <a:p>
            <a:r>
              <a:rPr lang="en-US" sz="2100" dirty="0" smtClean="0"/>
              <a:t>At </a:t>
            </a:r>
            <a:r>
              <a:rPr lang="en-US" sz="2100" dirty="0"/>
              <a:t>the inner </a:t>
            </a:r>
            <a:r>
              <a:rPr lang="en-US" sz="2100" dirty="0" err="1"/>
              <a:t>layer,components</a:t>
            </a:r>
            <a:r>
              <a:rPr lang="en-US" sz="2100" dirty="0"/>
              <a:t> perform operating system interfacing</a:t>
            </a:r>
            <a:r>
              <a:rPr lang="en-US" sz="2100" dirty="0" smtClean="0"/>
              <a:t>. Intermediate </a:t>
            </a:r>
            <a:r>
              <a:rPr lang="en-US" sz="2100" dirty="0"/>
              <a:t>layers provide utility and application software solutions.</a:t>
            </a:r>
          </a:p>
          <a:p>
            <a:endParaRPr lang="en-US" sz="2100" dirty="0"/>
          </a:p>
        </p:txBody>
      </p:sp>
    </p:spTree>
    <p:extLst>
      <p:ext uri="{BB962C8B-B14F-4D97-AF65-F5344CB8AC3E}">
        <p14:creationId xmlns:p14="http://schemas.microsoft.com/office/powerpoint/2010/main" val="1976035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1269800" y="106787"/>
            <a:ext cx="8350718" cy="5869010"/>
          </a:xfrm>
          <a:prstGeom prst="rect">
            <a:avLst/>
          </a:prstGeom>
        </p:spPr>
      </p:pic>
    </p:spTree>
    <p:extLst>
      <p:ext uri="{BB962C8B-B14F-4D97-AF65-F5344CB8AC3E}">
        <p14:creationId xmlns:p14="http://schemas.microsoft.com/office/powerpoint/2010/main" val="21607669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Repository Model</a:t>
            </a:r>
            <a:endParaRPr lang="en-US" b="1" cap="none" dirty="0"/>
          </a:p>
        </p:txBody>
      </p:sp>
      <p:sp>
        <p:nvSpPr>
          <p:cNvPr id="3" name="Content Placeholder 2"/>
          <p:cNvSpPr>
            <a:spLocks noGrp="1"/>
          </p:cNvSpPr>
          <p:nvPr>
            <p:ph idx="1"/>
          </p:nvPr>
        </p:nvSpPr>
        <p:spPr>
          <a:xfrm>
            <a:off x="1210614" y="1561514"/>
            <a:ext cx="10303099" cy="4581709"/>
          </a:xfrm>
        </p:spPr>
        <p:txBody>
          <a:bodyPr>
            <a:normAutofit/>
          </a:bodyPr>
          <a:lstStyle/>
          <a:p>
            <a:pPr>
              <a:lnSpc>
                <a:spcPct val="100000"/>
              </a:lnSpc>
            </a:pPr>
            <a:r>
              <a:rPr lang="en-US" dirty="0" smtClean="0"/>
              <a:t>Sub-systems </a:t>
            </a:r>
            <a:r>
              <a:rPr lang="en-US" dirty="0"/>
              <a:t>must exchange data</a:t>
            </a:r>
            <a:r>
              <a:rPr lang="en-US" dirty="0" smtClean="0"/>
              <a:t>.</a:t>
            </a:r>
          </a:p>
          <a:p>
            <a:pPr>
              <a:lnSpc>
                <a:spcPct val="100000"/>
              </a:lnSpc>
            </a:pPr>
            <a:r>
              <a:rPr lang="en-US" dirty="0" smtClean="0"/>
              <a:t>This </a:t>
            </a:r>
            <a:r>
              <a:rPr lang="en-US" dirty="0"/>
              <a:t>may be done in two ways:</a:t>
            </a:r>
          </a:p>
          <a:p>
            <a:pPr lvl="1">
              <a:lnSpc>
                <a:spcPct val="100000"/>
              </a:lnSpc>
              <a:spcBef>
                <a:spcPts val="1000"/>
              </a:spcBef>
            </a:pPr>
            <a:r>
              <a:rPr lang="en-US" sz="2100" dirty="0" smtClean="0"/>
              <a:t>Shared </a:t>
            </a:r>
            <a:r>
              <a:rPr lang="en-US" sz="2100" dirty="0"/>
              <a:t>data is held in a central database or repository and maybe accessed by all sub-systems</a:t>
            </a:r>
          </a:p>
          <a:p>
            <a:pPr lvl="1">
              <a:lnSpc>
                <a:spcPct val="100000"/>
              </a:lnSpc>
              <a:spcBef>
                <a:spcPts val="1000"/>
              </a:spcBef>
            </a:pPr>
            <a:r>
              <a:rPr lang="en-US" sz="2100" dirty="0" smtClean="0"/>
              <a:t>Each </a:t>
            </a:r>
            <a:r>
              <a:rPr lang="en-US" sz="2100" dirty="0"/>
              <a:t>sub-system maintains its own database </a:t>
            </a:r>
            <a:endParaRPr lang="en-US" sz="2100" dirty="0" smtClean="0"/>
          </a:p>
          <a:p>
            <a:pPr marL="457200" lvl="1" indent="0">
              <a:lnSpc>
                <a:spcPct val="100000"/>
              </a:lnSpc>
              <a:spcBef>
                <a:spcPts val="1000"/>
              </a:spcBef>
              <a:buNone/>
            </a:pPr>
            <a:r>
              <a:rPr lang="en-US" sz="2100" dirty="0" smtClean="0"/>
              <a:t>and passes </a:t>
            </a:r>
            <a:r>
              <a:rPr lang="en-US" sz="2100" dirty="0"/>
              <a:t>data explicitly to other sub-systems</a:t>
            </a:r>
          </a:p>
          <a:p>
            <a:pPr>
              <a:lnSpc>
                <a:spcPct val="100000"/>
              </a:lnSpc>
            </a:pPr>
            <a:r>
              <a:rPr lang="en-US" dirty="0" smtClean="0"/>
              <a:t>When </a:t>
            </a:r>
            <a:r>
              <a:rPr lang="en-US" dirty="0"/>
              <a:t>large amounts of data are to be </a:t>
            </a:r>
            <a:r>
              <a:rPr lang="en-US" dirty="0" err="1" smtClean="0"/>
              <a:t>shared,the</a:t>
            </a:r>
            <a:r>
              <a:rPr lang="en-US" dirty="0" smtClean="0"/>
              <a:t> </a:t>
            </a:r>
          </a:p>
          <a:p>
            <a:pPr marL="0" indent="0">
              <a:lnSpc>
                <a:spcPct val="100000"/>
              </a:lnSpc>
              <a:buNone/>
            </a:pPr>
            <a:r>
              <a:rPr lang="en-US" dirty="0"/>
              <a:t> </a:t>
            </a:r>
            <a:r>
              <a:rPr lang="en-US" dirty="0" smtClean="0"/>
              <a:t>repository </a:t>
            </a:r>
            <a:r>
              <a:rPr lang="en-US" dirty="0"/>
              <a:t>model of sharing is mostly commonly used.</a:t>
            </a:r>
          </a:p>
        </p:txBody>
      </p:sp>
      <p:pic>
        <p:nvPicPr>
          <p:cNvPr id="4" name="Picture 3"/>
          <p:cNvPicPr>
            <a:picLocks noChangeAspect="1"/>
          </p:cNvPicPr>
          <p:nvPr/>
        </p:nvPicPr>
        <p:blipFill>
          <a:blip r:embed="rId2"/>
          <a:stretch>
            <a:fillRect/>
          </a:stretch>
        </p:blipFill>
        <p:spPr>
          <a:xfrm>
            <a:off x="6943321" y="3014419"/>
            <a:ext cx="5105400" cy="2314575"/>
          </a:xfrm>
          <a:prstGeom prst="rect">
            <a:avLst/>
          </a:prstGeom>
        </p:spPr>
      </p:pic>
    </p:spTree>
    <p:extLst>
      <p:ext uri="{BB962C8B-B14F-4D97-AF65-F5344CB8AC3E}">
        <p14:creationId xmlns:p14="http://schemas.microsoft.com/office/powerpoint/2010/main" val="31823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02769" y="309093"/>
            <a:ext cx="9930640" cy="5834130"/>
          </a:xfrm>
        </p:spPr>
        <p:txBody>
          <a:bodyPr>
            <a:normAutofit/>
          </a:bodyPr>
          <a:lstStyle/>
          <a:p>
            <a:pPr marL="0" indent="0">
              <a:buNone/>
            </a:pPr>
            <a:r>
              <a:rPr lang="en-US" sz="2100" b="1" dirty="0"/>
              <a:t>Advantages</a:t>
            </a:r>
            <a:endParaRPr lang="en-US" sz="2100" dirty="0" smtClean="0"/>
          </a:p>
          <a:p>
            <a:r>
              <a:rPr lang="en-US" sz="2100" dirty="0" smtClean="0"/>
              <a:t>Efficient </a:t>
            </a:r>
            <a:r>
              <a:rPr lang="en-US" sz="2100" dirty="0"/>
              <a:t>way to share large amounts of data</a:t>
            </a:r>
          </a:p>
          <a:p>
            <a:r>
              <a:rPr lang="en-US" sz="2100" dirty="0" smtClean="0"/>
              <a:t>Sub-systems </a:t>
            </a:r>
            <a:r>
              <a:rPr lang="en-US" sz="2100" dirty="0"/>
              <a:t>need not be concerned with how data is produced</a:t>
            </a:r>
          </a:p>
          <a:p>
            <a:r>
              <a:rPr lang="en-US" sz="2100" dirty="0" smtClean="0"/>
              <a:t>Centralized </a:t>
            </a:r>
            <a:r>
              <a:rPr lang="en-US" sz="2100" dirty="0"/>
              <a:t>management e.g. backup</a:t>
            </a:r>
            <a:r>
              <a:rPr lang="en-US" sz="2100" dirty="0" smtClean="0"/>
              <a:t>, security, etc</a:t>
            </a:r>
            <a:r>
              <a:rPr lang="en-US" sz="2100" dirty="0"/>
              <a:t>.</a:t>
            </a:r>
          </a:p>
          <a:p>
            <a:r>
              <a:rPr lang="en-US" sz="2100" dirty="0" smtClean="0"/>
              <a:t>Sharing </a:t>
            </a:r>
            <a:r>
              <a:rPr lang="en-US" sz="2100" dirty="0"/>
              <a:t>model is published as the repository schema</a:t>
            </a:r>
          </a:p>
          <a:p>
            <a:pPr marL="0" indent="0">
              <a:buNone/>
            </a:pPr>
            <a:r>
              <a:rPr lang="en-US" sz="2100" b="1" dirty="0" smtClean="0"/>
              <a:t>Disadvantages</a:t>
            </a:r>
            <a:endParaRPr lang="en-US" sz="2100" b="1" dirty="0"/>
          </a:p>
          <a:p>
            <a:r>
              <a:rPr lang="en-US" sz="2100" dirty="0" smtClean="0"/>
              <a:t>Sub-systems </a:t>
            </a:r>
            <a:r>
              <a:rPr lang="en-US" sz="2100" dirty="0"/>
              <a:t>must agree on a repository data model</a:t>
            </a:r>
            <a:r>
              <a:rPr lang="en-US" sz="2100" dirty="0" smtClean="0"/>
              <a:t>. Inevitably </a:t>
            </a:r>
            <a:r>
              <a:rPr lang="en-US" sz="2100" dirty="0"/>
              <a:t>a compromise</a:t>
            </a:r>
          </a:p>
          <a:p>
            <a:r>
              <a:rPr lang="en-US" sz="2100" dirty="0" smtClean="0"/>
              <a:t>Data </a:t>
            </a:r>
            <a:r>
              <a:rPr lang="en-US" sz="2100" dirty="0"/>
              <a:t>evolution is difficult and expensive</a:t>
            </a:r>
          </a:p>
          <a:p>
            <a:r>
              <a:rPr lang="en-US" sz="2100" dirty="0" smtClean="0"/>
              <a:t>No </a:t>
            </a:r>
            <a:r>
              <a:rPr lang="en-US" sz="2100" dirty="0"/>
              <a:t>scope for specific management policies</a:t>
            </a:r>
          </a:p>
          <a:p>
            <a:r>
              <a:rPr lang="en-US" sz="2100" dirty="0" smtClean="0"/>
              <a:t>Difficult </a:t>
            </a:r>
            <a:r>
              <a:rPr lang="en-US" sz="2100" dirty="0"/>
              <a:t>to distribute efficiently</a:t>
            </a:r>
          </a:p>
        </p:txBody>
      </p:sp>
    </p:spTree>
    <p:extLst>
      <p:ext uri="{BB962C8B-B14F-4D97-AF65-F5344CB8AC3E}">
        <p14:creationId xmlns:p14="http://schemas.microsoft.com/office/powerpoint/2010/main" val="4006962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Client-server Model</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r>
              <a:rPr lang="en-US" sz="2100" dirty="0" smtClean="0"/>
              <a:t>Distributed </a:t>
            </a:r>
            <a:r>
              <a:rPr lang="en-US" sz="2100" dirty="0"/>
              <a:t>system model which shows how data and processing are distributed across a range of </a:t>
            </a:r>
            <a:r>
              <a:rPr lang="en-US" sz="2100" dirty="0" smtClean="0"/>
              <a:t>processors.</a:t>
            </a:r>
          </a:p>
          <a:p>
            <a:pPr marL="0" indent="0">
              <a:buNone/>
            </a:pPr>
            <a:r>
              <a:rPr lang="en-US" sz="2100" b="1" dirty="0" smtClean="0"/>
              <a:t>Major </a:t>
            </a:r>
            <a:r>
              <a:rPr lang="en-US" sz="2100" b="1" dirty="0"/>
              <a:t>components:</a:t>
            </a:r>
          </a:p>
          <a:p>
            <a:r>
              <a:rPr lang="en-US" sz="2100" dirty="0" smtClean="0"/>
              <a:t>A </a:t>
            </a:r>
            <a:r>
              <a:rPr lang="en-US" sz="2100" dirty="0"/>
              <a:t>set of stand-alone servers which provide specific services such as printing</a:t>
            </a:r>
            <a:r>
              <a:rPr lang="en-US" sz="2100" dirty="0" smtClean="0"/>
              <a:t>, file </a:t>
            </a:r>
            <a:r>
              <a:rPr lang="en-US" sz="2100" dirty="0"/>
              <a:t>management</a:t>
            </a:r>
            <a:r>
              <a:rPr lang="en-US" sz="2100" dirty="0" smtClean="0"/>
              <a:t>, etc</a:t>
            </a:r>
            <a:r>
              <a:rPr lang="en-US" sz="2100" dirty="0"/>
              <a:t>.</a:t>
            </a:r>
          </a:p>
          <a:p>
            <a:r>
              <a:rPr lang="en-US" sz="2100" dirty="0" smtClean="0"/>
              <a:t>A </a:t>
            </a:r>
            <a:r>
              <a:rPr lang="en-US" sz="2100" dirty="0"/>
              <a:t>set of clients which call on these </a:t>
            </a:r>
            <a:r>
              <a:rPr lang="en-US" sz="2100" dirty="0" smtClean="0"/>
              <a:t>services.</a:t>
            </a:r>
            <a:endParaRPr lang="en-US" sz="2100" dirty="0"/>
          </a:p>
          <a:p>
            <a:r>
              <a:rPr lang="en-US" sz="2100" dirty="0" smtClean="0"/>
              <a:t>A </a:t>
            </a:r>
            <a:r>
              <a:rPr lang="en-US" sz="2100" dirty="0"/>
              <a:t>network which allows clients to access these </a:t>
            </a:r>
            <a:r>
              <a:rPr lang="en-US" sz="2100" dirty="0" smtClean="0"/>
              <a:t>services.</a:t>
            </a:r>
            <a:endParaRPr lang="en-US" sz="2100" dirty="0"/>
          </a:p>
        </p:txBody>
      </p:sp>
    </p:spTree>
    <p:extLst>
      <p:ext uri="{BB962C8B-B14F-4D97-AF65-F5344CB8AC3E}">
        <p14:creationId xmlns:p14="http://schemas.microsoft.com/office/powerpoint/2010/main" val="3635589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8192" y="141666"/>
            <a:ext cx="9311425" cy="5937161"/>
          </a:xfrm>
          <a:prstGeom prst="rect">
            <a:avLst/>
          </a:prstGeom>
        </p:spPr>
      </p:pic>
    </p:spTree>
    <p:extLst>
      <p:ext uri="{BB962C8B-B14F-4D97-AF65-F5344CB8AC3E}">
        <p14:creationId xmlns:p14="http://schemas.microsoft.com/office/powerpoint/2010/main" val="379149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cap="none" dirty="0" smtClean="0"/>
              <a:t>Client-server Model Advantages</a:t>
            </a:r>
            <a:endParaRPr lang="en-US" b="1" cap="none" dirty="0"/>
          </a:p>
        </p:txBody>
      </p:sp>
      <p:sp>
        <p:nvSpPr>
          <p:cNvPr id="4" name="Content Placeholder 3"/>
          <p:cNvSpPr>
            <a:spLocks noGrp="1"/>
          </p:cNvSpPr>
          <p:nvPr>
            <p:ph idx="1"/>
          </p:nvPr>
        </p:nvSpPr>
        <p:spPr>
          <a:xfrm>
            <a:off x="1451579" y="1561514"/>
            <a:ext cx="9603275" cy="3904831"/>
          </a:xfrm>
        </p:spPr>
        <p:txBody>
          <a:bodyPr/>
          <a:lstStyle/>
          <a:p>
            <a:r>
              <a:rPr lang="en-US" dirty="0" smtClean="0"/>
              <a:t>Supports </a:t>
            </a:r>
            <a:r>
              <a:rPr lang="en-US" dirty="0"/>
              <a:t>distributed computing</a:t>
            </a:r>
          </a:p>
          <a:p>
            <a:r>
              <a:rPr lang="en-US" dirty="0" smtClean="0"/>
              <a:t>Underlying </a:t>
            </a:r>
            <a:r>
              <a:rPr lang="en-US" dirty="0"/>
              <a:t>network makes distribution of data straightforward.</a:t>
            </a:r>
          </a:p>
          <a:p>
            <a:r>
              <a:rPr lang="en-US" dirty="0" smtClean="0"/>
              <a:t>No </a:t>
            </a:r>
            <a:r>
              <a:rPr lang="en-US" dirty="0"/>
              <a:t>shared data model so servers may </a:t>
            </a:r>
            <a:r>
              <a:rPr lang="en-US" dirty="0" smtClean="0"/>
              <a:t>organize </a:t>
            </a:r>
            <a:r>
              <a:rPr lang="en-US" dirty="0"/>
              <a:t>data to optimize their performance.</a:t>
            </a:r>
          </a:p>
          <a:p>
            <a:r>
              <a:rPr lang="en-US" dirty="0" smtClean="0"/>
              <a:t>Distinction </a:t>
            </a:r>
            <a:r>
              <a:rPr lang="en-US" dirty="0"/>
              <a:t>between servers and clients may allow use of cheaper hardware.</a:t>
            </a:r>
          </a:p>
          <a:p>
            <a:r>
              <a:rPr lang="en-US" dirty="0" smtClean="0"/>
              <a:t>Relatively </a:t>
            </a:r>
            <a:r>
              <a:rPr lang="en-US" dirty="0"/>
              <a:t>easy to expand or upgrade system.</a:t>
            </a:r>
          </a:p>
        </p:txBody>
      </p:sp>
    </p:spTree>
    <p:extLst>
      <p:ext uri="{BB962C8B-B14F-4D97-AF65-F5344CB8AC3E}">
        <p14:creationId xmlns:p14="http://schemas.microsoft.com/office/powerpoint/2010/main" val="34398860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Client-server Model Disadvantages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Relatively </a:t>
            </a:r>
            <a:r>
              <a:rPr lang="en-US" dirty="0"/>
              <a:t>complex architecture-problem determination can be difficult.</a:t>
            </a:r>
          </a:p>
          <a:p>
            <a:r>
              <a:rPr lang="en-US" dirty="0" smtClean="0"/>
              <a:t>No </a:t>
            </a:r>
            <a:r>
              <a:rPr lang="en-US" dirty="0"/>
              <a:t>shared data model so data integration may be </a:t>
            </a:r>
            <a:r>
              <a:rPr lang="en-US" dirty="0" smtClean="0"/>
              <a:t>problematic</a:t>
            </a:r>
          </a:p>
          <a:p>
            <a:r>
              <a:rPr lang="en-US" dirty="0" smtClean="0"/>
              <a:t>Redundant </a:t>
            </a:r>
            <a:r>
              <a:rPr lang="en-US" dirty="0"/>
              <a:t>data management activities in each server</a:t>
            </a:r>
            <a:r>
              <a:rPr lang="en-US" dirty="0" smtClean="0"/>
              <a:t>, possibly.</a:t>
            </a:r>
            <a:endParaRPr lang="en-US" dirty="0"/>
          </a:p>
          <a:p>
            <a:r>
              <a:rPr lang="en-US" dirty="0" smtClean="0"/>
              <a:t>No </a:t>
            </a:r>
            <a:r>
              <a:rPr lang="en-US" dirty="0"/>
              <a:t>central register of names and services</a:t>
            </a:r>
            <a:r>
              <a:rPr lang="en-US" dirty="0" smtClean="0"/>
              <a:t>, so </a:t>
            </a:r>
            <a:r>
              <a:rPr lang="en-US" dirty="0"/>
              <a:t>it may be hard to find out what servers and services are available.</a:t>
            </a:r>
          </a:p>
        </p:txBody>
      </p:sp>
    </p:spTree>
    <p:extLst>
      <p:ext uri="{BB962C8B-B14F-4D97-AF65-F5344CB8AC3E}">
        <p14:creationId xmlns:p14="http://schemas.microsoft.com/office/powerpoint/2010/main" val="2960671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Abstract Machine(layered)model</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Organizes </a:t>
            </a:r>
            <a:r>
              <a:rPr lang="en-US" dirty="0"/>
              <a:t>a system into a series of layers.</a:t>
            </a:r>
          </a:p>
          <a:p>
            <a:r>
              <a:rPr lang="en-US" dirty="0" smtClean="0"/>
              <a:t>Each </a:t>
            </a:r>
            <a:r>
              <a:rPr lang="en-US" dirty="0"/>
              <a:t>layer defines an abstract machine and provides a set of services used to implement the next level of abstract machine.</a:t>
            </a:r>
          </a:p>
          <a:p>
            <a:r>
              <a:rPr lang="en-US" dirty="0" smtClean="0"/>
              <a:t>When </a:t>
            </a:r>
            <a:r>
              <a:rPr lang="en-US" dirty="0"/>
              <a:t>a layer interface changes</a:t>
            </a:r>
            <a:r>
              <a:rPr lang="en-US" dirty="0" smtClean="0"/>
              <a:t>, only </a:t>
            </a:r>
            <a:r>
              <a:rPr lang="en-US" dirty="0"/>
              <a:t>the adjacent layer is affected.</a:t>
            </a:r>
          </a:p>
        </p:txBody>
      </p:sp>
    </p:spTree>
    <p:extLst>
      <p:ext uri="{BB962C8B-B14F-4D97-AF65-F5344CB8AC3E}">
        <p14:creationId xmlns:p14="http://schemas.microsoft.com/office/powerpoint/2010/main" val="3404307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8040" y="0"/>
            <a:ext cx="9607640" cy="6040192"/>
          </a:xfrm>
          <a:prstGeom prst="rect">
            <a:avLst/>
          </a:prstGeom>
        </p:spPr>
      </p:pic>
    </p:spTree>
    <p:extLst>
      <p:ext uri="{BB962C8B-B14F-4D97-AF65-F5344CB8AC3E}">
        <p14:creationId xmlns:p14="http://schemas.microsoft.com/office/powerpoint/2010/main" val="191080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Design Specification Model</a:t>
            </a:r>
            <a:endParaRPr lang="en-US" b="1" cap="none" dirty="0"/>
          </a:p>
        </p:txBody>
      </p:sp>
      <p:sp>
        <p:nvSpPr>
          <p:cNvPr id="3" name="Content Placeholder 2"/>
          <p:cNvSpPr>
            <a:spLocks noGrp="1"/>
          </p:cNvSpPr>
          <p:nvPr>
            <p:ph idx="1"/>
          </p:nvPr>
        </p:nvSpPr>
        <p:spPr>
          <a:xfrm>
            <a:off x="1352283" y="1561514"/>
            <a:ext cx="10097036" cy="4568830"/>
          </a:xfrm>
        </p:spPr>
        <p:txBody>
          <a:bodyPr>
            <a:noAutofit/>
          </a:bodyPr>
          <a:lstStyle/>
          <a:p>
            <a:pPr>
              <a:lnSpc>
                <a:spcPct val="100000"/>
              </a:lnSpc>
            </a:pPr>
            <a:r>
              <a:rPr lang="en-US" dirty="0"/>
              <a:t>Each of the elements of the analysis model provides information that is necessary to create the four models required for a complete specification of </a:t>
            </a:r>
            <a:r>
              <a:rPr lang="en-US" dirty="0" smtClean="0"/>
              <a:t>design.</a:t>
            </a:r>
          </a:p>
          <a:p>
            <a:pPr marL="0" indent="0">
              <a:lnSpc>
                <a:spcPct val="100000"/>
              </a:lnSpc>
              <a:buNone/>
            </a:pPr>
            <a:r>
              <a:rPr lang="en-US" b="1" dirty="0"/>
              <a:t>1. </a:t>
            </a:r>
            <a:r>
              <a:rPr lang="en-US" b="1" dirty="0" smtClean="0"/>
              <a:t>Data/Class Design: </a:t>
            </a:r>
            <a:r>
              <a:rPr lang="en-US" dirty="0" smtClean="0"/>
              <a:t>It</a:t>
            </a:r>
            <a:r>
              <a:rPr lang="en-US" b="1" dirty="0" smtClean="0"/>
              <a:t> </a:t>
            </a:r>
            <a:r>
              <a:rPr lang="en-US" dirty="0"/>
              <a:t>transforms </a:t>
            </a:r>
            <a:r>
              <a:rPr lang="en-US" dirty="0" smtClean="0"/>
              <a:t>analysis information model(data dictionary and ER diagram) </a:t>
            </a:r>
            <a:r>
              <a:rPr lang="en-US" dirty="0"/>
              <a:t>into </a:t>
            </a:r>
            <a:r>
              <a:rPr lang="en-US" dirty="0" smtClean="0"/>
              <a:t>data </a:t>
            </a:r>
            <a:r>
              <a:rPr lang="en-US" dirty="0"/>
              <a:t>structure required </a:t>
            </a:r>
            <a:r>
              <a:rPr lang="en-US" dirty="0" smtClean="0"/>
              <a:t>to implement software.</a:t>
            </a:r>
          </a:p>
          <a:p>
            <a:pPr marL="0" indent="0">
              <a:lnSpc>
                <a:spcPct val="100000"/>
              </a:lnSpc>
              <a:buNone/>
            </a:pPr>
            <a:r>
              <a:rPr lang="en-US" b="1" dirty="0"/>
              <a:t>2. </a:t>
            </a:r>
            <a:r>
              <a:rPr lang="en-US" b="1" dirty="0" smtClean="0"/>
              <a:t> Architectural Design</a:t>
            </a:r>
            <a:r>
              <a:rPr lang="en-US" b="1" dirty="0"/>
              <a:t>: </a:t>
            </a:r>
            <a:r>
              <a:rPr lang="en-US" dirty="0"/>
              <a:t>It defines the relationship between </a:t>
            </a:r>
            <a:r>
              <a:rPr lang="en-US" dirty="0" smtClean="0"/>
              <a:t>major </a:t>
            </a:r>
            <a:r>
              <a:rPr lang="en-US" dirty="0"/>
              <a:t>structural elements of the software, it is derived from the system specification, the analysis model and the subsystem interactions defined in the analysis model(DFD</a:t>
            </a:r>
            <a:r>
              <a:rPr lang="en-US" dirty="0" smtClean="0"/>
              <a:t>). It helps to </a:t>
            </a:r>
            <a:r>
              <a:rPr lang="en-US" dirty="0"/>
              <a:t>achieve the requirements defined for the </a:t>
            </a:r>
            <a:r>
              <a:rPr lang="en-US" dirty="0" smtClean="0"/>
              <a:t>system.</a:t>
            </a:r>
          </a:p>
          <a:p>
            <a:pPr marL="0" indent="0">
              <a:lnSpc>
                <a:spcPct val="100000"/>
              </a:lnSpc>
              <a:buNone/>
            </a:pPr>
            <a:r>
              <a:rPr lang="en-US" b="1" dirty="0" smtClean="0"/>
              <a:t>3. </a:t>
            </a:r>
            <a:r>
              <a:rPr lang="en-US" b="1" dirty="0"/>
              <a:t>I</a:t>
            </a:r>
            <a:r>
              <a:rPr lang="en-US" b="1" dirty="0" smtClean="0"/>
              <a:t>nterface Design:</a:t>
            </a:r>
            <a:r>
              <a:rPr lang="en-US" dirty="0" smtClean="0"/>
              <a:t> </a:t>
            </a:r>
            <a:r>
              <a:rPr lang="en-US" dirty="0"/>
              <a:t>describes how the software communicates with </a:t>
            </a:r>
            <a:r>
              <a:rPr lang="en-US" dirty="0" smtClean="0"/>
              <a:t>each other, with other systems and with human users. The data flow and control flow diagrams provides much necessary information.</a:t>
            </a:r>
          </a:p>
          <a:p>
            <a:pPr marL="0" indent="0">
              <a:lnSpc>
                <a:spcPct val="100000"/>
              </a:lnSpc>
              <a:buNone/>
            </a:pPr>
            <a:r>
              <a:rPr lang="en-US" b="1" dirty="0" smtClean="0"/>
              <a:t>4. Component-Level Design:</a:t>
            </a:r>
            <a:r>
              <a:rPr lang="en-US" dirty="0" smtClean="0"/>
              <a:t> It transforms </a:t>
            </a:r>
            <a:r>
              <a:rPr lang="en-US" dirty="0"/>
              <a:t>structural elements of the software architecture into procedural description of software </a:t>
            </a:r>
            <a:r>
              <a:rPr lang="en-US" dirty="0" smtClean="0"/>
              <a:t>components.</a:t>
            </a:r>
            <a:endParaRPr lang="en-US" dirty="0"/>
          </a:p>
        </p:txBody>
      </p:sp>
    </p:spTree>
    <p:extLst>
      <p:ext uri="{BB962C8B-B14F-4D97-AF65-F5344CB8AC3E}">
        <p14:creationId xmlns:p14="http://schemas.microsoft.com/office/powerpoint/2010/main" val="28647206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Modular Decomposition Styles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Styles </a:t>
            </a:r>
            <a:r>
              <a:rPr lang="en-US" dirty="0"/>
              <a:t>of decomposing sub-systems into modules.</a:t>
            </a:r>
          </a:p>
          <a:p>
            <a:r>
              <a:rPr lang="en-US" dirty="0" smtClean="0"/>
              <a:t>A </a:t>
            </a:r>
            <a:r>
              <a:rPr lang="en-US" dirty="0"/>
              <a:t>sub-system is a system in its own right whose operation is independent of the services provided by other sub-systems.</a:t>
            </a:r>
          </a:p>
          <a:p>
            <a:r>
              <a:rPr lang="en-US" dirty="0" smtClean="0"/>
              <a:t>A </a:t>
            </a:r>
            <a:r>
              <a:rPr lang="en-US" dirty="0"/>
              <a:t>module is a system component that provides services to other components but would not normally be considered as a separate system.</a:t>
            </a:r>
          </a:p>
        </p:txBody>
      </p:sp>
    </p:spTree>
    <p:extLst>
      <p:ext uri="{BB962C8B-B14F-4D97-AF65-F5344CB8AC3E}">
        <p14:creationId xmlns:p14="http://schemas.microsoft.com/office/powerpoint/2010/main" val="2388832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Modular Decomposition</a:t>
            </a:r>
            <a:endParaRPr lang="en-US" b="1" cap="none" dirty="0"/>
          </a:p>
        </p:txBody>
      </p:sp>
      <p:sp>
        <p:nvSpPr>
          <p:cNvPr id="3" name="Content Placeholder 2"/>
          <p:cNvSpPr>
            <a:spLocks noGrp="1"/>
          </p:cNvSpPr>
          <p:nvPr>
            <p:ph idx="1"/>
          </p:nvPr>
        </p:nvSpPr>
        <p:spPr>
          <a:xfrm>
            <a:off x="1451579" y="1561514"/>
            <a:ext cx="9603275" cy="4581709"/>
          </a:xfrm>
        </p:spPr>
        <p:txBody>
          <a:bodyPr/>
          <a:lstStyle/>
          <a:p>
            <a:r>
              <a:rPr lang="en-US" dirty="0" smtClean="0"/>
              <a:t>Two </a:t>
            </a:r>
            <a:r>
              <a:rPr lang="en-US" dirty="0"/>
              <a:t>modular decomposition models covered</a:t>
            </a:r>
          </a:p>
          <a:p>
            <a:pPr lvl="1"/>
            <a:r>
              <a:rPr lang="en-US" sz="2200" b="1" dirty="0"/>
              <a:t>1)Object Oriented Decomposition</a:t>
            </a:r>
          </a:p>
          <a:p>
            <a:pPr marL="457200" lvl="1" indent="0">
              <a:buNone/>
            </a:pPr>
            <a:r>
              <a:rPr lang="en-US" sz="2200" dirty="0" smtClean="0"/>
              <a:t>	Where </a:t>
            </a:r>
            <a:r>
              <a:rPr lang="en-US" sz="2200" dirty="0"/>
              <a:t>you decompose a system into a set of communication objects.</a:t>
            </a:r>
          </a:p>
          <a:p>
            <a:pPr lvl="1"/>
            <a:r>
              <a:rPr lang="en-US" sz="2200" b="1" dirty="0"/>
              <a:t>2)Function Oriented Decomposition</a:t>
            </a:r>
          </a:p>
          <a:p>
            <a:pPr marL="457200" lvl="1" indent="0">
              <a:buNone/>
            </a:pPr>
            <a:r>
              <a:rPr lang="en-US" sz="2200" dirty="0" smtClean="0"/>
              <a:t>	Where </a:t>
            </a:r>
            <a:r>
              <a:rPr lang="en-US" sz="2200" dirty="0"/>
              <a:t>you decompose a system into functional module that accept input </a:t>
            </a:r>
            <a:r>
              <a:rPr lang="en-US" sz="2200" dirty="0" smtClean="0"/>
              <a:t> 	data </a:t>
            </a:r>
            <a:r>
              <a:rPr lang="en-US" sz="2200" dirty="0"/>
              <a:t>and transform it into output data.</a:t>
            </a:r>
          </a:p>
        </p:txBody>
      </p:sp>
    </p:spTree>
    <p:extLst>
      <p:ext uri="{BB962C8B-B14F-4D97-AF65-F5344CB8AC3E}">
        <p14:creationId xmlns:p14="http://schemas.microsoft.com/office/powerpoint/2010/main" val="296601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Object Models</a:t>
            </a:r>
            <a:endParaRPr lang="en-US" b="1" cap="none" dirty="0"/>
          </a:p>
        </p:txBody>
      </p:sp>
      <p:sp>
        <p:nvSpPr>
          <p:cNvPr id="3" name="Content Placeholder 2"/>
          <p:cNvSpPr>
            <a:spLocks noGrp="1"/>
          </p:cNvSpPr>
          <p:nvPr>
            <p:ph idx="1"/>
          </p:nvPr>
        </p:nvSpPr>
        <p:spPr>
          <a:xfrm>
            <a:off x="1451579" y="1561514"/>
            <a:ext cx="9959103" cy="4568830"/>
          </a:xfrm>
        </p:spPr>
        <p:txBody>
          <a:bodyPr/>
          <a:lstStyle/>
          <a:p>
            <a:r>
              <a:rPr lang="en-US" dirty="0" smtClean="0"/>
              <a:t>Object-oriented </a:t>
            </a:r>
            <a:r>
              <a:rPr lang="en-US" dirty="0"/>
              <a:t>decomposition is concerned with identifying object classes</a:t>
            </a:r>
            <a:r>
              <a:rPr lang="en-US" dirty="0" smtClean="0"/>
              <a:t>, their </a:t>
            </a:r>
            <a:r>
              <a:rPr lang="en-US" dirty="0"/>
              <a:t>attributes and operations.</a:t>
            </a:r>
          </a:p>
          <a:p>
            <a:r>
              <a:rPr lang="en-US" dirty="0" smtClean="0"/>
              <a:t>When </a:t>
            </a:r>
            <a:r>
              <a:rPr lang="en-US" dirty="0"/>
              <a:t>implemented</a:t>
            </a:r>
            <a:r>
              <a:rPr lang="en-US" dirty="0" smtClean="0"/>
              <a:t>, objects </a:t>
            </a:r>
            <a:r>
              <a:rPr lang="en-US" dirty="0"/>
              <a:t>are created from these classes and some control model used to coordination object operations</a:t>
            </a:r>
            <a:r>
              <a:rPr lang="en-US" dirty="0" smtClean="0"/>
              <a:t>.</a:t>
            </a:r>
          </a:p>
          <a:p>
            <a:pPr marL="0" indent="0">
              <a:buNone/>
            </a:pPr>
            <a:r>
              <a:rPr lang="en-US" sz="2200" b="1" dirty="0"/>
              <a:t>Object </a:t>
            </a:r>
            <a:r>
              <a:rPr lang="en-US" sz="2200" b="1" dirty="0" smtClean="0"/>
              <a:t>Model </a:t>
            </a:r>
            <a:r>
              <a:rPr lang="en-US" sz="2200" b="1" dirty="0"/>
              <a:t>advantages</a:t>
            </a:r>
          </a:p>
          <a:p>
            <a:r>
              <a:rPr lang="en-US" sz="2100" dirty="0" smtClean="0"/>
              <a:t>Objects </a:t>
            </a:r>
            <a:r>
              <a:rPr lang="en-US" sz="2100" dirty="0"/>
              <a:t>are loosely coupled so their implementation can be modified without affecting other objects.</a:t>
            </a:r>
          </a:p>
          <a:p>
            <a:r>
              <a:rPr lang="en-US" sz="2100" dirty="0" smtClean="0"/>
              <a:t>The </a:t>
            </a:r>
            <a:r>
              <a:rPr lang="en-US" sz="2100" dirty="0"/>
              <a:t>objects may reflect real-world entities.</a:t>
            </a:r>
          </a:p>
          <a:p>
            <a:r>
              <a:rPr lang="en-US" sz="2100" dirty="0" smtClean="0"/>
              <a:t>OO </a:t>
            </a:r>
            <a:r>
              <a:rPr lang="en-US" sz="2100" dirty="0"/>
              <a:t>implementation languages are widely used.</a:t>
            </a:r>
          </a:p>
        </p:txBody>
      </p:sp>
    </p:spTree>
    <p:extLst>
      <p:ext uri="{BB962C8B-B14F-4D97-AF65-F5344CB8AC3E}">
        <p14:creationId xmlns:p14="http://schemas.microsoft.com/office/powerpoint/2010/main" val="6811165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Function-Oriented Pipelining</a:t>
            </a:r>
            <a:endParaRPr lang="en-US" b="1" cap="none" dirty="0"/>
          </a:p>
        </p:txBody>
      </p:sp>
      <p:sp>
        <p:nvSpPr>
          <p:cNvPr id="3" name="Content Placeholder 2"/>
          <p:cNvSpPr>
            <a:spLocks noGrp="1"/>
          </p:cNvSpPr>
          <p:nvPr>
            <p:ph idx="1"/>
          </p:nvPr>
        </p:nvSpPr>
        <p:spPr>
          <a:xfrm>
            <a:off x="1451579" y="1561514"/>
            <a:ext cx="10036376" cy="4607466"/>
          </a:xfrm>
        </p:spPr>
        <p:txBody>
          <a:bodyPr>
            <a:normAutofit/>
          </a:bodyPr>
          <a:lstStyle/>
          <a:p>
            <a:r>
              <a:rPr lang="en-US" sz="2200" dirty="0" smtClean="0"/>
              <a:t>Functional </a:t>
            </a:r>
            <a:r>
              <a:rPr lang="en-US" sz="2200" dirty="0"/>
              <a:t>transformations process their inputs to produce outputs.</a:t>
            </a:r>
          </a:p>
          <a:p>
            <a:r>
              <a:rPr lang="en-US" sz="2200" dirty="0" smtClean="0"/>
              <a:t>May </a:t>
            </a:r>
            <a:r>
              <a:rPr lang="en-US" sz="2200" dirty="0"/>
              <a:t>be referred to as a pipe and filter </a:t>
            </a:r>
            <a:r>
              <a:rPr lang="en-US" sz="2200" dirty="0" smtClean="0"/>
              <a:t>model</a:t>
            </a:r>
          </a:p>
          <a:p>
            <a:pPr marL="0" indent="0">
              <a:buNone/>
            </a:pPr>
            <a:r>
              <a:rPr lang="en-US" sz="2300" b="1" dirty="0" smtClean="0"/>
              <a:t>Invoice </a:t>
            </a:r>
            <a:r>
              <a:rPr lang="en-US" sz="2300" b="1" dirty="0"/>
              <a:t>P</a:t>
            </a:r>
            <a:r>
              <a:rPr lang="en-US" sz="2300" b="1" dirty="0" smtClean="0"/>
              <a:t>rocessing System</a:t>
            </a:r>
            <a:endParaRPr lang="en-US" sz="2300" b="1" dirty="0"/>
          </a:p>
          <a:p>
            <a:pPr marL="0" indent="0">
              <a:buNone/>
            </a:pPr>
            <a:endParaRPr lang="en-US" sz="2200" dirty="0" smtClean="0"/>
          </a:p>
          <a:p>
            <a:pPr marL="0" indent="0">
              <a:buNone/>
            </a:pPr>
            <a:endParaRPr lang="en-US" sz="2200" dirty="0" smtClean="0"/>
          </a:p>
        </p:txBody>
      </p:sp>
      <p:pic>
        <p:nvPicPr>
          <p:cNvPr id="4" name="Picture 3"/>
          <p:cNvPicPr>
            <a:picLocks noChangeAspect="1"/>
          </p:cNvPicPr>
          <p:nvPr/>
        </p:nvPicPr>
        <p:blipFill>
          <a:blip r:embed="rId2"/>
          <a:stretch>
            <a:fillRect/>
          </a:stretch>
        </p:blipFill>
        <p:spPr>
          <a:xfrm>
            <a:off x="1451579" y="3185374"/>
            <a:ext cx="9603275" cy="2867696"/>
          </a:xfrm>
          <a:prstGeom prst="rect">
            <a:avLst/>
          </a:prstGeom>
        </p:spPr>
      </p:pic>
    </p:spTree>
    <p:extLst>
      <p:ext uri="{BB962C8B-B14F-4D97-AF65-F5344CB8AC3E}">
        <p14:creationId xmlns:p14="http://schemas.microsoft.com/office/powerpoint/2010/main" val="1837470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Pipeline Model Advantages</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Supports </a:t>
            </a:r>
            <a:r>
              <a:rPr lang="en-US" dirty="0"/>
              <a:t>transformation reuse.</a:t>
            </a:r>
          </a:p>
          <a:p>
            <a:r>
              <a:rPr lang="en-US" dirty="0"/>
              <a:t>Intuitive organization for stakeholder communication.</a:t>
            </a:r>
          </a:p>
          <a:p>
            <a:r>
              <a:rPr lang="en-US" dirty="0"/>
              <a:t>Easy to add new transformations.</a:t>
            </a:r>
          </a:p>
          <a:p>
            <a:r>
              <a:rPr lang="en-US" dirty="0"/>
              <a:t>Relatively simple to implement as either a concurrent or sequential system.</a:t>
            </a:r>
          </a:p>
          <a:p>
            <a:endParaRPr lang="en-US" dirty="0"/>
          </a:p>
        </p:txBody>
      </p:sp>
    </p:spTree>
    <p:extLst>
      <p:ext uri="{BB962C8B-B14F-4D97-AF65-F5344CB8AC3E}">
        <p14:creationId xmlns:p14="http://schemas.microsoft.com/office/powerpoint/2010/main" val="3021751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User Interface Design</a:t>
            </a:r>
            <a:endParaRPr lang="en-US" b="1" cap="none" dirty="0"/>
          </a:p>
        </p:txBody>
      </p:sp>
      <p:sp>
        <p:nvSpPr>
          <p:cNvPr id="3" name="Content Placeholder 2"/>
          <p:cNvSpPr>
            <a:spLocks noGrp="1"/>
          </p:cNvSpPr>
          <p:nvPr>
            <p:ph idx="1"/>
          </p:nvPr>
        </p:nvSpPr>
        <p:spPr>
          <a:xfrm>
            <a:off x="1451579" y="1561514"/>
            <a:ext cx="9603275" cy="4594587"/>
          </a:xfrm>
        </p:spPr>
        <p:txBody>
          <a:bodyPr/>
          <a:lstStyle/>
          <a:p>
            <a:r>
              <a:rPr lang="en-US" dirty="0" smtClean="0"/>
              <a:t>UI </a:t>
            </a:r>
            <a:r>
              <a:rPr lang="en-US" dirty="0"/>
              <a:t>design is not just about the arrangement of media on a screen</a:t>
            </a:r>
          </a:p>
          <a:p>
            <a:r>
              <a:rPr lang="en-US" dirty="0" smtClean="0"/>
              <a:t>It's </a:t>
            </a:r>
            <a:r>
              <a:rPr lang="en-US" dirty="0"/>
              <a:t>designing an entire experience for people</a:t>
            </a:r>
            <a:r>
              <a:rPr lang="en-US" dirty="0" smtClean="0"/>
              <a:t>, hence </a:t>
            </a:r>
            <a:r>
              <a:rPr lang="en-US" dirty="0"/>
              <a:t>a "look and feel"</a:t>
            </a:r>
          </a:p>
          <a:p>
            <a:r>
              <a:rPr lang="en-US" b="1" dirty="0" smtClean="0"/>
              <a:t>Psychology: </a:t>
            </a:r>
            <a:r>
              <a:rPr lang="en-US" dirty="0" smtClean="0"/>
              <a:t>building </a:t>
            </a:r>
            <a:r>
              <a:rPr lang="en-US" dirty="0"/>
              <a:t>a mental model</a:t>
            </a:r>
          </a:p>
          <a:p>
            <a:r>
              <a:rPr lang="en-US" b="1" dirty="0" smtClean="0"/>
              <a:t>Ergonomics: </a:t>
            </a:r>
            <a:r>
              <a:rPr lang="en-US" dirty="0" smtClean="0"/>
              <a:t>facilitating </a:t>
            </a:r>
            <a:r>
              <a:rPr lang="en-US" dirty="0"/>
              <a:t>navigation</a:t>
            </a:r>
          </a:p>
        </p:txBody>
      </p:sp>
    </p:spTree>
    <p:extLst>
      <p:ext uri="{BB962C8B-B14F-4D97-AF65-F5344CB8AC3E}">
        <p14:creationId xmlns:p14="http://schemas.microsoft.com/office/powerpoint/2010/main" val="714804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User Interface</a:t>
            </a:r>
            <a:endParaRPr lang="en-US" b="1" cap="none" dirty="0"/>
          </a:p>
        </p:txBody>
      </p:sp>
      <p:sp>
        <p:nvSpPr>
          <p:cNvPr id="3" name="Content Placeholder 2"/>
          <p:cNvSpPr>
            <a:spLocks noGrp="1"/>
          </p:cNvSpPr>
          <p:nvPr>
            <p:ph idx="1"/>
          </p:nvPr>
        </p:nvSpPr>
        <p:spPr>
          <a:xfrm>
            <a:off x="1451579" y="1561514"/>
            <a:ext cx="9933345" cy="3904831"/>
          </a:xfrm>
        </p:spPr>
        <p:txBody>
          <a:bodyPr/>
          <a:lstStyle/>
          <a:p>
            <a:r>
              <a:rPr lang="en-US" dirty="0" smtClean="0"/>
              <a:t>System </a:t>
            </a:r>
            <a:r>
              <a:rPr lang="en-US" dirty="0"/>
              <a:t>users often judge a system by its interface rather than its functionality</a:t>
            </a:r>
          </a:p>
          <a:p>
            <a:r>
              <a:rPr lang="en-US" dirty="0" smtClean="0"/>
              <a:t>A </a:t>
            </a:r>
            <a:r>
              <a:rPr lang="en-US" dirty="0"/>
              <a:t>poorly designed interface can cause a user to make catastrophic errors</a:t>
            </a:r>
          </a:p>
          <a:p>
            <a:r>
              <a:rPr lang="en-US" dirty="0" smtClean="0"/>
              <a:t>Poor </a:t>
            </a:r>
            <a:r>
              <a:rPr lang="en-US" dirty="0"/>
              <a:t>user interface design is the reason why so many software systems are never used</a:t>
            </a:r>
          </a:p>
          <a:p>
            <a:r>
              <a:rPr lang="en-US" dirty="0" smtClean="0"/>
              <a:t>Most </a:t>
            </a:r>
            <a:r>
              <a:rPr lang="en-US" dirty="0"/>
              <a:t>users of business systems interact with these systems through graphical user interfaces(GUIs)</a:t>
            </a:r>
          </a:p>
          <a:p>
            <a:r>
              <a:rPr lang="en-US" dirty="0" smtClean="0"/>
              <a:t>In </a:t>
            </a:r>
            <a:r>
              <a:rPr lang="en-US" dirty="0"/>
              <a:t>some cases</a:t>
            </a:r>
            <a:r>
              <a:rPr lang="en-US" dirty="0" smtClean="0"/>
              <a:t>, legacy </a:t>
            </a:r>
            <a:r>
              <a:rPr lang="en-US" dirty="0"/>
              <a:t>text-based interfaces are still used</a:t>
            </a:r>
          </a:p>
        </p:txBody>
      </p:sp>
    </p:spTree>
    <p:extLst>
      <p:ext uri="{BB962C8B-B14F-4D97-AF65-F5344CB8AC3E}">
        <p14:creationId xmlns:p14="http://schemas.microsoft.com/office/powerpoint/2010/main" val="21200138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2130" y="978459"/>
            <a:ext cx="9890973" cy="5139006"/>
          </a:xfrm>
          <a:prstGeom prst="rect">
            <a:avLst/>
          </a:prstGeom>
        </p:spPr>
      </p:pic>
      <p:sp>
        <p:nvSpPr>
          <p:cNvPr id="5" name="Rectangle 4"/>
          <p:cNvSpPr/>
          <p:nvPr/>
        </p:nvSpPr>
        <p:spPr>
          <a:xfrm>
            <a:off x="1262130" y="346588"/>
            <a:ext cx="5385652" cy="523220"/>
          </a:xfrm>
          <a:prstGeom prst="rect">
            <a:avLst/>
          </a:prstGeom>
        </p:spPr>
        <p:txBody>
          <a:bodyPr wrap="square">
            <a:spAutoFit/>
          </a:bodyPr>
          <a:lstStyle/>
          <a:p>
            <a:r>
              <a:rPr lang="en-US" sz="2800" b="1" dirty="0"/>
              <a:t>GUI </a:t>
            </a:r>
            <a:r>
              <a:rPr lang="en-US" sz="2800" b="1" dirty="0" smtClean="0"/>
              <a:t>characteristics</a:t>
            </a:r>
            <a:endParaRPr lang="en-US" sz="2800" b="1" dirty="0"/>
          </a:p>
        </p:txBody>
      </p:sp>
    </p:spTree>
    <p:extLst>
      <p:ext uri="{BB962C8B-B14F-4D97-AF65-F5344CB8AC3E}">
        <p14:creationId xmlns:p14="http://schemas.microsoft.com/office/powerpoint/2010/main" val="22894707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UI and </a:t>
            </a:r>
            <a:r>
              <a:rPr lang="en-US" b="1" dirty="0" smtClean="0"/>
              <a:t>UX</a:t>
            </a:r>
            <a:endParaRPr lang="en-US" b="1" dirty="0"/>
          </a:p>
        </p:txBody>
      </p:sp>
      <p:sp>
        <p:nvSpPr>
          <p:cNvPr id="3" name="Content Placeholder 2"/>
          <p:cNvSpPr>
            <a:spLocks noGrp="1"/>
          </p:cNvSpPr>
          <p:nvPr>
            <p:ph idx="1"/>
          </p:nvPr>
        </p:nvSpPr>
        <p:spPr>
          <a:xfrm>
            <a:off x="1451579" y="1561514"/>
            <a:ext cx="10255317" cy="4517314"/>
          </a:xfrm>
        </p:spPr>
        <p:txBody>
          <a:bodyPr>
            <a:normAutofit/>
          </a:bodyPr>
          <a:lstStyle/>
          <a:p>
            <a:r>
              <a:rPr lang="en-US" dirty="0" smtClean="0"/>
              <a:t>The </a:t>
            </a:r>
            <a:r>
              <a:rPr lang="en-US" dirty="0"/>
              <a:t>user interface is the graphical layout of an application</a:t>
            </a:r>
            <a:r>
              <a:rPr lang="en-US" dirty="0" smtClean="0"/>
              <a:t>. It </a:t>
            </a:r>
            <a:r>
              <a:rPr lang="en-US" dirty="0"/>
              <a:t>consists of the buttons users click on</a:t>
            </a:r>
            <a:r>
              <a:rPr lang="en-US" dirty="0" smtClean="0"/>
              <a:t>, the </a:t>
            </a:r>
            <a:r>
              <a:rPr lang="en-US" dirty="0"/>
              <a:t>text they read</a:t>
            </a:r>
            <a:r>
              <a:rPr lang="en-US" dirty="0" smtClean="0"/>
              <a:t>, the </a:t>
            </a:r>
            <a:r>
              <a:rPr lang="en-US" dirty="0"/>
              <a:t>images</a:t>
            </a:r>
            <a:r>
              <a:rPr lang="en-US" dirty="0" smtClean="0"/>
              <a:t>, sliders, text </a:t>
            </a:r>
            <a:r>
              <a:rPr lang="en-US" dirty="0"/>
              <a:t>entry fields</a:t>
            </a:r>
            <a:r>
              <a:rPr lang="en-US" dirty="0" smtClean="0"/>
              <a:t>, and </a:t>
            </a:r>
            <a:r>
              <a:rPr lang="en-US" dirty="0"/>
              <a:t>all the rest of the items the user interacts with</a:t>
            </a:r>
            <a:r>
              <a:rPr lang="en-US" dirty="0" smtClean="0"/>
              <a:t>.</a:t>
            </a:r>
          </a:p>
          <a:p>
            <a:r>
              <a:rPr lang="en-US" dirty="0" smtClean="0"/>
              <a:t>This </a:t>
            </a:r>
            <a:r>
              <a:rPr lang="en-US" dirty="0"/>
              <a:t>includes screen layout</a:t>
            </a:r>
            <a:r>
              <a:rPr lang="en-US" dirty="0" smtClean="0"/>
              <a:t>, transitions, interface </a:t>
            </a:r>
            <a:r>
              <a:rPr lang="en-US" dirty="0"/>
              <a:t>animations and every single micro-interaction</a:t>
            </a:r>
            <a:r>
              <a:rPr lang="en-US" dirty="0" smtClean="0"/>
              <a:t>. Any </a:t>
            </a:r>
            <a:r>
              <a:rPr lang="en-US" dirty="0"/>
              <a:t>sort of visual element</a:t>
            </a:r>
            <a:r>
              <a:rPr lang="en-US" dirty="0" smtClean="0"/>
              <a:t>, interaction, or </a:t>
            </a:r>
            <a:r>
              <a:rPr lang="en-US" dirty="0"/>
              <a:t>animation must all be designed</a:t>
            </a:r>
            <a:r>
              <a:rPr lang="en-US" dirty="0" smtClean="0"/>
              <a:t>. UI </a:t>
            </a:r>
            <a:r>
              <a:rPr lang="en-US" dirty="0"/>
              <a:t>designers are graphic designers</a:t>
            </a:r>
            <a:r>
              <a:rPr lang="en-US" dirty="0" smtClean="0"/>
              <a:t>. They're </a:t>
            </a:r>
            <a:r>
              <a:rPr lang="en-US" dirty="0"/>
              <a:t>concerned with aesthetics.</a:t>
            </a:r>
          </a:p>
          <a:p>
            <a:r>
              <a:rPr lang="en-US" dirty="0" smtClean="0"/>
              <a:t>User </a:t>
            </a:r>
            <a:r>
              <a:rPr lang="en-US" dirty="0"/>
              <a:t>experience(UX)is determined by how easy or difficult it is to interact with the user interface elements that UI designers have created.</a:t>
            </a:r>
          </a:p>
          <a:p>
            <a:r>
              <a:rPr lang="en-US" dirty="0" smtClean="0"/>
              <a:t>UI </a:t>
            </a:r>
            <a:r>
              <a:rPr lang="en-US" dirty="0"/>
              <a:t>designers are tasked with deciding how the user interface will </a:t>
            </a:r>
            <a:r>
              <a:rPr lang="en-US" dirty="0" err="1"/>
              <a:t>look,UX</a:t>
            </a:r>
            <a:r>
              <a:rPr lang="en-US" dirty="0"/>
              <a:t> designers are in charge of </a:t>
            </a:r>
            <a:r>
              <a:rPr lang="en-US" dirty="0" smtClean="0"/>
              <a:t>determining </a:t>
            </a:r>
            <a:r>
              <a:rPr lang="en-US" dirty="0"/>
              <a:t>how the user interface operates</a:t>
            </a:r>
            <a:r>
              <a:rPr lang="en-US" dirty="0" smtClean="0"/>
              <a:t>.</a:t>
            </a:r>
            <a:endParaRPr lang="en-US" dirty="0"/>
          </a:p>
        </p:txBody>
      </p:sp>
    </p:spTree>
    <p:extLst>
      <p:ext uri="{BB962C8B-B14F-4D97-AF65-F5344CB8AC3E}">
        <p14:creationId xmlns:p14="http://schemas.microsoft.com/office/powerpoint/2010/main" val="3287370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10010618" cy="4568830"/>
          </a:xfrm>
        </p:spPr>
        <p:txBody>
          <a:bodyPr>
            <a:normAutofit/>
          </a:bodyPr>
          <a:lstStyle/>
          <a:p>
            <a:r>
              <a:rPr lang="en-US" dirty="0"/>
              <a:t>UX designer decides how the user interface works while the UI designer decides how the user interface looks</a:t>
            </a:r>
            <a:r>
              <a:rPr lang="en-US" dirty="0" smtClean="0"/>
              <a:t>.</a:t>
            </a:r>
          </a:p>
          <a:p>
            <a:r>
              <a:rPr lang="en-US" dirty="0" smtClean="0"/>
              <a:t>UX </a:t>
            </a:r>
            <a:r>
              <a:rPr lang="en-US" dirty="0"/>
              <a:t>design is the process used to determine what the experience will be like when a user interacts with your product.</a:t>
            </a:r>
          </a:p>
          <a:p>
            <a:r>
              <a:rPr lang="en-US" dirty="0" smtClean="0"/>
              <a:t>User </a:t>
            </a:r>
            <a:r>
              <a:rPr lang="en-US" dirty="0"/>
              <a:t>experience design is an approach to design that takes the user into account</a:t>
            </a:r>
          </a:p>
          <a:p>
            <a:r>
              <a:rPr lang="en-US" dirty="0" smtClean="0"/>
              <a:t>UX </a:t>
            </a:r>
            <a:r>
              <a:rPr lang="en-US" dirty="0"/>
              <a:t>is improving how useful</a:t>
            </a:r>
            <a:r>
              <a:rPr lang="en-US" dirty="0" smtClean="0"/>
              <a:t>, easy, pleasant, marketable, or </a:t>
            </a:r>
            <a:r>
              <a:rPr lang="en-US" dirty="0"/>
              <a:t>addictive it is to use a product</a:t>
            </a:r>
          </a:p>
          <a:p>
            <a:r>
              <a:rPr lang="en-US" dirty="0" smtClean="0"/>
              <a:t>UX </a:t>
            </a:r>
            <a:r>
              <a:rPr lang="en-US" dirty="0"/>
              <a:t>design is a commitment to building products with the customer in mindedness</a:t>
            </a:r>
          </a:p>
          <a:p>
            <a:r>
              <a:rPr lang="en-US" dirty="0" smtClean="0"/>
              <a:t>UX </a:t>
            </a:r>
            <a:r>
              <a:rPr lang="en-US" dirty="0"/>
              <a:t>design is so much more than just designing for a </a:t>
            </a:r>
            <a:r>
              <a:rPr lang="en-US" dirty="0" smtClean="0"/>
              <a:t>screen</a:t>
            </a:r>
          </a:p>
          <a:p>
            <a:r>
              <a:rPr lang="en-US" dirty="0"/>
              <a:t>.A successful user interface should be intuitive(not require training to operate),efficient (not create additional or unnecessary friction) and user-friendly(be enjoyable to use).</a:t>
            </a:r>
          </a:p>
          <a:p>
            <a:pPr marL="0" indent="0">
              <a:buNone/>
            </a:pPr>
            <a:endParaRPr lang="en-US" dirty="0"/>
          </a:p>
          <a:p>
            <a:endParaRPr lang="en-US" dirty="0"/>
          </a:p>
        </p:txBody>
      </p:sp>
    </p:spTree>
    <p:extLst>
      <p:ext uri="{BB962C8B-B14F-4D97-AF65-F5344CB8AC3E}">
        <p14:creationId xmlns:p14="http://schemas.microsoft.com/office/powerpoint/2010/main" val="382302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682580" y="560811"/>
            <a:ext cx="10753859" cy="4139977"/>
          </a:xfrm>
        </p:spPr>
        <p:txBody>
          <a:bodyPr>
            <a:noAutofit/>
          </a:bodyPr>
          <a:lstStyle/>
          <a:p>
            <a:pPr marL="0" indent="0">
              <a:buNone/>
            </a:pPr>
            <a:r>
              <a:rPr lang="en-US" sz="2300" b="1" dirty="0"/>
              <a:t>Three characteristics that serve as guide for the evaluation of a good design</a:t>
            </a:r>
          </a:p>
          <a:p>
            <a:r>
              <a:rPr lang="en-US" sz="2200" dirty="0"/>
              <a:t>The design must implement all of the explicit requirements contained in the analysis model, and it must accommodate all of </a:t>
            </a:r>
            <a:r>
              <a:rPr lang="en-US" sz="2200" dirty="0" smtClean="0"/>
              <a:t>the implicit </a:t>
            </a:r>
            <a:r>
              <a:rPr lang="en-US" sz="2200" dirty="0"/>
              <a:t>requirements desired by the </a:t>
            </a:r>
            <a:r>
              <a:rPr lang="en-US" sz="2200" dirty="0" smtClean="0"/>
              <a:t>customer.</a:t>
            </a:r>
            <a:endParaRPr lang="en-US" sz="2200" dirty="0"/>
          </a:p>
          <a:p>
            <a:r>
              <a:rPr lang="en-US" sz="2200" dirty="0"/>
              <a:t>The design must be a readable, understandable guide for those who generate code and for those who test and subsequently support the </a:t>
            </a:r>
            <a:r>
              <a:rPr lang="en-US" sz="2200" dirty="0" smtClean="0"/>
              <a:t>software.</a:t>
            </a:r>
            <a:endParaRPr lang="en-US" sz="2200" dirty="0"/>
          </a:p>
          <a:p>
            <a:r>
              <a:rPr lang="en-US" sz="2200" dirty="0"/>
              <a:t>The design should provide a complete picture of the software, addressing the data, functional and behavioral domains from an implementation perspectives</a:t>
            </a:r>
          </a:p>
        </p:txBody>
      </p:sp>
    </p:spTree>
    <p:extLst>
      <p:ext uri="{BB962C8B-B14F-4D97-AF65-F5344CB8AC3E}">
        <p14:creationId xmlns:p14="http://schemas.microsoft.com/office/powerpoint/2010/main" val="12256568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8795" y="283335"/>
            <a:ext cx="10354614" cy="5808372"/>
          </a:xfrm>
          <a:prstGeom prst="rect">
            <a:avLst/>
          </a:prstGeom>
        </p:spPr>
      </p:pic>
    </p:spTree>
    <p:extLst>
      <p:ext uri="{BB962C8B-B14F-4D97-AF65-F5344CB8AC3E}">
        <p14:creationId xmlns:p14="http://schemas.microsoft.com/office/powerpoint/2010/main" val="3991477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User Interface</a:t>
            </a:r>
            <a:endParaRPr lang="en-US" b="1" cap="none" dirty="0"/>
          </a:p>
        </p:txBody>
      </p:sp>
      <p:sp>
        <p:nvSpPr>
          <p:cNvPr id="3" name="Content Placeholder 2"/>
          <p:cNvSpPr>
            <a:spLocks noGrp="1"/>
          </p:cNvSpPr>
          <p:nvPr>
            <p:ph idx="1"/>
          </p:nvPr>
        </p:nvSpPr>
        <p:spPr>
          <a:xfrm>
            <a:off x="1451579" y="1561514"/>
            <a:ext cx="9603275" cy="4414283"/>
          </a:xfrm>
        </p:spPr>
        <p:txBody>
          <a:bodyPr>
            <a:normAutofit/>
          </a:bodyPr>
          <a:lstStyle/>
          <a:p>
            <a:r>
              <a:rPr lang="en-US" dirty="0" smtClean="0"/>
              <a:t>User </a:t>
            </a:r>
            <a:r>
              <a:rPr lang="en-US" dirty="0"/>
              <a:t>interface is the front-end application view to which user interacts in order to use the software</a:t>
            </a:r>
            <a:r>
              <a:rPr lang="en-US" dirty="0" smtClean="0"/>
              <a:t>.</a:t>
            </a:r>
          </a:p>
          <a:p>
            <a:r>
              <a:rPr lang="en-US" dirty="0" smtClean="0"/>
              <a:t>The </a:t>
            </a:r>
            <a:r>
              <a:rPr lang="en-US" dirty="0"/>
              <a:t>software becomes more popular if its user interface is:</a:t>
            </a:r>
          </a:p>
          <a:p>
            <a:pPr lvl="1"/>
            <a:r>
              <a:rPr lang="en-US" sz="2000" dirty="0" smtClean="0"/>
              <a:t>Attractive</a:t>
            </a:r>
            <a:endParaRPr lang="en-US" sz="2000" dirty="0"/>
          </a:p>
          <a:p>
            <a:pPr lvl="1"/>
            <a:r>
              <a:rPr lang="en-US" sz="2000" dirty="0" smtClean="0"/>
              <a:t>Simple </a:t>
            </a:r>
            <a:r>
              <a:rPr lang="en-US" sz="2000" dirty="0"/>
              <a:t>to use</a:t>
            </a:r>
          </a:p>
          <a:p>
            <a:pPr lvl="1"/>
            <a:r>
              <a:rPr lang="en-US" sz="2000" dirty="0" smtClean="0"/>
              <a:t>Responsive </a:t>
            </a:r>
            <a:r>
              <a:rPr lang="en-US" sz="2000" dirty="0"/>
              <a:t>in short time</a:t>
            </a:r>
          </a:p>
          <a:p>
            <a:pPr lvl="1"/>
            <a:r>
              <a:rPr lang="en-US" sz="2000" dirty="0" smtClean="0"/>
              <a:t>Clear </a:t>
            </a:r>
            <a:r>
              <a:rPr lang="en-US" sz="2000" dirty="0"/>
              <a:t>to understand</a:t>
            </a:r>
          </a:p>
          <a:p>
            <a:pPr lvl="1"/>
            <a:r>
              <a:rPr lang="en-US" sz="2000" dirty="0" smtClean="0"/>
              <a:t>Consistent </a:t>
            </a:r>
            <a:r>
              <a:rPr lang="en-US" sz="2000" dirty="0"/>
              <a:t>on all interface screens</a:t>
            </a:r>
          </a:p>
        </p:txBody>
      </p:sp>
    </p:spTree>
    <p:extLst>
      <p:ext uri="{BB962C8B-B14F-4D97-AF65-F5344CB8AC3E}">
        <p14:creationId xmlns:p14="http://schemas.microsoft.com/office/powerpoint/2010/main" val="33165445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UI Design Principles</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pPr marL="0" indent="0">
              <a:buNone/>
            </a:pPr>
            <a:r>
              <a:rPr lang="en-US" b="1" dirty="0" smtClean="0"/>
              <a:t>User </a:t>
            </a:r>
            <a:r>
              <a:rPr lang="en-US" b="1" dirty="0"/>
              <a:t>familiarity</a:t>
            </a:r>
          </a:p>
          <a:p>
            <a:r>
              <a:rPr lang="en-US" dirty="0" smtClean="0"/>
              <a:t>The </a:t>
            </a:r>
            <a:r>
              <a:rPr lang="en-US" dirty="0"/>
              <a:t>interface should be based on user-oriented terms and concepts rather than computer concepts</a:t>
            </a:r>
          </a:p>
          <a:p>
            <a:r>
              <a:rPr lang="en-US" dirty="0" err="1" smtClean="0"/>
              <a:t>E.g</a:t>
            </a:r>
            <a:r>
              <a:rPr lang="en-US" dirty="0" err="1"/>
              <a:t>.,an</a:t>
            </a:r>
            <a:r>
              <a:rPr lang="en-US" dirty="0"/>
              <a:t> office system should use concepts such as </a:t>
            </a:r>
            <a:r>
              <a:rPr lang="en-US" dirty="0" err="1"/>
              <a:t>letters,documents,folders</a:t>
            </a:r>
            <a:r>
              <a:rPr lang="en-US" dirty="0"/>
              <a:t> </a:t>
            </a:r>
            <a:r>
              <a:rPr lang="en-US" dirty="0" err="1"/>
              <a:t>etc.Rather</a:t>
            </a:r>
            <a:r>
              <a:rPr lang="en-US" dirty="0"/>
              <a:t> than </a:t>
            </a:r>
            <a:r>
              <a:rPr lang="en-US" dirty="0" err="1"/>
              <a:t>directories,file</a:t>
            </a:r>
            <a:r>
              <a:rPr lang="en-US" dirty="0"/>
              <a:t> </a:t>
            </a:r>
            <a:r>
              <a:rPr lang="en-US" dirty="0" err="1"/>
              <a:t>identifiers,etc</a:t>
            </a:r>
            <a:r>
              <a:rPr lang="en-US" dirty="0"/>
              <a:t>.</a:t>
            </a:r>
          </a:p>
          <a:p>
            <a:pPr marL="0" indent="0">
              <a:buNone/>
            </a:pPr>
            <a:r>
              <a:rPr lang="en-US" b="1" dirty="0" smtClean="0"/>
              <a:t>Consistency</a:t>
            </a:r>
            <a:endParaRPr lang="en-US" b="1" dirty="0"/>
          </a:p>
          <a:p>
            <a:r>
              <a:rPr lang="en-US" dirty="0" smtClean="0"/>
              <a:t>The </a:t>
            </a:r>
            <a:r>
              <a:rPr lang="en-US" dirty="0"/>
              <a:t>system should display and appropriate level of consistency</a:t>
            </a:r>
          </a:p>
          <a:p>
            <a:r>
              <a:rPr lang="en-US" dirty="0" smtClean="0"/>
              <a:t>Commands </a:t>
            </a:r>
            <a:r>
              <a:rPr lang="en-US" dirty="0"/>
              <a:t>and menus should have the same </a:t>
            </a:r>
            <a:r>
              <a:rPr lang="en-US" dirty="0" err="1"/>
              <a:t>format,commmand</a:t>
            </a:r>
            <a:r>
              <a:rPr lang="en-US" dirty="0"/>
              <a:t> punctuation should be </a:t>
            </a:r>
            <a:r>
              <a:rPr lang="en-US" dirty="0" err="1"/>
              <a:t>similar,etc</a:t>
            </a:r>
            <a:r>
              <a:rPr lang="en-US" dirty="0"/>
              <a:t>.</a:t>
            </a:r>
          </a:p>
        </p:txBody>
      </p:sp>
    </p:spTree>
    <p:extLst>
      <p:ext uri="{BB962C8B-B14F-4D97-AF65-F5344CB8AC3E}">
        <p14:creationId xmlns:p14="http://schemas.microsoft.com/office/powerpoint/2010/main" val="2085107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55951"/>
          </a:xfrm>
        </p:spPr>
        <p:txBody>
          <a:bodyPr>
            <a:normAutofit lnSpcReduction="10000"/>
          </a:bodyPr>
          <a:lstStyle/>
          <a:p>
            <a:pPr marL="0" indent="0">
              <a:buNone/>
            </a:pPr>
            <a:r>
              <a:rPr lang="en-US" b="1" dirty="0" smtClean="0"/>
              <a:t>Minimal </a:t>
            </a:r>
            <a:r>
              <a:rPr lang="en-US" b="1" dirty="0"/>
              <a:t>surprise</a:t>
            </a:r>
          </a:p>
          <a:p>
            <a:r>
              <a:rPr lang="en-US" dirty="0" smtClean="0"/>
              <a:t>If </a:t>
            </a:r>
            <a:r>
              <a:rPr lang="en-US" dirty="0"/>
              <a:t>a command operates in a known way</a:t>
            </a:r>
            <a:r>
              <a:rPr lang="en-US" dirty="0" smtClean="0"/>
              <a:t>, the </a:t>
            </a:r>
            <a:r>
              <a:rPr lang="en-US" dirty="0"/>
              <a:t>user should be able to predict the operation of comparable commands.</a:t>
            </a:r>
          </a:p>
          <a:p>
            <a:pPr marL="0" indent="0">
              <a:buNone/>
            </a:pPr>
            <a:r>
              <a:rPr lang="en-US" b="1" dirty="0" smtClean="0"/>
              <a:t>Recoverability</a:t>
            </a:r>
            <a:endParaRPr lang="en-US" b="1" dirty="0"/>
          </a:p>
          <a:p>
            <a:r>
              <a:rPr lang="en-US" dirty="0" smtClean="0"/>
              <a:t>The </a:t>
            </a:r>
            <a:r>
              <a:rPr lang="en-US" dirty="0"/>
              <a:t>system should provide some resilience to user errors and allow the user to recover from errors</a:t>
            </a:r>
          </a:p>
          <a:p>
            <a:r>
              <a:rPr lang="en-US" dirty="0" smtClean="0"/>
              <a:t>This </a:t>
            </a:r>
            <a:r>
              <a:rPr lang="en-US" dirty="0"/>
              <a:t>might include an undo facility</a:t>
            </a:r>
            <a:r>
              <a:rPr lang="en-US" dirty="0" smtClean="0"/>
              <a:t>, confirmation </a:t>
            </a:r>
            <a:r>
              <a:rPr lang="en-US" dirty="0"/>
              <a:t>of destructive actions</a:t>
            </a:r>
            <a:r>
              <a:rPr lang="en-US" dirty="0" smtClean="0"/>
              <a:t>, deletes, etc</a:t>
            </a:r>
            <a:r>
              <a:rPr lang="en-US" dirty="0"/>
              <a:t>.</a:t>
            </a:r>
          </a:p>
          <a:p>
            <a:r>
              <a:rPr lang="en-US" dirty="0" smtClean="0"/>
              <a:t>This </a:t>
            </a:r>
            <a:r>
              <a:rPr lang="en-US" dirty="0"/>
              <a:t>might include an undo facility</a:t>
            </a:r>
            <a:r>
              <a:rPr lang="en-US" dirty="0" smtClean="0"/>
              <a:t>, confirmation </a:t>
            </a:r>
            <a:r>
              <a:rPr lang="en-US" dirty="0"/>
              <a:t>of destructive actions</a:t>
            </a:r>
            <a:r>
              <a:rPr lang="en-US" dirty="0" smtClean="0"/>
              <a:t>, deletes, etc</a:t>
            </a:r>
            <a:r>
              <a:rPr lang="en-US" dirty="0"/>
              <a:t>.</a:t>
            </a:r>
          </a:p>
          <a:p>
            <a:pPr marL="0" indent="0">
              <a:buNone/>
            </a:pPr>
            <a:r>
              <a:rPr lang="en-US" b="1" dirty="0" smtClean="0"/>
              <a:t>User </a:t>
            </a:r>
            <a:r>
              <a:rPr lang="en-US" b="1" dirty="0"/>
              <a:t>guidance</a:t>
            </a:r>
          </a:p>
          <a:p>
            <a:r>
              <a:rPr lang="en-US" dirty="0" smtClean="0"/>
              <a:t>Some </a:t>
            </a:r>
            <a:r>
              <a:rPr lang="en-US" dirty="0"/>
              <a:t>user guidance such as help systems</a:t>
            </a:r>
            <a:r>
              <a:rPr lang="en-US" dirty="0" smtClean="0"/>
              <a:t>, on-line manuals, </a:t>
            </a:r>
            <a:r>
              <a:rPr lang="en-US" dirty="0" err="1" smtClean="0"/>
              <a:t>etc</a:t>
            </a:r>
            <a:r>
              <a:rPr lang="en-US" dirty="0" smtClean="0"/>
              <a:t> </a:t>
            </a:r>
            <a:r>
              <a:rPr lang="en-US" dirty="0"/>
              <a:t>should be supplied</a:t>
            </a:r>
          </a:p>
        </p:txBody>
      </p:sp>
    </p:spTree>
    <p:extLst>
      <p:ext uri="{BB962C8B-B14F-4D97-AF65-F5344CB8AC3E}">
        <p14:creationId xmlns:p14="http://schemas.microsoft.com/office/powerpoint/2010/main" val="17639058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User diversity</a:t>
            </a:r>
          </a:p>
          <a:p>
            <a:r>
              <a:rPr lang="en-US" sz="2000" dirty="0" smtClean="0"/>
              <a:t>Interaction </a:t>
            </a:r>
            <a:r>
              <a:rPr lang="en-US" sz="2000" dirty="0"/>
              <a:t>facilities for different types of user should be supported </a:t>
            </a:r>
            <a:endParaRPr lang="en-US" sz="2000" dirty="0" smtClean="0"/>
          </a:p>
          <a:p>
            <a:r>
              <a:rPr lang="en-US" sz="2000" dirty="0" err="1" smtClean="0"/>
              <a:t>E.g</a:t>
            </a:r>
            <a:r>
              <a:rPr lang="en-US" sz="2000" dirty="0" err="1"/>
              <a:t>.,some</a:t>
            </a:r>
            <a:r>
              <a:rPr lang="en-US" sz="2000" dirty="0"/>
              <a:t> users have seeing difficulties and so larger text should be available</a:t>
            </a:r>
          </a:p>
          <a:p>
            <a:pPr marL="0" indent="0">
              <a:buNone/>
            </a:pPr>
            <a:r>
              <a:rPr lang="en-US" b="1" dirty="0" smtClean="0"/>
              <a:t>Speak </a:t>
            </a:r>
            <a:r>
              <a:rPr lang="en-US" b="1" dirty="0"/>
              <a:t>user's </a:t>
            </a:r>
            <a:r>
              <a:rPr lang="en-US" b="1" dirty="0" smtClean="0"/>
              <a:t>language</a:t>
            </a:r>
          </a:p>
          <a:p>
            <a:r>
              <a:rPr lang="en-US" sz="2100" dirty="0" smtClean="0"/>
              <a:t>understandable </a:t>
            </a:r>
            <a:r>
              <a:rPr lang="en-US" sz="2100" dirty="0" err="1"/>
              <a:t>instructions,feedback,error</a:t>
            </a:r>
            <a:r>
              <a:rPr lang="en-US" sz="2100" dirty="0"/>
              <a:t> messages</a:t>
            </a:r>
          </a:p>
          <a:p>
            <a:pPr marL="0" indent="0">
              <a:buNone/>
            </a:pPr>
            <a:r>
              <a:rPr lang="en-US" b="1" dirty="0" smtClean="0"/>
              <a:t>Anticipation</a:t>
            </a:r>
            <a:endParaRPr lang="en-US" b="1" dirty="0"/>
          </a:p>
          <a:p>
            <a:r>
              <a:rPr lang="en-US" dirty="0" smtClean="0"/>
              <a:t>hide </a:t>
            </a:r>
            <a:r>
              <a:rPr lang="en-US" dirty="0"/>
              <a:t>or grey out inactive features</a:t>
            </a:r>
          </a:p>
        </p:txBody>
      </p:sp>
    </p:spTree>
    <p:extLst>
      <p:ext uri="{BB962C8B-B14F-4D97-AF65-F5344CB8AC3E}">
        <p14:creationId xmlns:p14="http://schemas.microsoft.com/office/powerpoint/2010/main" val="20604048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User-System Interaction</a:t>
            </a:r>
            <a:endParaRPr lang="en-US" b="1"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Two </a:t>
            </a:r>
            <a:r>
              <a:rPr lang="en-US" b="1" dirty="0"/>
              <a:t>problems must be addressed in interactive systems design</a:t>
            </a:r>
          </a:p>
          <a:p>
            <a:r>
              <a:rPr lang="en-US" dirty="0" smtClean="0"/>
              <a:t>How </a:t>
            </a:r>
            <a:r>
              <a:rPr lang="en-US" dirty="0"/>
              <a:t>should information from the user be </a:t>
            </a:r>
            <a:r>
              <a:rPr lang="en-US" dirty="0" smtClean="0"/>
              <a:t>provided to </a:t>
            </a:r>
            <a:r>
              <a:rPr lang="en-US" dirty="0"/>
              <a:t>the computer system?</a:t>
            </a:r>
          </a:p>
          <a:p>
            <a:r>
              <a:rPr lang="en-US" dirty="0" smtClean="0"/>
              <a:t>How </a:t>
            </a:r>
            <a:r>
              <a:rPr lang="en-US" dirty="0"/>
              <a:t>should information from the computer system be presented to the user?</a:t>
            </a:r>
          </a:p>
        </p:txBody>
      </p:sp>
    </p:spTree>
    <p:extLst>
      <p:ext uri="{BB962C8B-B14F-4D97-AF65-F5344CB8AC3E}">
        <p14:creationId xmlns:p14="http://schemas.microsoft.com/office/powerpoint/2010/main" val="797420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Various Types Of User Interfaces Include:</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100" dirty="0" smtClean="0"/>
              <a:t>graphical </a:t>
            </a:r>
            <a:r>
              <a:rPr lang="en-US" sz="2100" dirty="0"/>
              <a:t>user interface(GUI)</a:t>
            </a:r>
          </a:p>
          <a:p>
            <a:r>
              <a:rPr lang="en-US" sz="2100" dirty="0" smtClean="0"/>
              <a:t>command </a:t>
            </a:r>
            <a:r>
              <a:rPr lang="en-US" sz="2100" dirty="0"/>
              <a:t>line interface(CLI)</a:t>
            </a:r>
          </a:p>
          <a:p>
            <a:r>
              <a:rPr lang="en-US" sz="2100" dirty="0" smtClean="0"/>
              <a:t>menu-driven </a:t>
            </a:r>
            <a:r>
              <a:rPr lang="en-US" sz="2100" dirty="0"/>
              <a:t>user interface</a:t>
            </a:r>
          </a:p>
          <a:p>
            <a:r>
              <a:rPr lang="en-US" sz="2100" dirty="0" smtClean="0"/>
              <a:t>touch </a:t>
            </a:r>
            <a:r>
              <a:rPr lang="en-US" sz="2100" dirty="0"/>
              <a:t>user interface</a:t>
            </a:r>
          </a:p>
          <a:p>
            <a:r>
              <a:rPr lang="en-US" sz="2100" dirty="0" smtClean="0"/>
              <a:t>voice </a:t>
            </a:r>
            <a:r>
              <a:rPr lang="en-US" sz="2100" dirty="0"/>
              <a:t>user interface(VUI)</a:t>
            </a:r>
          </a:p>
          <a:p>
            <a:r>
              <a:rPr lang="en-US" sz="2100" dirty="0" smtClean="0"/>
              <a:t>form-based </a:t>
            </a:r>
            <a:r>
              <a:rPr lang="en-US" sz="2100" dirty="0"/>
              <a:t>user interface</a:t>
            </a:r>
          </a:p>
          <a:p>
            <a:r>
              <a:rPr lang="en-US" sz="2100" dirty="0" smtClean="0"/>
              <a:t>natural </a:t>
            </a:r>
            <a:r>
              <a:rPr lang="en-US" sz="2100" dirty="0"/>
              <a:t>language user interface</a:t>
            </a:r>
          </a:p>
        </p:txBody>
      </p:sp>
    </p:spTree>
    <p:extLst>
      <p:ext uri="{BB962C8B-B14F-4D97-AF65-F5344CB8AC3E}">
        <p14:creationId xmlns:p14="http://schemas.microsoft.com/office/powerpoint/2010/main" val="461661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Guidelines For Form And Report Design</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pPr marL="0" indent="0">
              <a:buNone/>
            </a:pPr>
            <a:r>
              <a:rPr lang="en-US" sz="2100" b="1" dirty="0" smtClean="0"/>
              <a:t>Meaningful </a:t>
            </a:r>
            <a:r>
              <a:rPr lang="en-US" sz="2100" b="1" dirty="0"/>
              <a:t>titles</a:t>
            </a:r>
          </a:p>
          <a:p>
            <a:pPr lvl="1"/>
            <a:r>
              <a:rPr lang="en-US" sz="2100" dirty="0" smtClean="0"/>
              <a:t>clear, specific, version </a:t>
            </a:r>
            <a:r>
              <a:rPr lang="en-US" sz="2100" dirty="0"/>
              <a:t>information</a:t>
            </a:r>
            <a:r>
              <a:rPr lang="en-US" sz="2100" dirty="0" smtClean="0"/>
              <a:t>, current </a:t>
            </a:r>
            <a:r>
              <a:rPr lang="en-US" sz="2100" dirty="0"/>
              <a:t>date</a:t>
            </a:r>
          </a:p>
          <a:p>
            <a:pPr marL="0" indent="0">
              <a:buNone/>
            </a:pPr>
            <a:r>
              <a:rPr lang="en-US" sz="2100" b="1" dirty="0" smtClean="0"/>
              <a:t>Meaningful </a:t>
            </a:r>
            <a:r>
              <a:rPr lang="en-US" sz="2100" b="1" dirty="0"/>
              <a:t>information</a:t>
            </a:r>
          </a:p>
          <a:p>
            <a:pPr lvl="1"/>
            <a:r>
              <a:rPr lang="en-US" sz="2100" dirty="0" smtClean="0"/>
              <a:t>include </a:t>
            </a:r>
            <a:r>
              <a:rPr lang="en-US" sz="2100" dirty="0"/>
              <a:t>only necessary information</a:t>
            </a:r>
          </a:p>
          <a:p>
            <a:pPr marL="0" indent="0">
              <a:buNone/>
            </a:pPr>
            <a:r>
              <a:rPr lang="en-US" sz="2100" b="1" dirty="0" smtClean="0"/>
              <a:t>Balanced </a:t>
            </a:r>
            <a:r>
              <a:rPr lang="en-US" sz="2100" b="1" dirty="0"/>
              <a:t>layout</a:t>
            </a:r>
          </a:p>
          <a:p>
            <a:pPr lvl="1"/>
            <a:r>
              <a:rPr lang="en-US" sz="2100" dirty="0" smtClean="0"/>
              <a:t>adequate </a:t>
            </a:r>
            <a:r>
              <a:rPr lang="en-US" sz="2100" dirty="0" err="1"/>
              <a:t>spacing,margins,and</a:t>
            </a:r>
            <a:r>
              <a:rPr lang="en-US" sz="2100" dirty="0"/>
              <a:t> clear labels</a:t>
            </a:r>
          </a:p>
          <a:p>
            <a:pPr marL="0" indent="0">
              <a:buNone/>
            </a:pPr>
            <a:r>
              <a:rPr lang="en-US" sz="2100" b="1" dirty="0" smtClean="0"/>
              <a:t>Easy </a:t>
            </a:r>
            <a:r>
              <a:rPr lang="en-US" sz="2100" b="1" dirty="0"/>
              <a:t>navigation system</a:t>
            </a:r>
          </a:p>
          <a:p>
            <a:pPr lvl="1"/>
            <a:r>
              <a:rPr lang="en-US" sz="2100" dirty="0" smtClean="0"/>
              <a:t>show </a:t>
            </a:r>
            <a:r>
              <a:rPr lang="en-US" sz="2100" dirty="0"/>
              <a:t>how to move forward and </a:t>
            </a:r>
            <a:r>
              <a:rPr lang="en-US" sz="2100" dirty="0" err="1"/>
              <a:t>backward,and</a:t>
            </a:r>
            <a:r>
              <a:rPr lang="en-US" sz="2100" dirty="0"/>
              <a:t> where you are currently</a:t>
            </a:r>
          </a:p>
        </p:txBody>
      </p:sp>
    </p:spTree>
    <p:extLst>
      <p:ext uri="{BB962C8B-B14F-4D97-AF65-F5344CB8AC3E}">
        <p14:creationId xmlns:p14="http://schemas.microsoft.com/office/powerpoint/2010/main" val="732446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Introduction To HCI</a:t>
            </a:r>
            <a:endParaRPr lang="en-US" b="1" cap="none" dirty="0"/>
          </a:p>
        </p:txBody>
      </p:sp>
      <p:sp>
        <p:nvSpPr>
          <p:cNvPr id="3" name="Content Placeholder 2"/>
          <p:cNvSpPr>
            <a:spLocks noGrp="1"/>
          </p:cNvSpPr>
          <p:nvPr>
            <p:ph idx="1"/>
          </p:nvPr>
        </p:nvSpPr>
        <p:spPr>
          <a:xfrm>
            <a:off x="1451579" y="1561514"/>
            <a:ext cx="10384106" cy="3904831"/>
          </a:xfrm>
        </p:spPr>
        <p:txBody>
          <a:bodyPr>
            <a:normAutofit/>
          </a:bodyPr>
          <a:lstStyle/>
          <a:p>
            <a:pPr marL="0" indent="0">
              <a:buNone/>
            </a:pPr>
            <a:r>
              <a:rPr lang="en-US" b="1" dirty="0" smtClean="0"/>
              <a:t>What </a:t>
            </a:r>
            <a:r>
              <a:rPr lang="en-US" b="1" dirty="0"/>
              <a:t>is human-computer interaction(HCI)?</a:t>
            </a:r>
          </a:p>
          <a:p>
            <a:r>
              <a:rPr lang="en-US" sz="2100" dirty="0" smtClean="0"/>
              <a:t>HCI </a:t>
            </a:r>
            <a:r>
              <a:rPr lang="en-US" sz="2100" dirty="0"/>
              <a:t>is the study and the practice of usability.</a:t>
            </a:r>
          </a:p>
          <a:p>
            <a:r>
              <a:rPr lang="en-US" sz="2100" dirty="0" smtClean="0"/>
              <a:t>It </a:t>
            </a:r>
            <a:r>
              <a:rPr lang="en-US" sz="2100" dirty="0"/>
              <a:t>is about understanding and creating software and other technology that people will want to use</a:t>
            </a:r>
            <a:r>
              <a:rPr lang="en-US" sz="2100" dirty="0" smtClean="0"/>
              <a:t>, will </a:t>
            </a:r>
            <a:r>
              <a:rPr lang="en-US" sz="2100" dirty="0"/>
              <a:t>be able to use ,and will find </a:t>
            </a:r>
            <a:r>
              <a:rPr lang="en-US" sz="2100" dirty="0" smtClean="0"/>
              <a:t>effective </a:t>
            </a:r>
            <a:r>
              <a:rPr lang="en-US" sz="2100" dirty="0"/>
              <a:t>when used.</a:t>
            </a:r>
          </a:p>
          <a:p>
            <a:r>
              <a:rPr lang="en-US" sz="2100" dirty="0" smtClean="0"/>
              <a:t>HCI </a:t>
            </a:r>
            <a:r>
              <a:rPr lang="en-US" sz="2100" dirty="0"/>
              <a:t>is the study of how people use computer systems to perform certain tasks.</a:t>
            </a:r>
          </a:p>
          <a:p>
            <a:r>
              <a:rPr lang="en-US" sz="2100" dirty="0" smtClean="0"/>
              <a:t>HCI </a:t>
            </a:r>
            <a:r>
              <a:rPr lang="en-US" sz="2100" dirty="0"/>
              <a:t>tries to provide us with all understanding of the computer and the person using it</a:t>
            </a:r>
            <a:r>
              <a:rPr lang="en-US" sz="2100" dirty="0" smtClean="0"/>
              <a:t>, so </a:t>
            </a:r>
            <a:r>
              <a:rPr lang="en-US" sz="2100" dirty="0"/>
              <a:t>as to make the interaction between them more </a:t>
            </a:r>
            <a:r>
              <a:rPr lang="en-US" sz="2100" dirty="0" smtClean="0"/>
              <a:t>effective </a:t>
            </a:r>
            <a:r>
              <a:rPr lang="en-US" sz="2100" dirty="0"/>
              <a:t>and more enjoyable.</a:t>
            </a:r>
          </a:p>
          <a:p>
            <a:endParaRPr lang="en-US" dirty="0"/>
          </a:p>
        </p:txBody>
      </p:sp>
    </p:spTree>
    <p:extLst>
      <p:ext uri="{BB962C8B-B14F-4D97-AF65-F5344CB8AC3E}">
        <p14:creationId xmlns:p14="http://schemas.microsoft.com/office/powerpoint/2010/main" val="20544357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HCI</a:t>
            </a:r>
            <a:endParaRPr lang="en-US" b="1" dirty="0"/>
          </a:p>
        </p:txBody>
      </p:sp>
      <p:sp>
        <p:nvSpPr>
          <p:cNvPr id="3" name="Content Placeholder 2"/>
          <p:cNvSpPr>
            <a:spLocks noGrp="1"/>
          </p:cNvSpPr>
          <p:nvPr>
            <p:ph idx="1"/>
          </p:nvPr>
        </p:nvSpPr>
        <p:spPr>
          <a:xfrm>
            <a:off x="1210615" y="1561514"/>
            <a:ext cx="10534918" cy="4555951"/>
          </a:xfrm>
        </p:spPr>
        <p:txBody>
          <a:bodyPr>
            <a:normAutofit/>
          </a:bodyPr>
          <a:lstStyle/>
          <a:p>
            <a:r>
              <a:rPr lang="en-US" dirty="0" smtClean="0"/>
              <a:t>Humans </a:t>
            </a:r>
            <a:r>
              <a:rPr lang="en-US" dirty="0"/>
              <a:t>interact with computers through a user interface</a:t>
            </a:r>
            <a:r>
              <a:rPr lang="en-US" dirty="0" smtClean="0"/>
              <a:t>. </a:t>
            </a:r>
          </a:p>
          <a:p>
            <a:r>
              <a:rPr lang="en-US" dirty="0" smtClean="0"/>
              <a:t>This </a:t>
            </a:r>
            <a:r>
              <a:rPr lang="en-US" dirty="0"/>
              <a:t>includes software</a:t>
            </a:r>
            <a:r>
              <a:rPr lang="en-US" dirty="0" smtClean="0"/>
              <a:t>, such </a:t>
            </a:r>
            <a:r>
              <a:rPr lang="en-US" dirty="0"/>
              <a:t>as what is displayed on the computer monitor</a:t>
            </a:r>
            <a:r>
              <a:rPr lang="en-US" dirty="0" smtClean="0"/>
              <a:t>, and </a:t>
            </a:r>
            <a:r>
              <a:rPr lang="en-US" dirty="0"/>
              <a:t>hardware</a:t>
            </a:r>
            <a:r>
              <a:rPr lang="en-US" dirty="0" smtClean="0"/>
              <a:t>, such </a:t>
            </a:r>
            <a:r>
              <a:rPr lang="en-US" dirty="0"/>
              <a:t>as the mouse</a:t>
            </a:r>
            <a:r>
              <a:rPr lang="en-US" dirty="0" smtClean="0"/>
              <a:t>, keyboard </a:t>
            </a:r>
            <a:r>
              <a:rPr lang="en-US" dirty="0"/>
              <a:t>and other peripheral devices</a:t>
            </a:r>
            <a:r>
              <a:rPr lang="en-US" dirty="0" smtClean="0"/>
              <a:t>. As </a:t>
            </a:r>
            <a:r>
              <a:rPr lang="en-US" dirty="0"/>
              <a:t>a result</a:t>
            </a:r>
            <a:r>
              <a:rPr lang="en-US" dirty="0" smtClean="0"/>
              <a:t>, the </a:t>
            </a:r>
            <a:r>
              <a:rPr lang="en-US" dirty="0"/>
              <a:t>study of HCI focuses on user satisfaction</a:t>
            </a:r>
            <a:r>
              <a:rPr lang="en-US" dirty="0" smtClean="0"/>
              <a:t>. Attention </a:t>
            </a:r>
            <a:r>
              <a:rPr lang="en-US" dirty="0"/>
              <a:t>to human machine interaction is important</a:t>
            </a:r>
            <a:r>
              <a:rPr lang="en-US" dirty="0" smtClean="0"/>
              <a:t>, because </a:t>
            </a:r>
            <a:r>
              <a:rPr lang="en-US" dirty="0"/>
              <a:t>a poor interface can make it hard for users to benefit from even the simplest systems.</a:t>
            </a:r>
          </a:p>
          <a:p>
            <a:r>
              <a:rPr lang="en-US" dirty="0" smtClean="0"/>
              <a:t>Usability </a:t>
            </a:r>
            <a:r>
              <a:rPr lang="en-US" dirty="0"/>
              <a:t>and user experience goal awareness is essential to all HCI design</a:t>
            </a:r>
            <a:r>
              <a:rPr lang="en-US" dirty="0" smtClean="0"/>
              <a:t>, as </a:t>
            </a:r>
            <a:r>
              <a:rPr lang="en-US" dirty="0"/>
              <a:t>follows:</a:t>
            </a:r>
          </a:p>
          <a:p>
            <a:pPr lvl="1"/>
            <a:r>
              <a:rPr lang="en-US" sz="2000" b="1" dirty="0" smtClean="0"/>
              <a:t>Usability: </a:t>
            </a:r>
            <a:r>
              <a:rPr lang="en-US" sz="2000" dirty="0" smtClean="0"/>
              <a:t>Central </a:t>
            </a:r>
            <a:r>
              <a:rPr lang="en-US" sz="2000" dirty="0"/>
              <a:t>to interaction design and operations through specific computer system </a:t>
            </a:r>
            <a:r>
              <a:rPr lang="en-US" sz="2000" dirty="0" err="1"/>
              <a:t>criteria,including</a:t>
            </a:r>
            <a:r>
              <a:rPr lang="en-US" sz="2000" dirty="0"/>
              <a:t> </a:t>
            </a:r>
            <a:r>
              <a:rPr lang="en-US" sz="2000" dirty="0" err="1"/>
              <a:t>efficiency,safety,utility</a:t>
            </a:r>
            <a:r>
              <a:rPr lang="en-US" sz="2000" dirty="0"/>
              <a:t> and learning/retention</a:t>
            </a:r>
            <a:r>
              <a:rPr lang="en-US" sz="2000" dirty="0" smtClean="0"/>
              <a:t>.</a:t>
            </a:r>
          </a:p>
          <a:p>
            <a:pPr lvl="1"/>
            <a:r>
              <a:rPr lang="en-US" sz="2000" b="1" dirty="0" smtClean="0"/>
              <a:t>User </a:t>
            </a:r>
            <a:r>
              <a:rPr lang="en-US" sz="2000" b="1" dirty="0"/>
              <a:t>Experience</a:t>
            </a:r>
            <a:r>
              <a:rPr lang="en-US" sz="2000" b="1" dirty="0" smtClean="0"/>
              <a:t>: </a:t>
            </a:r>
            <a:r>
              <a:rPr lang="en-US" sz="2000" dirty="0" smtClean="0"/>
              <a:t>Focuses </a:t>
            </a:r>
            <a:r>
              <a:rPr lang="en-US" sz="2000" dirty="0"/>
              <a:t>on creating systems </a:t>
            </a:r>
            <a:r>
              <a:rPr lang="en-US" sz="2000" dirty="0" smtClean="0"/>
              <a:t>that </a:t>
            </a:r>
            <a:r>
              <a:rPr lang="en-US" sz="2000" dirty="0"/>
              <a:t>are satisfying</a:t>
            </a:r>
            <a:r>
              <a:rPr lang="en-US" sz="2000" dirty="0" smtClean="0"/>
              <a:t>, enjoyable, entertaining, helpful, motivating, aesthetically </a:t>
            </a:r>
            <a:r>
              <a:rPr lang="en-US" sz="2000" dirty="0"/>
              <a:t>pleasing</a:t>
            </a:r>
            <a:r>
              <a:rPr lang="en-US" sz="2000" dirty="0" smtClean="0"/>
              <a:t>, creativity </a:t>
            </a:r>
            <a:r>
              <a:rPr lang="en-US" sz="2000" dirty="0"/>
              <a:t>supportive</a:t>
            </a:r>
            <a:r>
              <a:rPr lang="en-US" sz="2000" dirty="0" smtClean="0"/>
              <a:t>, </a:t>
            </a:r>
            <a:r>
              <a:rPr lang="en-US" sz="2000" dirty="0" err="1" smtClean="0"/>
              <a:t>rewarding,fun</a:t>
            </a:r>
            <a:r>
              <a:rPr lang="en-US" sz="2000" dirty="0" smtClean="0"/>
              <a:t> </a:t>
            </a:r>
            <a:r>
              <a:rPr lang="en-US" sz="2000" dirty="0"/>
              <a:t>and emotionally fulfilling</a:t>
            </a:r>
          </a:p>
          <a:p>
            <a:endParaRPr lang="en-US" dirty="0"/>
          </a:p>
          <a:p>
            <a:endParaRPr lang="en-US" dirty="0"/>
          </a:p>
        </p:txBody>
      </p:sp>
    </p:spTree>
    <p:extLst>
      <p:ext uri="{BB962C8B-B14F-4D97-AF65-F5344CB8AC3E}">
        <p14:creationId xmlns:p14="http://schemas.microsoft.com/office/powerpoint/2010/main" val="378284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Design And Quality Goals</a:t>
            </a:r>
            <a:endParaRPr lang="en-US" b="1" cap="none" dirty="0"/>
          </a:p>
        </p:txBody>
      </p:sp>
      <p:pic>
        <p:nvPicPr>
          <p:cNvPr id="4" name="Content Placeholder 3"/>
          <p:cNvPicPr>
            <a:picLocks noGrp="1" noChangeAspect="1"/>
          </p:cNvPicPr>
          <p:nvPr>
            <p:ph idx="1"/>
          </p:nvPr>
        </p:nvPicPr>
        <p:blipFill>
          <a:blip r:embed="rId2"/>
          <a:stretch>
            <a:fillRect/>
          </a:stretch>
        </p:blipFill>
        <p:spPr>
          <a:xfrm>
            <a:off x="1571224" y="1561514"/>
            <a:ext cx="9483630" cy="4568829"/>
          </a:xfrm>
          <a:prstGeom prst="rect">
            <a:avLst/>
          </a:prstGeom>
        </p:spPr>
      </p:pic>
    </p:spTree>
    <p:extLst>
      <p:ext uri="{BB962C8B-B14F-4D97-AF65-F5344CB8AC3E}">
        <p14:creationId xmlns:p14="http://schemas.microsoft.com/office/powerpoint/2010/main" val="3981955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Another </a:t>
            </a:r>
            <a:r>
              <a:rPr lang="en-US" dirty="0"/>
              <a:t>consideration in studying or designing HCI is that user interface technology changes rapidly</a:t>
            </a:r>
            <a:r>
              <a:rPr lang="en-US" dirty="0" smtClean="0"/>
              <a:t>, offering </a:t>
            </a:r>
            <a:r>
              <a:rPr lang="en-US" dirty="0"/>
              <a:t>new interaction possibilities to which previous research findings may not apply</a:t>
            </a:r>
            <a:r>
              <a:rPr lang="en-US" dirty="0" smtClean="0"/>
              <a:t>. </a:t>
            </a:r>
            <a:r>
              <a:rPr lang="en-US" dirty="0" err="1" smtClean="0"/>
              <a:t>Finally,user</a:t>
            </a:r>
            <a:r>
              <a:rPr lang="en-US" dirty="0" smtClean="0"/>
              <a:t> </a:t>
            </a:r>
            <a:r>
              <a:rPr lang="en-US" dirty="0"/>
              <a:t>preferences change as they gradually master new interfaces.</a:t>
            </a:r>
          </a:p>
          <a:p>
            <a:endParaRPr lang="en-US" dirty="0"/>
          </a:p>
        </p:txBody>
      </p:sp>
    </p:spTree>
    <p:extLst>
      <p:ext uri="{BB962C8B-B14F-4D97-AF65-F5344CB8AC3E}">
        <p14:creationId xmlns:p14="http://schemas.microsoft.com/office/powerpoint/2010/main" val="26043601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Information Presentation</a:t>
            </a:r>
            <a:endParaRPr lang="en-US" b="1" cap="none" dirty="0"/>
          </a:p>
        </p:txBody>
      </p:sp>
      <p:sp>
        <p:nvSpPr>
          <p:cNvPr id="3" name="Content Placeholder 2"/>
          <p:cNvSpPr>
            <a:spLocks noGrp="1"/>
          </p:cNvSpPr>
          <p:nvPr>
            <p:ph idx="1"/>
          </p:nvPr>
        </p:nvSpPr>
        <p:spPr>
          <a:xfrm>
            <a:off x="1451579" y="1561514"/>
            <a:ext cx="9765920" cy="3904831"/>
          </a:xfrm>
        </p:spPr>
        <p:txBody>
          <a:bodyPr/>
          <a:lstStyle/>
          <a:p>
            <a:pPr>
              <a:lnSpc>
                <a:spcPct val="100000"/>
              </a:lnSpc>
            </a:pPr>
            <a:r>
              <a:rPr lang="en-US" dirty="0" smtClean="0"/>
              <a:t>Information </a:t>
            </a:r>
            <a:r>
              <a:rPr lang="en-US" dirty="0"/>
              <a:t>presentation is concerned with presenting system information to system users</a:t>
            </a:r>
          </a:p>
          <a:p>
            <a:pPr>
              <a:lnSpc>
                <a:spcPct val="100000"/>
              </a:lnSpc>
            </a:pPr>
            <a:r>
              <a:rPr lang="en-US" dirty="0" smtClean="0"/>
              <a:t>The </a:t>
            </a:r>
            <a:r>
              <a:rPr lang="en-US" dirty="0"/>
              <a:t>information may be presented directly or may be transformed in some way for presentation</a:t>
            </a:r>
          </a:p>
          <a:p>
            <a:pPr>
              <a:lnSpc>
                <a:spcPct val="100000"/>
              </a:lnSpc>
            </a:pPr>
            <a:r>
              <a:rPr lang="en-US" dirty="0" smtClean="0"/>
              <a:t>The </a:t>
            </a:r>
            <a:r>
              <a:rPr lang="en-US" dirty="0"/>
              <a:t>Model-View-Controller approach is a way of supporting multiple presentations of </a:t>
            </a:r>
            <a:r>
              <a:rPr lang="en-US" dirty="0" smtClean="0"/>
              <a:t>data</a:t>
            </a:r>
          </a:p>
          <a:p>
            <a:pPr marL="0" indent="0">
              <a:lnSpc>
                <a:spcPct val="100000"/>
              </a:lnSpc>
              <a:buNone/>
            </a:pPr>
            <a:endParaRPr lang="en-US" dirty="0"/>
          </a:p>
        </p:txBody>
      </p:sp>
      <p:pic>
        <p:nvPicPr>
          <p:cNvPr id="4" name="Picture 3"/>
          <p:cNvPicPr>
            <a:picLocks noChangeAspect="1"/>
          </p:cNvPicPr>
          <p:nvPr/>
        </p:nvPicPr>
        <p:blipFill>
          <a:blip r:embed="rId2"/>
          <a:stretch>
            <a:fillRect/>
          </a:stretch>
        </p:blipFill>
        <p:spPr>
          <a:xfrm>
            <a:off x="2370652" y="3284113"/>
            <a:ext cx="7829416" cy="2794715"/>
          </a:xfrm>
          <a:prstGeom prst="rect">
            <a:avLst/>
          </a:prstGeom>
        </p:spPr>
      </p:pic>
    </p:spTree>
    <p:extLst>
      <p:ext uri="{BB962C8B-B14F-4D97-AF65-F5344CB8AC3E}">
        <p14:creationId xmlns:p14="http://schemas.microsoft.com/office/powerpoint/2010/main" val="42334254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Information Display Factors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Is </a:t>
            </a:r>
            <a:r>
              <a:rPr lang="en-US" dirty="0"/>
              <a:t>the user interested in precise information or data relationships?</a:t>
            </a:r>
          </a:p>
          <a:p>
            <a:r>
              <a:rPr lang="en-US" dirty="0" smtClean="0"/>
              <a:t>How </a:t>
            </a:r>
            <a:r>
              <a:rPr lang="en-US" dirty="0"/>
              <a:t>quickly do information values change</a:t>
            </a:r>
            <a:r>
              <a:rPr lang="en-US" dirty="0" smtClean="0"/>
              <a:t>? Must </a:t>
            </a:r>
            <a:r>
              <a:rPr lang="en-US" dirty="0"/>
              <a:t>the user take some action in response to a change?</a:t>
            </a:r>
          </a:p>
          <a:p>
            <a:r>
              <a:rPr lang="en-US" dirty="0" smtClean="0"/>
              <a:t>Is </a:t>
            </a:r>
            <a:r>
              <a:rPr lang="en-US" dirty="0"/>
              <a:t>the information textual or numeric</a:t>
            </a:r>
            <a:r>
              <a:rPr lang="en-US" dirty="0" smtClean="0"/>
              <a:t>? Are </a:t>
            </a:r>
            <a:r>
              <a:rPr lang="en-US" dirty="0"/>
              <a:t>relative values important?</a:t>
            </a:r>
          </a:p>
        </p:txBody>
      </p:sp>
    </p:spTree>
    <p:extLst>
      <p:ext uri="{BB962C8B-B14F-4D97-AF65-F5344CB8AC3E}">
        <p14:creationId xmlns:p14="http://schemas.microsoft.com/office/powerpoint/2010/main" val="39159237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Analog Vs Digital Presentation</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pPr marL="0" indent="0">
              <a:buNone/>
            </a:pPr>
            <a:r>
              <a:rPr lang="en-US" sz="2100" b="1" dirty="0" smtClean="0"/>
              <a:t>Digital </a:t>
            </a:r>
            <a:r>
              <a:rPr lang="en-US" sz="2100" b="1" dirty="0"/>
              <a:t>presentation</a:t>
            </a:r>
          </a:p>
          <a:p>
            <a:pPr lvl="1"/>
            <a:r>
              <a:rPr lang="en-US" sz="2100" dirty="0" smtClean="0"/>
              <a:t>Compact-takes </a:t>
            </a:r>
            <a:r>
              <a:rPr lang="en-US" sz="2100" dirty="0"/>
              <a:t>up little screen space</a:t>
            </a:r>
          </a:p>
          <a:p>
            <a:pPr lvl="1"/>
            <a:r>
              <a:rPr lang="en-US" sz="2100" dirty="0" smtClean="0"/>
              <a:t>Precise </a:t>
            </a:r>
            <a:r>
              <a:rPr lang="en-US" sz="2100" dirty="0"/>
              <a:t>values can be communicated</a:t>
            </a:r>
          </a:p>
          <a:p>
            <a:pPr marL="0" indent="0">
              <a:buNone/>
            </a:pPr>
            <a:r>
              <a:rPr lang="en-US" sz="2100" b="1" dirty="0" smtClean="0"/>
              <a:t>Analog </a:t>
            </a:r>
            <a:r>
              <a:rPr lang="en-US" sz="2100" b="1" dirty="0"/>
              <a:t>presentation</a:t>
            </a:r>
          </a:p>
          <a:p>
            <a:pPr lvl="1"/>
            <a:r>
              <a:rPr lang="en-US" sz="2100" dirty="0" smtClean="0"/>
              <a:t>Easier </a:t>
            </a:r>
            <a:r>
              <a:rPr lang="en-US" sz="2100" dirty="0"/>
              <a:t>to get an 'at a glance' impression of a values</a:t>
            </a:r>
          </a:p>
          <a:p>
            <a:pPr lvl="1"/>
            <a:r>
              <a:rPr lang="en-US" sz="2100" dirty="0" smtClean="0"/>
              <a:t>Possible </a:t>
            </a:r>
            <a:r>
              <a:rPr lang="en-US" sz="2100" dirty="0"/>
              <a:t>to show relative values</a:t>
            </a:r>
          </a:p>
          <a:p>
            <a:pPr lvl="1"/>
            <a:r>
              <a:rPr lang="en-US" sz="2100" dirty="0" smtClean="0"/>
              <a:t>Easier </a:t>
            </a:r>
            <a:r>
              <a:rPr lang="en-US" sz="2100" dirty="0"/>
              <a:t>to see exceptional data values</a:t>
            </a:r>
          </a:p>
        </p:txBody>
      </p:sp>
    </p:spTree>
    <p:extLst>
      <p:ext uri="{BB962C8B-B14F-4D97-AF65-F5344CB8AC3E}">
        <p14:creationId xmlns:p14="http://schemas.microsoft.com/office/powerpoint/2010/main" val="197656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Tables Vs. Graphs</a:t>
            </a:r>
            <a:endParaRPr lang="en-US" b="1"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Use </a:t>
            </a:r>
            <a:r>
              <a:rPr lang="en-US" b="1" dirty="0"/>
              <a:t>graphs for:</a:t>
            </a:r>
          </a:p>
          <a:p>
            <a:pPr lvl="1"/>
            <a:r>
              <a:rPr lang="en-US" sz="2000" dirty="0" smtClean="0"/>
              <a:t>Providing </a:t>
            </a:r>
            <a:r>
              <a:rPr lang="en-US" sz="2000" dirty="0"/>
              <a:t>quick summary</a:t>
            </a:r>
          </a:p>
          <a:p>
            <a:pPr lvl="1"/>
            <a:r>
              <a:rPr lang="en-US" sz="2000" dirty="0" smtClean="0"/>
              <a:t>Displaying </a:t>
            </a:r>
            <a:r>
              <a:rPr lang="en-US" sz="2000" dirty="0"/>
              <a:t>trends over time</a:t>
            </a:r>
          </a:p>
          <a:p>
            <a:pPr lvl="1"/>
            <a:r>
              <a:rPr lang="en-US" sz="2000" dirty="0" smtClean="0"/>
              <a:t>Comparing </a:t>
            </a:r>
            <a:r>
              <a:rPr lang="en-US" sz="2000" dirty="0"/>
              <a:t>points and patterns of variables</a:t>
            </a:r>
          </a:p>
          <a:p>
            <a:pPr lvl="1"/>
            <a:r>
              <a:rPr lang="en-US" sz="2000" dirty="0" smtClean="0"/>
              <a:t>Forecasting </a:t>
            </a:r>
            <a:r>
              <a:rPr lang="en-US" sz="2000" dirty="0"/>
              <a:t>activity</a:t>
            </a:r>
          </a:p>
          <a:p>
            <a:pPr lvl="1"/>
            <a:r>
              <a:rPr lang="en-US" sz="2000" dirty="0" smtClean="0"/>
              <a:t>Simple </a:t>
            </a:r>
            <a:r>
              <a:rPr lang="en-US" sz="2000" dirty="0"/>
              <a:t>reporting of vast quantities of information</a:t>
            </a:r>
          </a:p>
        </p:txBody>
      </p:sp>
    </p:spTree>
    <p:extLst>
      <p:ext uri="{BB962C8B-B14F-4D97-AF65-F5344CB8AC3E}">
        <p14:creationId xmlns:p14="http://schemas.microsoft.com/office/powerpoint/2010/main" val="31580031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User Interface Evaluation</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Some </a:t>
            </a:r>
            <a:r>
              <a:rPr lang="en-US" dirty="0"/>
              <a:t>evaluation of a user interface design should be carried out to assess its suitability</a:t>
            </a:r>
          </a:p>
          <a:p>
            <a:r>
              <a:rPr lang="en-US" dirty="0" smtClean="0"/>
              <a:t>Full </a:t>
            </a:r>
            <a:r>
              <a:rPr lang="en-US" dirty="0"/>
              <a:t>scale evaluation is very expensive and impractical for most systems</a:t>
            </a:r>
          </a:p>
          <a:p>
            <a:r>
              <a:rPr lang="en-US" dirty="0" err="1" smtClean="0"/>
              <a:t>Ideally,an</a:t>
            </a:r>
            <a:r>
              <a:rPr lang="en-US" dirty="0" smtClean="0"/>
              <a:t> </a:t>
            </a:r>
            <a:r>
              <a:rPr lang="en-US" dirty="0"/>
              <a:t>interface should be evaluated against a usability specification</a:t>
            </a:r>
          </a:p>
          <a:p>
            <a:r>
              <a:rPr lang="en-US" dirty="0" err="1" smtClean="0"/>
              <a:t>However,it</a:t>
            </a:r>
            <a:r>
              <a:rPr lang="en-US" dirty="0" smtClean="0"/>
              <a:t> </a:t>
            </a:r>
            <a:r>
              <a:rPr lang="en-US" dirty="0"/>
              <a:t>is rare for such specifications to be produced</a:t>
            </a:r>
          </a:p>
        </p:txBody>
      </p:sp>
    </p:spTree>
    <p:extLst>
      <p:ext uri="{BB962C8B-B14F-4D97-AF65-F5344CB8AC3E}">
        <p14:creationId xmlns:p14="http://schemas.microsoft.com/office/powerpoint/2010/main" val="3660458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Usability Attributes</a:t>
            </a:r>
            <a:endParaRPr lang="en-US" b="1" cap="none" dirty="0"/>
          </a:p>
        </p:txBody>
      </p:sp>
      <p:pic>
        <p:nvPicPr>
          <p:cNvPr id="4" name="Content Placeholder 3"/>
          <p:cNvPicPr>
            <a:picLocks noGrp="1" noChangeAspect="1"/>
          </p:cNvPicPr>
          <p:nvPr>
            <p:ph idx="1"/>
          </p:nvPr>
        </p:nvPicPr>
        <p:blipFill>
          <a:blip r:embed="rId2"/>
          <a:stretch>
            <a:fillRect/>
          </a:stretch>
        </p:blipFill>
        <p:spPr>
          <a:xfrm>
            <a:off x="1451578" y="1561514"/>
            <a:ext cx="9603275" cy="4452920"/>
          </a:xfrm>
          <a:prstGeom prst="rect">
            <a:avLst/>
          </a:prstGeom>
        </p:spPr>
      </p:pic>
    </p:spTree>
    <p:extLst>
      <p:ext uri="{BB962C8B-B14F-4D97-AF65-F5344CB8AC3E}">
        <p14:creationId xmlns:p14="http://schemas.microsoft.com/office/powerpoint/2010/main" val="17187573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Simple Evaluation Techniques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err="1" smtClean="0"/>
              <a:t>Questionnares</a:t>
            </a:r>
            <a:r>
              <a:rPr lang="en-US" dirty="0" smtClean="0"/>
              <a:t> </a:t>
            </a:r>
            <a:r>
              <a:rPr lang="en-US" dirty="0"/>
              <a:t>for user feedback</a:t>
            </a:r>
          </a:p>
          <a:p>
            <a:r>
              <a:rPr lang="en-US" dirty="0" smtClean="0"/>
              <a:t>Video </a:t>
            </a:r>
            <a:r>
              <a:rPr lang="en-US" dirty="0"/>
              <a:t>recording of system use and subsequent evaluation.</a:t>
            </a:r>
          </a:p>
          <a:p>
            <a:r>
              <a:rPr lang="en-US" dirty="0" smtClean="0"/>
              <a:t>Collect </a:t>
            </a:r>
            <a:r>
              <a:rPr lang="en-US" dirty="0"/>
              <a:t>information about facility use and user errors.</a:t>
            </a:r>
          </a:p>
          <a:p>
            <a:r>
              <a:rPr lang="en-US" dirty="0" smtClean="0"/>
              <a:t>The </a:t>
            </a:r>
            <a:r>
              <a:rPr lang="en-US" dirty="0"/>
              <a:t>provision of a "gripe" button for on-line user feedback.</a:t>
            </a:r>
          </a:p>
        </p:txBody>
      </p:sp>
    </p:spTree>
    <p:extLst>
      <p:ext uri="{BB962C8B-B14F-4D97-AF65-F5344CB8AC3E}">
        <p14:creationId xmlns:p14="http://schemas.microsoft.com/office/powerpoint/2010/main" val="26551390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Assignment Questions</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r>
              <a:rPr lang="en-US" dirty="0"/>
              <a:t>What is </a:t>
            </a:r>
            <a:r>
              <a:rPr lang="en-US" dirty="0" smtClean="0"/>
              <a:t>architectural? </a:t>
            </a:r>
            <a:r>
              <a:rPr lang="en-US" dirty="0"/>
              <a:t>Explain layered model of software </a:t>
            </a:r>
            <a:r>
              <a:rPr lang="en-US" dirty="0" smtClean="0"/>
              <a:t>architectural </a:t>
            </a:r>
            <a:r>
              <a:rPr lang="en-US" dirty="0"/>
              <a:t>with example</a:t>
            </a:r>
          </a:p>
          <a:p>
            <a:r>
              <a:rPr lang="en-US" dirty="0"/>
              <a:t>What are the objectives of software design? Explain</a:t>
            </a:r>
          </a:p>
          <a:p>
            <a:r>
              <a:rPr lang="en-US" dirty="0"/>
              <a:t>What are the Software Design Concepts.</a:t>
            </a:r>
          </a:p>
          <a:p>
            <a:r>
              <a:rPr lang="en-US" dirty="0"/>
              <a:t>What are the Design Phases. Explain </a:t>
            </a:r>
          </a:p>
          <a:p>
            <a:r>
              <a:rPr lang="en-US" dirty="0"/>
              <a:t>Explain about Quality attributes of software design.</a:t>
            </a:r>
          </a:p>
          <a:p>
            <a:r>
              <a:rPr lang="en-US" dirty="0"/>
              <a:t>Define Architecture. Write the advantages of it. Explain about the its processes and attributes.</a:t>
            </a:r>
          </a:p>
          <a:p>
            <a:r>
              <a:rPr lang="en-US" dirty="0"/>
              <a:t>Define modularity and functional independence. How can you achieve the functional independence</a:t>
            </a:r>
            <a:r>
              <a:rPr lang="en-US" dirty="0" smtClean="0"/>
              <a:t>?</a:t>
            </a:r>
            <a:endParaRPr lang="en-US" dirty="0"/>
          </a:p>
        </p:txBody>
      </p:sp>
    </p:spTree>
    <p:extLst>
      <p:ext uri="{BB962C8B-B14F-4D97-AF65-F5344CB8AC3E}">
        <p14:creationId xmlns:p14="http://schemas.microsoft.com/office/powerpoint/2010/main" val="3302339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Assignment Questions</a:t>
            </a:r>
          </a:p>
        </p:txBody>
      </p:sp>
      <p:sp>
        <p:nvSpPr>
          <p:cNvPr id="3" name="Content Placeholder 2"/>
          <p:cNvSpPr>
            <a:spLocks noGrp="1"/>
          </p:cNvSpPr>
          <p:nvPr>
            <p:ph idx="1"/>
          </p:nvPr>
        </p:nvSpPr>
        <p:spPr>
          <a:xfrm>
            <a:off x="1451579" y="1561514"/>
            <a:ext cx="9603275" cy="4594587"/>
          </a:xfrm>
        </p:spPr>
        <p:txBody>
          <a:bodyPr>
            <a:normAutofit/>
          </a:bodyPr>
          <a:lstStyle/>
          <a:p>
            <a:r>
              <a:rPr lang="en-US" sz="2200" dirty="0"/>
              <a:t>Explain about coupling and cohesion. Write advantages of coupling and cohesion.</a:t>
            </a:r>
          </a:p>
          <a:p>
            <a:r>
              <a:rPr lang="en-US" sz="2200" dirty="0"/>
              <a:t>Define Refinement and refactoring</a:t>
            </a:r>
          </a:p>
          <a:p>
            <a:r>
              <a:rPr lang="en-US" sz="2200" dirty="0"/>
              <a:t>Define information hiding. How can you achieve information hiding?</a:t>
            </a:r>
          </a:p>
          <a:p>
            <a:r>
              <a:rPr lang="en-US" sz="2200" dirty="0"/>
              <a:t>Explain about Client-server architecture and repository model. write the advantages of them.</a:t>
            </a:r>
          </a:p>
          <a:p>
            <a:r>
              <a:rPr lang="en-US" sz="2200" dirty="0"/>
              <a:t>Explain about Modular decomposition and object model .</a:t>
            </a:r>
          </a:p>
          <a:p>
            <a:r>
              <a:rPr lang="en-US" sz="2200" dirty="0"/>
              <a:t>Define UI and UX.</a:t>
            </a:r>
          </a:p>
          <a:p>
            <a:r>
              <a:rPr lang="en-US" sz="2200" dirty="0"/>
              <a:t>Explain about HCI</a:t>
            </a:r>
          </a:p>
          <a:p>
            <a:endParaRPr lang="en-US" sz="2200" dirty="0"/>
          </a:p>
        </p:txBody>
      </p:sp>
    </p:spTree>
    <p:extLst>
      <p:ext uri="{BB962C8B-B14F-4D97-AF65-F5344CB8AC3E}">
        <p14:creationId xmlns:p14="http://schemas.microsoft.com/office/powerpoint/2010/main" val="30108779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3507</TotalTime>
  <Words>5586</Words>
  <Application>Microsoft Office PowerPoint</Application>
  <PresentationFormat>Widescreen</PresentationFormat>
  <Paragraphs>503</Paragraphs>
  <Slides>99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99</vt:i4>
      </vt:variant>
    </vt:vector>
  </HeadingPairs>
  <TitlesOfParts>
    <vt:vector size="103" baseType="lpstr">
      <vt:lpstr>Arial</vt:lpstr>
      <vt:lpstr>Calibri</vt:lpstr>
      <vt:lpstr>Gill Sans MT</vt:lpstr>
      <vt:lpstr>Gallery</vt:lpstr>
      <vt:lpstr>Software Design</vt:lpstr>
      <vt:lpstr>Contd…</vt:lpstr>
      <vt:lpstr>Objectives Of Software Design</vt:lpstr>
      <vt:lpstr>Objectives Of Software Design</vt:lpstr>
      <vt:lpstr>Software Design Concepts:</vt:lpstr>
      <vt:lpstr>PowerPoint Presentation</vt:lpstr>
      <vt:lpstr>Design Specification Model</vt:lpstr>
      <vt:lpstr>PowerPoint Presentation</vt:lpstr>
      <vt:lpstr>Design And Quality Goals</vt:lpstr>
      <vt:lpstr>PowerPoint Presentation</vt:lpstr>
      <vt:lpstr>PowerPoint Presentation</vt:lpstr>
      <vt:lpstr>Design Guidelines</vt:lpstr>
      <vt:lpstr>PowerPoint Presentation</vt:lpstr>
      <vt:lpstr>Design Principles</vt:lpstr>
      <vt:lpstr>Quality Attributes:</vt:lpstr>
      <vt:lpstr>Fundamental Concepts In Design</vt:lpstr>
      <vt:lpstr>Abstraction</vt:lpstr>
      <vt:lpstr>Contd…</vt:lpstr>
      <vt:lpstr>PowerPoint Presentation</vt:lpstr>
      <vt:lpstr>PowerPoint Presentation</vt:lpstr>
      <vt:lpstr>Refinement</vt:lpstr>
      <vt:lpstr>PowerPoint Presentation</vt:lpstr>
      <vt:lpstr>Architecture</vt:lpstr>
      <vt:lpstr>Contd…</vt:lpstr>
      <vt:lpstr>Why Architecture?</vt:lpstr>
      <vt:lpstr>Why Is Architecture Important?</vt:lpstr>
      <vt:lpstr>Architecture Design</vt:lpstr>
      <vt:lpstr>Architectural Design Process</vt:lpstr>
      <vt:lpstr>Architectural Design Process</vt:lpstr>
      <vt:lpstr>Architecture Attributes</vt:lpstr>
      <vt:lpstr>Architectural Styles</vt:lpstr>
      <vt:lpstr>Data Centered Architectures</vt:lpstr>
      <vt:lpstr>Data Flow Architecture</vt:lpstr>
      <vt:lpstr>Patterns</vt:lpstr>
      <vt:lpstr>Contd…</vt:lpstr>
      <vt:lpstr>Modularity</vt:lpstr>
      <vt:lpstr>Contd…</vt:lpstr>
      <vt:lpstr>Functional Independence</vt:lpstr>
      <vt:lpstr>Contd…</vt:lpstr>
      <vt:lpstr>Coupling</vt:lpstr>
      <vt:lpstr>PowerPoint Presentation</vt:lpstr>
      <vt:lpstr>PowerPoint Presentation</vt:lpstr>
      <vt:lpstr>PowerPoint Presentation</vt:lpstr>
      <vt:lpstr>PowerPoint Presentation</vt:lpstr>
      <vt:lpstr>PowerPoint Presentation</vt:lpstr>
      <vt:lpstr>PowerPoint Presentation</vt:lpstr>
      <vt:lpstr>Cohesion</vt:lpstr>
      <vt:lpstr>PowerPoint Presentation</vt:lpstr>
      <vt:lpstr>PowerPoint Presentation</vt:lpstr>
      <vt:lpstr>PowerPoint Presentation</vt:lpstr>
      <vt:lpstr>Refactoring</vt:lpstr>
      <vt:lpstr>Contd…</vt:lpstr>
      <vt:lpstr>Information Hiding</vt:lpstr>
      <vt:lpstr>Contd…</vt:lpstr>
      <vt:lpstr>Refinement</vt:lpstr>
      <vt:lpstr>Call And Return Architecture</vt:lpstr>
      <vt:lpstr>Object Oriented Architecture</vt:lpstr>
      <vt:lpstr>Client/Server Architecture</vt:lpstr>
      <vt:lpstr>Contd…</vt:lpstr>
      <vt:lpstr>Layered Architecture</vt:lpstr>
      <vt:lpstr>PowerPoint Presentation</vt:lpstr>
      <vt:lpstr>The Repository Model</vt:lpstr>
      <vt:lpstr>PowerPoint Presentation</vt:lpstr>
      <vt:lpstr>The Client-server Model</vt:lpstr>
      <vt:lpstr>PowerPoint Presentation</vt:lpstr>
      <vt:lpstr>Client-server Model Advantages</vt:lpstr>
      <vt:lpstr>Client-server Model Disadvantages</vt:lpstr>
      <vt:lpstr>The Abstract Machine(layered)model</vt:lpstr>
      <vt:lpstr>PowerPoint Presentation</vt:lpstr>
      <vt:lpstr>Modular Decomposition Styles</vt:lpstr>
      <vt:lpstr>Modular Decomposition</vt:lpstr>
      <vt:lpstr>Object Models</vt:lpstr>
      <vt:lpstr>Function-Oriented Pipelining</vt:lpstr>
      <vt:lpstr>Pipeline Model Advantages</vt:lpstr>
      <vt:lpstr>User Interface Design</vt:lpstr>
      <vt:lpstr>The User Interface</vt:lpstr>
      <vt:lpstr>PowerPoint Presentation</vt:lpstr>
      <vt:lpstr>UI and UX</vt:lpstr>
      <vt:lpstr>Contd…</vt:lpstr>
      <vt:lpstr>PowerPoint Presentation</vt:lpstr>
      <vt:lpstr>User Interface</vt:lpstr>
      <vt:lpstr>UI Design Principles</vt:lpstr>
      <vt:lpstr>Contd…</vt:lpstr>
      <vt:lpstr>Contd…</vt:lpstr>
      <vt:lpstr>User-System Interaction</vt:lpstr>
      <vt:lpstr>The Various Types Of User Interfaces Include:</vt:lpstr>
      <vt:lpstr>Guidelines For Form And Report Design</vt:lpstr>
      <vt:lpstr>Introduction To HCI</vt:lpstr>
      <vt:lpstr>HCI</vt:lpstr>
      <vt:lpstr>Contd…</vt:lpstr>
      <vt:lpstr>Information Presentation</vt:lpstr>
      <vt:lpstr>Information Display Factors</vt:lpstr>
      <vt:lpstr>Analog Vs Digital Presentation</vt:lpstr>
      <vt:lpstr>Tables Vs. Graphs</vt:lpstr>
      <vt:lpstr>User Interface Evaluation</vt:lpstr>
      <vt:lpstr>Usability Attributes</vt:lpstr>
      <vt:lpstr>Simple Evaluation Techniques</vt:lpstr>
      <vt:lpstr>Assignment Questions</vt:lpstr>
      <vt:lpstr>Assignment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976</cp:revision>
  <dcterms:created xsi:type="dcterms:W3CDTF">2017-08-11T03:42:09Z</dcterms:created>
  <dcterms:modified xsi:type="dcterms:W3CDTF">2023-06-09T16:01:03Z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1020705</vt:lpwstr>
  </property>
  <property fmtid="{D5CDD505-2E9C-101B-9397-08002B2CF9AE}" name="NXPowerLiteSettings" pid="3">
    <vt:lpwstr>F7000400038000</vt:lpwstr>
  </property>
  <property fmtid="{D5CDD505-2E9C-101B-9397-08002B2CF9AE}" name="NXPowerLiteVersion" pid="4">
    <vt:lpwstr>S10.0.0</vt:lpwstr>
  </property>
</Properties>
</file>