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348" r:id="rId2"/>
    <p:sldId id="428" r:id="rId3"/>
    <p:sldId id="357" r:id="rId4"/>
    <p:sldId id="358" r:id="rId5"/>
    <p:sldId id="349" r:id="rId6"/>
    <p:sldId id="435" r:id="rId7"/>
    <p:sldId id="429" r:id="rId8"/>
    <p:sldId id="512" r:id="rId9"/>
    <p:sldId id="514" r:id="rId10"/>
    <p:sldId id="513" r:id="rId11"/>
    <p:sldId id="430" r:id="rId12"/>
    <p:sldId id="431" r:id="rId13"/>
    <p:sldId id="442" r:id="rId14"/>
    <p:sldId id="436" r:id="rId15"/>
    <p:sldId id="509" r:id="rId16"/>
    <p:sldId id="506" r:id="rId17"/>
    <p:sldId id="511" r:id="rId18"/>
    <p:sldId id="507" r:id="rId19"/>
    <p:sldId id="508" r:id="rId20"/>
    <p:sldId id="50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FBBB3-31AD-4028-85E7-D5EA39453538}"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34F3-CD82-4C03-9E9C-6BEC3BDAAFAF}" type="slidenum">
              <a:rPr lang="en-US" smtClean="0"/>
              <a:t>‹#›</a:t>
            </a:fld>
            <a:endParaRPr lang="en-US"/>
          </a:p>
        </p:txBody>
      </p:sp>
    </p:spTree>
    <p:extLst>
      <p:ext uri="{BB962C8B-B14F-4D97-AF65-F5344CB8AC3E}">
        <p14:creationId xmlns:p14="http://schemas.microsoft.com/office/powerpoint/2010/main" val="171177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62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38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Programming Language</a:t>
            </a:r>
            <a:endParaRPr lang="en-US" b="1" cap="none" dirty="0"/>
          </a:p>
        </p:txBody>
      </p:sp>
      <p:sp>
        <p:nvSpPr>
          <p:cNvPr id="3" name="Content Placeholder 2"/>
          <p:cNvSpPr>
            <a:spLocks noGrp="1"/>
          </p:cNvSpPr>
          <p:nvPr>
            <p:ph idx="1"/>
          </p:nvPr>
        </p:nvSpPr>
        <p:spPr>
          <a:xfrm>
            <a:off x="1451579" y="1561514"/>
            <a:ext cx="9603275" cy="4581709"/>
          </a:xfrm>
        </p:spPr>
        <p:txBody>
          <a:bodyPr>
            <a:noAutofit/>
          </a:bodyPr>
          <a:lstStyle/>
          <a:p>
            <a:pPr lvl="0">
              <a:spcBef>
                <a:spcPts val="0"/>
              </a:spcBef>
              <a:buSzPts val="2400"/>
            </a:pPr>
            <a:r>
              <a:rPr lang="en-US" sz="2400" dirty="0"/>
              <a:t>A programming language is a </a:t>
            </a:r>
            <a:r>
              <a:rPr lang="en-US" sz="2400" b="1" dirty="0"/>
              <a:t>computer language</a:t>
            </a:r>
            <a:r>
              <a:rPr lang="en-US" sz="2400" dirty="0"/>
              <a:t> that is used by </a:t>
            </a:r>
            <a:r>
              <a:rPr lang="en-US" sz="2400" b="1" dirty="0"/>
              <a:t>programmers (developers) to communicate with computers</a:t>
            </a:r>
            <a:r>
              <a:rPr lang="en-US" sz="2400" dirty="0"/>
              <a:t>. It is a set of instructions written in any specific language ( C, C++, Java, Python) to perform a specific task</a:t>
            </a:r>
            <a:r>
              <a:rPr lang="en-US" sz="2400" dirty="0" smtClean="0"/>
              <a:t>.</a:t>
            </a:r>
          </a:p>
          <a:p>
            <a:pPr lvl="0">
              <a:spcBef>
                <a:spcPts val="0"/>
              </a:spcBef>
              <a:buSzPts val="2400"/>
            </a:pPr>
            <a:r>
              <a:rPr lang="en-US" sz="2400" dirty="0"/>
              <a:t>A programming language is mainly used to </a:t>
            </a:r>
            <a:r>
              <a:rPr lang="en-US" sz="2400" b="1" dirty="0"/>
              <a:t>develop desktop applications, websites, and mobile applications</a:t>
            </a:r>
            <a:r>
              <a:rPr lang="en-US" sz="2400" dirty="0"/>
              <a:t>.</a:t>
            </a:r>
            <a:endParaRPr lang="en-US" sz="2200"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
        <p:nvSpPr>
          <p:cNvPr id="6" name="Rectangle 5"/>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62853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1274" y="772391"/>
            <a:ext cx="11125200" cy="5351318"/>
          </a:xfrm>
        </p:spPr>
        <p:txBody>
          <a:bodyPr>
            <a:noAutofit/>
          </a:bodyPr>
          <a:lstStyle/>
          <a:p>
            <a:pPr fontAlgn="base">
              <a:lnSpc>
                <a:spcPct val="100000"/>
              </a:lnSpc>
              <a:spcBef>
                <a:spcPts val="600"/>
              </a:spcBef>
            </a:pPr>
            <a:r>
              <a:rPr lang="en-US" sz="2200" dirty="0" smtClean="0"/>
              <a:t>Does </a:t>
            </a:r>
            <a:r>
              <a:rPr lang="en-US" sz="2200" dirty="0"/>
              <a:t>language have proper ecosystem support? Is it going to work for the long haul? Is vendor support available for the language?</a:t>
            </a:r>
          </a:p>
          <a:p>
            <a:pPr fontAlgn="base">
              <a:lnSpc>
                <a:spcPct val="100000"/>
              </a:lnSpc>
              <a:spcBef>
                <a:spcPts val="600"/>
              </a:spcBef>
            </a:pPr>
            <a:r>
              <a:rPr lang="en-US" sz="2200" dirty="0"/>
              <a:t>What is the environment for the project (web, mobile, </a:t>
            </a:r>
            <a:r>
              <a:rPr lang="en-US" sz="2200" dirty="0" err="1"/>
              <a:t>etc</a:t>
            </a:r>
            <a:r>
              <a:rPr lang="en-US" sz="2200" dirty="0"/>
              <a:t>)?</a:t>
            </a:r>
          </a:p>
          <a:p>
            <a:pPr fontAlgn="base">
              <a:lnSpc>
                <a:spcPct val="100000"/>
              </a:lnSpc>
              <a:spcBef>
                <a:spcPts val="600"/>
              </a:spcBef>
            </a:pPr>
            <a:r>
              <a:rPr lang="en-US" sz="2200" dirty="0"/>
              <a:t>Do we need to consider some infrastructure such as new hardware? What kind of deployment do we need?</a:t>
            </a:r>
          </a:p>
          <a:p>
            <a:pPr fontAlgn="base">
              <a:lnSpc>
                <a:spcPct val="100000"/>
              </a:lnSpc>
              <a:spcBef>
                <a:spcPts val="600"/>
              </a:spcBef>
            </a:pPr>
            <a:r>
              <a:rPr lang="en-US" sz="2200" dirty="0"/>
              <a:t>What’s the preference of the client?</a:t>
            </a:r>
          </a:p>
          <a:p>
            <a:pPr fontAlgn="base">
              <a:lnSpc>
                <a:spcPct val="100000"/>
              </a:lnSpc>
              <a:spcBef>
                <a:spcPts val="600"/>
              </a:spcBef>
            </a:pPr>
            <a:r>
              <a:rPr lang="en-US" sz="2200" dirty="0"/>
              <a:t>Any specific requirements for libraries, features, and tools for the programming language?</a:t>
            </a:r>
          </a:p>
          <a:p>
            <a:pPr fontAlgn="base">
              <a:lnSpc>
                <a:spcPct val="100000"/>
              </a:lnSpc>
              <a:spcBef>
                <a:spcPts val="600"/>
              </a:spcBef>
            </a:pPr>
            <a:r>
              <a:rPr lang="en-US" sz="2200" dirty="0"/>
              <a:t>Is the developer available to code in this language or do we need to hire new developers? Are they experienced and comfortable in working with this language, or do they need to learn the language quickly?</a:t>
            </a:r>
          </a:p>
          <a:p>
            <a:pPr fontAlgn="base">
              <a:lnSpc>
                <a:spcPct val="100000"/>
              </a:lnSpc>
              <a:spcBef>
                <a:spcPts val="600"/>
              </a:spcBef>
            </a:pPr>
            <a:r>
              <a:rPr lang="en-US" sz="2200" dirty="0"/>
              <a:t>What are some important constraints of this project? Time, budget, resources?</a:t>
            </a:r>
          </a:p>
          <a:p>
            <a:pPr fontAlgn="base">
              <a:lnSpc>
                <a:spcPct val="100000"/>
              </a:lnSpc>
              <a:spcBef>
                <a:spcPts val="600"/>
              </a:spcBef>
            </a:pPr>
            <a:r>
              <a:rPr lang="en-US" sz="2200" dirty="0"/>
              <a:t>What’s the performance consideration and is the languages suitable to accommodate this performance?</a:t>
            </a:r>
          </a:p>
          <a:p>
            <a:pPr fontAlgn="base">
              <a:lnSpc>
                <a:spcPct val="100000"/>
              </a:lnSpc>
              <a:spcBef>
                <a:spcPts val="600"/>
              </a:spcBef>
            </a:pPr>
            <a:r>
              <a:rPr lang="en-US" sz="2200" dirty="0" smtClean="0"/>
              <a:t>What’s </a:t>
            </a:r>
            <a:r>
              <a:rPr lang="en-US" sz="2200" dirty="0"/>
              <a:t>the security consideration and do we need to use any third-party tool</a:t>
            </a:r>
            <a:r>
              <a:rPr lang="en-US" sz="2200" dirty="0" smtClean="0"/>
              <a:t>?</a:t>
            </a:r>
            <a:endParaRPr lang="en-US" sz="2200" dirty="0"/>
          </a:p>
        </p:txBody>
      </p:sp>
      <p:sp>
        <p:nvSpPr>
          <p:cNvPr id="4" name="Rectangle 3"/>
          <p:cNvSpPr/>
          <p:nvPr/>
        </p:nvSpPr>
        <p:spPr>
          <a:xfrm>
            <a:off x="942109" y="279948"/>
            <a:ext cx="10127672" cy="492443"/>
          </a:xfrm>
          <a:prstGeom prst="rect">
            <a:avLst/>
          </a:prstGeom>
        </p:spPr>
        <p:txBody>
          <a:bodyPr wrap="square">
            <a:spAutoFit/>
          </a:bodyPr>
          <a:lstStyle/>
          <a:p>
            <a:pPr fontAlgn="base"/>
            <a:r>
              <a:rPr lang="en-US" sz="2600" b="1" dirty="0">
                <a:solidFill>
                  <a:srgbClr val="273239"/>
                </a:solidFill>
                <a:latin typeface="+mj-lt"/>
              </a:rPr>
              <a:t>Questions to Ask When Choosing a Programming Language</a:t>
            </a:r>
            <a:endParaRPr lang="en-US" sz="2600" b="1" i="0" dirty="0">
              <a:solidFill>
                <a:srgbClr val="273239"/>
              </a:solidFill>
              <a:effectLst/>
              <a:latin typeface="+mj-lt"/>
            </a:endParaRPr>
          </a:p>
        </p:txBody>
      </p:sp>
    </p:spTree>
    <p:extLst>
      <p:ext uri="{BB962C8B-B14F-4D97-AF65-F5344CB8AC3E}">
        <p14:creationId xmlns:p14="http://schemas.microsoft.com/office/powerpoint/2010/main" val="232219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3473" y="1150166"/>
            <a:ext cx="8239467" cy="4926999"/>
          </a:xfrm>
          <a:prstGeom prst="rect">
            <a:avLst/>
          </a:prstGeom>
        </p:spPr>
      </p:pic>
      <p:sp>
        <p:nvSpPr>
          <p:cNvPr id="6" name="Rectangle 5"/>
          <p:cNvSpPr/>
          <p:nvPr/>
        </p:nvSpPr>
        <p:spPr>
          <a:xfrm>
            <a:off x="1123473" y="333709"/>
            <a:ext cx="3378361" cy="523220"/>
          </a:xfrm>
          <a:prstGeom prst="rect">
            <a:avLst/>
          </a:prstGeom>
        </p:spPr>
        <p:txBody>
          <a:bodyPr wrap="none">
            <a:spAutoFit/>
          </a:bodyPr>
          <a:lstStyle/>
          <a:p>
            <a:r>
              <a:rPr lang="en-US" sz="2800" b="1" dirty="0" smtClean="0"/>
              <a:t>Development Tools</a:t>
            </a:r>
            <a:endParaRPr lang="en-US" sz="2800" b="1" dirty="0"/>
          </a:p>
        </p:txBody>
      </p:sp>
    </p:spTree>
    <p:extLst>
      <p:ext uri="{BB962C8B-B14F-4D97-AF65-F5344CB8AC3E}">
        <p14:creationId xmlns:p14="http://schemas.microsoft.com/office/powerpoint/2010/main" val="113555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cap="none" dirty="0"/>
              <a:t>Good Programming Practices</a:t>
            </a:r>
            <a:endParaRPr lang="en-US" cap="none" dirty="0"/>
          </a:p>
        </p:txBody>
      </p:sp>
      <p:sp>
        <p:nvSpPr>
          <p:cNvPr id="6" name="Content Placeholder 5"/>
          <p:cNvSpPr>
            <a:spLocks noGrp="1"/>
          </p:cNvSpPr>
          <p:nvPr>
            <p:ph idx="1"/>
          </p:nvPr>
        </p:nvSpPr>
        <p:spPr>
          <a:xfrm>
            <a:off x="1451579" y="1561514"/>
            <a:ext cx="9603275" cy="4530193"/>
          </a:xfrm>
        </p:spPr>
        <p:txBody>
          <a:bodyPr>
            <a:normAutofit/>
          </a:bodyPr>
          <a:lstStyle/>
          <a:p>
            <a:pPr algn="just">
              <a:lnSpc>
                <a:spcPct val="110000"/>
              </a:lnSpc>
              <a:spcBef>
                <a:spcPts val="600"/>
              </a:spcBef>
              <a:spcAft>
                <a:spcPts val="600"/>
              </a:spcAft>
            </a:pPr>
            <a:r>
              <a:rPr lang="en-US" dirty="0"/>
              <a:t>Good programming practices are a set of informal rules that many software developers in computer programming follow to improve software quality</a:t>
            </a:r>
            <a:r>
              <a:rPr lang="en-US" dirty="0" smtClean="0"/>
              <a:t>.</a:t>
            </a:r>
          </a:p>
          <a:p>
            <a:pPr algn="just">
              <a:lnSpc>
                <a:spcPct val="110000"/>
              </a:lnSpc>
              <a:spcBef>
                <a:spcPts val="600"/>
              </a:spcBef>
              <a:spcAft>
                <a:spcPts val="600"/>
              </a:spcAft>
            </a:pPr>
            <a:r>
              <a:rPr lang="en-US" dirty="0" smtClean="0"/>
              <a:t>Coding </a:t>
            </a:r>
            <a:r>
              <a:rPr lang="en-US" dirty="0"/>
              <a:t>standards are a set of guidelines and best practices that are used to create consistent, high-quality code. </a:t>
            </a:r>
            <a:endParaRPr lang="en-US" dirty="0" smtClean="0"/>
          </a:p>
          <a:p>
            <a:pPr algn="just">
              <a:lnSpc>
                <a:spcPct val="110000"/>
              </a:lnSpc>
              <a:spcBef>
                <a:spcPts val="600"/>
              </a:spcBef>
              <a:spcAft>
                <a:spcPts val="600"/>
              </a:spcAft>
            </a:pPr>
            <a:r>
              <a:rPr lang="en-US" dirty="0" smtClean="0"/>
              <a:t>Consider </a:t>
            </a:r>
            <a:r>
              <a:rPr lang="en-US" dirty="0"/>
              <a:t>coding standards as rules, techniques, and best practices to develop cleaner, more readable, and more efficient code with minimal errors. </a:t>
            </a:r>
            <a:endParaRPr lang="en-US" dirty="0" smtClean="0"/>
          </a:p>
          <a:p>
            <a:pPr algn="just">
              <a:lnSpc>
                <a:spcPct val="110000"/>
              </a:lnSpc>
              <a:spcBef>
                <a:spcPts val="600"/>
              </a:spcBef>
              <a:spcAft>
                <a:spcPts val="600"/>
              </a:spcAft>
            </a:pPr>
            <a:r>
              <a:rPr lang="en-US" dirty="0" smtClean="0"/>
              <a:t>They </a:t>
            </a:r>
            <a:r>
              <a:rPr lang="en-US" dirty="0"/>
              <a:t>offer a uniform format for software engineers to build sophisticated and highly functional code</a:t>
            </a:r>
            <a:r>
              <a:rPr lang="en-US" dirty="0" smtClean="0"/>
              <a:t>.</a:t>
            </a:r>
          </a:p>
          <a:p>
            <a:pPr algn="just">
              <a:lnSpc>
                <a:spcPct val="110000"/>
              </a:lnSpc>
              <a:spcBef>
                <a:spcPts val="600"/>
              </a:spcBef>
              <a:spcAft>
                <a:spcPts val="600"/>
              </a:spcAft>
            </a:pPr>
            <a:r>
              <a:rPr lang="en-US" dirty="0"/>
              <a:t>It’s important to use coding best practices to help ensure better quality code for yourself  and for anyone who may have to extend that code in the future.</a:t>
            </a:r>
          </a:p>
          <a:p>
            <a:pPr algn="just">
              <a:lnSpc>
                <a:spcPct val="110000"/>
              </a:lnSpc>
              <a:spcBef>
                <a:spcPts val="600"/>
              </a:spcBef>
              <a:spcAft>
                <a:spcPts val="600"/>
              </a:spcAft>
            </a:pPr>
            <a:endParaRPr lang="en-US" sz="2000" dirty="0" smtClean="0">
              <a:solidFill>
                <a:srgbClr val="000000"/>
              </a:solidFill>
            </a:endParaRPr>
          </a:p>
        </p:txBody>
      </p:sp>
    </p:spTree>
    <p:extLst>
      <p:ext uri="{BB962C8B-B14F-4D97-AF65-F5344CB8AC3E}">
        <p14:creationId xmlns:p14="http://schemas.microsoft.com/office/powerpoint/2010/main" val="35705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Contd..</a:t>
            </a:r>
            <a:endParaRPr lang="en-US" b="1" cap="none" dirty="0"/>
          </a:p>
        </p:txBody>
      </p:sp>
      <p:sp>
        <p:nvSpPr>
          <p:cNvPr id="3" name="Content Placeholder 2"/>
          <p:cNvSpPr>
            <a:spLocks noGrp="1"/>
          </p:cNvSpPr>
          <p:nvPr>
            <p:ph idx="1"/>
          </p:nvPr>
        </p:nvSpPr>
        <p:spPr>
          <a:xfrm>
            <a:off x="1451579" y="1561514"/>
            <a:ext cx="9603275" cy="4581709"/>
          </a:xfrm>
        </p:spPr>
        <p:txBody>
          <a:bodyPr>
            <a:normAutofit/>
          </a:bodyPr>
          <a:lstStyle/>
          <a:p>
            <a:pPr fontAlgn="base"/>
            <a:r>
              <a:rPr lang="en-US" sz="2200" dirty="0" smtClean="0"/>
              <a:t>There </a:t>
            </a:r>
            <a:r>
              <a:rPr lang="en-US" sz="2200" dirty="0"/>
              <a:t>are a few best practices when it comes to learning how to code, and they center around these 7 concepts:</a:t>
            </a:r>
          </a:p>
          <a:p>
            <a:pPr lvl="1" fontAlgn="base"/>
            <a:r>
              <a:rPr lang="en-US" sz="2200" dirty="0" smtClean="0"/>
              <a:t>Meaningful naming (Variable and </a:t>
            </a:r>
            <a:r>
              <a:rPr lang="en-US" sz="2200" dirty="0"/>
              <a:t>Class and function</a:t>
            </a:r>
            <a:r>
              <a:rPr lang="en-US" sz="2200" dirty="0" smtClean="0"/>
              <a:t> </a:t>
            </a:r>
            <a:r>
              <a:rPr lang="en-US" sz="2200" dirty="0"/>
              <a:t>naming </a:t>
            </a:r>
            <a:r>
              <a:rPr lang="en-US" sz="2200" dirty="0" smtClean="0"/>
              <a:t>conventions)</a:t>
            </a:r>
            <a:endParaRPr lang="en-US" sz="2200" dirty="0"/>
          </a:p>
          <a:p>
            <a:pPr lvl="1" fontAlgn="base"/>
            <a:r>
              <a:rPr lang="en-US" sz="2200" dirty="0" smtClean="0"/>
              <a:t>Clear </a:t>
            </a:r>
            <a:r>
              <a:rPr lang="en-US" sz="2200" dirty="0"/>
              <a:t>and concise comments</a:t>
            </a:r>
          </a:p>
          <a:p>
            <a:pPr lvl="1" fontAlgn="base"/>
            <a:r>
              <a:rPr lang="en-US" sz="2200" dirty="0" smtClean="0"/>
              <a:t>Code Indentations</a:t>
            </a:r>
            <a:endParaRPr lang="en-US" sz="2200" dirty="0"/>
          </a:p>
          <a:p>
            <a:pPr lvl="1" fontAlgn="base"/>
            <a:r>
              <a:rPr lang="en-US" sz="2200" dirty="0" smtClean="0"/>
              <a:t>Portability</a:t>
            </a:r>
          </a:p>
          <a:p>
            <a:pPr lvl="1" fontAlgn="base"/>
            <a:r>
              <a:rPr lang="en-US" sz="2200" dirty="0"/>
              <a:t>Low coupling and high cohesion</a:t>
            </a:r>
          </a:p>
          <a:p>
            <a:pPr lvl="1" fontAlgn="base"/>
            <a:r>
              <a:rPr lang="en-US" sz="2200" dirty="0"/>
              <a:t>Reusability and scalability</a:t>
            </a:r>
          </a:p>
          <a:p>
            <a:pPr lvl="1" fontAlgn="base"/>
            <a:r>
              <a:rPr lang="en-US" sz="2200" dirty="0"/>
              <a:t>Testing</a:t>
            </a:r>
          </a:p>
          <a:p>
            <a:pPr marL="0" indent="0">
              <a:buNone/>
            </a:pPr>
            <a:endParaRPr lang="en-US" sz="2200" dirty="0"/>
          </a:p>
        </p:txBody>
      </p:sp>
    </p:spTree>
    <p:extLst>
      <p:ext uri="{BB962C8B-B14F-4D97-AF65-F5344CB8AC3E}">
        <p14:creationId xmlns:p14="http://schemas.microsoft.com/office/powerpoint/2010/main" val="108877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03565" y="114534"/>
            <a:ext cx="10681854" cy="6002931"/>
          </a:xfrm>
        </p:spPr>
        <p:txBody>
          <a:bodyPr>
            <a:noAutofit/>
          </a:bodyPr>
          <a:lstStyle/>
          <a:p>
            <a:pPr marL="0" indent="0" algn="just">
              <a:lnSpc>
                <a:spcPct val="100000"/>
              </a:lnSpc>
              <a:spcBef>
                <a:spcPts val="600"/>
              </a:spcBef>
              <a:spcAft>
                <a:spcPts val="600"/>
              </a:spcAft>
              <a:buNone/>
            </a:pPr>
            <a:r>
              <a:rPr lang="en-US" sz="2300" b="1" dirty="0"/>
              <a:t>Meaningful </a:t>
            </a:r>
            <a:r>
              <a:rPr lang="en-US" sz="2300" b="1" dirty="0" smtClean="0"/>
              <a:t>naming</a:t>
            </a:r>
          </a:p>
          <a:p>
            <a:pPr algn="just">
              <a:lnSpc>
                <a:spcPct val="100000"/>
              </a:lnSpc>
              <a:spcBef>
                <a:spcPts val="600"/>
              </a:spcBef>
              <a:spcAft>
                <a:spcPts val="600"/>
              </a:spcAft>
            </a:pPr>
            <a:r>
              <a:rPr lang="en-US" sz="2300" dirty="0"/>
              <a:t>Our code’s variable names and function names should be intuitive. </a:t>
            </a:r>
          </a:p>
          <a:p>
            <a:pPr algn="just">
              <a:lnSpc>
                <a:spcPct val="100000"/>
              </a:lnSpc>
              <a:spcBef>
                <a:spcPts val="600"/>
              </a:spcBef>
              <a:spcAft>
                <a:spcPts val="600"/>
              </a:spcAft>
            </a:pPr>
            <a:r>
              <a:rPr lang="en-US" sz="2300" dirty="0"/>
              <a:t>Ideally, we should be able to guess what a function does based on the function’s name</a:t>
            </a:r>
            <a:r>
              <a:rPr lang="en-US" sz="2300" dirty="0" smtClean="0"/>
              <a:t>.</a:t>
            </a:r>
            <a:endParaRPr lang="en-US" sz="2300" dirty="0" smtClean="0">
              <a:solidFill>
                <a:srgbClr val="000000"/>
              </a:solidFill>
            </a:endParaRPr>
          </a:p>
          <a:p>
            <a:pPr algn="just">
              <a:lnSpc>
                <a:spcPct val="100000"/>
              </a:lnSpc>
              <a:spcBef>
                <a:spcPts val="600"/>
              </a:spcBef>
              <a:spcAft>
                <a:spcPts val="600"/>
              </a:spcAft>
            </a:pPr>
            <a:r>
              <a:rPr lang="en-US" sz="2300" dirty="0" smtClean="0"/>
              <a:t>We </a:t>
            </a:r>
            <a:r>
              <a:rPr lang="en-US" sz="2300" dirty="0"/>
              <a:t>should </a:t>
            </a:r>
            <a:r>
              <a:rPr lang="en-US" sz="2300" b="1" dirty="0"/>
              <a:t>give intuitive names to objects, variables, classes, functions, and constants</a:t>
            </a:r>
            <a:r>
              <a:rPr lang="en-US" sz="2300" dirty="0"/>
              <a:t>. </a:t>
            </a:r>
            <a:endParaRPr lang="en-US" sz="2300" dirty="0" smtClean="0"/>
          </a:p>
          <a:p>
            <a:pPr algn="just">
              <a:lnSpc>
                <a:spcPct val="100000"/>
              </a:lnSpc>
              <a:spcBef>
                <a:spcPts val="600"/>
              </a:spcBef>
              <a:spcAft>
                <a:spcPts val="600"/>
              </a:spcAft>
            </a:pPr>
            <a:r>
              <a:rPr lang="en-US" sz="2300" dirty="0" smtClean="0"/>
              <a:t>However</a:t>
            </a:r>
            <a:r>
              <a:rPr lang="en-US" sz="2300" dirty="0"/>
              <a:t>, we also strive to keep our code concise and readable. If the most intuitive name is too long to keep code concise, </a:t>
            </a:r>
            <a:r>
              <a:rPr lang="en-US" sz="2300" dirty="0" smtClean="0"/>
              <a:t>we may use </a:t>
            </a:r>
            <a:r>
              <a:rPr lang="en-US" sz="2300" dirty="0"/>
              <a:t>its shorthand. Just be mindful that the </a:t>
            </a:r>
            <a:r>
              <a:rPr lang="en-US" sz="2300" b="1" dirty="0"/>
              <a:t>shorthand should remain intuitive as well</a:t>
            </a:r>
            <a:r>
              <a:rPr lang="en-US" sz="2300" dirty="0"/>
              <a:t>.</a:t>
            </a:r>
            <a:endParaRPr lang="en-US" sz="2300" b="1" dirty="0" smtClean="0">
              <a:solidFill>
                <a:srgbClr val="000000"/>
              </a:solidFill>
            </a:endParaRPr>
          </a:p>
          <a:p>
            <a:pPr algn="just">
              <a:lnSpc>
                <a:spcPct val="100000"/>
              </a:lnSpc>
              <a:spcBef>
                <a:spcPts val="600"/>
              </a:spcBef>
              <a:spcAft>
                <a:spcPts val="600"/>
              </a:spcAft>
            </a:pPr>
            <a:r>
              <a:rPr lang="en-US" sz="2300" dirty="0" smtClean="0"/>
              <a:t>It's </a:t>
            </a:r>
            <a:r>
              <a:rPr lang="en-US" sz="2300" dirty="0"/>
              <a:t>an essential aspect of learning how to code</a:t>
            </a:r>
            <a:r>
              <a:rPr lang="en-US" sz="2300" dirty="0" smtClean="0"/>
              <a:t>.</a:t>
            </a:r>
            <a:endParaRPr lang="en-US" sz="2300" dirty="0"/>
          </a:p>
          <a:p>
            <a:pPr algn="just">
              <a:lnSpc>
                <a:spcPct val="100000"/>
              </a:lnSpc>
              <a:spcBef>
                <a:spcPts val="600"/>
              </a:spcBef>
              <a:spcAft>
                <a:spcPts val="600"/>
              </a:spcAft>
            </a:pPr>
            <a:r>
              <a:rPr lang="en-US" sz="2300" dirty="0"/>
              <a:t>Similar to variable naming conventions, functions and classes should also consist of descriptive titles that are delimited by using conventions, as mentioned above. </a:t>
            </a:r>
            <a:endParaRPr lang="en-US" sz="2300" dirty="0" smtClean="0"/>
          </a:p>
          <a:p>
            <a:pPr algn="just">
              <a:lnSpc>
                <a:spcPct val="100000"/>
              </a:lnSpc>
              <a:spcBef>
                <a:spcPts val="600"/>
              </a:spcBef>
              <a:spcAft>
                <a:spcPts val="600"/>
              </a:spcAft>
            </a:pPr>
            <a:r>
              <a:rPr lang="en-US" sz="2300" dirty="0" smtClean="0"/>
              <a:t>The </a:t>
            </a:r>
            <a:r>
              <a:rPr lang="en-US" sz="2300" dirty="0"/>
              <a:t>purpose of using appropriate naming conventions is to make sure that the variables, functions, and classes within </a:t>
            </a:r>
            <a:r>
              <a:rPr lang="en-US" sz="2300" dirty="0" smtClean="0"/>
              <a:t>our </a:t>
            </a:r>
            <a:r>
              <a:rPr lang="en-US" sz="2300" dirty="0"/>
              <a:t>code can be easily distinguished from one another.</a:t>
            </a:r>
          </a:p>
        </p:txBody>
      </p:sp>
    </p:spTree>
    <p:extLst>
      <p:ext uri="{BB962C8B-B14F-4D97-AF65-F5344CB8AC3E}">
        <p14:creationId xmlns:p14="http://schemas.microsoft.com/office/powerpoint/2010/main" val="1773099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85164" y="2362687"/>
            <a:ext cx="5902036" cy="249850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034665958"/>
              </p:ext>
            </p:extLst>
          </p:nvPr>
        </p:nvGraphicFramePr>
        <p:xfrm>
          <a:off x="812796" y="310789"/>
          <a:ext cx="10797312" cy="1706880"/>
        </p:xfrm>
        <a:graphic>
          <a:graphicData uri="http://schemas.openxmlformats.org/drawingml/2006/table">
            <a:tbl>
              <a:tblPr firstRow="1" bandRow="1">
                <a:tableStyleId>{5C22544A-7EE6-4342-B048-85BDC9FD1C3A}</a:tableStyleId>
              </a:tblPr>
              <a:tblGrid>
                <a:gridCol w="5019968"/>
                <a:gridCol w="5777344"/>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bg1"/>
                          </a:solidFill>
                          <a:latin typeface="Calibri" panose="020F0502020204030204" pitchFamily="34" charset="0"/>
                          <a:cs typeface="Calibri" panose="020F0502020204030204" pitchFamily="34" charset="0"/>
                        </a:rPr>
                        <a:t>The following code does not follow meaningful naming conventions. This makes it difficult to understand and reuse.</a:t>
                      </a:r>
                    </a:p>
                    <a:p>
                      <a:endParaRPr lang="en-US" dirty="0"/>
                    </a:p>
                  </a:txBody>
                  <a:tcPr/>
                </a:tc>
                <a:tc>
                  <a:txBody>
                    <a:bodyPr/>
                    <a:lstStyle/>
                    <a:p>
                      <a:r>
                        <a:rPr lang="en-US" sz="2200" b="0" i="0" kern="1200" dirty="0" smtClean="0">
                          <a:solidFill>
                            <a:schemeClr val="lt1"/>
                          </a:solidFill>
                          <a:effectLst/>
                          <a:latin typeface="+mn-lt"/>
                          <a:ea typeface="+mn-ea"/>
                          <a:cs typeface="+mn-cs"/>
                        </a:rPr>
                        <a:t>In contrast, the following code example has the same functionality, but meaningful naming makes it easier to understand.</a:t>
                      </a:r>
                      <a:endParaRPr lang="en-US" sz="2200" dirty="0"/>
                    </a:p>
                  </a:txBody>
                  <a:tcPr/>
                </a:tc>
              </a:tr>
            </a:tbl>
          </a:graphicData>
        </a:graphic>
      </p:graphicFrame>
      <p:pic>
        <p:nvPicPr>
          <p:cNvPr id="8" name="Picture 7"/>
          <p:cNvPicPr>
            <a:picLocks noChangeAspect="1"/>
          </p:cNvPicPr>
          <p:nvPr/>
        </p:nvPicPr>
        <p:blipFill>
          <a:blip r:embed="rId3"/>
          <a:stretch>
            <a:fillRect/>
          </a:stretch>
        </p:blipFill>
        <p:spPr>
          <a:xfrm>
            <a:off x="521853" y="2362687"/>
            <a:ext cx="5194278" cy="2406447"/>
          </a:xfrm>
          <a:prstGeom prst="rect">
            <a:avLst/>
          </a:prstGeom>
        </p:spPr>
      </p:pic>
    </p:spTree>
    <p:extLst>
      <p:ext uri="{BB962C8B-B14F-4D97-AF65-F5344CB8AC3E}">
        <p14:creationId xmlns:p14="http://schemas.microsoft.com/office/powerpoint/2010/main" val="357165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0437" y="114534"/>
            <a:ext cx="10972800" cy="6002931"/>
          </a:xfrm>
        </p:spPr>
        <p:txBody>
          <a:bodyPr>
            <a:normAutofit/>
          </a:bodyPr>
          <a:lstStyle/>
          <a:p>
            <a:pPr marL="0" indent="0" fontAlgn="base">
              <a:buNone/>
            </a:pPr>
            <a:r>
              <a:rPr lang="en-US" sz="2200" b="1" dirty="0"/>
              <a:t>Add Clear and Concise Comments to </a:t>
            </a:r>
            <a:r>
              <a:rPr lang="en-US" sz="2200" b="1" dirty="0" smtClean="0"/>
              <a:t>our </a:t>
            </a:r>
            <a:r>
              <a:rPr lang="en-US" sz="2200" b="1" dirty="0"/>
              <a:t>Code</a:t>
            </a:r>
          </a:p>
          <a:p>
            <a:pPr fontAlgn="base"/>
            <a:r>
              <a:rPr lang="en-US" sz="2200" dirty="0"/>
              <a:t>It’s pretty much guaranteed that </a:t>
            </a:r>
            <a:r>
              <a:rPr lang="en-US" sz="2200" dirty="0" smtClean="0"/>
              <a:t>our </a:t>
            </a:r>
            <a:r>
              <a:rPr lang="en-US" sz="2200" dirty="0"/>
              <a:t>code will be modified or updated over time. </a:t>
            </a:r>
            <a:endParaRPr lang="en-US" sz="2200" dirty="0" smtClean="0"/>
          </a:p>
          <a:p>
            <a:pPr fontAlgn="base"/>
            <a:r>
              <a:rPr lang="en-US" sz="2200" dirty="0" smtClean="0"/>
              <a:t>It’s </a:t>
            </a:r>
            <a:r>
              <a:rPr lang="en-US" sz="2200" dirty="0"/>
              <a:t>also true that almost all developers will come across someone else’s code at one time or another. </a:t>
            </a:r>
            <a:endParaRPr lang="en-US" sz="2200" dirty="0" smtClean="0"/>
          </a:p>
          <a:p>
            <a:pPr fontAlgn="base"/>
            <a:r>
              <a:rPr lang="en-US" sz="2200" dirty="0" smtClean="0"/>
              <a:t>A </a:t>
            </a:r>
            <a:r>
              <a:rPr lang="en-US" sz="2200" dirty="0"/>
              <a:t>bad habit among inexperienced programmers is to include little or no comments while coding</a:t>
            </a:r>
            <a:r>
              <a:rPr lang="en-US" sz="2200" dirty="0" smtClean="0"/>
              <a:t>.</a:t>
            </a:r>
          </a:p>
          <a:p>
            <a:pPr fontAlgn="base"/>
            <a:r>
              <a:rPr lang="en-US" sz="2200" dirty="0"/>
              <a:t>source code can’t always be self-explanatory. When code can’t explain itself, comments should step in</a:t>
            </a:r>
            <a:endParaRPr lang="en-US" sz="2200" dirty="0" smtClean="0"/>
          </a:p>
          <a:p>
            <a:pPr marL="0" indent="0" fontAlgn="base">
              <a:buNone/>
            </a:pPr>
            <a:endParaRPr lang="en-US" dirty="0" smtClean="0"/>
          </a:p>
          <a:p>
            <a:pPr marL="0" indent="0" fontAlgn="base">
              <a:buNone/>
            </a:pPr>
            <a:endParaRPr lang="en-US" dirty="0"/>
          </a:p>
        </p:txBody>
      </p:sp>
      <p:pic>
        <p:nvPicPr>
          <p:cNvPr id="4" name="Picture 3"/>
          <p:cNvPicPr>
            <a:picLocks noChangeAspect="1"/>
          </p:cNvPicPr>
          <p:nvPr/>
        </p:nvPicPr>
        <p:blipFill>
          <a:blip r:embed="rId2"/>
          <a:stretch>
            <a:fillRect/>
          </a:stretch>
        </p:blipFill>
        <p:spPr>
          <a:xfrm>
            <a:off x="1469014" y="3945514"/>
            <a:ext cx="7203932" cy="2011940"/>
          </a:xfrm>
          <a:prstGeom prst="rect">
            <a:avLst/>
          </a:prstGeom>
        </p:spPr>
      </p:pic>
    </p:spTree>
    <p:extLst>
      <p:ext uri="{BB962C8B-B14F-4D97-AF65-F5344CB8AC3E}">
        <p14:creationId xmlns:p14="http://schemas.microsoft.com/office/powerpoint/2010/main" val="428603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03564" y="114534"/>
            <a:ext cx="10778836" cy="6002931"/>
          </a:xfrm>
        </p:spPr>
        <p:txBody>
          <a:bodyPr>
            <a:normAutofit/>
          </a:bodyPr>
          <a:lstStyle/>
          <a:p>
            <a:pPr marL="0" indent="0" fontAlgn="base">
              <a:buNone/>
            </a:pPr>
            <a:r>
              <a:rPr lang="en-US" sz="2200" b="1" dirty="0" smtClean="0"/>
              <a:t>Code Indentation</a:t>
            </a:r>
          </a:p>
          <a:p>
            <a:pPr fontAlgn="base"/>
            <a:r>
              <a:rPr lang="en-US" sz="2200" dirty="0" smtClean="0"/>
              <a:t>Formatting and indentation are necessary to organize your code. </a:t>
            </a:r>
          </a:p>
          <a:p>
            <a:pPr fontAlgn="base"/>
            <a:r>
              <a:rPr lang="en-US" sz="2200" dirty="0" smtClean="0"/>
              <a:t>Ideal coding formatting and indentation include correct spacing, line length, wraps and breaks. </a:t>
            </a:r>
          </a:p>
          <a:p>
            <a:pPr fontAlgn="base"/>
            <a:r>
              <a:rPr lang="en-US" sz="2200" dirty="0" smtClean="0"/>
              <a:t>By employing indentations, white-spacing, and tabs within the code, programmers ensure their code is readable and organized.</a:t>
            </a:r>
          </a:p>
          <a:p>
            <a:pPr marL="0" indent="0" fontAlgn="base">
              <a:buNone/>
            </a:pPr>
            <a:endParaRPr lang="en-US" dirty="0" smtClean="0"/>
          </a:p>
          <a:p>
            <a:pPr marL="0" indent="0" fontAlgn="base">
              <a:buNone/>
            </a:pPr>
            <a:endParaRPr lang="en-US" dirty="0"/>
          </a:p>
        </p:txBody>
      </p:sp>
      <p:pic>
        <p:nvPicPr>
          <p:cNvPr id="2" name="Picture 1"/>
          <p:cNvPicPr>
            <a:picLocks noChangeAspect="1"/>
          </p:cNvPicPr>
          <p:nvPr/>
        </p:nvPicPr>
        <p:blipFill>
          <a:blip r:embed="rId2"/>
          <a:stretch>
            <a:fillRect/>
          </a:stretch>
        </p:blipFill>
        <p:spPr>
          <a:xfrm>
            <a:off x="1203614" y="3394361"/>
            <a:ext cx="7857259" cy="1496291"/>
          </a:xfrm>
          <a:prstGeom prst="rect">
            <a:avLst/>
          </a:prstGeom>
        </p:spPr>
      </p:pic>
    </p:spTree>
    <p:extLst>
      <p:ext uri="{BB962C8B-B14F-4D97-AF65-F5344CB8AC3E}">
        <p14:creationId xmlns:p14="http://schemas.microsoft.com/office/powerpoint/2010/main" val="240574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8977" y="154546"/>
            <a:ext cx="10136702" cy="5962919"/>
          </a:xfrm>
        </p:spPr>
        <p:txBody>
          <a:bodyPr>
            <a:noAutofit/>
          </a:bodyPr>
          <a:lstStyle/>
          <a:p>
            <a:pPr marL="0" indent="0" fontAlgn="base">
              <a:lnSpc>
                <a:spcPct val="100000"/>
              </a:lnSpc>
              <a:buNone/>
            </a:pPr>
            <a:r>
              <a:rPr lang="en-US" sz="2400" b="1" dirty="0"/>
              <a:t>Portability</a:t>
            </a:r>
          </a:p>
          <a:p>
            <a:pPr fontAlgn="base">
              <a:lnSpc>
                <a:spcPct val="100000"/>
              </a:lnSpc>
            </a:pPr>
            <a:r>
              <a:rPr lang="en-US" sz="2200" dirty="0"/>
              <a:t>Portability is a key aspect that ensures functionality of your program. </a:t>
            </a:r>
            <a:endParaRPr lang="en-US" sz="2200" dirty="0" smtClean="0"/>
          </a:p>
          <a:p>
            <a:pPr fontAlgn="base">
              <a:lnSpc>
                <a:spcPct val="100000"/>
              </a:lnSpc>
            </a:pPr>
            <a:r>
              <a:rPr lang="en-US" sz="2200" dirty="0" smtClean="0"/>
              <a:t>If our </a:t>
            </a:r>
            <a:r>
              <a:rPr lang="en-US" sz="2200" dirty="0"/>
              <a:t>code contains literal (hard-coded) values of environmental parameters, such as usernames, host names, IP addresses or URLs, it will not run on a host having a different configuration than yours</a:t>
            </a:r>
            <a:r>
              <a:rPr lang="en-US" sz="2200" dirty="0" smtClean="0"/>
              <a:t>.</a:t>
            </a:r>
          </a:p>
          <a:p>
            <a:pPr marL="0" indent="0" fontAlgn="base">
              <a:lnSpc>
                <a:spcPct val="100000"/>
              </a:lnSpc>
              <a:buNone/>
            </a:pPr>
            <a:r>
              <a:rPr lang="en-US" sz="2400" b="1" dirty="0"/>
              <a:t>Reusability and Scalability</a:t>
            </a:r>
          </a:p>
          <a:p>
            <a:pPr fontAlgn="base">
              <a:lnSpc>
                <a:spcPct val="100000"/>
              </a:lnSpc>
            </a:pPr>
            <a:r>
              <a:rPr lang="en-US" sz="2200" dirty="0"/>
              <a:t>In coding, reusability is an essential design goal.</a:t>
            </a:r>
          </a:p>
          <a:p>
            <a:pPr fontAlgn="base">
              <a:lnSpc>
                <a:spcPct val="100000"/>
              </a:lnSpc>
            </a:pPr>
            <a:r>
              <a:rPr lang="en-US" sz="2200" dirty="0"/>
              <a:t>Because if modules and components have been tested already, a lot of time can be saved by reusing them. </a:t>
            </a:r>
            <a:endParaRPr lang="en-US" sz="2200" dirty="0" smtClean="0"/>
          </a:p>
          <a:p>
            <a:pPr fontAlgn="base">
              <a:lnSpc>
                <a:spcPct val="100000"/>
              </a:lnSpc>
            </a:pPr>
            <a:r>
              <a:rPr lang="en-US" sz="2200" dirty="0" smtClean="0"/>
              <a:t>Software </a:t>
            </a:r>
            <a:r>
              <a:rPr lang="en-US" sz="2200" dirty="0"/>
              <a:t>projects often begin with an existing framework or structure that contains a previous version of the project. </a:t>
            </a:r>
            <a:endParaRPr lang="en-US" sz="2200" dirty="0" smtClean="0"/>
          </a:p>
          <a:p>
            <a:pPr fontAlgn="base">
              <a:lnSpc>
                <a:spcPct val="100000"/>
              </a:lnSpc>
            </a:pPr>
            <a:r>
              <a:rPr lang="en-US" sz="2200" dirty="0" smtClean="0"/>
              <a:t>Therefore</a:t>
            </a:r>
            <a:r>
              <a:rPr lang="en-US" sz="2200" dirty="0"/>
              <a:t>, by reusing existing software components and modules, </a:t>
            </a:r>
            <a:r>
              <a:rPr lang="en-US" sz="2200" dirty="0" smtClean="0"/>
              <a:t>we </a:t>
            </a:r>
            <a:r>
              <a:rPr lang="en-US" sz="2200" dirty="0"/>
              <a:t>can cut down on development cost and resources</a:t>
            </a:r>
            <a:r>
              <a:rPr lang="en-US" sz="2200" dirty="0" smtClean="0"/>
              <a:t>.</a:t>
            </a:r>
          </a:p>
        </p:txBody>
      </p:sp>
    </p:spTree>
    <p:extLst>
      <p:ext uri="{BB962C8B-B14F-4D97-AF65-F5344CB8AC3E}">
        <p14:creationId xmlns:p14="http://schemas.microsoft.com/office/powerpoint/2010/main" val="2351020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77766" y="141668"/>
            <a:ext cx="9604375" cy="5988676"/>
          </a:xfrm>
        </p:spPr>
        <p:txBody>
          <a:bodyPr>
            <a:normAutofit/>
          </a:bodyPr>
          <a:lstStyle/>
          <a:p>
            <a:pPr marL="0" indent="0" fontAlgn="base">
              <a:lnSpc>
                <a:spcPct val="100000"/>
              </a:lnSpc>
              <a:buNone/>
            </a:pPr>
            <a:r>
              <a:rPr lang="en-US" sz="2400" b="1" dirty="0"/>
              <a:t>Testing</a:t>
            </a:r>
          </a:p>
          <a:p>
            <a:pPr fontAlgn="base">
              <a:lnSpc>
                <a:spcPct val="100000"/>
              </a:lnSpc>
            </a:pPr>
            <a:r>
              <a:rPr lang="en-US" sz="2200" dirty="0"/>
              <a:t>Testing your work while coding is a vital part of software development and should be well-planned. </a:t>
            </a:r>
            <a:endParaRPr lang="en-US" sz="2200" dirty="0" smtClean="0"/>
          </a:p>
          <a:p>
            <a:pPr fontAlgn="base">
              <a:lnSpc>
                <a:spcPct val="100000"/>
              </a:lnSpc>
            </a:pPr>
            <a:r>
              <a:rPr lang="en-US" sz="2200" dirty="0" smtClean="0"/>
              <a:t>It </a:t>
            </a:r>
            <a:r>
              <a:rPr lang="en-US" sz="2200" dirty="0"/>
              <a:t>requires the test cases to be prepared before the actual coding of the software begins.</a:t>
            </a:r>
          </a:p>
          <a:p>
            <a:pPr fontAlgn="base">
              <a:lnSpc>
                <a:spcPct val="100000"/>
              </a:lnSpc>
            </a:pPr>
            <a:r>
              <a:rPr lang="en-US" sz="2200" dirty="0"/>
              <a:t>Also, while basic unit testing is a good practice to adopt, it is also useful to perform Automated Functional Testing (AFT) with the help of tools such as </a:t>
            </a:r>
            <a:r>
              <a:rPr lang="en-US" sz="2200" b="1" dirty="0" smtClean="0"/>
              <a:t>Selenium</a:t>
            </a:r>
            <a:r>
              <a:rPr lang="en-US" sz="2200" dirty="0"/>
              <a:t>.</a:t>
            </a:r>
          </a:p>
        </p:txBody>
      </p:sp>
    </p:spTree>
    <p:extLst>
      <p:ext uri="{BB962C8B-B14F-4D97-AF65-F5344CB8AC3E}">
        <p14:creationId xmlns:p14="http://schemas.microsoft.com/office/powerpoint/2010/main" val="309418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Types Of Programming Language</a:t>
            </a:r>
            <a:endParaRPr lang="en-US" b="1" cap="none" dirty="0"/>
          </a:p>
        </p:txBody>
      </p:sp>
      <p:sp>
        <p:nvSpPr>
          <p:cNvPr id="3" name="Content Placeholder 2"/>
          <p:cNvSpPr>
            <a:spLocks noGrp="1"/>
          </p:cNvSpPr>
          <p:nvPr>
            <p:ph idx="1"/>
          </p:nvPr>
        </p:nvSpPr>
        <p:spPr>
          <a:xfrm>
            <a:off x="1451579" y="1561514"/>
            <a:ext cx="9603275" cy="4568830"/>
          </a:xfrm>
        </p:spPr>
        <p:txBody>
          <a:bodyPr>
            <a:normAutofit/>
          </a:bodyPr>
          <a:lstStyle/>
          <a:p>
            <a:pPr marL="457200" indent="-457200">
              <a:buAutoNum type="arabicPeriod"/>
            </a:pPr>
            <a:r>
              <a:rPr lang="en-US" sz="2400" dirty="0" smtClean="0"/>
              <a:t>Low-level </a:t>
            </a:r>
            <a:r>
              <a:rPr lang="en-US" sz="2400" dirty="0"/>
              <a:t>programming </a:t>
            </a:r>
            <a:r>
              <a:rPr lang="en-US" sz="2400" dirty="0" smtClean="0"/>
              <a:t>language</a:t>
            </a:r>
          </a:p>
          <a:p>
            <a:r>
              <a:rPr lang="en-US" sz="2400" dirty="0"/>
              <a:t>Low-level language is </a:t>
            </a:r>
            <a:r>
              <a:rPr lang="en-US" sz="2400" b="1" dirty="0"/>
              <a:t>machine-dependent (0s and 1s)</a:t>
            </a:r>
            <a:r>
              <a:rPr lang="en-US" sz="2400" dirty="0"/>
              <a:t> programming language. </a:t>
            </a:r>
            <a:endParaRPr lang="en-US" sz="2400" dirty="0" smtClean="0"/>
          </a:p>
          <a:p>
            <a:r>
              <a:rPr lang="en-US" sz="2400" dirty="0" smtClean="0"/>
              <a:t>The </a:t>
            </a:r>
            <a:r>
              <a:rPr lang="en-US" sz="2400" dirty="0"/>
              <a:t>processor runs low- level programs directly without the need of a compiler or interpreter, so the programs written in low-level language can be run very fast.</a:t>
            </a:r>
          </a:p>
          <a:p>
            <a:pPr marL="0" indent="0">
              <a:buNone/>
            </a:pPr>
            <a:r>
              <a:rPr lang="en-US" sz="2400" dirty="0"/>
              <a:t>Low-level language is further divided into two parts -</a:t>
            </a:r>
          </a:p>
        </p:txBody>
      </p:sp>
    </p:spTree>
    <p:extLst>
      <p:ext uri="{BB962C8B-B14F-4D97-AF65-F5344CB8AC3E}">
        <p14:creationId xmlns:p14="http://schemas.microsoft.com/office/powerpoint/2010/main" val="189756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Assignment</a:t>
            </a:r>
            <a:endParaRPr lang="en-US" b="1" cap="none" dirty="0"/>
          </a:p>
        </p:txBody>
      </p:sp>
      <p:sp>
        <p:nvSpPr>
          <p:cNvPr id="3" name="Content Placeholder 2"/>
          <p:cNvSpPr>
            <a:spLocks noGrp="1"/>
          </p:cNvSpPr>
          <p:nvPr>
            <p:ph idx="1"/>
          </p:nvPr>
        </p:nvSpPr>
        <p:spPr>
          <a:xfrm>
            <a:off x="1451579" y="1561514"/>
            <a:ext cx="10036376" cy="4555951"/>
          </a:xfrm>
        </p:spPr>
        <p:txBody>
          <a:bodyPr>
            <a:normAutofit/>
          </a:bodyPr>
          <a:lstStyle/>
          <a:p>
            <a:endParaRPr lang="en-US" dirty="0"/>
          </a:p>
          <a:p>
            <a:endParaRPr lang="en-US" dirty="0"/>
          </a:p>
        </p:txBody>
      </p:sp>
    </p:spTree>
    <p:extLst>
      <p:ext uri="{BB962C8B-B14F-4D97-AF65-F5344CB8AC3E}">
        <p14:creationId xmlns:p14="http://schemas.microsoft.com/office/powerpoint/2010/main" val="304466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8" y="663843"/>
            <a:ext cx="9603275" cy="886662"/>
          </a:xfrm>
          <a:prstGeom prst="rect">
            <a:avLst/>
          </a:prstGeom>
          <a:noFill/>
          <a:ln>
            <a:noFill/>
          </a:ln>
        </p:spPr>
        <p:txBody>
          <a:bodyPr spcFirstLastPara="1" wrap="square" lIns="91425" tIns="45700" rIns="91425" bIns="45700" anchor="t" anchorCtr="0">
            <a:normAutofit/>
          </a:bodyPr>
          <a:lstStyle/>
          <a:p>
            <a:r>
              <a:rPr lang="en-US" b="1" cap="none" dirty="0" smtClean="0"/>
              <a:t>I. Machine Language</a:t>
            </a:r>
            <a:endParaRPr lang="en-US" cap="none" dirty="0"/>
          </a:p>
        </p:txBody>
      </p:sp>
      <p:sp>
        <p:nvSpPr>
          <p:cNvPr id="107" name="Google Shape;107;p2"/>
          <p:cNvSpPr txBox="1">
            <a:spLocks noGrp="1"/>
          </p:cNvSpPr>
          <p:nvPr>
            <p:ph type="body" idx="1"/>
          </p:nvPr>
        </p:nvSpPr>
        <p:spPr>
          <a:xfrm>
            <a:off x="1451579" y="1550504"/>
            <a:ext cx="9603275" cy="4618476"/>
          </a:xfrm>
          <a:prstGeom prst="rect">
            <a:avLst/>
          </a:prstGeom>
          <a:noFill/>
          <a:ln>
            <a:noFill/>
          </a:ln>
        </p:spPr>
        <p:txBody>
          <a:bodyPr spcFirstLastPara="1" wrap="square" lIns="91425" tIns="45700" rIns="91425" bIns="45700" anchor="t" anchorCtr="0">
            <a:normAutofit/>
          </a:bodyPr>
          <a:lstStyle/>
          <a:p>
            <a:r>
              <a:rPr lang="en-US" sz="2400" dirty="0" smtClean="0"/>
              <a:t>Machine </a:t>
            </a:r>
            <a:r>
              <a:rPr lang="en-US" sz="2400" dirty="0"/>
              <a:t>language is a type of low-level programming language. It is also called as </a:t>
            </a:r>
            <a:r>
              <a:rPr lang="en-US" sz="2400" b="1" dirty="0"/>
              <a:t>machine code or object code</a:t>
            </a:r>
            <a:r>
              <a:rPr lang="en-US" sz="2400" dirty="0"/>
              <a:t>. </a:t>
            </a:r>
            <a:endParaRPr lang="en-US" sz="2400" dirty="0" smtClean="0"/>
          </a:p>
          <a:p>
            <a:r>
              <a:rPr lang="en-US" sz="2400" dirty="0" smtClean="0"/>
              <a:t>Machine </a:t>
            </a:r>
            <a:r>
              <a:rPr lang="en-US" sz="2400" dirty="0"/>
              <a:t>language is easier to read because it is normally displayed in binary or hexadecimal form (base 16) form. </a:t>
            </a:r>
            <a:endParaRPr lang="en-US" sz="2400" dirty="0" smtClean="0"/>
          </a:p>
          <a:p>
            <a:r>
              <a:rPr lang="en-US" sz="2400" dirty="0" smtClean="0"/>
              <a:t>It </a:t>
            </a:r>
            <a:r>
              <a:rPr lang="en-US" sz="2400" dirty="0"/>
              <a:t>does not require a translator to convert the programs because computers directly understand the machine language programs</a:t>
            </a:r>
            <a:r>
              <a:rPr lang="en-US" sz="2400" dirty="0" smtClean="0"/>
              <a:t>.</a:t>
            </a:r>
          </a:p>
          <a:p>
            <a:r>
              <a:rPr lang="en-US" sz="2400" dirty="0"/>
              <a:t>The advantage of machine language is that it helps the programmer to execute the programs faster than the high-level programming language.</a:t>
            </a:r>
          </a:p>
        </p:txBody>
      </p:sp>
    </p:spTree>
    <p:extLst>
      <p:ext uri="{BB962C8B-B14F-4D97-AF65-F5344CB8AC3E}">
        <p14:creationId xmlns:p14="http://schemas.microsoft.com/office/powerpoint/2010/main" val="89218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505431" y="629211"/>
            <a:ext cx="9603275" cy="930494"/>
          </a:xfrm>
          <a:prstGeom prst="rect">
            <a:avLst/>
          </a:prstGeom>
          <a:noFill/>
          <a:ln>
            <a:noFill/>
          </a:ln>
        </p:spPr>
        <p:txBody>
          <a:bodyPr spcFirstLastPara="1" wrap="square" lIns="91425" tIns="45700" rIns="91425" bIns="45700" anchor="t" anchorCtr="0">
            <a:normAutofit/>
          </a:bodyPr>
          <a:lstStyle/>
          <a:p>
            <a:r>
              <a:rPr lang="en-US" b="1" cap="none" dirty="0" smtClean="0"/>
              <a:t>Ii. Assembly Language</a:t>
            </a:r>
            <a:endParaRPr lang="en-US" cap="none" dirty="0"/>
          </a:p>
        </p:txBody>
      </p:sp>
      <p:sp>
        <p:nvSpPr>
          <p:cNvPr id="113" name="Google Shape;113;p3"/>
          <p:cNvSpPr txBox="1">
            <a:spLocks noGrp="1"/>
          </p:cNvSpPr>
          <p:nvPr>
            <p:ph type="body" idx="1"/>
          </p:nvPr>
        </p:nvSpPr>
        <p:spPr>
          <a:xfrm>
            <a:off x="1451579" y="1559706"/>
            <a:ext cx="10087891" cy="4536294"/>
          </a:xfrm>
          <a:prstGeom prst="rect">
            <a:avLst/>
          </a:prstGeom>
          <a:noFill/>
          <a:ln>
            <a:noFill/>
          </a:ln>
        </p:spPr>
        <p:txBody>
          <a:bodyPr spcFirstLastPara="1" wrap="square" lIns="91425" tIns="45700" rIns="91425" bIns="45700" anchor="t" anchorCtr="0">
            <a:normAutofit/>
          </a:bodyPr>
          <a:lstStyle/>
          <a:p>
            <a:r>
              <a:rPr lang="en-US" sz="2400" dirty="0" smtClean="0"/>
              <a:t>Assembly </a:t>
            </a:r>
            <a:r>
              <a:rPr lang="en-US" sz="2400" dirty="0"/>
              <a:t>language (ASM) is also a type of low-level programming language that is designed for specific processors. </a:t>
            </a:r>
            <a:endParaRPr lang="en-US" sz="2400" dirty="0" smtClean="0"/>
          </a:p>
          <a:p>
            <a:r>
              <a:rPr lang="en-US" sz="2400" dirty="0" smtClean="0"/>
              <a:t>It </a:t>
            </a:r>
            <a:r>
              <a:rPr lang="en-US" sz="2400" dirty="0"/>
              <a:t>represents the set of instructions in a </a:t>
            </a:r>
            <a:r>
              <a:rPr lang="en-US" sz="2400" b="1" dirty="0"/>
              <a:t>symbolic and human-understandable form</a:t>
            </a:r>
            <a:r>
              <a:rPr lang="en-US" sz="2400" dirty="0"/>
              <a:t>. It uses an assembler to convert the assembly language to machine language</a:t>
            </a:r>
            <a:r>
              <a:rPr lang="en-US" sz="2400" dirty="0" smtClean="0"/>
              <a:t>.</a:t>
            </a:r>
          </a:p>
          <a:p>
            <a:r>
              <a:rPr lang="en-US" sz="2400" dirty="0"/>
              <a:t>The advantage of assembly language is that it requires less memory and less execution time to execute a program.</a:t>
            </a:r>
          </a:p>
        </p:txBody>
      </p:sp>
    </p:spTree>
    <p:extLst>
      <p:ext uri="{BB962C8B-B14F-4D97-AF65-F5344CB8AC3E}">
        <p14:creationId xmlns:p14="http://schemas.microsoft.com/office/powerpoint/2010/main" val="380228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2. High-level Programming Language</a:t>
            </a:r>
            <a:endParaRPr lang="en-US" b="1" cap="none" dirty="0"/>
          </a:p>
        </p:txBody>
      </p:sp>
      <p:sp>
        <p:nvSpPr>
          <p:cNvPr id="3" name="Content Placeholder 2"/>
          <p:cNvSpPr>
            <a:spLocks noGrp="1"/>
          </p:cNvSpPr>
          <p:nvPr>
            <p:ph idx="1"/>
          </p:nvPr>
        </p:nvSpPr>
        <p:spPr>
          <a:xfrm>
            <a:off x="1451579" y="1561514"/>
            <a:ext cx="10178044" cy="4568830"/>
          </a:xfrm>
        </p:spPr>
        <p:txBody>
          <a:bodyPr>
            <a:normAutofit fontScale="92500"/>
          </a:bodyPr>
          <a:lstStyle/>
          <a:p>
            <a:r>
              <a:rPr lang="en-US" dirty="0" smtClean="0"/>
              <a:t>It is </a:t>
            </a:r>
            <a:r>
              <a:rPr lang="en-US" dirty="0"/>
              <a:t>designed for </a:t>
            </a:r>
            <a:r>
              <a:rPr lang="en-US" b="1" dirty="0"/>
              <a:t>developing user-friendly software programs and websites</a:t>
            </a:r>
            <a:r>
              <a:rPr lang="en-US" dirty="0"/>
              <a:t>. This programming language requires a compiler or interpreter to translate the program into machine language (execute the program</a:t>
            </a:r>
            <a:r>
              <a:rPr lang="en-US" dirty="0" smtClean="0"/>
              <a:t>).</a:t>
            </a:r>
          </a:p>
          <a:p>
            <a:r>
              <a:rPr lang="en-US" dirty="0"/>
              <a:t>The main advantage of a high-level language is that it is </a:t>
            </a:r>
            <a:r>
              <a:rPr lang="en-US" b="1" dirty="0"/>
              <a:t>easy to read, write, and maintain</a:t>
            </a:r>
            <a:r>
              <a:rPr lang="en-US" dirty="0"/>
              <a:t>.</a:t>
            </a:r>
          </a:p>
          <a:p>
            <a:r>
              <a:rPr lang="en-US" dirty="0"/>
              <a:t>High-level programming language includes </a:t>
            </a:r>
            <a:r>
              <a:rPr lang="en-US" b="1" dirty="0"/>
              <a:t>Python, Java, JavaScript, PHP, C#, C++, Objective </a:t>
            </a:r>
            <a:r>
              <a:rPr lang="en-US" b="1" dirty="0" smtClean="0"/>
              <a:t>C, </a:t>
            </a:r>
            <a:r>
              <a:rPr lang="en-US" b="1" dirty="0"/>
              <a:t>LISP, FORTRAN, and Swift programming language</a:t>
            </a:r>
            <a:r>
              <a:rPr lang="en-US" dirty="0"/>
              <a:t>.</a:t>
            </a:r>
          </a:p>
          <a:p>
            <a:pPr marL="0" indent="0">
              <a:buNone/>
            </a:pPr>
            <a:r>
              <a:rPr lang="en-US" b="1" dirty="0" err="1" smtClean="0"/>
              <a:t>i</a:t>
            </a:r>
            <a:r>
              <a:rPr lang="en-US" b="1" dirty="0"/>
              <a:t>. Procedural Oriented programming language</a:t>
            </a:r>
            <a:endParaRPr lang="en-US" dirty="0"/>
          </a:p>
          <a:p>
            <a:r>
              <a:rPr lang="en-US" dirty="0" smtClean="0"/>
              <a:t>POP </a:t>
            </a:r>
            <a:r>
              <a:rPr lang="en-US" dirty="0"/>
              <a:t>language is derived from structured programming and based upon the procedure call concept. It divides a program into small procedures called </a:t>
            </a:r>
            <a:r>
              <a:rPr lang="en-US" b="1" dirty="0"/>
              <a:t>routines or </a:t>
            </a:r>
            <a:r>
              <a:rPr lang="en-US" b="1" dirty="0" smtClean="0"/>
              <a:t>functions. </a:t>
            </a:r>
            <a:r>
              <a:rPr lang="en-US" dirty="0"/>
              <a:t>it helps programmers to easily track the program flow and code can be reused in different parts of the program.</a:t>
            </a:r>
            <a:endParaRPr lang="en-US" b="1" dirty="0" smtClean="0"/>
          </a:p>
          <a:p>
            <a:r>
              <a:rPr lang="en-US" b="1" dirty="0"/>
              <a:t>Example:</a:t>
            </a:r>
            <a:r>
              <a:rPr lang="en-US" dirty="0"/>
              <a:t> C, FORTRAN, Basic, Pascal, etc.</a:t>
            </a:r>
          </a:p>
          <a:p>
            <a:endParaRPr lang="en-US" dirty="0"/>
          </a:p>
        </p:txBody>
      </p:sp>
    </p:spTree>
    <p:extLst>
      <p:ext uri="{BB962C8B-B14F-4D97-AF65-F5344CB8AC3E}">
        <p14:creationId xmlns:p14="http://schemas.microsoft.com/office/powerpoint/2010/main" val="65830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83828" y="106786"/>
            <a:ext cx="9604375" cy="5997799"/>
          </a:xfrm>
        </p:spPr>
        <p:txBody>
          <a:bodyPr>
            <a:normAutofit/>
          </a:bodyPr>
          <a:lstStyle/>
          <a:p>
            <a:pPr marL="0" indent="0">
              <a:buNone/>
            </a:pPr>
            <a:r>
              <a:rPr lang="en-US" b="1" dirty="0"/>
              <a:t>ii. Object-Oriented Programming language</a:t>
            </a:r>
            <a:endParaRPr lang="en-US" dirty="0"/>
          </a:p>
          <a:p>
            <a:r>
              <a:rPr lang="en-US" dirty="0"/>
              <a:t>Object-Oriented Programming (OOP) language is </a:t>
            </a:r>
            <a:r>
              <a:rPr lang="en-US" b="1" dirty="0"/>
              <a:t>based upon the objects</a:t>
            </a:r>
            <a:r>
              <a:rPr lang="en-US" dirty="0"/>
              <a:t>. In this </a:t>
            </a:r>
            <a:r>
              <a:rPr lang="en-US" b="1" dirty="0"/>
              <a:t>programming language, programs are divided into small parts called objects</a:t>
            </a:r>
            <a:r>
              <a:rPr lang="en-US" dirty="0"/>
              <a:t>. It is used to implement real-world entities like inheritance, polymorphism, abstraction, </a:t>
            </a:r>
            <a:r>
              <a:rPr lang="en-US" dirty="0" err="1"/>
              <a:t>etc</a:t>
            </a:r>
            <a:r>
              <a:rPr lang="en-US" dirty="0"/>
              <a:t> in the program to makes the program </a:t>
            </a:r>
            <a:r>
              <a:rPr lang="en-US" dirty="0" err="1"/>
              <a:t>resusable</a:t>
            </a:r>
            <a:r>
              <a:rPr lang="en-US" dirty="0"/>
              <a:t>, efficient, and easy-to-use</a:t>
            </a:r>
            <a:r>
              <a:rPr lang="en-US" dirty="0" smtClean="0"/>
              <a:t>.</a:t>
            </a:r>
          </a:p>
          <a:p>
            <a:r>
              <a:rPr lang="en-US" dirty="0"/>
              <a:t>OOP is faster and easier to execute, maintain, modify, as well as debug</a:t>
            </a:r>
            <a:r>
              <a:rPr lang="en-US" dirty="0" smtClean="0"/>
              <a:t>.</a:t>
            </a:r>
          </a:p>
          <a:p>
            <a:pPr marL="0" indent="0">
              <a:buNone/>
            </a:pPr>
            <a:r>
              <a:rPr lang="en-US" b="1" dirty="0"/>
              <a:t>iii. Natural language</a:t>
            </a:r>
            <a:endParaRPr lang="en-US" dirty="0"/>
          </a:p>
          <a:p>
            <a:r>
              <a:rPr lang="en-US" dirty="0"/>
              <a:t>Natural language is a </a:t>
            </a:r>
            <a:r>
              <a:rPr lang="en-US" b="1" dirty="0"/>
              <a:t>part of human languages</a:t>
            </a:r>
            <a:r>
              <a:rPr lang="en-US" dirty="0"/>
              <a:t> such as English, Russian, German, and Japanese. It is used by machines to understand, manipulate, and interpret human's language. It is used by developers to </a:t>
            </a:r>
            <a:r>
              <a:rPr lang="en-US" b="1" dirty="0"/>
              <a:t>perform tasks such as translation, automatic summarization, Named Entity Recognition (NER), relationship extraction, and topic segmentation</a:t>
            </a:r>
            <a:r>
              <a:rPr lang="en-US" dirty="0" smtClean="0"/>
              <a:t>.</a:t>
            </a:r>
          </a:p>
          <a:p>
            <a:r>
              <a:rPr lang="en-US" dirty="0"/>
              <a:t>I</a:t>
            </a:r>
            <a:r>
              <a:rPr lang="en-US" dirty="0" smtClean="0"/>
              <a:t>t </a:t>
            </a:r>
            <a:r>
              <a:rPr lang="en-US" dirty="0"/>
              <a:t>helps users to ask questions in any subject and directly respond within seconds.</a:t>
            </a:r>
          </a:p>
          <a:p>
            <a:endParaRPr lang="en-US" dirty="0" smtClean="0"/>
          </a:p>
          <a:p>
            <a:endParaRPr lang="en-US" dirty="0"/>
          </a:p>
        </p:txBody>
      </p:sp>
    </p:spTree>
    <p:extLst>
      <p:ext uri="{BB962C8B-B14F-4D97-AF65-F5344CB8AC3E}">
        <p14:creationId xmlns:p14="http://schemas.microsoft.com/office/powerpoint/2010/main" val="415395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Development Tools</a:t>
            </a:r>
            <a:endParaRPr lang="en-US" b="1" cap="none" dirty="0"/>
          </a:p>
        </p:txBody>
      </p:sp>
      <p:sp>
        <p:nvSpPr>
          <p:cNvPr id="3" name="Content Placeholder 2"/>
          <p:cNvSpPr>
            <a:spLocks noGrp="1"/>
          </p:cNvSpPr>
          <p:nvPr>
            <p:ph idx="1"/>
          </p:nvPr>
        </p:nvSpPr>
        <p:spPr>
          <a:xfrm>
            <a:off x="1451579" y="1561514"/>
            <a:ext cx="9603275" cy="4594587"/>
          </a:xfrm>
        </p:spPr>
        <p:txBody>
          <a:bodyPr>
            <a:noAutofit/>
          </a:bodyPr>
          <a:lstStyle/>
          <a:p>
            <a:pPr>
              <a:lnSpc>
                <a:spcPct val="100000"/>
              </a:lnSpc>
            </a:pPr>
            <a:r>
              <a:rPr lang="en-US" dirty="0"/>
              <a:t>Software development tools are computer programs used by software development teams to create, debug, manage and support applications, frameworks, systems, and other programs. </a:t>
            </a:r>
            <a:endParaRPr lang="en-US" dirty="0" smtClean="0"/>
          </a:p>
          <a:p>
            <a:pPr>
              <a:lnSpc>
                <a:spcPct val="100000"/>
              </a:lnSpc>
            </a:pPr>
            <a:r>
              <a:rPr lang="en-US" dirty="0" smtClean="0"/>
              <a:t>These </a:t>
            </a:r>
            <a:r>
              <a:rPr lang="en-US" dirty="0"/>
              <a:t>tools are also commonly referred to as software programming tools</a:t>
            </a:r>
            <a:r>
              <a:rPr lang="en-US" dirty="0" smtClean="0"/>
              <a:t>.</a:t>
            </a:r>
          </a:p>
          <a:p>
            <a:pPr marL="0" indent="0">
              <a:lnSpc>
                <a:spcPct val="100000"/>
              </a:lnSpc>
              <a:buNone/>
            </a:pPr>
            <a:r>
              <a:rPr lang="en-US" dirty="0"/>
              <a:t>S</a:t>
            </a:r>
            <a:r>
              <a:rPr lang="en-US" dirty="0" smtClean="0"/>
              <a:t>oftware </a:t>
            </a:r>
            <a:r>
              <a:rPr lang="en-US" dirty="0"/>
              <a:t>development tools include:</a:t>
            </a:r>
          </a:p>
          <a:p>
            <a:pPr lvl="1">
              <a:lnSpc>
                <a:spcPct val="100000"/>
              </a:lnSpc>
            </a:pPr>
            <a:r>
              <a:rPr lang="en-US" sz="2000" dirty="0"/>
              <a:t>Linkers</a:t>
            </a:r>
          </a:p>
          <a:p>
            <a:pPr lvl="1">
              <a:lnSpc>
                <a:spcPct val="100000"/>
              </a:lnSpc>
            </a:pPr>
            <a:r>
              <a:rPr lang="en-US" sz="2000" dirty="0"/>
              <a:t>Code editors</a:t>
            </a:r>
          </a:p>
          <a:p>
            <a:pPr lvl="1">
              <a:lnSpc>
                <a:spcPct val="100000"/>
              </a:lnSpc>
            </a:pPr>
            <a:r>
              <a:rPr lang="en-US" sz="2000" dirty="0"/>
              <a:t>GUI designers</a:t>
            </a:r>
          </a:p>
          <a:p>
            <a:pPr lvl="1">
              <a:lnSpc>
                <a:spcPct val="100000"/>
              </a:lnSpc>
            </a:pPr>
            <a:r>
              <a:rPr lang="en-US" sz="2000" dirty="0"/>
              <a:t>Performance analysis tools</a:t>
            </a:r>
          </a:p>
          <a:p>
            <a:pPr lvl="1">
              <a:lnSpc>
                <a:spcPct val="100000"/>
              </a:lnSpc>
            </a:pPr>
            <a:r>
              <a:rPr lang="en-US" sz="2000" dirty="0"/>
              <a:t>Assemblers</a:t>
            </a:r>
          </a:p>
          <a:p>
            <a:pPr lvl="1">
              <a:lnSpc>
                <a:spcPct val="100000"/>
              </a:lnSpc>
            </a:pPr>
            <a:r>
              <a:rPr lang="en-US" sz="2000" dirty="0" smtClean="0"/>
              <a:t>Compilers</a:t>
            </a:r>
            <a:endParaRPr lang="en-US" sz="2000" dirty="0"/>
          </a:p>
        </p:txBody>
      </p:sp>
    </p:spTree>
    <p:extLst>
      <p:ext uri="{BB962C8B-B14F-4D97-AF65-F5344CB8AC3E}">
        <p14:creationId xmlns:p14="http://schemas.microsoft.com/office/powerpoint/2010/main" val="230917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Selecting Language And Tool</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dirty="0" smtClean="0"/>
              <a:t>We </a:t>
            </a:r>
            <a:r>
              <a:rPr lang="en-US" sz="2200" dirty="0"/>
              <a:t>should know all the components for a better view and this will help you to choose a specific programming language. </a:t>
            </a:r>
            <a:endParaRPr lang="en-US" sz="2200" dirty="0" smtClean="0"/>
          </a:p>
          <a:p>
            <a:r>
              <a:rPr lang="en-US" sz="2200" dirty="0" smtClean="0"/>
              <a:t>A </a:t>
            </a:r>
            <a:r>
              <a:rPr lang="en-US" sz="2200" dirty="0"/>
              <a:t>good view at the beginning of your project helps in choosing a sensible programming language and this leads to less time spent on maintaining the project, scaling up the project, and securing the project later on</a:t>
            </a:r>
            <a:r>
              <a:rPr lang="en-US" sz="2200" dirty="0" smtClean="0"/>
              <a:t>.</a:t>
            </a:r>
          </a:p>
          <a:p>
            <a:r>
              <a:rPr lang="en-US" sz="2400" dirty="0" smtClean="0"/>
              <a:t>We can </a:t>
            </a:r>
            <a:r>
              <a:rPr lang="en-US" sz="2400" dirty="0"/>
              <a:t>write good software in Java, C#, Python, PHP, or any other languages then </a:t>
            </a:r>
            <a:r>
              <a:rPr lang="en-US" sz="2400" dirty="0" smtClean="0"/>
              <a:t>we </a:t>
            </a:r>
            <a:r>
              <a:rPr lang="en-US" sz="2400" dirty="0"/>
              <a:t>can also write bad software using these languages. </a:t>
            </a:r>
            <a:endParaRPr lang="en-US" sz="2400" dirty="0" smtClean="0"/>
          </a:p>
          <a:p>
            <a:r>
              <a:rPr lang="en-US" sz="2400" dirty="0" smtClean="0"/>
              <a:t>No </a:t>
            </a:r>
            <a:r>
              <a:rPr lang="en-US" sz="2400" dirty="0"/>
              <a:t>single language is the best choice for any software.</a:t>
            </a:r>
            <a:endParaRPr lang="en-US" sz="2200" dirty="0"/>
          </a:p>
        </p:txBody>
      </p:sp>
    </p:spTree>
    <p:extLst>
      <p:ext uri="{BB962C8B-B14F-4D97-AF65-F5344CB8AC3E}">
        <p14:creationId xmlns:p14="http://schemas.microsoft.com/office/powerpoint/2010/main" val="102479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34096" y="213082"/>
            <a:ext cx="10972800" cy="5917262"/>
          </a:xfrm>
        </p:spPr>
        <p:txBody>
          <a:bodyPr>
            <a:normAutofit/>
          </a:bodyPr>
          <a:lstStyle/>
          <a:p>
            <a:r>
              <a:rPr lang="en-US" b="1" dirty="0"/>
              <a:t>Targeted platform:</a:t>
            </a:r>
            <a:r>
              <a:rPr lang="en-US" dirty="0"/>
              <a:t> The most important thing to decide is how and where the program would function. It is well known that not all the languages can run in all types of </a:t>
            </a:r>
            <a:r>
              <a:rPr lang="en-US" dirty="0" smtClean="0"/>
              <a:t>platforms(Linux, Windows). </a:t>
            </a:r>
            <a:endParaRPr lang="en-US" dirty="0"/>
          </a:p>
          <a:p>
            <a:r>
              <a:rPr lang="en-US" b="1" dirty="0"/>
              <a:t>Language domain tie:</a:t>
            </a:r>
            <a:r>
              <a:rPr lang="en-US" dirty="0"/>
              <a:t> It is important to select the language according to the problem domain which is present. A better and simple method to perform is by finding the language in the same industry or domain or also by looking for a code which resolves problems you may have.</a:t>
            </a:r>
          </a:p>
          <a:p>
            <a:r>
              <a:rPr lang="en-US" b="1" dirty="0"/>
              <a:t>Efficiency:</a:t>
            </a:r>
            <a:r>
              <a:rPr lang="en-US" dirty="0"/>
              <a:t> It is important for the compilers to match with the language you are selecting. It should be efficient so that it helps in making the language to function fast.</a:t>
            </a:r>
          </a:p>
          <a:p>
            <a:r>
              <a:rPr lang="en-US" b="1" dirty="0"/>
              <a:t>Performance and elasticity:</a:t>
            </a:r>
            <a:r>
              <a:rPr lang="en-US" dirty="0"/>
              <a:t> When you are choosing a language, you have to remain flexible enough. By being flexible, you can add extra features and programs in it. Moreover, its overall performance should be according to your liking and suitability.</a:t>
            </a:r>
          </a:p>
          <a:p>
            <a:r>
              <a:rPr lang="en-US" b="1" dirty="0"/>
              <a:t>Tool support:</a:t>
            </a:r>
            <a:r>
              <a:rPr lang="en-US" dirty="0"/>
              <a:t> It is recommended to purchase tool oriented language which provides several elements and also methods to control, work and edit.</a:t>
            </a:r>
          </a:p>
          <a:p>
            <a:r>
              <a:rPr lang="en-US" b="1" dirty="0"/>
              <a:t>Time to production and expressiveness:</a:t>
            </a:r>
            <a:r>
              <a:rPr lang="en-US" dirty="0"/>
              <a:t> Ensure to choose the language which is best expressive. The time you take to produce codes and programs should not remain bothersome to you.</a:t>
            </a:r>
          </a:p>
          <a:p>
            <a:endParaRPr lang="en-US" dirty="0"/>
          </a:p>
        </p:txBody>
      </p:sp>
    </p:spTree>
    <p:extLst>
      <p:ext uri="{BB962C8B-B14F-4D97-AF65-F5344CB8AC3E}">
        <p14:creationId xmlns:p14="http://schemas.microsoft.com/office/powerpoint/2010/main" val="10258062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3123</TotalTime>
  <Words>871</Words>
  <Application>Microsoft Office PowerPoint</Application>
  <PresentationFormat>Widescreen</PresentationFormat>
  <Paragraphs>112</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Gallery</vt:lpstr>
      <vt:lpstr>Programming Language</vt:lpstr>
      <vt:lpstr>Types Of Programming Language</vt:lpstr>
      <vt:lpstr>I. Machine Language</vt:lpstr>
      <vt:lpstr>Ii. Assembly Language</vt:lpstr>
      <vt:lpstr>2. High-level Programming Language</vt:lpstr>
      <vt:lpstr>PowerPoint Presentation</vt:lpstr>
      <vt:lpstr>Software Development Tools</vt:lpstr>
      <vt:lpstr>Selecting Language And Tool</vt:lpstr>
      <vt:lpstr>PowerPoint Presentation</vt:lpstr>
      <vt:lpstr>PowerPoint Presentation</vt:lpstr>
      <vt:lpstr>PowerPoint Presentation</vt:lpstr>
      <vt:lpstr>Good Programming Practices</vt:lpstr>
      <vt:lpstr>Contd..</vt:lpstr>
      <vt:lpstr>PowerPoint Presentation</vt:lpstr>
      <vt:lpstr>PowerPoint Presentation</vt:lpstr>
      <vt:lpstr>PowerPoint Presentation</vt:lpstr>
      <vt:lpstr>PowerPoint Presentation</vt:lpstr>
      <vt:lpstr>PowerPoint Presentation</vt:lpstr>
      <vt:lpstr>PowerPoint Presentation</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800</cp:revision>
  <dcterms:created xsi:type="dcterms:W3CDTF">2017-08-11T03:42:09Z</dcterms:created>
  <dcterms:modified xsi:type="dcterms:W3CDTF">2023-05-01T16:29:16Z</dcterms:modified>
</cp:coreProperties>
</file>