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348" r:id="rId2"/>
    <p:sldId id="428" r:id="rId3"/>
    <p:sldId id="357" r:id="rId4"/>
    <p:sldId id="505" r:id="rId5"/>
    <p:sldId id="506" r:id="rId6"/>
    <p:sldId id="507" r:id="rId7"/>
    <p:sldId id="512" r:id="rId8"/>
    <p:sldId id="508" r:id="rId9"/>
    <p:sldId id="509" r:id="rId10"/>
    <p:sldId id="513" r:id="rId11"/>
    <p:sldId id="510" r:id="rId12"/>
    <p:sldId id="511" r:id="rId13"/>
    <p:sldId id="514" r:id="rId14"/>
    <p:sldId id="515" r:id="rId15"/>
    <p:sldId id="516" r:id="rId16"/>
    <p:sldId id="517" r:id="rId17"/>
    <p:sldId id="518"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31" r:id="rId31"/>
    <p:sldId id="532" r:id="rId32"/>
    <p:sldId id="533" r:id="rId33"/>
    <p:sldId id="50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t>‹#›</a:t>
            </a:fld>
            <a:endParaRPr lang="en-US"/>
          </a:p>
        </p:txBody>
      </p:sp>
    </p:spTree>
    <p:extLst>
      <p:ext uri="{BB962C8B-B14F-4D97-AF65-F5344CB8AC3E}">
        <p14:creationId xmlns:p14="http://schemas.microsoft.com/office/powerpoint/2010/main"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2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0"/>
              </a:spcBef>
              <a:buSzPts val="2400"/>
            </a:pPr>
            <a:r>
              <a:rPr lang="en-US" b="1" dirty="0" smtClean="0"/>
              <a:t>Testing</a:t>
            </a:r>
            <a:endParaRPr lang="en-US" b="1" dirty="0"/>
          </a:p>
        </p:txBody>
      </p:sp>
      <p:sp>
        <p:nvSpPr>
          <p:cNvPr id="3" name="Content Placeholder 2"/>
          <p:cNvSpPr>
            <a:spLocks noGrp="1"/>
          </p:cNvSpPr>
          <p:nvPr>
            <p:ph idx="1"/>
          </p:nvPr>
        </p:nvSpPr>
        <p:spPr>
          <a:xfrm>
            <a:off x="1451579" y="1561514"/>
            <a:ext cx="9603275" cy="4581709"/>
          </a:xfrm>
        </p:spPr>
        <p:txBody>
          <a:bodyPr>
            <a:noAutofit/>
          </a:bodyPr>
          <a:lstStyle/>
          <a:p>
            <a:pPr lvl="0">
              <a:spcBef>
                <a:spcPts val="0"/>
              </a:spcBef>
              <a:buSzPts val="2400"/>
            </a:pPr>
            <a:r>
              <a:rPr lang="en-US" sz="2400" dirty="0" smtClean="0"/>
              <a:t>Many </a:t>
            </a:r>
            <a:r>
              <a:rPr lang="en-US" sz="2400" dirty="0"/>
              <a:t>people understand many </a:t>
            </a:r>
            <a:r>
              <a:rPr lang="en-US" sz="2400" dirty="0" smtClean="0"/>
              <a:t>definition </a:t>
            </a:r>
            <a:r>
              <a:rPr lang="en-US" sz="2400" dirty="0"/>
              <a:t>of testing:</a:t>
            </a:r>
          </a:p>
          <a:p>
            <a:pPr lvl="1">
              <a:spcBef>
                <a:spcPts val="0"/>
              </a:spcBef>
              <a:buSzPts val="2400"/>
            </a:pPr>
            <a:r>
              <a:rPr lang="en-US" sz="2200" dirty="0"/>
              <a:t>1.Testing is the process of demonstrating that errors are not present.</a:t>
            </a:r>
          </a:p>
          <a:p>
            <a:pPr lvl="1">
              <a:spcBef>
                <a:spcPts val="0"/>
              </a:spcBef>
              <a:buSzPts val="2400"/>
            </a:pPr>
            <a:r>
              <a:rPr lang="en-US" sz="2200" dirty="0"/>
              <a:t>2.The purpose of testing is to show that a program performs its intended functions correctly.</a:t>
            </a:r>
          </a:p>
          <a:p>
            <a:pPr lvl="1">
              <a:spcBef>
                <a:spcPts val="0"/>
              </a:spcBef>
              <a:buSzPts val="2400"/>
            </a:pPr>
            <a:r>
              <a:rPr lang="en-US" sz="2200" dirty="0"/>
              <a:t>3.Testing is the process of establishing confidence that a program does what it is </a:t>
            </a:r>
            <a:r>
              <a:rPr lang="en-US" sz="2200" dirty="0" smtClean="0"/>
              <a:t>supposed </a:t>
            </a:r>
            <a:r>
              <a:rPr lang="en-US" sz="2200" dirty="0"/>
              <a:t>to do.</a:t>
            </a:r>
            <a:endParaRPr lang="en-US"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6373" y="0"/>
            <a:ext cx="9272788" cy="6053070"/>
          </a:xfrm>
          <a:prstGeom prst="rect">
            <a:avLst/>
          </a:prstGeom>
        </p:spPr>
      </p:pic>
    </p:spTree>
    <p:extLst>
      <p:ext uri="{BB962C8B-B14F-4D97-AF65-F5344CB8AC3E}">
        <p14:creationId xmlns:p14="http://schemas.microsoft.com/office/powerpoint/2010/main" val="297757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Level Of Testing</a:t>
            </a:r>
            <a:endParaRPr lang="en-US" b="1" cap="none" dirty="0"/>
          </a:p>
        </p:txBody>
      </p:sp>
      <p:sp>
        <p:nvSpPr>
          <p:cNvPr id="3" name="Content Placeholder 2"/>
          <p:cNvSpPr>
            <a:spLocks noGrp="1"/>
          </p:cNvSpPr>
          <p:nvPr>
            <p:ph idx="1"/>
          </p:nvPr>
        </p:nvSpPr>
        <p:spPr>
          <a:xfrm>
            <a:off x="1120463" y="1561514"/>
            <a:ext cx="10264462" cy="4555951"/>
          </a:xfrm>
        </p:spPr>
        <p:txBody>
          <a:bodyPr>
            <a:noAutofit/>
          </a:bodyPr>
          <a:lstStyle/>
          <a:p>
            <a:r>
              <a:rPr lang="en-US" sz="2100" b="1" dirty="0" smtClean="0"/>
              <a:t>1.Unit </a:t>
            </a:r>
            <a:r>
              <a:rPr lang="en-US" sz="2100" b="1" dirty="0"/>
              <a:t>Testing</a:t>
            </a:r>
            <a:r>
              <a:rPr lang="en-US" sz="2100" b="1" dirty="0" smtClean="0"/>
              <a:t>: </a:t>
            </a:r>
            <a:r>
              <a:rPr lang="en-US" sz="2100" dirty="0" smtClean="0"/>
              <a:t>A </a:t>
            </a:r>
            <a:r>
              <a:rPr lang="en-US" sz="2100" dirty="0"/>
              <a:t>level of the software testing process where individual units of a software are tested</a:t>
            </a:r>
            <a:r>
              <a:rPr lang="en-US" sz="2100" dirty="0" smtClean="0"/>
              <a:t>. The </a:t>
            </a:r>
            <a:r>
              <a:rPr lang="en-US" sz="2100" dirty="0"/>
              <a:t>purpose is to validate that each unit of the software performs as designed.</a:t>
            </a:r>
          </a:p>
          <a:p>
            <a:r>
              <a:rPr lang="en-US" sz="2100" b="1" dirty="0"/>
              <a:t>2.Integration Testing</a:t>
            </a:r>
            <a:r>
              <a:rPr lang="en-US" sz="2100" b="1" dirty="0" smtClean="0"/>
              <a:t>: </a:t>
            </a:r>
            <a:r>
              <a:rPr lang="en-US" sz="2100" dirty="0" smtClean="0"/>
              <a:t>After </a:t>
            </a:r>
            <a:r>
              <a:rPr lang="en-US" sz="2100" dirty="0"/>
              <a:t>unit testing is integration testing</a:t>
            </a:r>
            <a:r>
              <a:rPr lang="en-US" sz="2100" dirty="0" smtClean="0"/>
              <a:t>. In </a:t>
            </a:r>
            <a:r>
              <a:rPr lang="en-US" sz="2100" dirty="0"/>
              <a:t>this stage, all units are integrated together and tested</a:t>
            </a:r>
            <a:r>
              <a:rPr lang="en-US" sz="2100" dirty="0" smtClean="0"/>
              <a:t>. It </a:t>
            </a:r>
            <a:r>
              <a:rPr lang="en-US" sz="2100" dirty="0"/>
              <a:t>is a form of testing in the testing process performed to detect defects in the interactions and the interfaces between the integrated units.</a:t>
            </a:r>
          </a:p>
          <a:p>
            <a:r>
              <a:rPr lang="en-US" sz="2100" b="1" dirty="0"/>
              <a:t>3.System Testing</a:t>
            </a:r>
            <a:r>
              <a:rPr lang="en-US" sz="2100" b="1" dirty="0" smtClean="0"/>
              <a:t>: </a:t>
            </a:r>
            <a:r>
              <a:rPr lang="en-US" sz="2100" dirty="0" smtClean="0"/>
              <a:t>A </a:t>
            </a:r>
            <a:r>
              <a:rPr lang="en-US" sz="2100" dirty="0"/>
              <a:t>level of the software testing process where a complete</a:t>
            </a:r>
            <a:r>
              <a:rPr lang="en-US" sz="2100" dirty="0" smtClean="0"/>
              <a:t>, integrated </a:t>
            </a:r>
            <a:r>
              <a:rPr lang="en-US" sz="2100" dirty="0"/>
              <a:t>system is tested. The purpose of this test is to evaluate the system's compliance with the specified requirements. After integration testing, the fully integrated application is tested to check that whether the system meets its software requirements specification(SRS</a:t>
            </a:r>
            <a:r>
              <a:rPr lang="en-US" sz="2100" dirty="0" smtClean="0"/>
              <a:t>)..</a:t>
            </a:r>
            <a:endParaRPr lang="en-US" sz="2100" dirty="0"/>
          </a:p>
        </p:txBody>
      </p:sp>
    </p:spTree>
    <p:extLst>
      <p:ext uri="{BB962C8B-B14F-4D97-AF65-F5344CB8AC3E}">
        <p14:creationId xmlns:p14="http://schemas.microsoft.com/office/powerpoint/2010/main" val="128321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98489" y="128789"/>
            <a:ext cx="10856889" cy="6078828"/>
          </a:xfrm>
        </p:spPr>
        <p:txBody>
          <a:bodyPr>
            <a:noAutofit/>
          </a:bodyPr>
          <a:lstStyle/>
          <a:p>
            <a:pPr marL="0" indent="0">
              <a:lnSpc>
                <a:spcPct val="100000"/>
              </a:lnSpc>
              <a:buNone/>
            </a:pPr>
            <a:r>
              <a:rPr lang="en-US" sz="2100" b="1" dirty="0"/>
              <a:t>There are various types of system testing:</a:t>
            </a:r>
          </a:p>
          <a:p>
            <a:pPr>
              <a:lnSpc>
                <a:spcPct val="100000"/>
              </a:lnSpc>
            </a:pPr>
            <a:r>
              <a:rPr lang="en-US" sz="2100" dirty="0"/>
              <a:t>Usability Testing: Focuses on the user's ease to operate and use and checks that the user interface is user-friendly</a:t>
            </a:r>
            <a:endParaRPr lang="en-US" sz="2100" dirty="0" smtClean="0"/>
          </a:p>
          <a:p>
            <a:pPr>
              <a:lnSpc>
                <a:spcPct val="100000"/>
              </a:lnSpc>
            </a:pPr>
            <a:r>
              <a:rPr lang="en-US" sz="2100" dirty="0" smtClean="0"/>
              <a:t>Regression </a:t>
            </a:r>
            <a:r>
              <a:rPr lang="en-US" sz="2100" dirty="0" err="1"/>
              <a:t>Testing:Type</a:t>
            </a:r>
            <a:r>
              <a:rPr lang="en-US" sz="2100" dirty="0"/>
              <a:t> of software testing that checks the performance of existing functionalities when a change is made.</a:t>
            </a:r>
          </a:p>
          <a:p>
            <a:pPr>
              <a:lnSpc>
                <a:spcPct val="100000"/>
              </a:lnSpc>
            </a:pPr>
            <a:r>
              <a:rPr lang="en-US" sz="2100" dirty="0" smtClean="0"/>
              <a:t>Functional </a:t>
            </a:r>
            <a:r>
              <a:rPr lang="en-US" sz="2100" dirty="0" err="1"/>
              <a:t>Testing:Type</a:t>
            </a:r>
            <a:r>
              <a:rPr lang="en-US" sz="2100" dirty="0"/>
              <a:t> of black box testing that bases its test cases on the specifications of the software component under test.</a:t>
            </a:r>
          </a:p>
          <a:p>
            <a:pPr>
              <a:lnSpc>
                <a:spcPct val="100000"/>
              </a:lnSpc>
            </a:pPr>
            <a:r>
              <a:rPr lang="en-US" sz="2100" dirty="0" smtClean="0"/>
              <a:t>Recovery </a:t>
            </a:r>
            <a:r>
              <a:rPr lang="en-US" sz="2100" dirty="0" err="1"/>
              <a:t>Testing:To</a:t>
            </a:r>
            <a:r>
              <a:rPr lang="en-US" sz="2100" dirty="0"/>
              <a:t> test that how well a system recovers from </a:t>
            </a:r>
            <a:r>
              <a:rPr lang="en-US" sz="2100" dirty="0" err="1"/>
              <a:t>crashes,hardware</a:t>
            </a:r>
            <a:r>
              <a:rPr lang="en-US" sz="2100" dirty="0"/>
              <a:t> </a:t>
            </a:r>
            <a:r>
              <a:rPr lang="en-US" sz="2100" dirty="0" err="1"/>
              <a:t>failures,or</a:t>
            </a:r>
            <a:r>
              <a:rPr lang="en-US" sz="2100" dirty="0"/>
              <a:t> other catastrophic problems.</a:t>
            </a:r>
          </a:p>
          <a:p>
            <a:pPr>
              <a:lnSpc>
                <a:spcPct val="100000"/>
              </a:lnSpc>
            </a:pPr>
            <a:r>
              <a:rPr lang="en-US" sz="2100" dirty="0" smtClean="0"/>
              <a:t>Security </a:t>
            </a:r>
            <a:r>
              <a:rPr lang="en-US" sz="2100" dirty="0" err="1"/>
              <a:t>Testing:To</a:t>
            </a:r>
            <a:r>
              <a:rPr lang="en-US" sz="2100" dirty="0"/>
              <a:t> test that the system is secured enough to protect it from unintended users.</a:t>
            </a:r>
          </a:p>
          <a:p>
            <a:pPr>
              <a:lnSpc>
                <a:spcPct val="100000"/>
              </a:lnSpc>
            </a:pPr>
            <a:r>
              <a:rPr lang="en-US" sz="2100" dirty="0" smtClean="0"/>
              <a:t>Performance </a:t>
            </a:r>
            <a:r>
              <a:rPr lang="en-US" sz="2100" dirty="0" err="1"/>
              <a:t>Testing:Performance</a:t>
            </a:r>
            <a:r>
              <a:rPr lang="en-US" sz="2100" dirty="0"/>
              <a:t> testing is a type of testing that is performed to determine how fast and stable the system performs under a particular workload.</a:t>
            </a:r>
          </a:p>
          <a:p>
            <a:pPr>
              <a:lnSpc>
                <a:spcPct val="100000"/>
              </a:lnSpc>
            </a:pPr>
            <a:r>
              <a:rPr lang="en-US" sz="2100" dirty="0" smtClean="0"/>
              <a:t>Load </a:t>
            </a:r>
            <a:r>
              <a:rPr lang="en-US" sz="2100" dirty="0" err="1"/>
              <a:t>Testing:Load</a:t>
            </a:r>
            <a:r>
              <a:rPr lang="en-US" sz="2100" dirty="0"/>
              <a:t> testing is a kind of testing which determines the performance of the system under real-life load </a:t>
            </a:r>
            <a:r>
              <a:rPr lang="en-US" sz="2100" dirty="0" err="1"/>
              <a:t>conditions.It</a:t>
            </a:r>
            <a:r>
              <a:rPr lang="en-US" sz="2100" dirty="0"/>
              <a:t> measures the maximum load capacity of the system when multiple users access the system at the same time</a:t>
            </a:r>
            <a:r>
              <a:rPr lang="en-US" sz="2100" dirty="0" smtClean="0"/>
              <a:t>.</a:t>
            </a:r>
            <a:endParaRPr lang="en-US" sz="2100" dirty="0"/>
          </a:p>
        </p:txBody>
      </p:sp>
    </p:spTree>
    <p:extLst>
      <p:ext uri="{BB962C8B-B14F-4D97-AF65-F5344CB8AC3E}">
        <p14:creationId xmlns:p14="http://schemas.microsoft.com/office/powerpoint/2010/main" val="399880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55546" y="103031"/>
            <a:ext cx="9604375" cy="757237"/>
          </a:xfrm>
        </p:spPr>
        <p:txBody>
          <a:bodyPr/>
          <a:lstStyle/>
          <a:p>
            <a:r>
              <a:rPr lang="en-US" b="1" dirty="0" smtClean="0"/>
              <a:t>CONTD…</a:t>
            </a:r>
            <a:endParaRPr lang="en-US" b="1" dirty="0"/>
          </a:p>
        </p:txBody>
      </p:sp>
      <p:sp>
        <p:nvSpPr>
          <p:cNvPr id="3" name="Content Placeholder 2"/>
          <p:cNvSpPr>
            <a:spLocks noGrp="1"/>
          </p:cNvSpPr>
          <p:nvPr>
            <p:ph idx="4294967295"/>
          </p:nvPr>
        </p:nvSpPr>
        <p:spPr>
          <a:xfrm>
            <a:off x="1248222" y="793257"/>
            <a:ext cx="9711699" cy="5205681"/>
          </a:xfrm>
        </p:spPr>
        <p:txBody>
          <a:bodyPr/>
          <a:lstStyle/>
          <a:p>
            <a:pPr marL="0" indent="0">
              <a:buNone/>
            </a:pPr>
            <a:r>
              <a:rPr lang="en-US" b="1" dirty="0"/>
              <a:t>4.Acceptance Testing</a:t>
            </a:r>
            <a:r>
              <a:rPr lang="en-US" b="1" dirty="0" smtClean="0"/>
              <a:t>: </a:t>
            </a:r>
            <a:r>
              <a:rPr lang="en-US" dirty="0" smtClean="0"/>
              <a:t>A </a:t>
            </a:r>
            <a:r>
              <a:rPr lang="en-US" dirty="0"/>
              <a:t>level of the software testing process where a system is tested for acceptability. </a:t>
            </a:r>
            <a:endParaRPr lang="en-US" dirty="0" smtClean="0"/>
          </a:p>
          <a:p>
            <a:r>
              <a:rPr lang="en-US" dirty="0" smtClean="0"/>
              <a:t>The </a:t>
            </a:r>
            <a:r>
              <a:rPr lang="en-US" dirty="0"/>
              <a:t>purpose of this test is to evaluate the system's compliance with the business requirements and assess whether it is acceptable for delivery</a:t>
            </a:r>
            <a:r>
              <a:rPr lang="en-US" dirty="0" smtClean="0"/>
              <a:t>.</a:t>
            </a:r>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510182" y="2419082"/>
            <a:ext cx="6305550" cy="2895600"/>
          </a:xfrm>
          <a:prstGeom prst="rect">
            <a:avLst/>
          </a:prstGeom>
        </p:spPr>
      </p:pic>
    </p:spTree>
    <p:extLst>
      <p:ext uri="{BB962C8B-B14F-4D97-AF65-F5344CB8AC3E}">
        <p14:creationId xmlns:p14="http://schemas.microsoft.com/office/powerpoint/2010/main" val="171406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96838"/>
            <a:ext cx="9604375" cy="752475"/>
          </a:xfrm>
        </p:spPr>
        <p:txBody>
          <a:bodyPr/>
          <a:lstStyle/>
          <a:p>
            <a:r>
              <a:rPr lang="en-US" b="1" dirty="0" err="1" smtClean="0"/>
              <a:t>Contd</a:t>
            </a:r>
            <a:r>
              <a:rPr lang="en-US" b="1" dirty="0" smtClean="0"/>
              <a:t>…</a:t>
            </a:r>
            <a:endParaRPr lang="en-US" b="1" dirty="0"/>
          </a:p>
        </p:txBody>
      </p:sp>
      <p:sp>
        <p:nvSpPr>
          <p:cNvPr id="3" name="Content Placeholder 2"/>
          <p:cNvSpPr>
            <a:spLocks noGrp="1"/>
          </p:cNvSpPr>
          <p:nvPr>
            <p:ph idx="4294967295"/>
          </p:nvPr>
        </p:nvSpPr>
        <p:spPr>
          <a:xfrm>
            <a:off x="1621710" y="737852"/>
            <a:ext cx="9604375" cy="5353855"/>
          </a:xfrm>
        </p:spPr>
        <p:txBody>
          <a:bodyPr>
            <a:noAutofit/>
          </a:bodyPr>
          <a:lstStyle/>
          <a:p>
            <a:pPr marL="0" indent="0">
              <a:lnSpc>
                <a:spcPct val="100000"/>
              </a:lnSpc>
              <a:buNone/>
            </a:pPr>
            <a:r>
              <a:rPr lang="en-US" sz="2100" dirty="0"/>
              <a:t>Broadly</a:t>
            </a:r>
            <a:r>
              <a:rPr lang="en-US" sz="2100" dirty="0" smtClean="0"/>
              <a:t>, there </a:t>
            </a:r>
            <a:r>
              <a:rPr lang="en-US" sz="2100" dirty="0"/>
              <a:t>are two main types of Acceptance Testing</a:t>
            </a:r>
          </a:p>
          <a:p>
            <a:pPr marL="0" indent="0">
              <a:lnSpc>
                <a:spcPct val="100000"/>
              </a:lnSpc>
              <a:buNone/>
            </a:pPr>
            <a:r>
              <a:rPr lang="en-US" sz="2100" b="1" dirty="0"/>
              <a:t>Alpha Testing:</a:t>
            </a:r>
          </a:p>
          <a:p>
            <a:pPr>
              <a:lnSpc>
                <a:spcPct val="100000"/>
              </a:lnSpc>
            </a:pPr>
            <a:r>
              <a:rPr lang="en-US" sz="2100" dirty="0" smtClean="0"/>
              <a:t>It </a:t>
            </a:r>
            <a:r>
              <a:rPr lang="en-US" sz="2100" dirty="0"/>
              <a:t>is an on-site acceptance testing executed at developer's site usually by the group of skilled testers</a:t>
            </a:r>
            <a:r>
              <a:rPr lang="en-US" sz="2100" dirty="0" smtClean="0"/>
              <a:t>.</a:t>
            </a:r>
          </a:p>
          <a:p>
            <a:pPr>
              <a:lnSpc>
                <a:spcPct val="100000"/>
              </a:lnSpc>
            </a:pPr>
            <a:r>
              <a:rPr lang="en-US" sz="2100" dirty="0" smtClean="0"/>
              <a:t>This </a:t>
            </a:r>
            <a:r>
              <a:rPr lang="en-US" sz="2100" dirty="0"/>
              <a:t>is carried out at the end of the software development process and before the handing over of the software product to clients/users. </a:t>
            </a:r>
            <a:endParaRPr lang="en-US" sz="2100" dirty="0" smtClean="0"/>
          </a:p>
          <a:p>
            <a:pPr>
              <a:lnSpc>
                <a:spcPct val="100000"/>
              </a:lnSpc>
            </a:pPr>
            <a:r>
              <a:rPr lang="en-US" sz="2100" dirty="0" smtClean="0"/>
              <a:t>The </a:t>
            </a:r>
            <a:r>
              <a:rPr lang="en-US" sz="2100" dirty="0"/>
              <a:t>feedback or the collected result from the alpha testing is significantly used to fix bugs or defects, and it is feasible to improve the usability of the product</a:t>
            </a:r>
            <a:r>
              <a:rPr lang="en-US" sz="2100" dirty="0" smtClean="0"/>
              <a:t>.</a:t>
            </a:r>
            <a:endParaRPr lang="en-US" sz="2100" dirty="0"/>
          </a:p>
          <a:p>
            <a:pPr marL="0" indent="0">
              <a:lnSpc>
                <a:spcPct val="100000"/>
              </a:lnSpc>
              <a:buNone/>
            </a:pPr>
            <a:r>
              <a:rPr lang="en-US" sz="2100" b="1" dirty="0"/>
              <a:t>Beta Testing:</a:t>
            </a:r>
          </a:p>
          <a:p>
            <a:pPr>
              <a:lnSpc>
                <a:spcPct val="100000"/>
              </a:lnSpc>
            </a:pPr>
            <a:r>
              <a:rPr lang="en-US" sz="2100" dirty="0" smtClean="0"/>
              <a:t>Also </a:t>
            </a:r>
            <a:r>
              <a:rPr lang="en-US" sz="2100" dirty="0"/>
              <a:t>known by the name field testing, Beta Testing is an off-site acceptance testing, carried out at client's site by the stakeholder or the end-users. </a:t>
            </a:r>
            <a:endParaRPr lang="en-US" sz="2100" dirty="0" smtClean="0"/>
          </a:p>
          <a:p>
            <a:pPr>
              <a:lnSpc>
                <a:spcPct val="100000"/>
              </a:lnSpc>
            </a:pPr>
            <a:r>
              <a:rPr lang="en-US" sz="2100" dirty="0" smtClean="0"/>
              <a:t>This </a:t>
            </a:r>
            <a:r>
              <a:rPr lang="en-US" sz="2100" dirty="0"/>
              <a:t>testing involves the evaluation of the software in the real environment by its potential users before its actual release in the market.</a:t>
            </a:r>
          </a:p>
          <a:p>
            <a:pPr>
              <a:lnSpc>
                <a:spcPct val="100000"/>
              </a:lnSpc>
            </a:pPr>
            <a:endParaRPr lang="en-US" sz="2100" dirty="0"/>
          </a:p>
        </p:txBody>
      </p:sp>
    </p:spTree>
    <p:extLst>
      <p:ext uri="{BB962C8B-B14F-4D97-AF65-F5344CB8AC3E}">
        <p14:creationId xmlns:p14="http://schemas.microsoft.com/office/powerpoint/2010/main" val="103828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Integration Testing Types Or Approaches</a:t>
            </a:r>
            <a:endParaRPr lang="en-US" b="1" cap="none" dirty="0"/>
          </a:p>
        </p:txBody>
      </p:sp>
      <p:sp>
        <p:nvSpPr>
          <p:cNvPr id="3" name="Content Placeholder 2"/>
          <p:cNvSpPr>
            <a:spLocks noGrp="1"/>
          </p:cNvSpPr>
          <p:nvPr>
            <p:ph idx="1"/>
          </p:nvPr>
        </p:nvSpPr>
        <p:spPr>
          <a:xfrm>
            <a:off x="1451579" y="1561514"/>
            <a:ext cx="9603275" cy="4555951"/>
          </a:xfrm>
        </p:spPr>
        <p:txBody>
          <a:bodyPr>
            <a:normAutofit/>
          </a:bodyPr>
          <a:lstStyle/>
          <a:p>
            <a:r>
              <a:rPr lang="en-US" dirty="0" smtClean="0"/>
              <a:t>There </a:t>
            </a:r>
            <a:r>
              <a:rPr lang="en-US" dirty="0"/>
              <a:t>are many different types or approaches to integration testing. </a:t>
            </a:r>
            <a:endParaRPr lang="en-US" dirty="0" smtClean="0"/>
          </a:p>
          <a:p>
            <a:r>
              <a:rPr lang="en-US" dirty="0" smtClean="0"/>
              <a:t>The </a:t>
            </a:r>
            <a:r>
              <a:rPr lang="en-US" dirty="0"/>
              <a:t>most popular and frequently used approaches are Big Bang Integration Testing, Top Down Integration Testing, Bottom Up Integration Testing and Incremental integration testing. </a:t>
            </a:r>
            <a:endParaRPr lang="en-US" dirty="0" smtClean="0"/>
          </a:p>
          <a:p>
            <a:r>
              <a:rPr lang="en-US" dirty="0" smtClean="0"/>
              <a:t>The </a:t>
            </a:r>
            <a:r>
              <a:rPr lang="en-US" dirty="0"/>
              <a:t>choice of the approach depends on various factors like cost</a:t>
            </a:r>
            <a:r>
              <a:rPr lang="en-US" dirty="0" smtClean="0"/>
              <a:t>, complexity, criticality </a:t>
            </a:r>
            <a:r>
              <a:rPr lang="en-US" dirty="0"/>
              <a:t>of the application etc.</a:t>
            </a:r>
          </a:p>
          <a:p>
            <a:r>
              <a:rPr lang="en-US" dirty="0" smtClean="0"/>
              <a:t>There </a:t>
            </a:r>
            <a:r>
              <a:rPr lang="en-US" dirty="0"/>
              <a:t>are many lesser known types of integration testing like distributed services integration, sandwich integration testing, backbone integration, high frequency integration, layer integration etc.</a:t>
            </a:r>
          </a:p>
          <a:p>
            <a:r>
              <a:rPr lang="en-US" dirty="0" smtClean="0"/>
              <a:t>Commonly </a:t>
            </a:r>
            <a:r>
              <a:rPr lang="en-US" dirty="0"/>
              <a:t>used integration testing are described below:</a:t>
            </a:r>
          </a:p>
          <a:p>
            <a:endParaRPr lang="en-US" dirty="0"/>
          </a:p>
        </p:txBody>
      </p:sp>
    </p:spTree>
    <p:extLst>
      <p:ext uri="{BB962C8B-B14F-4D97-AF65-F5344CB8AC3E}">
        <p14:creationId xmlns:p14="http://schemas.microsoft.com/office/powerpoint/2010/main" val="100834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Big Bang Integration Testing</a:t>
            </a:r>
          </a:p>
          <a:p>
            <a:r>
              <a:rPr lang="en-US" dirty="0"/>
              <a:t>In Big Bang Integration Testing all components or modules are integrated simultaneously, after which everything is tested as a whole. All the modules from 'Module 1' to 'Module 6' are integrated simultaneously then the testing is carried </a:t>
            </a:r>
            <a:r>
              <a:rPr lang="en-US" dirty="0" smtClean="0"/>
              <a:t>out</a:t>
            </a:r>
          </a:p>
          <a:p>
            <a:r>
              <a:rPr lang="en-US" b="1" dirty="0" smtClean="0"/>
              <a:t>Advantage</a:t>
            </a:r>
            <a:r>
              <a:rPr lang="en-US" b="1" dirty="0"/>
              <a:t>: </a:t>
            </a:r>
            <a:r>
              <a:rPr lang="en-US" dirty="0"/>
              <a:t>Big Bang testing has the advantage that everything is finished before integration testing starts.</a:t>
            </a:r>
          </a:p>
          <a:p>
            <a:r>
              <a:rPr lang="en-US" b="1" dirty="0"/>
              <a:t>Disadvantage</a:t>
            </a:r>
            <a:r>
              <a:rPr lang="en-US" b="1" dirty="0" smtClean="0"/>
              <a:t>: </a:t>
            </a:r>
            <a:r>
              <a:rPr lang="en-US" dirty="0" smtClean="0"/>
              <a:t>The </a:t>
            </a:r>
            <a:r>
              <a:rPr lang="en-US" dirty="0"/>
              <a:t>major disadvantages is that in general it is time consuming and difficult to trace the cause of failures because of this late integration.</a:t>
            </a:r>
          </a:p>
          <a:p>
            <a:endParaRPr lang="en-US" dirty="0"/>
          </a:p>
        </p:txBody>
      </p:sp>
    </p:spTree>
    <p:extLst>
      <p:ext uri="{BB962C8B-B14F-4D97-AF65-F5344CB8AC3E}">
        <p14:creationId xmlns:p14="http://schemas.microsoft.com/office/powerpoint/2010/main" val="365951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55951"/>
          </a:xfrm>
        </p:spPr>
        <p:txBody>
          <a:bodyPr/>
          <a:lstStyle/>
          <a:p>
            <a:pPr marL="0" indent="0">
              <a:buNone/>
            </a:pPr>
            <a:r>
              <a:rPr lang="en-US" b="1" dirty="0"/>
              <a:t>Top-Down Integration Testing</a:t>
            </a:r>
          </a:p>
          <a:p>
            <a:r>
              <a:rPr lang="en-US" dirty="0" smtClean="0"/>
              <a:t>Testing </a:t>
            </a:r>
            <a:r>
              <a:rPr lang="en-US" dirty="0"/>
              <a:t>takes place from top to bottom, following the </a:t>
            </a:r>
            <a:r>
              <a:rPr lang="en-US" dirty="0" smtClean="0"/>
              <a:t>control </a:t>
            </a:r>
            <a:r>
              <a:rPr lang="en-US" dirty="0"/>
              <a:t>flow </a:t>
            </a:r>
          </a:p>
          <a:p>
            <a:pPr marL="0" indent="0">
              <a:buNone/>
            </a:pPr>
            <a:r>
              <a:rPr lang="en-US" dirty="0" smtClean="0"/>
              <a:t>or </a:t>
            </a:r>
            <a:r>
              <a:rPr lang="en-US" dirty="0"/>
              <a:t>architectural structure (e.g. starting from the GUI or main menu</a:t>
            </a:r>
            <a:r>
              <a:rPr lang="en-US" dirty="0" smtClean="0"/>
              <a:t>).</a:t>
            </a:r>
          </a:p>
          <a:p>
            <a:pPr marL="0" indent="0">
              <a:buNone/>
            </a:pPr>
            <a:r>
              <a:rPr lang="en-US" dirty="0" smtClean="0"/>
              <a:t>Components </a:t>
            </a:r>
            <a:r>
              <a:rPr lang="en-US" dirty="0"/>
              <a:t>or systems are substituted by stubs.</a:t>
            </a:r>
          </a:p>
          <a:p>
            <a:pPr marL="0" indent="0">
              <a:buNone/>
            </a:pPr>
            <a:r>
              <a:rPr lang="en-US" b="1" dirty="0"/>
              <a:t>Advantages of Top-Down approach:</a:t>
            </a:r>
          </a:p>
          <a:p>
            <a:r>
              <a:rPr lang="en-US" dirty="0" smtClean="0"/>
              <a:t>The </a:t>
            </a:r>
            <a:r>
              <a:rPr lang="en-US" dirty="0"/>
              <a:t>tested product is very consistent because the integration testing is basically performed in an environment that almost similar to that of reality</a:t>
            </a:r>
          </a:p>
          <a:p>
            <a:pPr marL="0" indent="0">
              <a:buNone/>
            </a:pPr>
            <a:r>
              <a:rPr lang="en-US" b="1" dirty="0"/>
              <a:t>Disadvantages of Top-Down approach:</a:t>
            </a:r>
          </a:p>
          <a:p>
            <a:r>
              <a:rPr lang="en-US" dirty="0" smtClean="0"/>
              <a:t>Basic </a:t>
            </a:r>
            <a:r>
              <a:rPr lang="en-US" dirty="0"/>
              <a:t>functionality is tested at the end of cycle</a:t>
            </a:r>
          </a:p>
        </p:txBody>
      </p:sp>
      <p:pic>
        <p:nvPicPr>
          <p:cNvPr id="4" name="Picture 3"/>
          <p:cNvPicPr>
            <a:picLocks noChangeAspect="1"/>
          </p:cNvPicPr>
          <p:nvPr/>
        </p:nvPicPr>
        <p:blipFill>
          <a:blip r:embed="rId2"/>
          <a:stretch>
            <a:fillRect/>
          </a:stretch>
        </p:blipFill>
        <p:spPr>
          <a:xfrm>
            <a:off x="8591282" y="1810664"/>
            <a:ext cx="3200400" cy="1550722"/>
          </a:xfrm>
          <a:prstGeom prst="rect">
            <a:avLst/>
          </a:prstGeom>
        </p:spPr>
      </p:pic>
    </p:spTree>
    <p:extLst>
      <p:ext uri="{BB962C8B-B14F-4D97-AF65-F5344CB8AC3E}">
        <p14:creationId xmlns:p14="http://schemas.microsoft.com/office/powerpoint/2010/main" val="224274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94587"/>
          </a:xfrm>
        </p:spPr>
        <p:txBody>
          <a:bodyPr>
            <a:normAutofit/>
          </a:bodyPr>
          <a:lstStyle/>
          <a:p>
            <a:pPr marL="0" indent="0">
              <a:buNone/>
            </a:pPr>
            <a:r>
              <a:rPr lang="en-US" b="1" dirty="0"/>
              <a:t>Bottom up Integration Testing</a:t>
            </a:r>
          </a:p>
          <a:p>
            <a:r>
              <a:rPr lang="en-US" dirty="0" smtClean="0"/>
              <a:t>Testing </a:t>
            </a:r>
            <a:r>
              <a:rPr lang="en-US" dirty="0"/>
              <a:t>takes place from the bottom of the control flow upwards. </a:t>
            </a:r>
            <a:endParaRPr lang="en-US" dirty="0" smtClean="0"/>
          </a:p>
          <a:p>
            <a:pPr marL="0" indent="0">
              <a:buNone/>
            </a:pPr>
            <a:r>
              <a:rPr lang="en-US" dirty="0" smtClean="0"/>
              <a:t>Components </a:t>
            </a:r>
            <a:r>
              <a:rPr lang="en-US" dirty="0"/>
              <a:t>or systems are substituted by drivers.</a:t>
            </a:r>
          </a:p>
          <a:p>
            <a:pPr marL="0" indent="0">
              <a:buNone/>
            </a:pPr>
            <a:r>
              <a:rPr lang="en-US" b="1" dirty="0"/>
              <a:t>Advantage of Bottom-Up approach:</a:t>
            </a:r>
          </a:p>
          <a:p>
            <a:r>
              <a:rPr lang="en-US" dirty="0" smtClean="0"/>
              <a:t>In </a:t>
            </a:r>
            <a:r>
              <a:rPr lang="en-US" dirty="0"/>
              <a:t>this approach development and testing can be done together so that the product or application will be efficient and as per the customer specifications.</a:t>
            </a:r>
          </a:p>
          <a:p>
            <a:pPr marL="0" indent="0">
              <a:buNone/>
            </a:pPr>
            <a:r>
              <a:rPr lang="en-US" b="1" dirty="0"/>
              <a:t>Disadvantage of Bottom-Up approach:</a:t>
            </a:r>
          </a:p>
          <a:p>
            <a:r>
              <a:rPr lang="en-US" dirty="0" smtClean="0"/>
              <a:t>We </a:t>
            </a:r>
            <a:r>
              <a:rPr lang="en-US" dirty="0"/>
              <a:t>can catch the Key interface defects at the end of cycle</a:t>
            </a:r>
          </a:p>
          <a:p>
            <a:r>
              <a:rPr lang="en-US" dirty="0" smtClean="0"/>
              <a:t>It </a:t>
            </a:r>
            <a:r>
              <a:rPr lang="en-US" dirty="0"/>
              <a:t>is required to create the test drivers for modules at all levels except the top control</a:t>
            </a:r>
          </a:p>
        </p:txBody>
      </p:sp>
      <p:pic>
        <p:nvPicPr>
          <p:cNvPr id="4" name="Picture 3"/>
          <p:cNvPicPr>
            <a:picLocks noChangeAspect="1"/>
          </p:cNvPicPr>
          <p:nvPr/>
        </p:nvPicPr>
        <p:blipFill>
          <a:blip r:embed="rId2"/>
          <a:stretch>
            <a:fillRect/>
          </a:stretch>
        </p:blipFill>
        <p:spPr>
          <a:xfrm>
            <a:off x="8503611" y="1721745"/>
            <a:ext cx="3324225" cy="1714500"/>
          </a:xfrm>
          <a:prstGeom prst="rect">
            <a:avLst/>
          </a:prstGeom>
        </p:spPr>
      </p:pic>
    </p:spTree>
    <p:extLst>
      <p:ext uri="{BB962C8B-B14F-4D97-AF65-F5344CB8AC3E}">
        <p14:creationId xmlns:p14="http://schemas.microsoft.com/office/powerpoint/2010/main" val="264951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451579" y="1561514"/>
            <a:ext cx="9603275" cy="4517314"/>
          </a:xfrm>
        </p:spPr>
        <p:txBody>
          <a:bodyPr>
            <a:normAutofit/>
          </a:bodyPr>
          <a:lstStyle/>
          <a:p>
            <a:pPr marL="0" indent="0">
              <a:buNone/>
            </a:pPr>
            <a:r>
              <a:rPr lang="en-US" b="1" dirty="0" smtClean="0"/>
              <a:t>Incremental </a:t>
            </a:r>
            <a:r>
              <a:rPr lang="en-US" b="1" dirty="0"/>
              <a:t>Integration Testing</a:t>
            </a:r>
          </a:p>
          <a:p>
            <a:r>
              <a:rPr lang="en-US" dirty="0" smtClean="0"/>
              <a:t>Another </a:t>
            </a:r>
            <a:r>
              <a:rPr lang="en-US" dirty="0"/>
              <a:t>approach is that all programmers are integrated one by one, and a test is carried out after each step.</a:t>
            </a:r>
          </a:p>
          <a:p>
            <a:r>
              <a:rPr lang="en-US" dirty="0" smtClean="0"/>
              <a:t>The </a:t>
            </a:r>
            <a:r>
              <a:rPr lang="en-US" dirty="0"/>
              <a:t>incremental integration testing approach has the advantage that the defects are found early in a smaller assembly when it is relatively easy to defect the cause.</a:t>
            </a:r>
          </a:p>
          <a:p>
            <a:r>
              <a:rPr lang="en-US" dirty="0" smtClean="0"/>
              <a:t>A </a:t>
            </a:r>
            <a:r>
              <a:rPr lang="en-US" dirty="0"/>
              <a:t>disadvantages is that it can be time-consuming since stubs and drivers have to be developed and used in the test.</a:t>
            </a:r>
          </a:p>
          <a:p>
            <a:r>
              <a:rPr lang="en-US" dirty="0" smtClean="0"/>
              <a:t>Within </a:t>
            </a:r>
            <a:r>
              <a:rPr lang="en-US" dirty="0"/>
              <a:t>incremental integration testing a range of possibilities </a:t>
            </a:r>
            <a:r>
              <a:rPr lang="en-US" dirty="0" err="1"/>
              <a:t>exist,partly</a:t>
            </a:r>
            <a:r>
              <a:rPr lang="en-US" dirty="0"/>
              <a:t> depending on the system architecture.</a:t>
            </a:r>
          </a:p>
        </p:txBody>
      </p:sp>
    </p:spTree>
    <p:extLst>
      <p:ext uri="{BB962C8B-B14F-4D97-AF65-F5344CB8AC3E}">
        <p14:creationId xmlns:p14="http://schemas.microsoft.com/office/powerpoint/2010/main" val="379342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Software Testing</a:t>
            </a:r>
            <a:endParaRPr lang="en-US" b="1" cap="none" dirty="0"/>
          </a:p>
        </p:txBody>
      </p:sp>
      <p:sp>
        <p:nvSpPr>
          <p:cNvPr id="3" name="Content Placeholder 2"/>
          <p:cNvSpPr>
            <a:spLocks noGrp="1"/>
          </p:cNvSpPr>
          <p:nvPr>
            <p:ph idx="1"/>
          </p:nvPr>
        </p:nvSpPr>
        <p:spPr>
          <a:xfrm>
            <a:off x="1451579" y="1561514"/>
            <a:ext cx="9603275" cy="4568830"/>
          </a:xfrm>
        </p:spPr>
        <p:txBody>
          <a:bodyPr>
            <a:normAutofit fontScale="85000" lnSpcReduction="20000"/>
          </a:bodyPr>
          <a:lstStyle/>
          <a:p>
            <a:pPr marL="0" indent="0">
              <a:buNone/>
            </a:pPr>
            <a:r>
              <a:rPr lang="en-US" sz="2400" dirty="0" smtClean="0"/>
              <a:t>A </a:t>
            </a:r>
            <a:r>
              <a:rPr lang="en-US" sz="2400" dirty="0"/>
              <a:t>more appropriate </a:t>
            </a:r>
            <a:r>
              <a:rPr lang="en-US" sz="2400" dirty="0" err="1"/>
              <a:t>defination</a:t>
            </a:r>
            <a:r>
              <a:rPr lang="en-US" sz="2400" dirty="0"/>
              <a:t> is "Testing is the process of executing a program with the intent of finding errors".</a:t>
            </a:r>
          </a:p>
          <a:p>
            <a:pPr marL="457200" indent="-457200">
              <a:buAutoNum type="arabicPeriod"/>
            </a:pPr>
            <a:r>
              <a:rPr lang="en-US" sz="2400" dirty="0" smtClean="0"/>
              <a:t>Once </a:t>
            </a:r>
            <a:r>
              <a:rPr lang="en-US" sz="2400" dirty="0"/>
              <a:t>source code has been generated</a:t>
            </a:r>
            <a:r>
              <a:rPr lang="en-US" sz="2400" dirty="0" smtClean="0"/>
              <a:t>, software </a:t>
            </a:r>
            <a:r>
              <a:rPr lang="en-US" sz="2400" dirty="0"/>
              <a:t>must be tested to allow errors to be identified and removed before delivery to the customer.</a:t>
            </a:r>
          </a:p>
          <a:p>
            <a:pPr marL="457200" indent="-457200">
              <a:buAutoNum type="arabicPeriod"/>
            </a:pPr>
            <a:r>
              <a:rPr lang="en-US" sz="2400" dirty="0" smtClean="0"/>
              <a:t>Testing </a:t>
            </a:r>
            <a:r>
              <a:rPr lang="en-US" sz="2400" dirty="0"/>
              <a:t>verifies that the system meets the different requirements </a:t>
            </a:r>
            <a:r>
              <a:rPr lang="en-US" sz="2400" dirty="0" err="1"/>
              <a:t>including,functional</a:t>
            </a:r>
            <a:r>
              <a:rPr lang="en-US" sz="2400" dirty="0" smtClean="0"/>
              <a:t>, performance, reliability, security, usability </a:t>
            </a:r>
            <a:r>
              <a:rPr lang="en-US" sz="2400" dirty="0"/>
              <a:t>and so on</a:t>
            </a:r>
            <a:r>
              <a:rPr lang="en-US" sz="2400" dirty="0" smtClean="0"/>
              <a:t>. This </a:t>
            </a:r>
            <a:r>
              <a:rPr lang="en-US" sz="2400" dirty="0"/>
              <a:t>verification is done to ensure that we are building the system right.</a:t>
            </a:r>
          </a:p>
          <a:p>
            <a:pPr marL="457200" indent="-457200">
              <a:buAutoNum type="arabicPeriod"/>
            </a:pPr>
            <a:r>
              <a:rPr lang="en-US" sz="2400" dirty="0" smtClean="0"/>
              <a:t>In </a:t>
            </a:r>
            <a:r>
              <a:rPr lang="en-US" sz="2400" dirty="0"/>
              <a:t>addition</a:t>
            </a:r>
            <a:r>
              <a:rPr lang="en-US" sz="2400" dirty="0" smtClean="0"/>
              <a:t>, testing </a:t>
            </a:r>
            <a:r>
              <a:rPr lang="en-US" sz="2400" dirty="0"/>
              <a:t>validates that the system being developed is what the user needs</a:t>
            </a:r>
            <a:r>
              <a:rPr lang="en-US" sz="2400" dirty="0" smtClean="0"/>
              <a:t>. In </a:t>
            </a:r>
            <a:r>
              <a:rPr lang="en-US" sz="2400" dirty="0"/>
              <a:t>essence</a:t>
            </a:r>
            <a:r>
              <a:rPr lang="en-US" sz="2400" dirty="0" smtClean="0"/>
              <a:t>, validation </a:t>
            </a:r>
            <a:r>
              <a:rPr lang="en-US" sz="2400" dirty="0"/>
              <a:t>is performed to ensure that we are building the right system.</a:t>
            </a:r>
          </a:p>
          <a:p>
            <a:pPr marL="457200" indent="-457200">
              <a:buAutoNum type="arabicPeriod"/>
            </a:pPr>
            <a:r>
              <a:rPr lang="en-US" sz="2400" dirty="0" smtClean="0"/>
              <a:t>Software </a:t>
            </a:r>
            <a:r>
              <a:rPr lang="en-US" sz="2400" dirty="0"/>
              <a:t>testing contributes to improving the quality of the product.</a:t>
            </a:r>
          </a:p>
          <a:p>
            <a:pPr marL="457200" indent="-457200">
              <a:buAutoNum type="arabicPeriod"/>
            </a:pPr>
            <a:r>
              <a:rPr lang="en-US" sz="2400" dirty="0" smtClean="0"/>
              <a:t>It </a:t>
            </a:r>
            <a:r>
              <a:rPr lang="en-US" sz="2400" dirty="0"/>
              <a:t>is important for software testing to verify and validate that the product meets the stated requirements/specifications.</a:t>
            </a:r>
          </a:p>
        </p:txBody>
      </p:sp>
    </p:spTree>
    <p:extLst>
      <p:ext uri="{BB962C8B-B14F-4D97-AF65-F5344CB8AC3E}">
        <p14:creationId xmlns:p14="http://schemas.microsoft.com/office/powerpoint/2010/main" val="189756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451579" y="1561514"/>
            <a:ext cx="9920466" cy="4543072"/>
          </a:xfrm>
        </p:spPr>
        <p:txBody>
          <a:bodyPr>
            <a:normAutofit lnSpcReduction="10000"/>
          </a:bodyPr>
          <a:lstStyle/>
          <a:p>
            <a:pPr marL="0" indent="0">
              <a:buNone/>
            </a:pPr>
            <a:r>
              <a:rPr lang="en-US" b="1" dirty="0" smtClean="0"/>
              <a:t>Sandwich </a:t>
            </a:r>
            <a:r>
              <a:rPr lang="en-US" b="1" dirty="0"/>
              <a:t>Integration Testing</a:t>
            </a:r>
          </a:p>
          <a:p>
            <a:r>
              <a:rPr lang="en-US" dirty="0" smtClean="0"/>
              <a:t>Sandwich </a:t>
            </a:r>
            <a:r>
              <a:rPr lang="en-US" dirty="0"/>
              <a:t>integration testing is a combination of both top down and bottom up </a:t>
            </a:r>
            <a:r>
              <a:rPr lang="en-US" dirty="0" err="1"/>
              <a:t>approaches.It</a:t>
            </a:r>
            <a:r>
              <a:rPr lang="en-US" dirty="0"/>
              <a:t> is also called as hybrid integration testing or mixed integration testing.</a:t>
            </a:r>
          </a:p>
          <a:p>
            <a:r>
              <a:rPr lang="en-US" dirty="0" smtClean="0"/>
              <a:t>In </a:t>
            </a:r>
            <a:r>
              <a:rPr lang="en-US" dirty="0"/>
              <a:t>sandwich integration </a:t>
            </a:r>
            <a:r>
              <a:rPr lang="en-US" dirty="0" err="1"/>
              <a:t>testing,the</a:t>
            </a:r>
            <a:r>
              <a:rPr lang="en-US" dirty="0"/>
              <a:t> system is considered to be made up of three layers.</a:t>
            </a:r>
          </a:p>
          <a:p>
            <a:r>
              <a:rPr lang="en-US" dirty="0" smtClean="0"/>
              <a:t>A </a:t>
            </a:r>
            <a:r>
              <a:rPr lang="en-US" dirty="0"/>
              <a:t>layer in the middle which will be the target of testing</a:t>
            </a:r>
          </a:p>
          <a:p>
            <a:r>
              <a:rPr lang="en-US" dirty="0" smtClean="0"/>
              <a:t>A </a:t>
            </a:r>
            <a:r>
              <a:rPr lang="en-US" dirty="0"/>
              <a:t>layer above the target layer and a layer below the target layer</a:t>
            </a:r>
          </a:p>
          <a:p>
            <a:r>
              <a:rPr lang="en-US" dirty="0" smtClean="0"/>
              <a:t>Testing </a:t>
            </a:r>
            <a:r>
              <a:rPr lang="en-US" dirty="0"/>
              <a:t>begins from the outer layer and converges at the middle layer</a:t>
            </a:r>
            <a:r>
              <a:rPr lang="en-US" dirty="0" smtClean="0"/>
              <a:t>.</a:t>
            </a:r>
          </a:p>
          <a:p>
            <a:r>
              <a:rPr lang="en-US" b="1" dirty="0" err="1" smtClean="0"/>
              <a:t>Advantage:</a:t>
            </a:r>
            <a:r>
              <a:rPr lang="en-US" dirty="0" err="1" smtClean="0"/>
              <a:t>The</a:t>
            </a:r>
            <a:r>
              <a:rPr lang="en-US" dirty="0" smtClean="0"/>
              <a:t> </a:t>
            </a:r>
            <a:r>
              <a:rPr lang="en-US" dirty="0"/>
              <a:t>benefit of this approach is that top and bottom layers can be tested in parallel</a:t>
            </a:r>
          </a:p>
          <a:p>
            <a:r>
              <a:rPr lang="en-US" b="1" dirty="0" err="1" smtClean="0"/>
              <a:t>Disadvantage</a:t>
            </a:r>
            <a:r>
              <a:rPr lang="en-US" dirty="0" err="1" smtClean="0"/>
              <a:t>:Extensive</a:t>
            </a:r>
            <a:r>
              <a:rPr lang="en-US" dirty="0" smtClean="0"/>
              <a:t> </a:t>
            </a:r>
            <a:r>
              <a:rPr lang="en-US" dirty="0"/>
              <a:t>testing of the sub-systems is not performed before the integration</a:t>
            </a:r>
          </a:p>
        </p:txBody>
      </p:sp>
    </p:spTree>
    <p:extLst>
      <p:ext uri="{BB962C8B-B14F-4D97-AF65-F5344CB8AC3E}">
        <p14:creationId xmlns:p14="http://schemas.microsoft.com/office/powerpoint/2010/main" val="3933240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451579" y="1561514"/>
            <a:ext cx="9603275" cy="3904831"/>
          </a:xfrm>
        </p:spPr>
        <p:txBody>
          <a:bodyPr/>
          <a:lstStyle/>
          <a:p>
            <a:r>
              <a:rPr lang="en-US" dirty="0" smtClean="0"/>
              <a:t>Functional </a:t>
            </a:r>
            <a:r>
              <a:rPr lang="en-US" dirty="0"/>
              <a:t>Incremental Testing</a:t>
            </a:r>
          </a:p>
          <a:p>
            <a:r>
              <a:rPr lang="en-US" dirty="0" smtClean="0"/>
              <a:t>Integration </a:t>
            </a:r>
            <a:r>
              <a:rPr lang="en-US" dirty="0"/>
              <a:t>and testing takes place on the basis of the functions and </a:t>
            </a:r>
            <a:r>
              <a:rPr lang="en-US" dirty="0" err="1"/>
              <a:t>functionalities,as</a:t>
            </a:r>
            <a:r>
              <a:rPr lang="en-US" dirty="0"/>
              <a:t> documented in the functional specification.</a:t>
            </a:r>
          </a:p>
        </p:txBody>
      </p:sp>
    </p:spTree>
    <p:extLst>
      <p:ext uri="{BB962C8B-B14F-4D97-AF65-F5344CB8AC3E}">
        <p14:creationId xmlns:p14="http://schemas.microsoft.com/office/powerpoint/2010/main" val="464953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Steps-hoe To Do Integration Testing</a:t>
            </a:r>
            <a:endParaRPr lang="en-US" b="1" cap="none" dirty="0"/>
          </a:p>
        </p:txBody>
      </p:sp>
      <p:sp>
        <p:nvSpPr>
          <p:cNvPr id="3" name="Content Placeholder 2"/>
          <p:cNvSpPr>
            <a:spLocks noGrp="1"/>
          </p:cNvSpPr>
          <p:nvPr>
            <p:ph idx="1"/>
          </p:nvPr>
        </p:nvSpPr>
        <p:spPr>
          <a:xfrm>
            <a:off x="1451579" y="1561514"/>
            <a:ext cx="9603275" cy="4517314"/>
          </a:xfrm>
        </p:spPr>
        <p:txBody>
          <a:bodyPr>
            <a:normAutofit/>
          </a:bodyPr>
          <a:lstStyle/>
          <a:p>
            <a:r>
              <a:rPr lang="en-US" dirty="0" smtClean="0"/>
              <a:t>Choose </a:t>
            </a:r>
            <a:r>
              <a:rPr lang="en-US" dirty="0"/>
              <a:t>the module or component to be tested based on the strategy or approach</a:t>
            </a:r>
          </a:p>
          <a:p>
            <a:r>
              <a:rPr lang="en-US" dirty="0" smtClean="0"/>
              <a:t>Unit </a:t>
            </a:r>
            <a:r>
              <a:rPr lang="en-US" dirty="0"/>
              <a:t>testing of the component is to be completed for all the features</a:t>
            </a:r>
          </a:p>
          <a:p>
            <a:r>
              <a:rPr lang="en-US" dirty="0" smtClean="0"/>
              <a:t>Deploy </a:t>
            </a:r>
            <a:r>
              <a:rPr lang="en-US" dirty="0"/>
              <a:t>the chosen modules or components together and make initial fixes that are required to get the integration testing running</a:t>
            </a:r>
          </a:p>
          <a:p>
            <a:r>
              <a:rPr lang="en-US" dirty="0" smtClean="0"/>
              <a:t>Perform </a:t>
            </a:r>
            <a:r>
              <a:rPr lang="en-US" dirty="0"/>
              <a:t>functional testing and test all the use cases for the components chosen</a:t>
            </a:r>
          </a:p>
          <a:p>
            <a:r>
              <a:rPr lang="en-US" dirty="0" smtClean="0"/>
              <a:t>Perform </a:t>
            </a:r>
            <a:r>
              <a:rPr lang="en-US" dirty="0"/>
              <a:t>structural testing and test the components chosen</a:t>
            </a:r>
          </a:p>
          <a:p>
            <a:r>
              <a:rPr lang="en-US" dirty="0" smtClean="0"/>
              <a:t>Record </a:t>
            </a:r>
            <a:r>
              <a:rPr lang="en-US" dirty="0"/>
              <a:t>the results of the above testing activities</a:t>
            </a:r>
          </a:p>
          <a:p>
            <a:r>
              <a:rPr lang="en-US" dirty="0" smtClean="0"/>
              <a:t>Repeat </a:t>
            </a:r>
            <a:r>
              <a:rPr lang="en-US" dirty="0"/>
              <a:t>the above steps until the complete system is fully tested</a:t>
            </a:r>
          </a:p>
        </p:txBody>
      </p:sp>
    </p:spTree>
    <p:extLst>
      <p:ext uri="{BB962C8B-B14F-4D97-AF65-F5344CB8AC3E}">
        <p14:creationId xmlns:p14="http://schemas.microsoft.com/office/powerpoint/2010/main" val="3907951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9403" y="154546"/>
            <a:ext cx="9903852" cy="5808372"/>
          </a:xfrm>
          <a:prstGeom prst="rect">
            <a:avLst/>
          </a:prstGeom>
        </p:spPr>
      </p:pic>
    </p:spTree>
    <p:extLst>
      <p:ext uri="{BB962C8B-B14F-4D97-AF65-F5344CB8AC3E}">
        <p14:creationId xmlns:p14="http://schemas.microsoft.com/office/powerpoint/2010/main" val="200976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3189" y="0"/>
            <a:ext cx="10019763" cy="6104586"/>
          </a:xfrm>
          <a:prstGeom prst="rect">
            <a:avLst/>
          </a:prstGeom>
        </p:spPr>
      </p:pic>
    </p:spTree>
    <p:extLst>
      <p:ext uri="{BB962C8B-B14F-4D97-AF65-F5344CB8AC3E}">
        <p14:creationId xmlns:p14="http://schemas.microsoft.com/office/powerpoint/2010/main" val="430837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3037" y="116982"/>
            <a:ext cx="10586434" cy="5961845"/>
          </a:xfrm>
          <a:prstGeom prst="rect">
            <a:avLst/>
          </a:prstGeom>
        </p:spPr>
      </p:pic>
    </p:spTree>
    <p:extLst>
      <p:ext uri="{BB962C8B-B14F-4D97-AF65-F5344CB8AC3E}">
        <p14:creationId xmlns:p14="http://schemas.microsoft.com/office/powerpoint/2010/main" val="3310650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Test Case Design Strategies</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dirty="0" smtClean="0"/>
              <a:t>1.Black-box </a:t>
            </a:r>
            <a:r>
              <a:rPr lang="en-US" sz="2200" dirty="0"/>
              <a:t>or behavioral testing</a:t>
            </a:r>
          </a:p>
          <a:p>
            <a:r>
              <a:rPr lang="en-US" sz="2200" dirty="0"/>
              <a:t>2.White-box or glass-box testing</a:t>
            </a:r>
          </a:p>
        </p:txBody>
      </p:sp>
    </p:spTree>
    <p:extLst>
      <p:ext uri="{BB962C8B-B14F-4D97-AF65-F5344CB8AC3E}">
        <p14:creationId xmlns:p14="http://schemas.microsoft.com/office/powerpoint/2010/main" val="3070513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Black-box Testing</a:t>
            </a:r>
            <a:endParaRPr lang="en-US" b="1" cap="none" dirty="0"/>
          </a:p>
        </p:txBody>
      </p:sp>
      <p:sp>
        <p:nvSpPr>
          <p:cNvPr id="3" name="Content Placeholder 2"/>
          <p:cNvSpPr>
            <a:spLocks noGrp="1"/>
          </p:cNvSpPr>
          <p:nvPr>
            <p:ph idx="1"/>
          </p:nvPr>
        </p:nvSpPr>
        <p:spPr>
          <a:xfrm>
            <a:off x="1451579" y="1561514"/>
            <a:ext cx="9920466" cy="4517314"/>
          </a:xfrm>
        </p:spPr>
        <p:txBody>
          <a:bodyPr>
            <a:normAutofit fontScale="92500" lnSpcReduction="20000"/>
          </a:bodyPr>
          <a:lstStyle/>
          <a:p>
            <a:r>
              <a:rPr lang="en-US" dirty="0" smtClean="0"/>
              <a:t>Also </a:t>
            </a:r>
            <a:r>
              <a:rPr lang="en-US" dirty="0"/>
              <a:t>known as Behavioral or Functional testing.</a:t>
            </a:r>
          </a:p>
          <a:p>
            <a:r>
              <a:rPr lang="en-US" dirty="0" smtClean="0"/>
              <a:t>The </a:t>
            </a:r>
            <a:r>
              <a:rPr lang="en-US" dirty="0"/>
              <a:t>system is a "Black-box" </a:t>
            </a:r>
            <a:r>
              <a:rPr lang="en-US" dirty="0" err="1"/>
              <a:t>whoe</a:t>
            </a:r>
            <a:r>
              <a:rPr lang="en-US" dirty="0"/>
              <a:t> behavior is determined by studying its input and related the outputs.</a:t>
            </a:r>
          </a:p>
          <a:p>
            <a:r>
              <a:rPr lang="en-US" dirty="0" smtClean="0"/>
              <a:t>It </a:t>
            </a:r>
            <a:r>
              <a:rPr lang="en-US" dirty="0"/>
              <a:t>is techniques of knowing the specified function a product is to perform and demonstrating correct operation based solely on its specification without regard for its internal logic.</a:t>
            </a:r>
          </a:p>
          <a:p>
            <a:r>
              <a:rPr lang="en-US" dirty="0" smtClean="0"/>
              <a:t>Focus </a:t>
            </a:r>
            <a:r>
              <a:rPr lang="en-US" dirty="0"/>
              <a:t>on the functional requirements of the software </a:t>
            </a:r>
            <a:r>
              <a:rPr lang="en-US" dirty="0" err="1" smtClean="0"/>
              <a:t>i.e,information</a:t>
            </a:r>
            <a:r>
              <a:rPr lang="en-US" dirty="0" smtClean="0"/>
              <a:t> </a:t>
            </a:r>
            <a:r>
              <a:rPr lang="en-US" dirty="0"/>
              <a:t>domain not the implementation part of the software.</a:t>
            </a:r>
          </a:p>
          <a:p>
            <a:r>
              <a:rPr lang="en-US" dirty="0" smtClean="0"/>
              <a:t>Different </a:t>
            </a:r>
            <a:r>
              <a:rPr lang="en-US" dirty="0"/>
              <a:t>categories of errors include incorrect or missing functions, interface </a:t>
            </a:r>
            <a:r>
              <a:rPr lang="en-US" dirty="0" smtClean="0"/>
              <a:t>error, errors </a:t>
            </a:r>
            <a:r>
              <a:rPr lang="en-US" dirty="0"/>
              <a:t>in data structures or external database access, behavior or performance errors, and initiation and termination errors.</a:t>
            </a:r>
          </a:p>
          <a:p>
            <a:r>
              <a:rPr lang="en-US" dirty="0" smtClean="0"/>
              <a:t>It </a:t>
            </a:r>
            <a:r>
              <a:rPr lang="en-US" dirty="0"/>
              <a:t>is performed during later stages of testing process, like in the acceptance testing or beta testing.</a:t>
            </a:r>
          </a:p>
        </p:txBody>
      </p:sp>
    </p:spTree>
    <p:extLst>
      <p:ext uri="{BB962C8B-B14F-4D97-AF65-F5344CB8AC3E}">
        <p14:creationId xmlns:p14="http://schemas.microsoft.com/office/powerpoint/2010/main" val="245694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White-box Testing</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r>
              <a:rPr lang="en-US" dirty="0" smtClean="0"/>
              <a:t>Also </a:t>
            </a:r>
            <a:r>
              <a:rPr lang="en-US" dirty="0"/>
              <a:t>known as Structural or Glass-box testing.</a:t>
            </a:r>
          </a:p>
          <a:p>
            <a:r>
              <a:rPr lang="en-US" dirty="0" smtClean="0"/>
              <a:t>Knowing </a:t>
            </a:r>
            <a:r>
              <a:rPr lang="en-US" dirty="0"/>
              <a:t>the internal workings of a product</a:t>
            </a:r>
            <a:r>
              <a:rPr lang="en-US" dirty="0" smtClean="0"/>
              <a:t>, tests </a:t>
            </a:r>
            <a:r>
              <a:rPr lang="en-US" dirty="0"/>
              <a:t>are performed to check the workings of all independent logic paths.</a:t>
            </a:r>
          </a:p>
          <a:p>
            <a:r>
              <a:rPr lang="en-US" dirty="0" smtClean="0"/>
              <a:t>It </a:t>
            </a:r>
            <a:r>
              <a:rPr lang="en-US" dirty="0"/>
              <a:t>uses the control structure of the procedural design to derive test cases that:</a:t>
            </a:r>
          </a:p>
          <a:p>
            <a:r>
              <a:rPr lang="en-US" dirty="0" smtClean="0"/>
              <a:t>Guarantee </a:t>
            </a:r>
            <a:r>
              <a:rPr lang="en-US" dirty="0"/>
              <a:t>that all independent paths within a module have been exercised at least once.</a:t>
            </a:r>
          </a:p>
          <a:p>
            <a:r>
              <a:rPr lang="en-US" dirty="0" smtClean="0"/>
              <a:t>Exercise </a:t>
            </a:r>
            <a:r>
              <a:rPr lang="en-US" dirty="0"/>
              <a:t>all logical decisions on their true and false sides.</a:t>
            </a:r>
          </a:p>
          <a:p>
            <a:r>
              <a:rPr lang="en-US" dirty="0" smtClean="0"/>
              <a:t>Execute </a:t>
            </a:r>
            <a:r>
              <a:rPr lang="en-US" dirty="0"/>
              <a:t>all loops at their </a:t>
            </a:r>
            <a:r>
              <a:rPr lang="en-US" dirty="0" smtClean="0"/>
              <a:t>boundaries </a:t>
            </a:r>
            <a:r>
              <a:rPr lang="en-US" dirty="0"/>
              <a:t>and within their operational bounds</a:t>
            </a:r>
          </a:p>
          <a:p>
            <a:r>
              <a:rPr lang="en-US" dirty="0" smtClean="0"/>
              <a:t>Exercise </a:t>
            </a:r>
            <a:r>
              <a:rPr lang="en-US" dirty="0"/>
              <a:t>internal data structures to ensure their validity.</a:t>
            </a:r>
          </a:p>
        </p:txBody>
      </p:sp>
    </p:spTree>
    <p:extLst>
      <p:ext uri="{BB962C8B-B14F-4D97-AF65-F5344CB8AC3E}">
        <p14:creationId xmlns:p14="http://schemas.microsoft.com/office/powerpoint/2010/main" val="1906937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8337" y="117318"/>
            <a:ext cx="11011437" cy="6025905"/>
          </a:xfrm>
          <a:prstGeom prst="rect">
            <a:avLst/>
          </a:prstGeom>
        </p:spPr>
      </p:pic>
    </p:spTree>
    <p:extLst>
      <p:ext uri="{BB962C8B-B14F-4D97-AF65-F5344CB8AC3E}">
        <p14:creationId xmlns:p14="http://schemas.microsoft.com/office/powerpoint/2010/main" val="341433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8" y="663843"/>
            <a:ext cx="9984861" cy="886662"/>
          </a:xfrm>
          <a:prstGeom prst="rect">
            <a:avLst/>
          </a:prstGeom>
          <a:noFill/>
          <a:ln>
            <a:noFill/>
          </a:ln>
        </p:spPr>
        <p:txBody>
          <a:bodyPr spcFirstLastPara="1" wrap="square" lIns="91425" tIns="45700" rIns="91425" bIns="45700" anchor="t" anchorCtr="0">
            <a:normAutofit fontScale="90000"/>
          </a:bodyPr>
          <a:lstStyle/>
          <a:p>
            <a:r>
              <a:rPr lang="en-US" cap="none" dirty="0" smtClean="0"/>
              <a:t>The Followings Are Some Commonly Used Terms Associated With Testing:</a:t>
            </a:r>
            <a:endParaRPr lang="en-US" cap="none" dirty="0"/>
          </a:p>
        </p:txBody>
      </p:sp>
      <p:sp>
        <p:nvSpPr>
          <p:cNvPr id="107" name="Google Shape;107;p2"/>
          <p:cNvSpPr txBox="1">
            <a:spLocks noGrp="1"/>
          </p:cNvSpPr>
          <p:nvPr>
            <p:ph type="body" idx="1"/>
          </p:nvPr>
        </p:nvSpPr>
        <p:spPr>
          <a:xfrm>
            <a:off x="1451579" y="1550504"/>
            <a:ext cx="9603275" cy="4618476"/>
          </a:xfrm>
          <a:prstGeom prst="rect">
            <a:avLst/>
          </a:prstGeom>
          <a:noFill/>
          <a:ln>
            <a:noFill/>
          </a:ln>
        </p:spPr>
        <p:txBody>
          <a:bodyPr spcFirstLastPara="1" wrap="square" lIns="91425" tIns="45700" rIns="91425" bIns="45700" anchor="t" anchorCtr="0">
            <a:normAutofit fontScale="92500" lnSpcReduction="10000"/>
          </a:bodyPr>
          <a:lstStyle/>
          <a:p>
            <a:r>
              <a:rPr lang="en-US" sz="2400" dirty="0" smtClean="0"/>
              <a:t>A </a:t>
            </a:r>
            <a:r>
              <a:rPr lang="en-US" sz="2400" b="1" dirty="0"/>
              <a:t>failure</a:t>
            </a:r>
            <a:r>
              <a:rPr lang="en-US" sz="2400" dirty="0"/>
              <a:t> is a manifestation of an error(or defect or bug</a:t>
            </a:r>
            <a:r>
              <a:rPr lang="en-US" sz="2400" dirty="0" smtClean="0"/>
              <a:t>). </a:t>
            </a:r>
            <a:r>
              <a:rPr lang="en-US" sz="2400" dirty="0" err="1" smtClean="0"/>
              <a:t>But,the</a:t>
            </a:r>
            <a:r>
              <a:rPr lang="en-US" sz="2400" dirty="0" smtClean="0"/>
              <a:t> </a:t>
            </a:r>
            <a:r>
              <a:rPr lang="en-US" sz="2400" dirty="0"/>
              <a:t>mere presence of an error may not necessarily lead to a failure.</a:t>
            </a:r>
          </a:p>
          <a:p>
            <a:r>
              <a:rPr lang="en-US" sz="2400" dirty="0"/>
              <a:t>A </a:t>
            </a:r>
            <a:r>
              <a:rPr lang="en-US" sz="2400" b="1" dirty="0"/>
              <a:t>fault</a:t>
            </a:r>
            <a:r>
              <a:rPr lang="en-US" sz="2400" dirty="0"/>
              <a:t> is an incorrect intermediate state that may have been entered during program </a:t>
            </a:r>
            <a:r>
              <a:rPr lang="en-US" sz="2400" dirty="0" err="1"/>
              <a:t>execution,e.g.,a</a:t>
            </a:r>
            <a:r>
              <a:rPr lang="en-US" sz="2400" dirty="0"/>
              <a:t> variable value is different from what it should </a:t>
            </a:r>
            <a:r>
              <a:rPr lang="en-US" sz="2400" dirty="0" err="1"/>
              <a:t>be.A</a:t>
            </a:r>
            <a:r>
              <a:rPr lang="en-US" sz="2400" dirty="0"/>
              <a:t> fault may or may </a:t>
            </a:r>
            <a:r>
              <a:rPr lang="en-US" sz="2400" dirty="0" err="1"/>
              <a:t>ot</a:t>
            </a:r>
            <a:r>
              <a:rPr lang="en-US" sz="2400" dirty="0"/>
              <a:t> lead to failure.</a:t>
            </a:r>
          </a:p>
          <a:p>
            <a:r>
              <a:rPr lang="en-US" sz="2400" dirty="0"/>
              <a:t>A </a:t>
            </a:r>
            <a:r>
              <a:rPr lang="en-US" sz="2400" b="1" dirty="0"/>
              <a:t>test data </a:t>
            </a:r>
            <a:r>
              <a:rPr lang="en-US" sz="2400" dirty="0"/>
              <a:t>is the inputs which have been devised to test the system.</a:t>
            </a:r>
          </a:p>
          <a:p>
            <a:r>
              <a:rPr lang="en-US" sz="2400" dirty="0"/>
              <a:t>A </a:t>
            </a:r>
            <a:r>
              <a:rPr lang="en-US" sz="2400" b="1" dirty="0"/>
              <a:t>test case </a:t>
            </a:r>
            <a:r>
              <a:rPr lang="en-US" sz="2400" dirty="0"/>
              <a:t>is the triplet(I,S,O),where I is the data input to the </a:t>
            </a:r>
            <a:r>
              <a:rPr lang="en-US" sz="2400" dirty="0" err="1"/>
              <a:t>system,S</a:t>
            </a:r>
            <a:r>
              <a:rPr lang="en-US" sz="2400" dirty="0"/>
              <a:t> is the state of the system at which data is input, and O is the expected output of the system or Inputs to test the system and the predicted outputs from these inputs if the system operates according to its specification.</a:t>
            </a:r>
          </a:p>
          <a:p>
            <a:endParaRPr lang="en-US" sz="2400" dirty="0"/>
          </a:p>
        </p:txBody>
      </p:sp>
    </p:spTree>
    <p:extLst>
      <p:ext uri="{BB962C8B-B14F-4D97-AF65-F5344CB8AC3E}">
        <p14:creationId xmlns:p14="http://schemas.microsoft.com/office/powerpoint/2010/main" val="89218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9420" y="896690"/>
            <a:ext cx="10522777" cy="3353337"/>
          </a:xfrm>
          <a:prstGeom prst="rect">
            <a:avLst/>
          </a:prstGeom>
        </p:spPr>
      </p:pic>
    </p:spTree>
    <p:extLst>
      <p:ext uri="{BB962C8B-B14F-4D97-AF65-F5344CB8AC3E}">
        <p14:creationId xmlns:p14="http://schemas.microsoft.com/office/powerpoint/2010/main" val="1586469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Differences Between Validation And Verification</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a:t>Software testing is one type of a </a:t>
            </a:r>
            <a:r>
              <a:rPr lang="en-US" dirty="0" smtClean="0"/>
              <a:t>brooder </a:t>
            </a:r>
            <a:r>
              <a:rPr lang="en-US" dirty="0"/>
              <a:t>domain that is known as verification and validation (V&amp;V</a:t>
            </a:r>
            <a:r>
              <a:rPr lang="en-US" dirty="0" smtClean="0"/>
              <a:t>).</a:t>
            </a:r>
          </a:p>
          <a:p>
            <a:r>
              <a:rPr lang="en-US" dirty="0" smtClean="0"/>
              <a:t>Verification </a:t>
            </a:r>
            <a:r>
              <a:rPr lang="en-US" dirty="0"/>
              <a:t>and validation is intended o show that a system conforms to its specification and meets the requirements of the system customer. It involves checking and review processes and system testing.</a:t>
            </a:r>
          </a:p>
          <a:p>
            <a:endParaRPr lang="en-US" dirty="0"/>
          </a:p>
        </p:txBody>
      </p:sp>
    </p:spTree>
    <p:extLst>
      <p:ext uri="{BB962C8B-B14F-4D97-AF65-F5344CB8AC3E}">
        <p14:creationId xmlns:p14="http://schemas.microsoft.com/office/powerpoint/2010/main" val="2208621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913" y="360608"/>
            <a:ext cx="11191741" cy="5409127"/>
          </a:xfrm>
          <a:prstGeom prst="rect">
            <a:avLst/>
          </a:prstGeom>
        </p:spPr>
      </p:pic>
    </p:spTree>
    <p:extLst>
      <p:ext uri="{BB962C8B-B14F-4D97-AF65-F5344CB8AC3E}">
        <p14:creationId xmlns:p14="http://schemas.microsoft.com/office/powerpoint/2010/main" val="171512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Assignment</a:t>
            </a:r>
            <a:endParaRPr lang="en-US" b="1" cap="none" dirty="0"/>
          </a:p>
        </p:txBody>
      </p:sp>
      <p:sp>
        <p:nvSpPr>
          <p:cNvPr id="3" name="Content Placeholder 2"/>
          <p:cNvSpPr>
            <a:spLocks noGrp="1"/>
          </p:cNvSpPr>
          <p:nvPr>
            <p:ph idx="1"/>
          </p:nvPr>
        </p:nvSpPr>
        <p:spPr>
          <a:xfrm>
            <a:off x="1451579" y="1561514"/>
            <a:ext cx="10036376" cy="4555951"/>
          </a:xfrm>
        </p:spPr>
        <p:txBody>
          <a:bodyPr>
            <a:normAutofit/>
          </a:bodyPr>
          <a:lstStyle/>
          <a:p>
            <a:endParaRPr lang="en-US" dirty="0"/>
          </a:p>
          <a:p>
            <a:endParaRPr lang="en-US" dirty="0"/>
          </a:p>
        </p:txBody>
      </p:sp>
    </p:spTree>
    <p:extLst>
      <p:ext uri="{BB962C8B-B14F-4D97-AF65-F5344CB8AC3E}">
        <p14:creationId xmlns:p14="http://schemas.microsoft.com/office/powerpoint/2010/main" val="304466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Testing Objectives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Testing </a:t>
            </a:r>
            <a:r>
              <a:rPr lang="en-US" dirty="0"/>
              <a:t>is the process of executing a program with the intent of finding errors.</a:t>
            </a:r>
          </a:p>
          <a:p>
            <a:r>
              <a:rPr lang="en-US" dirty="0" smtClean="0"/>
              <a:t>A </a:t>
            </a:r>
            <a:r>
              <a:rPr lang="en-US" dirty="0"/>
              <a:t>good test case is one with a high probability of finding an as-yet undiscovered error.</a:t>
            </a:r>
          </a:p>
          <a:p>
            <a:r>
              <a:rPr lang="en-US" dirty="0" smtClean="0"/>
              <a:t>A </a:t>
            </a:r>
            <a:r>
              <a:rPr lang="en-US" dirty="0"/>
              <a:t>successful test is one that discovers an as-yet-undiscovered error.</a:t>
            </a:r>
          </a:p>
        </p:txBody>
      </p:sp>
    </p:spTree>
    <p:extLst>
      <p:ext uri="{BB962C8B-B14F-4D97-AF65-F5344CB8AC3E}">
        <p14:creationId xmlns:p14="http://schemas.microsoft.com/office/powerpoint/2010/main" val="331409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Testing Principles</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dirty="0" smtClean="0"/>
              <a:t>All </a:t>
            </a:r>
            <a:r>
              <a:rPr lang="en-US" dirty="0"/>
              <a:t>tests should be traceable to customer requirements.</a:t>
            </a:r>
          </a:p>
          <a:p>
            <a:r>
              <a:rPr lang="en-US" dirty="0" smtClean="0"/>
              <a:t>Tests </a:t>
            </a:r>
            <a:r>
              <a:rPr lang="en-US" dirty="0"/>
              <a:t>should be planned long before testing begins.</a:t>
            </a:r>
          </a:p>
          <a:p>
            <a:r>
              <a:rPr lang="en-US" dirty="0" smtClean="0"/>
              <a:t>The </a:t>
            </a:r>
            <a:r>
              <a:rPr lang="en-US" dirty="0"/>
              <a:t>Pareto principle(80% of all errors will likely be found in 20% of the code) applies to software testing.</a:t>
            </a:r>
          </a:p>
          <a:p>
            <a:r>
              <a:rPr lang="en-US" dirty="0" smtClean="0"/>
              <a:t>Testing </a:t>
            </a:r>
            <a:r>
              <a:rPr lang="en-US" dirty="0"/>
              <a:t>should begin in the small and progress to the large.</a:t>
            </a:r>
          </a:p>
          <a:p>
            <a:r>
              <a:rPr lang="en-US" dirty="0" smtClean="0"/>
              <a:t>Exhaustive </a:t>
            </a:r>
            <a:r>
              <a:rPr lang="en-US" dirty="0"/>
              <a:t>testing is not possible.</a:t>
            </a:r>
          </a:p>
          <a:p>
            <a:r>
              <a:rPr lang="en-US" dirty="0" smtClean="0"/>
              <a:t>To </a:t>
            </a:r>
            <a:r>
              <a:rPr lang="en-US" dirty="0"/>
              <a:t>be most effective</a:t>
            </a:r>
            <a:r>
              <a:rPr lang="en-US" dirty="0" smtClean="0"/>
              <a:t>, testing </a:t>
            </a:r>
            <a:r>
              <a:rPr lang="en-US" dirty="0"/>
              <a:t>should be conducted by an independent third party.</a:t>
            </a:r>
          </a:p>
        </p:txBody>
      </p:sp>
    </p:spTree>
    <p:extLst>
      <p:ext uri="{BB962C8B-B14F-4D97-AF65-F5344CB8AC3E}">
        <p14:creationId xmlns:p14="http://schemas.microsoft.com/office/powerpoint/2010/main" val="41842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Testability Checklist</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100" b="1" dirty="0" err="1" smtClean="0"/>
              <a:t>Operability</a:t>
            </a:r>
            <a:r>
              <a:rPr lang="en-US" sz="2100" dirty="0" err="1"/>
              <a:t>:</a:t>
            </a:r>
            <a:r>
              <a:rPr lang="en-US" sz="2100" dirty="0" err="1" smtClean="0"/>
              <a:t>the</a:t>
            </a:r>
            <a:r>
              <a:rPr lang="en-US" sz="2100" dirty="0" smtClean="0"/>
              <a:t> </a:t>
            </a:r>
            <a:r>
              <a:rPr lang="en-US" sz="2100" dirty="0"/>
              <a:t>better it works the more efficiently it can be tested</a:t>
            </a:r>
          </a:p>
          <a:p>
            <a:r>
              <a:rPr lang="en-US" sz="2100" b="1" dirty="0" err="1" smtClean="0"/>
              <a:t>Observability</a:t>
            </a:r>
            <a:r>
              <a:rPr lang="en-US" sz="2100" dirty="0" err="1"/>
              <a:t>:</a:t>
            </a:r>
            <a:r>
              <a:rPr lang="en-US" sz="2100" dirty="0" err="1" smtClean="0"/>
              <a:t>what</a:t>
            </a:r>
            <a:r>
              <a:rPr lang="en-US" sz="2100" dirty="0" smtClean="0"/>
              <a:t> </a:t>
            </a:r>
            <a:r>
              <a:rPr lang="en-US" sz="2100" dirty="0"/>
              <a:t>you see is what you test</a:t>
            </a:r>
          </a:p>
          <a:p>
            <a:r>
              <a:rPr lang="en-US" sz="2100" b="1" dirty="0" err="1" smtClean="0"/>
              <a:t>Controllability</a:t>
            </a:r>
            <a:r>
              <a:rPr lang="en-US" sz="2100" dirty="0" err="1"/>
              <a:t>:</a:t>
            </a:r>
            <a:r>
              <a:rPr lang="en-US" sz="2100" dirty="0" err="1" smtClean="0"/>
              <a:t>the</a:t>
            </a:r>
            <a:r>
              <a:rPr lang="en-US" sz="2100" dirty="0" smtClean="0"/>
              <a:t> </a:t>
            </a:r>
            <a:r>
              <a:rPr lang="en-US" sz="2100" dirty="0"/>
              <a:t>better software can be controlled the more quickly problems can be isolated and retested intelligently</a:t>
            </a:r>
          </a:p>
          <a:p>
            <a:r>
              <a:rPr lang="en-US" sz="2100" b="1" dirty="0" err="1" smtClean="0"/>
              <a:t>Simplicity</a:t>
            </a:r>
            <a:r>
              <a:rPr lang="en-US" sz="2100" dirty="0" err="1"/>
              <a:t>:</a:t>
            </a:r>
            <a:r>
              <a:rPr lang="en-US" sz="2100" dirty="0" err="1" smtClean="0"/>
              <a:t>the</a:t>
            </a:r>
            <a:r>
              <a:rPr lang="en-US" sz="2100" dirty="0" smtClean="0"/>
              <a:t> </a:t>
            </a:r>
            <a:r>
              <a:rPr lang="en-US" sz="2100" dirty="0"/>
              <a:t>less there is to test</a:t>
            </a:r>
            <a:r>
              <a:rPr lang="en-US" sz="2100" dirty="0" smtClean="0"/>
              <a:t>, the </a:t>
            </a:r>
            <a:r>
              <a:rPr lang="en-US" sz="2100" dirty="0"/>
              <a:t>more quickly we can test</a:t>
            </a:r>
          </a:p>
          <a:p>
            <a:r>
              <a:rPr lang="en-US" sz="2100" b="1" dirty="0" err="1" smtClean="0"/>
              <a:t>Stability</a:t>
            </a:r>
            <a:r>
              <a:rPr lang="en-US" sz="2100" dirty="0" err="1"/>
              <a:t>:</a:t>
            </a:r>
            <a:r>
              <a:rPr lang="en-US" sz="2100" dirty="0" err="1" smtClean="0"/>
              <a:t>the</a:t>
            </a:r>
            <a:r>
              <a:rPr lang="en-US" sz="2100" dirty="0" smtClean="0"/>
              <a:t> </a:t>
            </a:r>
            <a:r>
              <a:rPr lang="en-US" sz="2100" dirty="0"/>
              <a:t>fewer the changes</a:t>
            </a:r>
            <a:r>
              <a:rPr lang="en-US" sz="2100" dirty="0" smtClean="0"/>
              <a:t>, the </a:t>
            </a:r>
            <a:r>
              <a:rPr lang="en-US" sz="2100" dirty="0"/>
              <a:t>fewer the disruptions to testing</a:t>
            </a:r>
          </a:p>
          <a:p>
            <a:r>
              <a:rPr lang="en-US" sz="2100" b="1" dirty="0" err="1" smtClean="0"/>
              <a:t>Understandability</a:t>
            </a:r>
            <a:r>
              <a:rPr lang="en-US" sz="2100" dirty="0" err="1"/>
              <a:t>:</a:t>
            </a:r>
            <a:r>
              <a:rPr lang="en-US" sz="2100" dirty="0" err="1" smtClean="0"/>
              <a:t>the</a:t>
            </a:r>
            <a:r>
              <a:rPr lang="en-US" sz="2100" dirty="0" smtClean="0"/>
              <a:t> </a:t>
            </a:r>
            <a:r>
              <a:rPr lang="en-US" sz="2100" dirty="0"/>
              <a:t>more information known</a:t>
            </a:r>
            <a:r>
              <a:rPr lang="en-US" sz="2100" dirty="0" smtClean="0"/>
              <a:t>, the </a:t>
            </a:r>
            <a:r>
              <a:rPr lang="en-US" sz="2100" dirty="0"/>
              <a:t>smarter the testing</a:t>
            </a:r>
          </a:p>
        </p:txBody>
      </p:sp>
    </p:spTree>
    <p:extLst>
      <p:ext uri="{BB962C8B-B14F-4D97-AF65-F5344CB8AC3E}">
        <p14:creationId xmlns:p14="http://schemas.microsoft.com/office/powerpoint/2010/main" val="316907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59099" y="0"/>
            <a:ext cx="10212946" cy="6078827"/>
          </a:xfrm>
          <a:prstGeom prst="rect">
            <a:avLst/>
          </a:prstGeom>
        </p:spPr>
      </p:pic>
    </p:spTree>
    <p:extLst>
      <p:ext uri="{BB962C8B-B14F-4D97-AF65-F5344CB8AC3E}">
        <p14:creationId xmlns:p14="http://schemas.microsoft.com/office/powerpoint/2010/main" val="69037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Testing Process</a:t>
            </a:r>
            <a:endParaRPr lang="en-US" b="1" cap="none" dirty="0"/>
          </a:p>
        </p:txBody>
      </p:sp>
      <p:sp>
        <p:nvSpPr>
          <p:cNvPr id="3" name="Content Placeholder 2"/>
          <p:cNvSpPr>
            <a:spLocks noGrp="1"/>
          </p:cNvSpPr>
          <p:nvPr>
            <p:ph idx="1"/>
          </p:nvPr>
        </p:nvSpPr>
        <p:spPr>
          <a:xfrm>
            <a:off x="1451579" y="1561514"/>
            <a:ext cx="9603275" cy="4530193"/>
          </a:xfrm>
        </p:spPr>
        <p:txBody>
          <a:bodyPr>
            <a:normAutofit/>
          </a:bodyPr>
          <a:lstStyle/>
          <a:p>
            <a:r>
              <a:rPr lang="en-US" b="1" dirty="0" smtClean="0"/>
              <a:t>Unit testing: </a:t>
            </a:r>
            <a:r>
              <a:rPr lang="en-US" dirty="0" smtClean="0"/>
              <a:t>Individual </a:t>
            </a:r>
            <a:r>
              <a:rPr lang="en-US" dirty="0"/>
              <a:t>components are tested independently</a:t>
            </a:r>
            <a:r>
              <a:rPr lang="en-US" dirty="0" smtClean="0"/>
              <a:t>, without </a:t>
            </a:r>
            <a:r>
              <a:rPr lang="en-US" dirty="0"/>
              <a:t>other system components</a:t>
            </a:r>
          </a:p>
          <a:p>
            <a:r>
              <a:rPr lang="en-US" b="1" dirty="0" smtClean="0"/>
              <a:t>Module testing: </a:t>
            </a:r>
            <a:r>
              <a:rPr lang="en-US" dirty="0" smtClean="0"/>
              <a:t>Related </a:t>
            </a:r>
            <a:r>
              <a:rPr lang="en-US" dirty="0"/>
              <a:t>collections of dependent components(class</a:t>
            </a:r>
            <a:r>
              <a:rPr lang="en-US" dirty="0" smtClean="0"/>
              <a:t>, procedures &amp; functions</a:t>
            </a:r>
            <a:r>
              <a:rPr lang="en-US" dirty="0"/>
              <a:t>) are tested</a:t>
            </a:r>
            <a:r>
              <a:rPr lang="en-US" dirty="0" smtClean="0"/>
              <a:t>, without </a:t>
            </a:r>
            <a:r>
              <a:rPr lang="en-US" dirty="0"/>
              <a:t>other system module.</a:t>
            </a:r>
          </a:p>
          <a:p>
            <a:r>
              <a:rPr lang="en-US" b="1" dirty="0" smtClean="0"/>
              <a:t>Sub-System </a:t>
            </a:r>
            <a:r>
              <a:rPr lang="en-US" b="1" dirty="0"/>
              <a:t>T</a:t>
            </a:r>
            <a:r>
              <a:rPr lang="en-US" b="1" dirty="0" smtClean="0"/>
              <a:t>esting</a:t>
            </a:r>
            <a:r>
              <a:rPr lang="en-US" dirty="0" smtClean="0"/>
              <a:t>: Modules </a:t>
            </a:r>
            <a:r>
              <a:rPr lang="en-US" dirty="0"/>
              <a:t>are integrated into sub-systems and tested</a:t>
            </a:r>
            <a:r>
              <a:rPr lang="en-US" dirty="0" smtClean="0"/>
              <a:t>. The </a:t>
            </a:r>
            <a:r>
              <a:rPr lang="en-US" dirty="0"/>
              <a:t>focus here should be on interface testing to detect module interface errors or mismatches.</a:t>
            </a:r>
          </a:p>
          <a:p>
            <a:r>
              <a:rPr lang="en-US" b="1" dirty="0" smtClean="0"/>
              <a:t>System testing</a:t>
            </a:r>
            <a:r>
              <a:rPr lang="en-US" dirty="0" smtClean="0"/>
              <a:t>: Testing </a:t>
            </a:r>
            <a:r>
              <a:rPr lang="en-US" dirty="0"/>
              <a:t>of the system as a whole</a:t>
            </a:r>
            <a:r>
              <a:rPr lang="en-US" dirty="0" smtClean="0"/>
              <a:t>. </a:t>
            </a:r>
            <a:r>
              <a:rPr lang="en-US" dirty="0" err="1" smtClean="0"/>
              <a:t>Validing</a:t>
            </a:r>
            <a:r>
              <a:rPr lang="en-US" dirty="0" smtClean="0"/>
              <a:t> </a:t>
            </a:r>
            <a:r>
              <a:rPr lang="en-US" dirty="0"/>
              <a:t>functional and non-functional requirements &amp; Testing of emergent system properties.</a:t>
            </a:r>
          </a:p>
          <a:p>
            <a:r>
              <a:rPr lang="en-US" b="1" dirty="0" smtClean="0"/>
              <a:t>Acceptance </a:t>
            </a:r>
            <a:r>
              <a:rPr lang="en-US" b="1" dirty="0"/>
              <a:t>T</a:t>
            </a:r>
            <a:r>
              <a:rPr lang="en-US" b="1" dirty="0" smtClean="0"/>
              <a:t>esting</a:t>
            </a:r>
            <a:r>
              <a:rPr lang="en-US" dirty="0" smtClean="0"/>
              <a:t>: Testing </a:t>
            </a:r>
            <a:r>
              <a:rPr lang="en-US" dirty="0"/>
              <a:t>with customer data to check that it is acceptable</a:t>
            </a:r>
            <a:r>
              <a:rPr lang="en-US" dirty="0" smtClean="0"/>
              <a:t>.</a:t>
            </a:r>
            <a:endParaRPr lang="en-US" dirty="0"/>
          </a:p>
        </p:txBody>
      </p:sp>
    </p:spTree>
    <p:extLst>
      <p:ext uri="{BB962C8B-B14F-4D97-AF65-F5344CB8AC3E}">
        <p14:creationId xmlns:p14="http://schemas.microsoft.com/office/powerpoint/2010/main" val="248128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smtClean="0"/>
              <a:t>Making </a:t>
            </a:r>
            <a:r>
              <a:rPr lang="en-US" dirty="0"/>
              <a:t>sure the software works correctly for intended user in his or her normal work environment.</a:t>
            </a:r>
          </a:p>
          <a:p>
            <a:r>
              <a:rPr lang="en-US" b="1" dirty="0" smtClean="0"/>
              <a:t>Alpha test: </a:t>
            </a:r>
            <a:r>
              <a:rPr lang="en-US" dirty="0" smtClean="0"/>
              <a:t>version </a:t>
            </a:r>
            <a:r>
              <a:rPr lang="en-US" dirty="0"/>
              <a:t>of the complete software is tested by customer/developer's site.</a:t>
            </a:r>
          </a:p>
          <a:p>
            <a:r>
              <a:rPr lang="en-US" b="1" dirty="0" smtClean="0"/>
              <a:t>Beta test: </a:t>
            </a:r>
            <a:r>
              <a:rPr lang="en-US" dirty="0" smtClean="0"/>
              <a:t>version </a:t>
            </a:r>
            <a:r>
              <a:rPr lang="en-US" dirty="0"/>
              <a:t>of the complete software is tested by customer at his or her own site without the developer being present</a:t>
            </a:r>
          </a:p>
          <a:p>
            <a:endParaRPr lang="en-US" dirty="0"/>
          </a:p>
        </p:txBody>
      </p:sp>
    </p:spTree>
    <p:extLst>
      <p:ext uri="{BB962C8B-B14F-4D97-AF65-F5344CB8AC3E}">
        <p14:creationId xmlns:p14="http://schemas.microsoft.com/office/powerpoint/2010/main" val="14702514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3226</TotalTime>
  <Words>2160</Words>
  <Application>Microsoft Office PowerPoint</Application>
  <PresentationFormat>Widescreen</PresentationFormat>
  <Paragraphs>150</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Gill Sans MT</vt:lpstr>
      <vt:lpstr>Gallery</vt:lpstr>
      <vt:lpstr>Testing</vt:lpstr>
      <vt:lpstr>Software Testing</vt:lpstr>
      <vt:lpstr>The Followings Are Some Commonly Used Terms Associated With Testing:</vt:lpstr>
      <vt:lpstr>Software Testing Objectives</vt:lpstr>
      <vt:lpstr>Software Testing Principles</vt:lpstr>
      <vt:lpstr>Software Testability Checklist</vt:lpstr>
      <vt:lpstr>PowerPoint Presentation</vt:lpstr>
      <vt:lpstr>Software Testing Process</vt:lpstr>
      <vt:lpstr>Contd…</vt:lpstr>
      <vt:lpstr>PowerPoint Presentation</vt:lpstr>
      <vt:lpstr>Level Of Testing</vt:lpstr>
      <vt:lpstr>PowerPoint Presentation</vt:lpstr>
      <vt:lpstr>CONTD…</vt:lpstr>
      <vt:lpstr>Contd…</vt:lpstr>
      <vt:lpstr>Integration Testing Types Or Approaches</vt:lpstr>
      <vt:lpstr>Contd…</vt:lpstr>
      <vt:lpstr>Contd…</vt:lpstr>
      <vt:lpstr>Contd…</vt:lpstr>
      <vt:lpstr>CONTD…</vt:lpstr>
      <vt:lpstr>CONTD…</vt:lpstr>
      <vt:lpstr>CONTD…</vt:lpstr>
      <vt:lpstr>Steps-hoe To Do Integration Testing</vt:lpstr>
      <vt:lpstr>PowerPoint Presentation</vt:lpstr>
      <vt:lpstr>PowerPoint Presentation</vt:lpstr>
      <vt:lpstr>PowerPoint Presentation</vt:lpstr>
      <vt:lpstr>Test Case Design Strategies</vt:lpstr>
      <vt:lpstr>Black-box Testing</vt:lpstr>
      <vt:lpstr>White-box Testing</vt:lpstr>
      <vt:lpstr>PowerPoint Presentation</vt:lpstr>
      <vt:lpstr>PowerPoint Presentation</vt:lpstr>
      <vt:lpstr>Differences Between Validation And Verification</vt:lpstr>
      <vt:lpstr>PowerPoint Presentation</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886</cp:revision>
  <dcterms:created xsi:type="dcterms:W3CDTF">2017-08-11T03:42:09Z</dcterms:created>
  <dcterms:modified xsi:type="dcterms:W3CDTF">2023-05-14T15:53:40Z</dcterms:modified>
</cp:coreProperties>
</file>