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348" r:id="rId2"/>
    <p:sldId id="428" r:id="rId3"/>
    <p:sldId id="357" r:id="rId4"/>
    <p:sldId id="505" r:id="rId5"/>
    <p:sldId id="506" r:id="rId6"/>
    <p:sldId id="507" r:id="rId7"/>
    <p:sldId id="512" r:id="rId8"/>
    <p:sldId id="508" r:id="rId9"/>
    <p:sldId id="509" r:id="rId10"/>
    <p:sldId id="513" r:id="rId11"/>
    <p:sldId id="510" r:id="rId12"/>
    <p:sldId id="511"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8" r:id="rId47"/>
    <p:sldId id="547" r:id="rId48"/>
    <p:sldId id="549" r:id="rId49"/>
    <p:sldId id="550" r:id="rId50"/>
    <p:sldId id="551" r:id="rId51"/>
    <p:sldId id="552" r:id="rId52"/>
    <p:sldId id="553" r:id="rId53"/>
    <p:sldId id="554" r:id="rId54"/>
    <p:sldId id="555" r:id="rId55"/>
    <p:sldId id="504" r:id="rId56"/>
    <p:sldId id="556"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0"/>
              </a:spcBef>
              <a:buSzPts val="2400"/>
            </a:pPr>
            <a:r>
              <a:rPr lang="en-US" b="1" dirty="0" smtClean="0"/>
              <a:t>Testing</a:t>
            </a:r>
            <a:endParaRPr lang="en-US" b="1"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400" dirty="0" smtClean="0"/>
              <a:t>Many </a:t>
            </a:r>
            <a:r>
              <a:rPr lang="en-US" sz="2400" dirty="0"/>
              <a:t>people understand many </a:t>
            </a:r>
            <a:r>
              <a:rPr lang="en-US" sz="2400" dirty="0" smtClean="0"/>
              <a:t>definition </a:t>
            </a:r>
            <a:r>
              <a:rPr lang="en-US" sz="2400" dirty="0"/>
              <a:t>of testing:</a:t>
            </a:r>
          </a:p>
          <a:p>
            <a:pPr lvl="1">
              <a:spcBef>
                <a:spcPts val="0"/>
              </a:spcBef>
              <a:buSzPts val="2400"/>
            </a:pPr>
            <a:r>
              <a:rPr lang="en-US" sz="2200" dirty="0"/>
              <a:t>1.Testing is the process of demonstrating that errors are not present.</a:t>
            </a:r>
          </a:p>
          <a:p>
            <a:pPr lvl="1">
              <a:spcBef>
                <a:spcPts val="0"/>
              </a:spcBef>
              <a:buSzPts val="2400"/>
            </a:pPr>
            <a:r>
              <a:rPr lang="en-US" sz="2200" dirty="0"/>
              <a:t>2.The purpose of testing is to show that a program performs its intended functions correctly.</a:t>
            </a:r>
          </a:p>
          <a:p>
            <a:pPr lvl="1">
              <a:spcBef>
                <a:spcPts val="0"/>
              </a:spcBef>
              <a:buSzPts val="2400"/>
            </a:pPr>
            <a:r>
              <a:rPr lang="en-US" sz="2200" dirty="0"/>
              <a:t>3.Testing is the process of establishing confidence that a program does what it is </a:t>
            </a:r>
            <a:r>
              <a:rPr lang="en-US" sz="2200" dirty="0" smtClean="0"/>
              <a:t>supposed </a:t>
            </a:r>
            <a:r>
              <a:rPr lang="en-US" sz="2200" dirty="0"/>
              <a:t>to do.</a:t>
            </a:r>
            <a:endParaRPr lang="en-US"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6373" y="0"/>
            <a:ext cx="9272788" cy="6053070"/>
          </a:xfrm>
          <a:prstGeom prst="rect">
            <a:avLst/>
          </a:prstGeom>
        </p:spPr>
      </p:pic>
    </p:spTree>
    <p:extLst>
      <p:ext uri="{BB962C8B-B14F-4D97-AF65-F5344CB8AC3E}">
        <p14:creationId xmlns:p14="http://schemas.microsoft.com/office/powerpoint/2010/main" val="297757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Level Of Testing</a:t>
            </a:r>
            <a:endParaRPr lang="en-US" b="1" cap="none" dirty="0"/>
          </a:p>
        </p:txBody>
      </p:sp>
      <p:sp>
        <p:nvSpPr>
          <p:cNvPr id="3" name="Content Placeholder 2"/>
          <p:cNvSpPr>
            <a:spLocks noGrp="1"/>
          </p:cNvSpPr>
          <p:nvPr>
            <p:ph idx="1"/>
          </p:nvPr>
        </p:nvSpPr>
        <p:spPr>
          <a:xfrm>
            <a:off x="1120463" y="1561514"/>
            <a:ext cx="10264462" cy="4555951"/>
          </a:xfrm>
        </p:spPr>
        <p:txBody>
          <a:bodyPr>
            <a:noAutofit/>
          </a:bodyPr>
          <a:lstStyle/>
          <a:p>
            <a:r>
              <a:rPr lang="en-US" sz="2100" b="1" dirty="0" smtClean="0"/>
              <a:t>1.Unit </a:t>
            </a:r>
            <a:r>
              <a:rPr lang="en-US" sz="2100" b="1" dirty="0"/>
              <a:t>Testing</a:t>
            </a:r>
            <a:r>
              <a:rPr lang="en-US" sz="2100" b="1" dirty="0" smtClean="0"/>
              <a:t>: </a:t>
            </a:r>
            <a:r>
              <a:rPr lang="en-US" sz="2100" dirty="0" smtClean="0"/>
              <a:t>A </a:t>
            </a:r>
            <a:r>
              <a:rPr lang="en-US" sz="2100" dirty="0"/>
              <a:t>level of the software testing process where individual units of a software are tested</a:t>
            </a:r>
            <a:r>
              <a:rPr lang="en-US" sz="2100" dirty="0" smtClean="0"/>
              <a:t>. The </a:t>
            </a:r>
            <a:r>
              <a:rPr lang="en-US" sz="2100" dirty="0"/>
              <a:t>purpose is to validate that each unit of the software performs as designed.</a:t>
            </a:r>
          </a:p>
          <a:p>
            <a:r>
              <a:rPr lang="en-US" sz="2100" b="1" dirty="0"/>
              <a:t>2.Integration Testing</a:t>
            </a:r>
            <a:r>
              <a:rPr lang="en-US" sz="2100" b="1" dirty="0" smtClean="0"/>
              <a:t>: </a:t>
            </a:r>
            <a:r>
              <a:rPr lang="en-US" sz="2100" dirty="0" smtClean="0"/>
              <a:t>After </a:t>
            </a:r>
            <a:r>
              <a:rPr lang="en-US" sz="2100" dirty="0"/>
              <a:t>unit testing is integration testing</a:t>
            </a:r>
            <a:r>
              <a:rPr lang="en-US" sz="2100" dirty="0" smtClean="0"/>
              <a:t>. In </a:t>
            </a:r>
            <a:r>
              <a:rPr lang="en-US" sz="2100" dirty="0"/>
              <a:t>this stage, all units are integrated together and tested</a:t>
            </a:r>
            <a:r>
              <a:rPr lang="en-US" sz="2100" dirty="0" smtClean="0"/>
              <a:t>. It </a:t>
            </a:r>
            <a:r>
              <a:rPr lang="en-US" sz="2100" dirty="0"/>
              <a:t>is a form of testing in the testing process performed to detect defects in the interactions and the interfaces between the integrated units.</a:t>
            </a:r>
          </a:p>
          <a:p>
            <a:r>
              <a:rPr lang="en-US" sz="2100" b="1" dirty="0"/>
              <a:t>3.System Testing</a:t>
            </a:r>
            <a:r>
              <a:rPr lang="en-US" sz="2100" b="1" dirty="0" smtClean="0"/>
              <a:t>: </a:t>
            </a:r>
            <a:r>
              <a:rPr lang="en-US" sz="2100" dirty="0" smtClean="0"/>
              <a:t>A </a:t>
            </a:r>
            <a:r>
              <a:rPr lang="en-US" sz="2100" dirty="0"/>
              <a:t>level of the software testing process where a complete</a:t>
            </a:r>
            <a:r>
              <a:rPr lang="en-US" sz="2100" dirty="0" smtClean="0"/>
              <a:t>, integrated </a:t>
            </a:r>
            <a:r>
              <a:rPr lang="en-US" sz="2100" dirty="0"/>
              <a:t>system is tested. The purpose of this test is to evaluate the system's compliance with the specified requirements. After integration testing, the fully integrated application is tested to check that whether the system meets its software requirements specification(SRS</a:t>
            </a:r>
            <a:r>
              <a:rPr lang="en-US" sz="2100" dirty="0" smtClean="0"/>
              <a:t>)..</a:t>
            </a:r>
            <a:endParaRPr lang="en-US" sz="2100" dirty="0"/>
          </a:p>
        </p:txBody>
      </p:sp>
    </p:spTree>
    <p:extLst>
      <p:ext uri="{BB962C8B-B14F-4D97-AF65-F5344CB8AC3E}">
        <p14:creationId xmlns:p14="http://schemas.microsoft.com/office/powerpoint/2010/main" val="128321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98489" y="128789"/>
            <a:ext cx="10856889" cy="6078828"/>
          </a:xfrm>
        </p:spPr>
        <p:txBody>
          <a:bodyPr>
            <a:noAutofit/>
          </a:bodyPr>
          <a:lstStyle/>
          <a:p>
            <a:pPr marL="0" indent="0">
              <a:lnSpc>
                <a:spcPct val="100000"/>
              </a:lnSpc>
              <a:buNone/>
            </a:pPr>
            <a:r>
              <a:rPr lang="en-US" sz="2100" b="1" dirty="0"/>
              <a:t>There are various types of system testing:</a:t>
            </a:r>
          </a:p>
          <a:p>
            <a:pPr>
              <a:lnSpc>
                <a:spcPct val="100000"/>
              </a:lnSpc>
            </a:pPr>
            <a:r>
              <a:rPr lang="en-US" sz="2100" dirty="0"/>
              <a:t>Usability Testing: Focuses on the user's ease to operate and use and checks that the user interface is user-friendly</a:t>
            </a:r>
            <a:endParaRPr lang="en-US" sz="2100" dirty="0" smtClean="0"/>
          </a:p>
          <a:p>
            <a:pPr>
              <a:lnSpc>
                <a:spcPct val="100000"/>
              </a:lnSpc>
            </a:pPr>
            <a:r>
              <a:rPr lang="en-US" sz="2100" dirty="0" smtClean="0"/>
              <a:t>Regression </a:t>
            </a:r>
            <a:r>
              <a:rPr lang="en-US" sz="2100" dirty="0" err="1"/>
              <a:t>Testing:Type</a:t>
            </a:r>
            <a:r>
              <a:rPr lang="en-US" sz="2100" dirty="0"/>
              <a:t> of software testing that checks the performance of existing functionalities when a change is made.</a:t>
            </a:r>
          </a:p>
          <a:p>
            <a:pPr>
              <a:lnSpc>
                <a:spcPct val="100000"/>
              </a:lnSpc>
            </a:pPr>
            <a:r>
              <a:rPr lang="en-US" sz="2100" dirty="0" smtClean="0"/>
              <a:t>Functional </a:t>
            </a:r>
            <a:r>
              <a:rPr lang="en-US" sz="2100" dirty="0" err="1"/>
              <a:t>Testing:Type</a:t>
            </a:r>
            <a:r>
              <a:rPr lang="en-US" sz="2100" dirty="0"/>
              <a:t> of black box testing that bases its test cases on the specifications of the software component under test.</a:t>
            </a:r>
          </a:p>
          <a:p>
            <a:pPr>
              <a:lnSpc>
                <a:spcPct val="100000"/>
              </a:lnSpc>
            </a:pPr>
            <a:r>
              <a:rPr lang="en-US" sz="2100" dirty="0" smtClean="0"/>
              <a:t>Recovery </a:t>
            </a:r>
            <a:r>
              <a:rPr lang="en-US" sz="2100" dirty="0" err="1"/>
              <a:t>Testing:To</a:t>
            </a:r>
            <a:r>
              <a:rPr lang="en-US" sz="2100" dirty="0"/>
              <a:t> test that how well a system recovers from </a:t>
            </a:r>
            <a:r>
              <a:rPr lang="en-US" sz="2100" dirty="0" err="1"/>
              <a:t>crashes,hardware</a:t>
            </a:r>
            <a:r>
              <a:rPr lang="en-US" sz="2100" dirty="0"/>
              <a:t> </a:t>
            </a:r>
            <a:r>
              <a:rPr lang="en-US" sz="2100" dirty="0" err="1"/>
              <a:t>failures,or</a:t>
            </a:r>
            <a:r>
              <a:rPr lang="en-US" sz="2100" dirty="0"/>
              <a:t> other catastrophic problems.</a:t>
            </a:r>
          </a:p>
          <a:p>
            <a:pPr>
              <a:lnSpc>
                <a:spcPct val="100000"/>
              </a:lnSpc>
            </a:pPr>
            <a:r>
              <a:rPr lang="en-US" sz="2100" dirty="0" smtClean="0"/>
              <a:t>Security </a:t>
            </a:r>
            <a:r>
              <a:rPr lang="en-US" sz="2100" dirty="0" err="1"/>
              <a:t>Testing:To</a:t>
            </a:r>
            <a:r>
              <a:rPr lang="en-US" sz="2100" dirty="0"/>
              <a:t> test that the system is secured enough to protect it from unintended users.</a:t>
            </a:r>
          </a:p>
          <a:p>
            <a:pPr>
              <a:lnSpc>
                <a:spcPct val="100000"/>
              </a:lnSpc>
            </a:pPr>
            <a:r>
              <a:rPr lang="en-US" sz="2100" dirty="0" smtClean="0"/>
              <a:t>Performance </a:t>
            </a:r>
            <a:r>
              <a:rPr lang="en-US" sz="2100" dirty="0" err="1"/>
              <a:t>Testing:Performance</a:t>
            </a:r>
            <a:r>
              <a:rPr lang="en-US" sz="2100" dirty="0"/>
              <a:t> testing is a type of testing that is performed to determine how fast and stable the system performs under a particular workload.</a:t>
            </a:r>
          </a:p>
          <a:p>
            <a:pPr>
              <a:lnSpc>
                <a:spcPct val="100000"/>
              </a:lnSpc>
            </a:pPr>
            <a:r>
              <a:rPr lang="en-US" sz="2100" dirty="0" smtClean="0"/>
              <a:t>Load </a:t>
            </a:r>
            <a:r>
              <a:rPr lang="en-US" sz="2100" dirty="0" err="1"/>
              <a:t>Testing:Load</a:t>
            </a:r>
            <a:r>
              <a:rPr lang="en-US" sz="2100" dirty="0"/>
              <a:t> testing is a kind of testing which determines the performance of the system under real-life load </a:t>
            </a:r>
            <a:r>
              <a:rPr lang="en-US" sz="2100" dirty="0" err="1"/>
              <a:t>conditions.It</a:t>
            </a:r>
            <a:r>
              <a:rPr lang="en-US" sz="2100" dirty="0"/>
              <a:t> measures the maximum load capacity of the system when multiple users access the system at the same time</a:t>
            </a:r>
            <a:r>
              <a:rPr lang="en-US" sz="2100" dirty="0" smtClean="0"/>
              <a:t>.</a:t>
            </a:r>
            <a:endParaRPr lang="en-US" sz="2100" dirty="0"/>
          </a:p>
        </p:txBody>
      </p:sp>
    </p:spTree>
    <p:extLst>
      <p:ext uri="{BB962C8B-B14F-4D97-AF65-F5344CB8AC3E}">
        <p14:creationId xmlns:p14="http://schemas.microsoft.com/office/powerpoint/2010/main" val="399880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55546" y="103031"/>
            <a:ext cx="9604375" cy="757237"/>
          </a:xfrm>
        </p:spPr>
        <p:txBody>
          <a:bodyPr/>
          <a:lstStyle/>
          <a:p>
            <a:r>
              <a:rPr lang="en-US" b="1" dirty="0" smtClean="0"/>
              <a:t>CONTD…</a:t>
            </a:r>
            <a:endParaRPr lang="en-US" b="1" dirty="0"/>
          </a:p>
        </p:txBody>
      </p:sp>
      <p:sp>
        <p:nvSpPr>
          <p:cNvPr id="3" name="Content Placeholder 2"/>
          <p:cNvSpPr>
            <a:spLocks noGrp="1"/>
          </p:cNvSpPr>
          <p:nvPr>
            <p:ph idx="4294967295"/>
          </p:nvPr>
        </p:nvSpPr>
        <p:spPr>
          <a:xfrm>
            <a:off x="1248222" y="793257"/>
            <a:ext cx="9711699" cy="5205681"/>
          </a:xfrm>
        </p:spPr>
        <p:txBody>
          <a:bodyPr/>
          <a:lstStyle/>
          <a:p>
            <a:pPr marL="0" indent="0">
              <a:buNone/>
            </a:pPr>
            <a:r>
              <a:rPr lang="en-US" b="1" dirty="0"/>
              <a:t>4.Acceptance Testing</a:t>
            </a:r>
            <a:r>
              <a:rPr lang="en-US" b="1" dirty="0" smtClean="0"/>
              <a:t>: </a:t>
            </a:r>
            <a:r>
              <a:rPr lang="en-US" dirty="0" smtClean="0"/>
              <a:t>A </a:t>
            </a:r>
            <a:r>
              <a:rPr lang="en-US" dirty="0"/>
              <a:t>level of the software testing process where a system is tested for acceptability. </a:t>
            </a:r>
            <a:endParaRPr lang="en-US" dirty="0" smtClean="0"/>
          </a:p>
          <a:p>
            <a:r>
              <a:rPr lang="en-US" dirty="0" smtClean="0"/>
              <a:t>The </a:t>
            </a:r>
            <a:r>
              <a:rPr lang="en-US" dirty="0"/>
              <a:t>purpose of this test is to evaluate the system's compliance with the business requirements and assess whether it is acceptable for delivery</a:t>
            </a:r>
            <a:r>
              <a:rPr lang="en-US" dirty="0" smtClean="0"/>
              <a:t>.</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10182" y="2419082"/>
            <a:ext cx="6305550" cy="2895600"/>
          </a:xfrm>
          <a:prstGeom prst="rect">
            <a:avLst/>
          </a:prstGeom>
        </p:spPr>
      </p:pic>
    </p:spTree>
    <p:extLst>
      <p:ext uri="{BB962C8B-B14F-4D97-AF65-F5344CB8AC3E}">
        <p14:creationId xmlns:p14="http://schemas.microsoft.com/office/powerpoint/2010/main" val="171406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96838"/>
            <a:ext cx="9604375" cy="752475"/>
          </a:xfrm>
        </p:spPr>
        <p:txBody>
          <a:bodyPr/>
          <a:lstStyle/>
          <a:p>
            <a:r>
              <a:rPr lang="en-US" b="1" dirty="0" err="1" smtClean="0"/>
              <a:t>Contd</a:t>
            </a:r>
            <a:r>
              <a:rPr lang="en-US" b="1" dirty="0" smtClean="0"/>
              <a:t>…</a:t>
            </a:r>
            <a:endParaRPr lang="en-US" b="1" dirty="0"/>
          </a:p>
        </p:txBody>
      </p:sp>
      <p:sp>
        <p:nvSpPr>
          <p:cNvPr id="3" name="Content Placeholder 2"/>
          <p:cNvSpPr>
            <a:spLocks noGrp="1"/>
          </p:cNvSpPr>
          <p:nvPr>
            <p:ph idx="4294967295"/>
          </p:nvPr>
        </p:nvSpPr>
        <p:spPr>
          <a:xfrm>
            <a:off x="1621710" y="737852"/>
            <a:ext cx="9604375" cy="5353855"/>
          </a:xfrm>
        </p:spPr>
        <p:txBody>
          <a:bodyPr>
            <a:noAutofit/>
          </a:bodyPr>
          <a:lstStyle/>
          <a:p>
            <a:pPr marL="0" indent="0">
              <a:lnSpc>
                <a:spcPct val="100000"/>
              </a:lnSpc>
              <a:buNone/>
            </a:pPr>
            <a:r>
              <a:rPr lang="en-US" sz="2100" dirty="0"/>
              <a:t>Broadly</a:t>
            </a:r>
            <a:r>
              <a:rPr lang="en-US" sz="2100" dirty="0" smtClean="0"/>
              <a:t>, there </a:t>
            </a:r>
            <a:r>
              <a:rPr lang="en-US" sz="2100" dirty="0"/>
              <a:t>are two main types of Acceptance Testing</a:t>
            </a:r>
          </a:p>
          <a:p>
            <a:pPr marL="0" indent="0">
              <a:lnSpc>
                <a:spcPct val="100000"/>
              </a:lnSpc>
              <a:buNone/>
            </a:pPr>
            <a:r>
              <a:rPr lang="en-US" sz="2100" b="1" dirty="0"/>
              <a:t>Alpha Testing:</a:t>
            </a:r>
          </a:p>
          <a:p>
            <a:pPr>
              <a:lnSpc>
                <a:spcPct val="100000"/>
              </a:lnSpc>
            </a:pPr>
            <a:r>
              <a:rPr lang="en-US" sz="2100" dirty="0" smtClean="0"/>
              <a:t>It </a:t>
            </a:r>
            <a:r>
              <a:rPr lang="en-US" sz="2100" dirty="0"/>
              <a:t>is an on-site acceptance testing executed at developer's site usually by the group of skilled testers</a:t>
            </a:r>
            <a:r>
              <a:rPr lang="en-US" sz="2100" dirty="0" smtClean="0"/>
              <a:t>.</a:t>
            </a:r>
          </a:p>
          <a:p>
            <a:pPr>
              <a:lnSpc>
                <a:spcPct val="100000"/>
              </a:lnSpc>
            </a:pPr>
            <a:r>
              <a:rPr lang="en-US" sz="2100" dirty="0" smtClean="0"/>
              <a:t>This </a:t>
            </a:r>
            <a:r>
              <a:rPr lang="en-US" sz="2100" dirty="0"/>
              <a:t>is carried out at the end of the software development process and before the handing over of the software product to clients/users. </a:t>
            </a:r>
            <a:endParaRPr lang="en-US" sz="2100" dirty="0" smtClean="0"/>
          </a:p>
          <a:p>
            <a:pPr>
              <a:lnSpc>
                <a:spcPct val="100000"/>
              </a:lnSpc>
            </a:pPr>
            <a:r>
              <a:rPr lang="en-US" sz="2100" dirty="0" smtClean="0"/>
              <a:t>The </a:t>
            </a:r>
            <a:r>
              <a:rPr lang="en-US" sz="2100" dirty="0"/>
              <a:t>feedback or the collected result from the alpha testing is significantly used to fix bugs or defects, and it is feasible to improve the usability of the product</a:t>
            </a:r>
            <a:r>
              <a:rPr lang="en-US" sz="2100" dirty="0" smtClean="0"/>
              <a:t>.</a:t>
            </a:r>
            <a:endParaRPr lang="en-US" sz="2100" dirty="0"/>
          </a:p>
          <a:p>
            <a:pPr marL="0" indent="0">
              <a:lnSpc>
                <a:spcPct val="100000"/>
              </a:lnSpc>
              <a:buNone/>
            </a:pPr>
            <a:r>
              <a:rPr lang="en-US" sz="2100" b="1" dirty="0"/>
              <a:t>Beta Testing:</a:t>
            </a:r>
          </a:p>
          <a:p>
            <a:pPr>
              <a:lnSpc>
                <a:spcPct val="100000"/>
              </a:lnSpc>
            </a:pPr>
            <a:r>
              <a:rPr lang="en-US" sz="2100" dirty="0" smtClean="0"/>
              <a:t>Also </a:t>
            </a:r>
            <a:r>
              <a:rPr lang="en-US" sz="2100" dirty="0"/>
              <a:t>known by the name field testing, Beta Testing is an off-site acceptance testing, carried out at client's site by the stakeholder or the end-users. </a:t>
            </a:r>
            <a:endParaRPr lang="en-US" sz="2100" dirty="0" smtClean="0"/>
          </a:p>
          <a:p>
            <a:pPr>
              <a:lnSpc>
                <a:spcPct val="100000"/>
              </a:lnSpc>
            </a:pPr>
            <a:r>
              <a:rPr lang="en-US" sz="2100" dirty="0" smtClean="0"/>
              <a:t>This </a:t>
            </a:r>
            <a:r>
              <a:rPr lang="en-US" sz="2100" dirty="0"/>
              <a:t>testing involves the evaluation of the software in the real environment by its potential users before its actual release in the market.</a:t>
            </a:r>
          </a:p>
          <a:p>
            <a:pPr>
              <a:lnSpc>
                <a:spcPct val="100000"/>
              </a:lnSpc>
            </a:pPr>
            <a:endParaRPr lang="en-US" sz="2100" dirty="0"/>
          </a:p>
        </p:txBody>
      </p:sp>
    </p:spTree>
    <p:extLst>
      <p:ext uri="{BB962C8B-B14F-4D97-AF65-F5344CB8AC3E}">
        <p14:creationId xmlns:p14="http://schemas.microsoft.com/office/powerpoint/2010/main" val="103828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Integration Testing Types Or Approaches</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r>
              <a:rPr lang="en-US" dirty="0" smtClean="0"/>
              <a:t>There </a:t>
            </a:r>
            <a:r>
              <a:rPr lang="en-US" dirty="0"/>
              <a:t>are many different types or approaches to integration testing. </a:t>
            </a:r>
            <a:endParaRPr lang="en-US" dirty="0" smtClean="0"/>
          </a:p>
          <a:p>
            <a:r>
              <a:rPr lang="en-US" dirty="0" smtClean="0"/>
              <a:t>The </a:t>
            </a:r>
            <a:r>
              <a:rPr lang="en-US" dirty="0"/>
              <a:t>most popular and frequently used approaches are Big Bang Integration Testing, Top Down Integration Testing, Bottom Up Integration Testing and Incremental integration testing. </a:t>
            </a:r>
            <a:endParaRPr lang="en-US" dirty="0" smtClean="0"/>
          </a:p>
          <a:p>
            <a:r>
              <a:rPr lang="en-US" dirty="0" smtClean="0"/>
              <a:t>The </a:t>
            </a:r>
            <a:r>
              <a:rPr lang="en-US" dirty="0"/>
              <a:t>choice of the approach depends on various factors like cost</a:t>
            </a:r>
            <a:r>
              <a:rPr lang="en-US" dirty="0" smtClean="0"/>
              <a:t>, complexity, criticality </a:t>
            </a:r>
            <a:r>
              <a:rPr lang="en-US" dirty="0"/>
              <a:t>of the application etc.</a:t>
            </a:r>
          </a:p>
          <a:p>
            <a:r>
              <a:rPr lang="en-US" dirty="0" smtClean="0"/>
              <a:t>There </a:t>
            </a:r>
            <a:r>
              <a:rPr lang="en-US" dirty="0"/>
              <a:t>are many lesser known types of integration testing like distributed services integration, sandwich integration testing, backbone integration, high frequency integration, layer integration etc.</a:t>
            </a:r>
          </a:p>
          <a:p>
            <a:r>
              <a:rPr lang="en-US" dirty="0" smtClean="0"/>
              <a:t>Commonly </a:t>
            </a:r>
            <a:r>
              <a:rPr lang="en-US" dirty="0"/>
              <a:t>used integration testing are described below:</a:t>
            </a:r>
          </a:p>
          <a:p>
            <a:endParaRPr lang="en-US" dirty="0"/>
          </a:p>
        </p:txBody>
      </p:sp>
    </p:spTree>
    <p:extLst>
      <p:ext uri="{BB962C8B-B14F-4D97-AF65-F5344CB8AC3E}">
        <p14:creationId xmlns:p14="http://schemas.microsoft.com/office/powerpoint/2010/main" val="100834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Big Bang Integration Testing</a:t>
            </a:r>
          </a:p>
          <a:p>
            <a:r>
              <a:rPr lang="en-US" dirty="0"/>
              <a:t>In Big Bang Integration Testing all components or modules are integrated simultaneously, after which everything is tested as a whole. All the modules from 'Module 1' to 'Module 6' are integrated simultaneously then the testing is carried </a:t>
            </a:r>
            <a:r>
              <a:rPr lang="en-US" dirty="0" smtClean="0"/>
              <a:t>out</a:t>
            </a:r>
          </a:p>
          <a:p>
            <a:r>
              <a:rPr lang="en-US" b="1" dirty="0" smtClean="0"/>
              <a:t>Advantage</a:t>
            </a:r>
            <a:r>
              <a:rPr lang="en-US" b="1" dirty="0"/>
              <a:t>: </a:t>
            </a:r>
            <a:r>
              <a:rPr lang="en-US" dirty="0"/>
              <a:t>Big Bang testing has the advantage that everything is finished before integration testing starts.</a:t>
            </a:r>
          </a:p>
          <a:p>
            <a:r>
              <a:rPr lang="en-US" b="1" dirty="0"/>
              <a:t>Disadvantage</a:t>
            </a:r>
            <a:r>
              <a:rPr lang="en-US" b="1" dirty="0" smtClean="0"/>
              <a:t>: </a:t>
            </a:r>
            <a:r>
              <a:rPr lang="en-US" dirty="0" smtClean="0"/>
              <a:t>The </a:t>
            </a:r>
            <a:r>
              <a:rPr lang="en-US" dirty="0"/>
              <a:t>major disadvantages is that in general it is time consuming and difficult to trace the cause of failures because of this late integration.</a:t>
            </a:r>
          </a:p>
          <a:p>
            <a:endParaRPr lang="en-US" dirty="0"/>
          </a:p>
        </p:txBody>
      </p:sp>
    </p:spTree>
    <p:extLst>
      <p:ext uri="{BB962C8B-B14F-4D97-AF65-F5344CB8AC3E}">
        <p14:creationId xmlns:p14="http://schemas.microsoft.com/office/powerpoint/2010/main" val="365951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55951"/>
          </a:xfrm>
        </p:spPr>
        <p:txBody>
          <a:bodyPr/>
          <a:lstStyle/>
          <a:p>
            <a:pPr marL="0" indent="0">
              <a:buNone/>
            </a:pPr>
            <a:r>
              <a:rPr lang="en-US" b="1" dirty="0"/>
              <a:t>Top-Down Integration Testing</a:t>
            </a:r>
          </a:p>
          <a:p>
            <a:r>
              <a:rPr lang="en-US" dirty="0" smtClean="0"/>
              <a:t>Testing </a:t>
            </a:r>
            <a:r>
              <a:rPr lang="en-US" dirty="0"/>
              <a:t>takes place from top to bottom, following the </a:t>
            </a:r>
            <a:r>
              <a:rPr lang="en-US" dirty="0" smtClean="0"/>
              <a:t>control </a:t>
            </a:r>
            <a:r>
              <a:rPr lang="en-US" dirty="0"/>
              <a:t>flow </a:t>
            </a:r>
          </a:p>
          <a:p>
            <a:pPr marL="0" indent="0">
              <a:buNone/>
            </a:pPr>
            <a:r>
              <a:rPr lang="en-US" dirty="0" smtClean="0"/>
              <a:t>or </a:t>
            </a:r>
            <a:r>
              <a:rPr lang="en-US" dirty="0"/>
              <a:t>architectural structure (e.g. starting from the GUI or main menu</a:t>
            </a:r>
            <a:r>
              <a:rPr lang="en-US" dirty="0" smtClean="0"/>
              <a:t>).</a:t>
            </a:r>
          </a:p>
          <a:p>
            <a:pPr marL="0" indent="0">
              <a:buNone/>
            </a:pPr>
            <a:r>
              <a:rPr lang="en-US" dirty="0" smtClean="0"/>
              <a:t>Components </a:t>
            </a:r>
            <a:r>
              <a:rPr lang="en-US" dirty="0"/>
              <a:t>or systems are substituted by stubs.</a:t>
            </a:r>
          </a:p>
          <a:p>
            <a:pPr marL="0" indent="0">
              <a:buNone/>
            </a:pPr>
            <a:r>
              <a:rPr lang="en-US" b="1" dirty="0"/>
              <a:t>Advantages of Top-Down approach:</a:t>
            </a:r>
          </a:p>
          <a:p>
            <a:r>
              <a:rPr lang="en-US" dirty="0" smtClean="0"/>
              <a:t>The </a:t>
            </a:r>
            <a:r>
              <a:rPr lang="en-US" dirty="0"/>
              <a:t>tested product is very consistent because the integration testing is basically performed in an environment that almost similar to that of reality</a:t>
            </a:r>
          </a:p>
          <a:p>
            <a:pPr marL="0" indent="0">
              <a:buNone/>
            </a:pPr>
            <a:r>
              <a:rPr lang="en-US" b="1" dirty="0"/>
              <a:t>Disadvantages of Top-Down approach:</a:t>
            </a:r>
          </a:p>
          <a:p>
            <a:r>
              <a:rPr lang="en-US" dirty="0" smtClean="0"/>
              <a:t>Basic </a:t>
            </a:r>
            <a:r>
              <a:rPr lang="en-US" dirty="0"/>
              <a:t>functionality is tested at the end of cycle</a:t>
            </a:r>
          </a:p>
        </p:txBody>
      </p:sp>
      <p:pic>
        <p:nvPicPr>
          <p:cNvPr id="4" name="Picture 3"/>
          <p:cNvPicPr>
            <a:picLocks noChangeAspect="1"/>
          </p:cNvPicPr>
          <p:nvPr/>
        </p:nvPicPr>
        <p:blipFill>
          <a:blip r:embed="rId2"/>
          <a:stretch>
            <a:fillRect/>
          </a:stretch>
        </p:blipFill>
        <p:spPr>
          <a:xfrm>
            <a:off x="8591282" y="1810664"/>
            <a:ext cx="3200400" cy="1550722"/>
          </a:xfrm>
          <a:prstGeom prst="rect">
            <a:avLst/>
          </a:prstGeom>
        </p:spPr>
      </p:pic>
    </p:spTree>
    <p:extLst>
      <p:ext uri="{BB962C8B-B14F-4D97-AF65-F5344CB8AC3E}">
        <p14:creationId xmlns:p14="http://schemas.microsoft.com/office/powerpoint/2010/main" val="224274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pPr marL="0" indent="0">
              <a:buNone/>
            </a:pPr>
            <a:r>
              <a:rPr lang="en-US" b="1" dirty="0"/>
              <a:t>Bottom up Integration Testing</a:t>
            </a:r>
          </a:p>
          <a:p>
            <a:r>
              <a:rPr lang="en-US" dirty="0" smtClean="0"/>
              <a:t>Testing </a:t>
            </a:r>
            <a:r>
              <a:rPr lang="en-US" dirty="0"/>
              <a:t>takes place from the bottom of the control flow upwards. </a:t>
            </a:r>
            <a:endParaRPr lang="en-US" dirty="0" smtClean="0"/>
          </a:p>
          <a:p>
            <a:pPr marL="0" indent="0">
              <a:buNone/>
            </a:pPr>
            <a:r>
              <a:rPr lang="en-US" dirty="0" smtClean="0"/>
              <a:t>Components </a:t>
            </a:r>
            <a:r>
              <a:rPr lang="en-US" dirty="0"/>
              <a:t>or systems are substituted by drivers.</a:t>
            </a:r>
          </a:p>
          <a:p>
            <a:pPr marL="0" indent="0">
              <a:buNone/>
            </a:pPr>
            <a:r>
              <a:rPr lang="en-US" b="1" dirty="0"/>
              <a:t>Advantage of Bottom-Up approach:</a:t>
            </a:r>
          </a:p>
          <a:p>
            <a:r>
              <a:rPr lang="en-US" dirty="0" smtClean="0"/>
              <a:t>In </a:t>
            </a:r>
            <a:r>
              <a:rPr lang="en-US" dirty="0"/>
              <a:t>this approach development and testing can be done together so that the product or application will be efficient and as per the customer specifications.</a:t>
            </a:r>
          </a:p>
          <a:p>
            <a:pPr marL="0" indent="0">
              <a:buNone/>
            </a:pPr>
            <a:r>
              <a:rPr lang="en-US" b="1" dirty="0"/>
              <a:t>Disadvantage of Bottom-Up approach:</a:t>
            </a:r>
          </a:p>
          <a:p>
            <a:r>
              <a:rPr lang="en-US" dirty="0" smtClean="0"/>
              <a:t>We </a:t>
            </a:r>
            <a:r>
              <a:rPr lang="en-US" dirty="0"/>
              <a:t>can catch the Key interface defects at the end of cycle</a:t>
            </a:r>
          </a:p>
          <a:p>
            <a:r>
              <a:rPr lang="en-US" dirty="0" smtClean="0"/>
              <a:t>It </a:t>
            </a:r>
            <a:r>
              <a:rPr lang="en-US" dirty="0"/>
              <a:t>is required to create the test drivers for modules at all levels except the top control</a:t>
            </a:r>
          </a:p>
        </p:txBody>
      </p:sp>
      <p:pic>
        <p:nvPicPr>
          <p:cNvPr id="4" name="Picture 3"/>
          <p:cNvPicPr>
            <a:picLocks noChangeAspect="1"/>
          </p:cNvPicPr>
          <p:nvPr/>
        </p:nvPicPr>
        <p:blipFill>
          <a:blip r:embed="rId2"/>
          <a:stretch>
            <a:fillRect/>
          </a:stretch>
        </p:blipFill>
        <p:spPr>
          <a:xfrm>
            <a:off x="8503611" y="1721745"/>
            <a:ext cx="3324225" cy="1714500"/>
          </a:xfrm>
          <a:prstGeom prst="rect">
            <a:avLst/>
          </a:prstGeom>
        </p:spPr>
      </p:pic>
    </p:spTree>
    <p:extLst>
      <p:ext uri="{BB962C8B-B14F-4D97-AF65-F5344CB8AC3E}">
        <p14:creationId xmlns:p14="http://schemas.microsoft.com/office/powerpoint/2010/main" val="264951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603275" cy="4517314"/>
          </a:xfrm>
        </p:spPr>
        <p:txBody>
          <a:bodyPr>
            <a:normAutofit/>
          </a:bodyPr>
          <a:lstStyle/>
          <a:p>
            <a:pPr marL="0" indent="0">
              <a:buNone/>
            </a:pPr>
            <a:r>
              <a:rPr lang="en-US" b="1" dirty="0" smtClean="0"/>
              <a:t>Incremental </a:t>
            </a:r>
            <a:r>
              <a:rPr lang="en-US" b="1" dirty="0"/>
              <a:t>Integration Testing</a:t>
            </a:r>
          </a:p>
          <a:p>
            <a:r>
              <a:rPr lang="en-US" dirty="0" smtClean="0"/>
              <a:t>Another </a:t>
            </a:r>
            <a:r>
              <a:rPr lang="en-US" dirty="0"/>
              <a:t>approach is that all programmers are integrated one by one, and a test is carried out after each step.</a:t>
            </a:r>
          </a:p>
          <a:p>
            <a:r>
              <a:rPr lang="en-US" dirty="0" smtClean="0"/>
              <a:t>The </a:t>
            </a:r>
            <a:r>
              <a:rPr lang="en-US" dirty="0"/>
              <a:t>incremental integration testing approach has the advantage that the defects are found early in a smaller assembly when it is relatively easy to defect the cause.</a:t>
            </a:r>
          </a:p>
          <a:p>
            <a:r>
              <a:rPr lang="en-US" dirty="0" smtClean="0"/>
              <a:t>A </a:t>
            </a:r>
            <a:r>
              <a:rPr lang="en-US" dirty="0"/>
              <a:t>disadvantages is that it can be time-consuming since stubs and drivers have to be developed and used in the test.</a:t>
            </a:r>
          </a:p>
          <a:p>
            <a:r>
              <a:rPr lang="en-US" dirty="0" smtClean="0"/>
              <a:t>Within </a:t>
            </a:r>
            <a:r>
              <a:rPr lang="en-US" dirty="0"/>
              <a:t>incremental integration testing a range of possibilities </a:t>
            </a:r>
            <a:r>
              <a:rPr lang="en-US" dirty="0" err="1"/>
              <a:t>exist,partly</a:t>
            </a:r>
            <a:r>
              <a:rPr lang="en-US" dirty="0"/>
              <a:t> depending on the system architecture.</a:t>
            </a:r>
          </a:p>
        </p:txBody>
      </p:sp>
    </p:spTree>
    <p:extLst>
      <p:ext uri="{BB962C8B-B14F-4D97-AF65-F5344CB8AC3E}">
        <p14:creationId xmlns:p14="http://schemas.microsoft.com/office/powerpoint/2010/main" val="37934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Testing</a:t>
            </a:r>
            <a:endParaRPr lang="en-US" b="1" cap="none" dirty="0"/>
          </a:p>
        </p:txBody>
      </p:sp>
      <p:sp>
        <p:nvSpPr>
          <p:cNvPr id="3" name="Content Placeholder 2"/>
          <p:cNvSpPr>
            <a:spLocks noGrp="1"/>
          </p:cNvSpPr>
          <p:nvPr>
            <p:ph idx="1"/>
          </p:nvPr>
        </p:nvSpPr>
        <p:spPr>
          <a:xfrm>
            <a:off x="1451579" y="1561514"/>
            <a:ext cx="9603275" cy="4568830"/>
          </a:xfrm>
        </p:spPr>
        <p:txBody>
          <a:bodyPr>
            <a:normAutofit fontScale="85000" lnSpcReduction="20000"/>
          </a:bodyPr>
          <a:lstStyle/>
          <a:p>
            <a:pPr marL="0" indent="0">
              <a:buNone/>
            </a:pPr>
            <a:r>
              <a:rPr lang="en-US" sz="2400" dirty="0" smtClean="0"/>
              <a:t>A </a:t>
            </a:r>
            <a:r>
              <a:rPr lang="en-US" sz="2400" dirty="0"/>
              <a:t>more appropriate </a:t>
            </a:r>
            <a:r>
              <a:rPr lang="en-US" sz="2400" dirty="0" err="1"/>
              <a:t>defination</a:t>
            </a:r>
            <a:r>
              <a:rPr lang="en-US" sz="2400" dirty="0"/>
              <a:t> is "Testing is the process of executing a program with the intent of finding errors".</a:t>
            </a:r>
          </a:p>
          <a:p>
            <a:pPr marL="457200" indent="-457200">
              <a:buAutoNum type="arabicPeriod"/>
            </a:pPr>
            <a:r>
              <a:rPr lang="en-US" sz="2400" dirty="0" smtClean="0"/>
              <a:t>Once </a:t>
            </a:r>
            <a:r>
              <a:rPr lang="en-US" sz="2400" dirty="0"/>
              <a:t>source code has been generated</a:t>
            </a:r>
            <a:r>
              <a:rPr lang="en-US" sz="2400" dirty="0" smtClean="0"/>
              <a:t>, software </a:t>
            </a:r>
            <a:r>
              <a:rPr lang="en-US" sz="2400" dirty="0"/>
              <a:t>must be tested to allow errors to be identified and removed before delivery to the customer.</a:t>
            </a:r>
          </a:p>
          <a:p>
            <a:pPr marL="457200" indent="-457200">
              <a:buAutoNum type="arabicPeriod"/>
            </a:pPr>
            <a:r>
              <a:rPr lang="en-US" sz="2400" dirty="0" smtClean="0"/>
              <a:t>Testing </a:t>
            </a:r>
            <a:r>
              <a:rPr lang="en-US" sz="2400" dirty="0"/>
              <a:t>verifies that the system meets the different requirements </a:t>
            </a:r>
            <a:r>
              <a:rPr lang="en-US" sz="2400" dirty="0" err="1"/>
              <a:t>including,functional</a:t>
            </a:r>
            <a:r>
              <a:rPr lang="en-US" sz="2400" dirty="0" smtClean="0"/>
              <a:t>, performance, reliability, security, usability </a:t>
            </a:r>
            <a:r>
              <a:rPr lang="en-US" sz="2400" dirty="0"/>
              <a:t>and so on</a:t>
            </a:r>
            <a:r>
              <a:rPr lang="en-US" sz="2400" dirty="0" smtClean="0"/>
              <a:t>. This </a:t>
            </a:r>
            <a:r>
              <a:rPr lang="en-US" sz="2400" dirty="0"/>
              <a:t>verification is done to ensure that we are building the system right.</a:t>
            </a:r>
          </a:p>
          <a:p>
            <a:pPr marL="457200" indent="-457200">
              <a:buAutoNum type="arabicPeriod"/>
            </a:pPr>
            <a:r>
              <a:rPr lang="en-US" sz="2400" dirty="0" smtClean="0"/>
              <a:t>In </a:t>
            </a:r>
            <a:r>
              <a:rPr lang="en-US" sz="2400" dirty="0"/>
              <a:t>addition</a:t>
            </a:r>
            <a:r>
              <a:rPr lang="en-US" sz="2400" dirty="0" smtClean="0"/>
              <a:t>, testing </a:t>
            </a:r>
            <a:r>
              <a:rPr lang="en-US" sz="2400" dirty="0"/>
              <a:t>validates that the system being developed is what the user needs</a:t>
            </a:r>
            <a:r>
              <a:rPr lang="en-US" sz="2400" dirty="0" smtClean="0"/>
              <a:t>. In </a:t>
            </a:r>
            <a:r>
              <a:rPr lang="en-US" sz="2400" dirty="0"/>
              <a:t>essence</a:t>
            </a:r>
            <a:r>
              <a:rPr lang="en-US" sz="2400" dirty="0" smtClean="0"/>
              <a:t>, validation </a:t>
            </a:r>
            <a:r>
              <a:rPr lang="en-US" sz="2400" dirty="0"/>
              <a:t>is performed to ensure that we are building the right system.</a:t>
            </a:r>
          </a:p>
          <a:p>
            <a:pPr marL="457200" indent="-457200">
              <a:buAutoNum type="arabicPeriod"/>
            </a:pPr>
            <a:r>
              <a:rPr lang="en-US" sz="2400" dirty="0" smtClean="0"/>
              <a:t>Software </a:t>
            </a:r>
            <a:r>
              <a:rPr lang="en-US" sz="2400" dirty="0"/>
              <a:t>testing contributes to improving the quality of the product.</a:t>
            </a:r>
          </a:p>
          <a:p>
            <a:pPr marL="457200" indent="-457200">
              <a:buAutoNum type="arabicPeriod"/>
            </a:pPr>
            <a:r>
              <a:rPr lang="en-US" sz="2400" dirty="0" smtClean="0"/>
              <a:t>It </a:t>
            </a:r>
            <a:r>
              <a:rPr lang="en-US" sz="2400" dirty="0"/>
              <a:t>is important for software testing to verify and validate that the product meets the stated requirements/specifications.</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920466" cy="4543072"/>
          </a:xfrm>
        </p:spPr>
        <p:txBody>
          <a:bodyPr>
            <a:normAutofit lnSpcReduction="10000"/>
          </a:bodyPr>
          <a:lstStyle/>
          <a:p>
            <a:pPr marL="0" indent="0">
              <a:buNone/>
            </a:pPr>
            <a:r>
              <a:rPr lang="en-US" b="1" dirty="0" smtClean="0"/>
              <a:t>Sandwich </a:t>
            </a:r>
            <a:r>
              <a:rPr lang="en-US" b="1" dirty="0"/>
              <a:t>Integration Testing</a:t>
            </a:r>
          </a:p>
          <a:p>
            <a:r>
              <a:rPr lang="en-US" dirty="0" smtClean="0"/>
              <a:t>Sandwich </a:t>
            </a:r>
            <a:r>
              <a:rPr lang="en-US" dirty="0"/>
              <a:t>integration testing is a combination of both top down and bottom up </a:t>
            </a:r>
            <a:r>
              <a:rPr lang="en-US" dirty="0" err="1"/>
              <a:t>approaches.It</a:t>
            </a:r>
            <a:r>
              <a:rPr lang="en-US" dirty="0"/>
              <a:t> is also called as hybrid integration testing or mixed integration testing.</a:t>
            </a:r>
          </a:p>
          <a:p>
            <a:r>
              <a:rPr lang="en-US" dirty="0" smtClean="0"/>
              <a:t>In </a:t>
            </a:r>
            <a:r>
              <a:rPr lang="en-US" dirty="0"/>
              <a:t>sandwich integration </a:t>
            </a:r>
            <a:r>
              <a:rPr lang="en-US" dirty="0" err="1"/>
              <a:t>testing,the</a:t>
            </a:r>
            <a:r>
              <a:rPr lang="en-US" dirty="0"/>
              <a:t> system is considered to be made up of three layers.</a:t>
            </a:r>
          </a:p>
          <a:p>
            <a:r>
              <a:rPr lang="en-US" dirty="0" smtClean="0"/>
              <a:t>A </a:t>
            </a:r>
            <a:r>
              <a:rPr lang="en-US" dirty="0"/>
              <a:t>layer in the middle which will be the target of testing</a:t>
            </a:r>
          </a:p>
          <a:p>
            <a:r>
              <a:rPr lang="en-US" dirty="0" smtClean="0"/>
              <a:t>A </a:t>
            </a:r>
            <a:r>
              <a:rPr lang="en-US" dirty="0"/>
              <a:t>layer above the target layer and a layer below the target layer</a:t>
            </a:r>
          </a:p>
          <a:p>
            <a:r>
              <a:rPr lang="en-US" dirty="0" smtClean="0"/>
              <a:t>Testing </a:t>
            </a:r>
            <a:r>
              <a:rPr lang="en-US" dirty="0"/>
              <a:t>begins from the outer layer and converges at the middle layer</a:t>
            </a:r>
            <a:r>
              <a:rPr lang="en-US" dirty="0" smtClean="0"/>
              <a:t>.</a:t>
            </a:r>
          </a:p>
          <a:p>
            <a:r>
              <a:rPr lang="en-US" b="1" dirty="0" err="1" smtClean="0"/>
              <a:t>Advantage:</a:t>
            </a:r>
            <a:r>
              <a:rPr lang="en-US" dirty="0" err="1" smtClean="0"/>
              <a:t>The</a:t>
            </a:r>
            <a:r>
              <a:rPr lang="en-US" dirty="0" smtClean="0"/>
              <a:t> </a:t>
            </a:r>
            <a:r>
              <a:rPr lang="en-US" dirty="0"/>
              <a:t>benefit of this approach is that top and bottom layers can be tested in parallel</a:t>
            </a:r>
          </a:p>
          <a:p>
            <a:r>
              <a:rPr lang="en-US" b="1" dirty="0" err="1" smtClean="0"/>
              <a:t>Disadvantage</a:t>
            </a:r>
            <a:r>
              <a:rPr lang="en-US" dirty="0" err="1" smtClean="0"/>
              <a:t>:Extensive</a:t>
            </a:r>
            <a:r>
              <a:rPr lang="en-US" dirty="0" smtClean="0"/>
              <a:t> </a:t>
            </a:r>
            <a:r>
              <a:rPr lang="en-US" dirty="0"/>
              <a:t>testing of the sub-systems is not performed before the integration</a:t>
            </a:r>
          </a:p>
        </p:txBody>
      </p:sp>
    </p:spTree>
    <p:extLst>
      <p:ext uri="{BB962C8B-B14F-4D97-AF65-F5344CB8AC3E}">
        <p14:creationId xmlns:p14="http://schemas.microsoft.com/office/powerpoint/2010/main" val="3933240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451579" y="1561514"/>
            <a:ext cx="9603275" cy="3904831"/>
          </a:xfrm>
        </p:spPr>
        <p:txBody>
          <a:bodyPr/>
          <a:lstStyle/>
          <a:p>
            <a:r>
              <a:rPr lang="en-US" b="1" dirty="0" smtClean="0"/>
              <a:t>Functional </a:t>
            </a:r>
            <a:r>
              <a:rPr lang="en-US" b="1" dirty="0"/>
              <a:t>Incremental Testing</a:t>
            </a:r>
          </a:p>
          <a:p>
            <a:r>
              <a:rPr lang="en-US" dirty="0" smtClean="0"/>
              <a:t>Integration </a:t>
            </a:r>
            <a:r>
              <a:rPr lang="en-US" dirty="0"/>
              <a:t>and testing takes place on the basis of the functions and </a:t>
            </a:r>
            <a:r>
              <a:rPr lang="en-US" dirty="0" err="1"/>
              <a:t>functionalities,as</a:t>
            </a:r>
            <a:r>
              <a:rPr lang="en-US" dirty="0"/>
              <a:t> documented in the functional specification.</a:t>
            </a:r>
          </a:p>
        </p:txBody>
      </p:sp>
    </p:spTree>
    <p:extLst>
      <p:ext uri="{BB962C8B-B14F-4D97-AF65-F5344CB8AC3E}">
        <p14:creationId xmlns:p14="http://schemas.microsoft.com/office/powerpoint/2010/main" val="46495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Steps-How To Do Integration Testing</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dirty="0" smtClean="0"/>
              <a:t>Choose </a:t>
            </a:r>
            <a:r>
              <a:rPr lang="en-US" dirty="0"/>
              <a:t>the module or component to be tested based on the strategy or approach</a:t>
            </a:r>
          </a:p>
          <a:p>
            <a:r>
              <a:rPr lang="en-US" dirty="0" smtClean="0"/>
              <a:t>Unit </a:t>
            </a:r>
            <a:r>
              <a:rPr lang="en-US" dirty="0"/>
              <a:t>testing of the component is to be completed for all the features</a:t>
            </a:r>
          </a:p>
          <a:p>
            <a:r>
              <a:rPr lang="en-US" dirty="0" smtClean="0"/>
              <a:t>Deploy </a:t>
            </a:r>
            <a:r>
              <a:rPr lang="en-US" dirty="0"/>
              <a:t>the chosen modules or components together and make initial fixes that are required to get the integration testing running</a:t>
            </a:r>
          </a:p>
          <a:p>
            <a:r>
              <a:rPr lang="en-US" dirty="0" smtClean="0"/>
              <a:t>Perform </a:t>
            </a:r>
            <a:r>
              <a:rPr lang="en-US" dirty="0"/>
              <a:t>functional testing and test all the use cases for the components chosen</a:t>
            </a:r>
          </a:p>
          <a:p>
            <a:r>
              <a:rPr lang="en-US" dirty="0" smtClean="0"/>
              <a:t>Perform </a:t>
            </a:r>
            <a:r>
              <a:rPr lang="en-US" dirty="0"/>
              <a:t>structural testing and test the components chosen</a:t>
            </a:r>
          </a:p>
          <a:p>
            <a:r>
              <a:rPr lang="en-US" dirty="0" smtClean="0"/>
              <a:t>Record </a:t>
            </a:r>
            <a:r>
              <a:rPr lang="en-US" dirty="0"/>
              <a:t>the results of the above testing activities</a:t>
            </a:r>
          </a:p>
          <a:p>
            <a:r>
              <a:rPr lang="en-US" dirty="0" smtClean="0"/>
              <a:t>Repeat </a:t>
            </a:r>
            <a:r>
              <a:rPr lang="en-US" dirty="0"/>
              <a:t>the above steps until the complete system is fully tested</a:t>
            </a:r>
          </a:p>
        </p:txBody>
      </p:sp>
    </p:spTree>
    <p:extLst>
      <p:ext uri="{BB962C8B-B14F-4D97-AF65-F5344CB8AC3E}">
        <p14:creationId xmlns:p14="http://schemas.microsoft.com/office/powerpoint/2010/main" val="390795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403" y="154546"/>
            <a:ext cx="9903852" cy="5808372"/>
          </a:xfrm>
          <a:prstGeom prst="rect">
            <a:avLst/>
          </a:prstGeom>
        </p:spPr>
      </p:pic>
    </p:spTree>
    <p:extLst>
      <p:ext uri="{BB962C8B-B14F-4D97-AF65-F5344CB8AC3E}">
        <p14:creationId xmlns:p14="http://schemas.microsoft.com/office/powerpoint/2010/main" val="200976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3189" y="0"/>
            <a:ext cx="10019763" cy="6104586"/>
          </a:xfrm>
          <a:prstGeom prst="rect">
            <a:avLst/>
          </a:prstGeom>
        </p:spPr>
      </p:pic>
    </p:spTree>
    <p:extLst>
      <p:ext uri="{BB962C8B-B14F-4D97-AF65-F5344CB8AC3E}">
        <p14:creationId xmlns:p14="http://schemas.microsoft.com/office/powerpoint/2010/main" val="430837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037" y="116982"/>
            <a:ext cx="10586434" cy="5961845"/>
          </a:xfrm>
          <a:prstGeom prst="rect">
            <a:avLst/>
          </a:prstGeom>
        </p:spPr>
      </p:pic>
    </p:spTree>
    <p:extLst>
      <p:ext uri="{BB962C8B-B14F-4D97-AF65-F5344CB8AC3E}">
        <p14:creationId xmlns:p14="http://schemas.microsoft.com/office/powerpoint/2010/main" val="331065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Test Case Design Strategies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1.Black-box </a:t>
            </a:r>
            <a:r>
              <a:rPr lang="en-US" sz="2200" dirty="0"/>
              <a:t>or behavioral testing</a:t>
            </a:r>
          </a:p>
          <a:p>
            <a:r>
              <a:rPr lang="en-US" sz="2200" dirty="0"/>
              <a:t>2.White-box or glass-box testing</a:t>
            </a:r>
          </a:p>
        </p:txBody>
      </p:sp>
    </p:spTree>
    <p:extLst>
      <p:ext uri="{BB962C8B-B14F-4D97-AF65-F5344CB8AC3E}">
        <p14:creationId xmlns:p14="http://schemas.microsoft.com/office/powerpoint/2010/main" val="3070513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Black-box Testing</a:t>
            </a:r>
            <a:endParaRPr lang="en-US" b="1" cap="none" dirty="0"/>
          </a:p>
        </p:txBody>
      </p:sp>
      <p:sp>
        <p:nvSpPr>
          <p:cNvPr id="3" name="Content Placeholder 2"/>
          <p:cNvSpPr>
            <a:spLocks noGrp="1"/>
          </p:cNvSpPr>
          <p:nvPr>
            <p:ph idx="1"/>
          </p:nvPr>
        </p:nvSpPr>
        <p:spPr>
          <a:xfrm>
            <a:off x="1451579" y="1561514"/>
            <a:ext cx="9920466" cy="4517314"/>
          </a:xfrm>
        </p:spPr>
        <p:txBody>
          <a:bodyPr>
            <a:normAutofit fontScale="92500" lnSpcReduction="20000"/>
          </a:bodyPr>
          <a:lstStyle/>
          <a:p>
            <a:r>
              <a:rPr lang="en-US" dirty="0" smtClean="0"/>
              <a:t>Also </a:t>
            </a:r>
            <a:r>
              <a:rPr lang="en-US" dirty="0"/>
              <a:t>known as Behavioral or Functional testing.</a:t>
            </a:r>
          </a:p>
          <a:p>
            <a:r>
              <a:rPr lang="en-US" dirty="0" smtClean="0"/>
              <a:t>The </a:t>
            </a:r>
            <a:r>
              <a:rPr lang="en-US" dirty="0"/>
              <a:t>system is a "Black-box" </a:t>
            </a:r>
            <a:r>
              <a:rPr lang="en-US" dirty="0" err="1"/>
              <a:t>whoe</a:t>
            </a:r>
            <a:r>
              <a:rPr lang="en-US" dirty="0"/>
              <a:t> behavior is determined by studying its input and related the outputs.</a:t>
            </a:r>
          </a:p>
          <a:p>
            <a:r>
              <a:rPr lang="en-US" dirty="0" smtClean="0"/>
              <a:t>It </a:t>
            </a:r>
            <a:r>
              <a:rPr lang="en-US" dirty="0"/>
              <a:t>is techniques of knowing the specified function a product is to perform and demonstrating correct operation based solely on its specification without regard for its internal logic.</a:t>
            </a:r>
          </a:p>
          <a:p>
            <a:r>
              <a:rPr lang="en-US" dirty="0" smtClean="0"/>
              <a:t>Focus </a:t>
            </a:r>
            <a:r>
              <a:rPr lang="en-US" dirty="0"/>
              <a:t>on the functional requirements of the software </a:t>
            </a:r>
            <a:r>
              <a:rPr lang="en-US" dirty="0" err="1" smtClean="0"/>
              <a:t>i.e,information</a:t>
            </a:r>
            <a:r>
              <a:rPr lang="en-US" dirty="0" smtClean="0"/>
              <a:t> </a:t>
            </a:r>
            <a:r>
              <a:rPr lang="en-US" dirty="0"/>
              <a:t>domain not the implementation part of the software.</a:t>
            </a:r>
          </a:p>
          <a:p>
            <a:r>
              <a:rPr lang="en-US" dirty="0" smtClean="0"/>
              <a:t>Different </a:t>
            </a:r>
            <a:r>
              <a:rPr lang="en-US" dirty="0"/>
              <a:t>categories of errors include incorrect or missing functions, interface </a:t>
            </a:r>
            <a:r>
              <a:rPr lang="en-US" dirty="0" smtClean="0"/>
              <a:t>error, errors </a:t>
            </a:r>
            <a:r>
              <a:rPr lang="en-US" dirty="0"/>
              <a:t>in data structures or external database access, behavior or performance errors, and initiation and termination errors.</a:t>
            </a:r>
          </a:p>
          <a:p>
            <a:r>
              <a:rPr lang="en-US" dirty="0" smtClean="0"/>
              <a:t>It </a:t>
            </a:r>
            <a:r>
              <a:rPr lang="en-US" dirty="0"/>
              <a:t>is performed during later stages of testing process, like in the acceptance testing or beta testing.</a:t>
            </a:r>
          </a:p>
        </p:txBody>
      </p:sp>
    </p:spTree>
    <p:extLst>
      <p:ext uri="{BB962C8B-B14F-4D97-AF65-F5344CB8AC3E}">
        <p14:creationId xmlns:p14="http://schemas.microsoft.com/office/powerpoint/2010/main" val="245694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White-box Testing</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smtClean="0"/>
              <a:t>Also </a:t>
            </a:r>
            <a:r>
              <a:rPr lang="en-US" dirty="0"/>
              <a:t>known as Structural or Glass-box testing.</a:t>
            </a:r>
          </a:p>
          <a:p>
            <a:r>
              <a:rPr lang="en-US" dirty="0" smtClean="0"/>
              <a:t>Knowing </a:t>
            </a:r>
            <a:r>
              <a:rPr lang="en-US" dirty="0"/>
              <a:t>the internal workings of a product</a:t>
            </a:r>
            <a:r>
              <a:rPr lang="en-US" dirty="0" smtClean="0"/>
              <a:t>, tests </a:t>
            </a:r>
            <a:r>
              <a:rPr lang="en-US" dirty="0"/>
              <a:t>are performed to check the workings of all independent logic paths.</a:t>
            </a:r>
          </a:p>
          <a:p>
            <a:r>
              <a:rPr lang="en-US" dirty="0" smtClean="0"/>
              <a:t>It </a:t>
            </a:r>
            <a:r>
              <a:rPr lang="en-US" dirty="0"/>
              <a:t>uses the control structure of the procedural design to derive test cases that:</a:t>
            </a:r>
          </a:p>
          <a:p>
            <a:r>
              <a:rPr lang="en-US" dirty="0" smtClean="0"/>
              <a:t>Guarantee </a:t>
            </a:r>
            <a:r>
              <a:rPr lang="en-US" dirty="0"/>
              <a:t>that all independent paths within a module have been exercised at least once.</a:t>
            </a:r>
          </a:p>
          <a:p>
            <a:r>
              <a:rPr lang="en-US" dirty="0" smtClean="0"/>
              <a:t>Exercise </a:t>
            </a:r>
            <a:r>
              <a:rPr lang="en-US" dirty="0"/>
              <a:t>all logical decisions on their true and false sides.</a:t>
            </a:r>
          </a:p>
          <a:p>
            <a:r>
              <a:rPr lang="en-US" dirty="0" smtClean="0"/>
              <a:t>Execute </a:t>
            </a:r>
            <a:r>
              <a:rPr lang="en-US" dirty="0"/>
              <a:t>all loops at their </a:t>
            </a:r>
            <a:r>
              <a:rPr lang="en-US" dirty="0" smtClean="0"/>
              <a:t>boundaries </a:t>
            </a:r>
            <a:r>
              <a:rPr lang="en-US" dirty="0"/>
              <a:t>and within their operational bounds</a:t>
            </a:r>
          </a:p>
          <a:p>
            <a:r>
              <a:rPr lang="en-US" dirty="0" smtClean="0"/>
              <a:t>Exercise </a:t>
            </a:r>
            <a:r>
              <a:rPr lang="en-US" dirty="0"/>
              <a:t>internal data structures to ensure their validity.</a:t>
            </a:r>
          </a:p>
        </p:txBody>
      </p:sp>
    </p:spTree>
    <p:extLst>
      <p:ext uri="{BB962C8B-B14F-4D97-AF65-F5344CB8AC3E}">
        <p14:creationId xmlns:p14="http://schemas.microsoft.com/office/powerpoint/2010/main" val="1906937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8337" y="117318"/>
            <a:ext cx="11011437" cy="6025905"/>
          </a:xfrm>
          <a:prstGeom prst="rect">
            <a:avLst/>
          </a:prstGeom>
        </p:spPr>
      </p:pic>
    </p:spTree>
    <p:extLst>
      <p:ext uri="{BB962C8B-B14F-4D97-AF65-F5344CB8AC3E}">
        <p14:creationId xmlns:p14="http://schemas.microsoft.com/office/powerpoint/2010/main" val="341433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984861" cy="886662"/>
          </a:xfrm>
          <a:prstGeom prst="rect">
            <a:avLst/>
          </a:prstGeom>
          <a:noFill/>
          <a:ln>
            <a:noFill/>
          </a:ln>
        </p:spPr>
        <p:txBody>
          <a:bodyPr spcFirstLastPara="1" wrap="square" lIns="91425" tIns="45700" rIns="91425" bIns="45700" anchor="t" anchorCtr="0">
            <a:normAutofit fontScale="90000"/>
          </a:bodyPr>
          <a:lstStyle/>
          <a:p>
            <a:r>
              <a:rPr lang="en-US" cap="none" dirty="0" smtClean="0"/>
              <a:t>The Followings Are Some Commonly Used Terms Associated With Testing:</a:t>
            </a:r>
            <a:endParaRPr lang="en-US"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fontScale="92500" lnSpcReduction="10000"/>
          </a:bodyPr>
          <a:lstStyle/>
          <a:p>
            <a:r>
              <a:rPr lang="en-US" sz="2400" dirty="0" smtClean="0"/>
              <a:t>A </a:t>
            </a:r>
            <a:r>
              <a:rPr lang="en-US" sz="2400" b="1" dirty="0"/>
              <a:t>failure</a:t>
            </a:r>
            <a:r>
              <a:rPr lang="en-US" sz="2400" dirty="0"/>
              <a:t> is a manifestation of an error(or defect or bug</a:t>
            </a:r>
            <a:r>
              <a:rPr lang="en-US" sz="2400" dirty="0" smtClean="0"/>
              <a:t>). </a:t>
            </a:r>
            <a:r>
              <a:rPr lang="en-US" sz="2400" dirty="0" err="1" smtClean="0"/>
              <a:t>But,the</a:t>
            </a:r>
            <a:r>
              <a:rPr lang="en-US" sz="2400" dirty="0" smtClean="0"/>
              <a:t> </a:t>
            </a:r>
            <a:r>
              <a:rPr lang="en-US" sz="2400" dirty="0"/>
              <a:t>mere presence of an error may not necessarily lead to a failure.</a:t>
            </a:r>
          </a:p>
          <a:p>
            <a:r>
              <a:rPr lang="en-US" sz="2400" dirty="0"/>
              <a:t>A </a:t>
            </a:r>
            <a:r>
              <a:rPr lang="en-US" sz="2400" b="1" dirty="0"/>
              <a:t>fault</a:t>
            </a:r>
            <a:r>
              <a:rPr lang="en-US" sz="2400" dirty="0"/>
              <a:t> is an incorrect intermediate state that may have been entered during program </a:t>
            </a:r>
            <a:r>
              <a:rPr lang="en-US" sz="2400" dirty="0" err="1"/>
              <a:t>execution,e.g.,a</a:t>
            </a:r>
            <a:r>
              <a:rPr lang="en-US" sz="2400" dirty="0"/>
              <a:t> variable value is different from what it should </a:t>
            </a:r>
            <a:r>
              <a:rPr lang="en-US" sz="2400" dirty="0" err="1"/>
              <a:t>be.A</a:t>
            </a:r>
            <a:r>
              <a:rPr lang="en-US" sz="2400" dirty="0"/>
              <a:t> fault may or may </a:t>
            </a:r>
            <a:r>
              <a:rPr lang="en-US" sz="2400" dirty="0" err="1"/>
              <a:t>ot</a:t>
            </a:r>
            <a:r>
              <a:rPr lang="en-US" sz="2400" dirty="0"/>
              <a:t> lead to failure.</a:t>
            </a:r>
          </a:p>
          <a:p>
            <a:r>
              <a:rPr lang="en-US" sz="2400" dirty="0"/>
              <a:t>A </a:t>
            </a:r>
            <a:r>
              <a:rPr lang="en-US" sz="2400" b="1" dirty="0"/>
              <a:t>test data </a:t>
            </a:r>
            <a:r>
              <a:rPr lang="en-US" sz="2400" dirty="0"/>
              <a:t>is the inputs which have been devised to test the system.</a:t>
            </a:r>
          </a:p>
          <a:p>
            <a:r>
              <a:rPr lang="en-US" sz="2400" dirty="0"/>
              <a:t>A </a:t>
            </a:r>
            <a:r>
              <a:rPr lang="en-US" sz="2400" b="1" dirty="0"/>
              <a:t>test case </a:t>
            </a:r>
            <a:r>
              <a:rPr lang="en-US" sz="2400" dirty="0"/>
              <a:t>is the triplet(I,S,O),where I is the data input to the </a:t>
            </a:r>
            <a:r>
              <a:rPr lang="en-US" sz="2400" dirty="0" err="1"/>
              <a:t>system,S</a:t>
            </a:r>
            <a:r>
              <a:rPr lang="en-US" sz="2400" dirty="0"/>
              <a:t> is the state of the system at which data is input, and O is the expected output of the system or Inputs to test the system and the predicted outputs from these inputs if the system operates according to its specification.</a:t>
            </a:r>
          </a:p>
          <a:p>
            <a:endParaRPr lang="en-US" sz="2400" dirty="0"/>
          </a:p>
        </p:txBody>
      </p:sp>
    </p:spTree>
    <p:extLst>
      <p:ext uri="{BB962C8B-B14F-4D97-AF65-F5344CB8AC3E}">
        <p14:creationId xmlns:p14="http://schemas.microsoft.com/office/powerpoint/2010/main" val="89218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9420" y="896690"/>
            <a:ext cx="10522777" cy="3353337"/>
          </a:xfrm>
          <a:prstGeom prst="rect">
            <a:avLst/>
          </a:prstGeom>
        </p:spPr>
      </p:pic>
    </p:spTree>
    <p:extLst>
      <p:ext uri="{BB962C8B-B14F-4D97-AF65-F5344CB8AC3E}">
        <p14:creationId xmlns:p14="http://schemas.microsoft.com/office/powerpoint/2010/main" val="158646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Differences Between Validation And Verification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a:t>Software testing is one type of a </a:t>
            </a:r>
            <a:r>
              <a:rPr lang="en-US" dirty="0" smtClean="0"/>
              <a:t>brooder </a:t>
            </a:r>
            <a:r>
              <a:rPr lang="en-US" dirty="0"/>
              <a:t>domain that is known as verification and validation (V&amp;V</a:t>
            </a:r>
            <a:r>
              <a:rPr lang="en-US" dirty="0" smtClean="0"/>
              <a:t>).</a:t>
            </a:r>
          </a:p>
          <a:p>
            <a:r>
              <a:rPr lang="en-US" dirty="0" smtClean="0"/>
              <a:t>Verification </a:t>
            </a:r>
            <a:r>
              <a:rPr lang="en-US" dirty="0"/>
              <a:t>and validation is intended o show that a system conforms to its specification and meets the requirements of the system customer. It involves checking and review processes and system testing.</a:t>
            </a:r>
          </a:p>
          <a:p>
            <a:endParaRPr lang="en-US" dirty="0"/>
          </a:p>
        </p:txBody>
      </p:sp>
    </p:spTree>
    <p:extLst>
      <p:ext uri="{BB962C8B-B14F-4D97-AF65-F5344CB8AC3E}">
        <p14:creationId xmlns:p14="http://schemas.microsoft.com/office/powerpoint/2010/main" val="2208621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913" y="360608"/>
            <a:ext cx="11191741" cy="5409127"/>
          </a:xfrm>
          <a:prstGeom prst="rect">
            <a:avLst/>
          </a:prstGeom>
        </p:spPr>
      </p:pic>
    </p:spTree>
    <p:extLst>
      <p:ext uri="{BB962C8B-B14F-4D97-AF65-F5344CB8AC3E}">
        <p14:creationId xmlns:p14="http://schemas.microsoft.com/office/powerpoint/2010/main" val="171512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Testing Plan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Preparation </a:t>
            </a:r>
            <a:r>
              <a:rPr lang="en-US" dirty="0"/>
              <a:t>and planning for the test phase should begin early in the development cycle and be a constant concern throughout the development process</a:t>
            </a:r>
            <a:r>
              <a:rPr lang="en-US" dirty="0" smtClean="0"/>
              <a:t>.</a:t>
            </a:r>
          </a:p>
          <a:p>
            <a:pPr marL="0" indent="0">
              <a:buNone/>
            </a:pPr>
            <a:r>
              <a:rPr lang="en-US" b="1" dirty="0" smtClean="0"/>
              <a:t>Fig: Test development cycle</a:t>
            </a:r>
            <a:endParaRPr lang="en-US" b="1" dirty="0"/>
          </a:p>
          <a:p>
            <a:endParaRPr lang="en-US" dirty="0" smtClean="0"/>
          </a:p>
          <a:p>
            <a:endParaRPr lang="en-US" dirty="0"/>
          </a:p>
          <a:p>
            <a:endParaRPr lang="en-US" dirty="0" smtClean="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451579" y="2940474"/>
            <a:ext cx="8542426" cy="2198196"/>
          </a:xfrm>
          <a:prstGeom prst="rect">
            <a:avLst/>
          </a:prstGeom>
        </p:spPr>
      </p:pic>
    </p:spTree>
    <p:extLst>
      <p:ext uri="{BB962C8B-B14F-4D97-AF65-F5344CB8AC3E}">
        <p14:creationId xmlns:p14="http://schemas.microsoft.com/office/powerpoint/2010/main" val="469760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54284" y="154547"/>
            <a:ext cx="9604375" cy="682580"/>
          </a:xfrm>
        </p:spPr>
        <p:txBody>
          <a:bodyPr>
            <a:normAutofit/>
          </a:bodyPr>
          <a:lstStyle/>
          <a:p>
            <a:r>
              <a:rPr lang="en-US" b="1" cap="none" dirty="0" smtClean="0"/>
              <a:t>Debugging</a:t>
            </a:r>
            <a:endParaRPr lang="en-US" b="1" cap="none" dirty="0"/>
          </a:p>
        </p:txBody>
      </p:sp>
      <p:sp>
        <p:nvSpPr>
          <p:cNvPr id="3" name="Content Placeholder 2"/>
          <p:cNvSpPr>
            <a:spLocks noGrp="1"/>
          </p:cNvSpPr>
          <p:nvPr>
            <p:ph idx="4294967295"/>
          </p:nvPr>
        </p:nvSpPr>
        <p:spPr>
          <a:xfrm>
            <a:off x="953037" y="686337"/>
            <a:ext cx="10779617" cy="5431128"/>
          </a:xfrm>
        </p:spPr>
        <p:txBody>
          <a:bodyPr/>
          <a:lstStyle/>
          <a:p>
            <a:r>
              <a:rPr lang="en-US" dirty="0" smtClean="0"/>
              <a:t>Debugging </a:t>
            </a:r>
            <a:r>
              <a:rPr lang="en-US" dirty="0"/>
              <a:t>(removal of a defect) occurs as a consequence of successful testing.</a:t>
            </a:r>
          </a:p>
          <a:p>
            <a:r>
              <a:rPr lang="en-US" dirty="0" smtClean="0"/>
              <a:t>Testing </a:t>
            </a:r>
            <a:r>
              <a:rPr lang="en-US" dirty="0"/>
              <a:t>establishes the existence of defects where as debugging is concerned with locating and correcting these defect</a:t>
            </a:r>
            <a:r>
              <a:rPr lang="en-US" dirty="0" smtClean="0"/>
              <a:t>.</a:t>
            </a:r>
          </a:p>
          <a:p>
            <a:pPr marL="0" indent="0">
              <a:buNone/>
            </a:pPr>
            <a:r>
              <a:rPr lang="en-US" b="1" dirty="0"/>
              <a:t>Debugging Process</a:t>
            </a:r>
          </a:p>
          <a:p>
            <a:pPr marL="0" indent="0">
              <a:buNone/>
            </a:pPr>
            <a:r>
              <a:rPr lang="en-US" dirty="0" smtClean="0"/>
              <a:t>Defects </a:t>
            </a:r>
            <a:r>
              <a:rPr lang="en-US" dirty="0"/>
              <a:t>in the code must be located and the program modified to meet its requirements. Testing must then be repeated to ensure that the change has been made correctly. Thus debugging process is a part of both software development and software testing</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363684" y="3738093"/>
            <a:ext cx="8488653" cy="2289220"/>
          </a:xfrm>
          <a:prstGeom prst="rect">
            <a:avLst/>
          </a:prstGeom>
        </p:spPr>
      </p:pic>
    </p:spTree>
    <p:extLst>
      <p:ext uri="{BB962C8B-B14F-4D97-AF65-F5344CB8AC3E}">
        <p14:creationId xmlns:p14="http://schemas.microsoft.com/office/powerpoint/2010/main" val="4157988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Quality Assurance</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The </a:t>
            </a:r>
            <a:r>
              <a:rPr lang="en-US" dirty="0"/>
              <a:t>aim of SQA is to help organizations develop high quality software.</a:t>
            </a:r>
          </a:p>
          <a:p>
            <a:r>
              <a:rPr lang="en-US" dirty="0" smtClean="0"/>
              <a:t>Conformance </a:t>
            </a:r>
            <a:r>
              <a:rPr lang="en-US" dirty="0"/>
              <a:t>to software requirements is the foundation from which software quality is measured.</a:t>
            </a:r>
          </a:p>
          <a:p>
            <a:r>
              <a:rPr lang="en-US" dirty="0" smtClean="0"/>
              <a:t>Specified </a:t>
            </a:r>
            <a:r>
              <a:rPr lang="en-US" dirty="0"/>
              <a:t>standards are used to define the development criteria that are used to </a:t>
            </a:r>
            <a:r>
              <a:rPr lang="en-US" dirty="0" err="1"/>
              <a:t>quide</a:t>
            </a:r>
            <a:r>
              <a:rPr lang="en-US" dirty="0"/>
              <a:t> the manner in which software is developed.</a:t>
            </a:r>
          </a:p>
          <a:p>
            <a:r>
              <a:rPr lang="en-US" dirty="0" smtClean="0"/>
              <a:t>Software </a:t>
            </a:r>
            <a:r>
              <a:rPr lang="en-US" dirty="0"/>
              <a:t>must conform to implicit requirements as well as its explicit requirements.</a:t>
            </a:r>
          </a:p>
        </p:txBody>
      </p:sp>
    </p:spTree>
    <p:extLst>
      <p:ext uri="{BB962C8B-B14F-4D97-AF65-F5344CB8AC3E}">
        <p14:creationId xmlns:p14="http://schemas.microsoft.com/office/powerpoint/2010/main" val="3053295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107583" y="1561514"/>
            <a:ext cx="10238704" cy="4607466"/>
          </a:xfrm>
        </p:spPr>
        <p:txBody>
          <a:bodyPr>
            <a:normAutofit/>
          </a:bodyPr>
          <a:lstStyle/>
          <a:p>
            <a:r>
              <a:rPr lang="en-US" dirty="0"/>
              <a:t>Software Quality is defined as "Conformance to explicitly stated functional and performance requirements, explicitly documented standards and implicit characteristics that are expected of all professionally developed software".</a:t>
            </a:r>
          </a:p>
          <a:p>
            <a:pPr marL="0" indent="0">
              <a:buNone/>
            </a:pPr>
            <a:r>
              <a:rPr lang="en-US" b="1" dirty="0"/>
              <a:t>Above </a:t>
            </a:r>
            <a:r>
              <a:rPr lang="en-US" b="1" dirty="0" err="1"/>
              <a:t>defination</a:t>
            </a:r>
            <a:r>
              <a:rPr lang="en-US" b="1" dirty="0"/>
              <a:t> serves three important points:</a:t>
            </a:r>
          </a:p>
          <a:p>
            <a:pPr lvl="1"/>
            <a:r>
              <a:rPr lang="en-US" sz="2200" dirty="0" smtClean="0"/>
              <a:t>s/w </a:t>
            </a:r>
            <a:r>
              <a:rPr lang="en-US" sz="2200" dirty="0"/>
              <a:t>requirements form a foundation for quality being measured. Lack of conformance to requirements is lack of quality.</a:t>
            </a:r>
          </a:p>
          <a:p>
            <a:pPr lvl="1"/>
            <a:r>
              <a:rPr lang="en-US" sz="2200" dirty="0" smtClean="0"/>
              <a:t>If </a:t>
            </a:r>
            <a:r>
              <a:rPr lang="en-US" sz="2200" dirty="0"/>
              <a:t>specified standards, that define a set of development criteria is not </a:t>
            </a:r>
            <a:r>
              <a:rPr lang="en-US" sz="2200" dirty="0" err="1"/>
              <a:t>followed;lack</a:t>
            </a:r>
            <a:r>
              <a:rPr lang="en-US" sz="2200" dirty="0"/>
              <a:t> of quality will almost surely result.</a:t>
            </a:r>
          </a:p>
          <a:p>
            <a:pPr lvl="1"/>
            <a:r>
              <a:rPr lang="en-US" sz="2200" dirty="0" smtClean="0"/>
              <a:t>If </a:t>
            </a:r>
            <a:r>
              <a:rPr lang="en-US" sz="2200" dirty="0"/>
              <a:t>s/w conform to its explicit requirements but fails to meet implicit </a:t>
            </a:r>
            <a:r>
              <a:rPr lang="en-US" sz="2200" dirty="0" err="1"/>
              <a:t>requirements,s</a:t>
            </a:r>
            <a:r>
              <a:rPr lang="en-US" sz="2200" dirty="0"/>
              <a:t>/w quality is suspect.</a:t>
            </a:r>
          </a:p>
        </p:txBody>
      </p:sp>
    </p:spTree>
    <p:extLst>
      <p:ext uri="{BB962C8B-B14F-4D97-AF65-F5344CB8AC3E}">
        <p14:creationId xmlns:p14="http://schemas.microsoft.com/office/powerpoint/2010/main" val="1292621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5114" y="314391"/>
            <a:ext cx="8775410" cy="5764437"/>
          </a:xfrm>
          <a:prstGeom prst="rect">
            <a:avLst/>
          </a:prstGeom>
        </p:spPr>
      </p:pic>
    </p:spTree>
    <p:extLst>
      <p:ext uri="{BB962C8B-B14F-4D97-AF65-F5344CB8AC3E}">
        <p14:creationId xmlns:p14="http://schemas.microsoft.com/office/powerpoint/2010/main" val="3517784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Quality Management</a:t>
            </a:r>
            <a:endParaRPr lang="en-US" b="1" cap="none" dirty="0"/>
          </a:p>
        </p:txBody>
      </p:sp>
      <p:sp>
        <p:nvSpPr>
          <p:cNvPr id="3" name="Content Placeholder 2"/>
          <p:cNvSpPr>
            <a:spLocks noGrp="1"/>
          </p:cNvSpPr>
          <p:nvPr>
            <p:ph idx="1"/>
          </p:nvPr>
        </p:nvSpPr>
        <p:spPr>
          <a:xfrm>
            <a:off x="1451579" y="1561514"/>
            <a:ext cx="9603275" cy="4568830"/>
          </a:xfrm>
        </p:spPr>
        <p:txBody>
          <a:bodyPr>
            <a:noAutofit/>
          </a:bodyPr>
          <a:lstStyle/>
          <a:p>
            <a:r>
              <a:rPr lang="en-US" sz="2100" dirty="0" smtClean="0"/>
              <a:t>Concerned </a:t>
            </a:r>
            <a:r>
              <a:rPr lang="en-US" sz="2100" dirty="0"/>
              <a:t>with ensuring that the required level of quality is achieved in a software product.</a:t>
            </a:r>
          </a:p>
          <a:p>
            <a:r>
              <a:rPr lang="en-US" sz="2100" dirty="0" smtClean="0"/>
              <a:t>Involves </a:t>
            </a:r>
            <a:r>
              <a:rPr lang="en-US" sz="2100" dirty="0"/>
              <a:t>defining appropriate quality standards and procedures and ensuring that these are followed.</a:t>
            </a:r>
          </a:p>
          <a:p>
            <a:r>
              <a:rPr lang="en-US" sz="2100" dirty="0" smtClean="0"/>
              <a:t>Should </a:t>
            </a:r>
            <a:r>
              <a:rPr lang="en-US" sz="2100" dirty="0"/>
              <a:t>aim to develop a 'quality culture' where quality is seen as everyone's responsibility.</a:t>
            </a:r>
          </a:p>
          <a:p>
            <a:r>
              <a:rPr lang="en-US" sz="2100" dirty="0"/>
              <a:t>Quality Management Activities:</a:t>
            </a:r>
          </a:p>
          <a:p>
            <a:pPr lvl="1"/>
            <a:r>
              <a:rPr lang="en-US" sz="2100" dirty="0"/>
              <a:t>a)Quality Assurance</a:t>
            </a:r>
          </a:p>
          <a:p>
            <a:pPr lvl="1"/>
            <a:r>
              <a:rPr lang="en-US" sz="2100" dirty="0"/>
              <a:t>b)Quality Planning</a:t>
            </a:r>
          </a:p>
          <a:p>
            <a:pPr lvl="1"/>
            <a:r>
              <a:rPr lang="en-US" sz="2100" dirty="0"/>
              <a:t>c)Quality Control</a:t>
            </a:r>
          </a:p>
        </p:txBody>
      </p:sp>
    </p:spTree>
    <p:extLst>
      <p:ext uri="{BB962C8B-B14F-4D97-AF65-F5344CB8AC3E}">
        <p14:creationId xmlns:p14="http://schemas.microsoft.com/office/powerpoint/2010/main" val="10286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17431" y="251719"/>
            <a:ext cx="10367493" cy="5865746"/>
          </a:xfrm>
        </p:spPr>
        <p:txBody>
          <a:bodyPr>
            <a:noAutofit/>
          </a:bodyPr>
          <a:lstStyle/>
          <a:p>
            <a:pPr marL="0" indent="0">
              <a:buNone/>
            </a:pPr>
            <a:r>
              <a:rPr lang="en-US" sz="2200" b="1" dirty="0"/>
              <a:t>Quality Assurance</a:t>
            </a:r>
          </a:p>
          <a:p>
            <a:r>
              <a:rPr lang="en-US" sz="2200" dirty="0" smtClean="0"/>
              <a:t>Establishes </a:t>
            </a:r>
            <a:r>
              <a:rPr lang="en-US" sz="2200" dirty="0"/>
              <a:t>a framework of organizational procedures and standards for high quality s/w.</a:t>
            </a:r>
          </a:p>
          <a:p>
            <a:r>
              <a:rPr lang="en-US" sz="2200" dirty="0" smtClean="0"/>
              <a:t>Consists </a:t>
            </a:r>
            <a:r>
              <a:rPr lang="en-US" sz="2200" dirty="0"/>
              <a:t>of auditing and reporting procedures used to provide management with data needed to make proactive decisions.</a:t>
            </a:r>
          </a:p>
          <a:p>
            <a:r>
              <a:rPr lang="en-US" sz="2200" dirty="0" smtClean="0"/>
              <a:t>If </a:t>
            </a:r>
            <a:r>
              <a:rPr lang="en-US" sz="2200" dirty="0"/>
              <a:t>data provided through QA identifies problems, management is responsible to address the problem and apply the necessary resources to resolve quality issues.</a:t>
            </a:r>
          </a:p>
          <a:p>
            <a:pPr marL="0" indent="0">
              <a:buNone/>
            </a:pPr>
            <a:r>
              <a:rPr lang="en-US" sz="2200" b="1" dirty="0"/>
              <a:t>Quality Planning</a:t>
            </a:r>
          </a:p>
          <a:p>
            <a:r>
              <a:rPr lang="en-US" sz="2200" dirty="0" smtClean="0"/>
              <a:t>Selection </a:t>
            </a:r>
            <a:r>
              <a:rPr lang="en-US" sz="2200" dirty="0"/>
              <a:t>of appropriate procedures and standards from this framework and adaptation of these for specific s/w projects and modify these as required.</a:t>
            </a:r>
          </a:p>
          <a:p>
            <a:r>
              <a:rPr lang="en-US" sz="2200" dirty="0" smtClean="0"/>
              <a:t>A </a:t>
            </a:r>
            <a:r>
              <a:rPr lang="en-US" sz="2200" dirty="0"/>
              <a:t>quality plan sets out the desired product qualities and how these are assessed and the most significant quality attributes.</a:t>
            </a:r>
          </a:p>
        </p:txBody>
      </p:sp>
    </p:spTree>
    <p:extLst>
      <p:ext uri="{BB962C8B-B14F-4D97-AF65-F5344CB8AC3E}">
        <p14:creationId xmlns:p14="http://schemas.microsoft.com/office/powerpoint/2010/main" val="288598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Objectives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Testing </a:t>
            </a:r>
            <a:r>
              <a:rPr lang="en-US" dirty="0"/>
              <a:t>is the process of executing a program with the intent of finding errors.</a:t>
            </a:r>
          </a:p>
          <a:p>
            <a:r>
              <a:rPr lang="en-US" dirty="0" smtClean="0"/>
              <a:t>A </a:t>
            </a:r>
            <a:r>
              <a:rPr lang="en-US" dirty="0"/>
              <a:t>good test case is one with a high probability of finding an as-yet undiscovered error.</a:t>
            </a:r>
          </a:p>
          <a:p>
            <a:r>
              <a:rPr lang="en-US" dirty="0" smtClean="0"/>
              <a:t>A </a:t>
            </a:r>
            <a:r>
              <a:rPr lang="en-US" dirty="0"/>
              <a:t>successful test is one that discovers an as-yet-undiscovered error.</a:t>
            </a:r>
          </a:p>
        </p:txBody>
      </p:sp>
    </p:spTree>
    <p:extLst>
      <p:ext uri="{BB962C8B-B14F-4D97-AF65-F5344CB8AC3E}">
        <p14:creationId xmlns:p14="http://schemas.microsoft.com/office/powerpoint/2010/main" val="3314096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1634588" y="251719"/>
            <a:ext cx="9604375" cy="3449638"/>
          </a:xfrm>
        </p:spPr>
        <p:txBody>
          <a:bodyPr/>
          <a:lstStyle/>
          <a:p>
            <a:pPr marL="0" indent="0">
              <a:buNone/>
            </a:pPr>
            <a:r>
              <a:rPr lang="en-US" b="1" dirty="0"/>
              <a:t>Quality Control</a:t>
            </a:r>
          </a:p>
          <a:p>
            <a:r>
              <a:rPr lang="en-US" dirty="0" smtClean="0"/>
              <a:t>It </a:t>
            </a:r>
            <a:r>
              <a:rPr lang="en-US" dirty="0"/>
              <a:t>ensures that the project quality procedures and standards are followed by the s/w development team.</a:t>
            </a:r>
          </a:p>
          <a:p>
            <a:r>
              <a:rPr lang="en-US" dirty="0" smtClean="0"/>
              <a:t>QC </a:t>
            </a:r>
            <a:r>
              <a:rPr lang="en-US" dirty="0"/>
              <a:t>involves the series of inspection, reviews and test used throughout the s/w process to ensure conformance of a work product to its specifications.</a:t>
            </a:r>
          </a:p>
          <a:p>
            <a:endParaRPr lang="en-US" dirty="0"/>
          </a:p>
        </p:txBody>
      </p:sp>
    </p:spTree>
    <p:extLst>
      <p:ext uri="{BB962C8B-B14F-4D97-AF65-F5344CB8AC3E}">
        <p14:creationId xmlns:p14="http://schemas.microsoft.com/office/powerpoint/2010/main" val="4219618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Costs Of Quality</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a)Prevention </a:t>
            </a:r>
            <a:r>
              <a:rPr lang="en-US" dirty="0"/>
              <a:t>cost</a:t>
            </a:r>
          </a:p>
          <a:p>
            <a:r>
              <a:rPr lang="en-US" dirty="0"/>
              <a:t>b)Appraisal cost</a:t>
            </a:r>
          </a:p>
          <a:p>
            <a:r>
              <a:rPr lang="en-US" dirty="0"/>
              <a:t>c)Failure cost</a:t>
            </a:r>
          </a:p>
        </p:txBody>
      </p:sp>
    </p:spTree>
    <p:extLst>
      <p:ext uri="{BB962C8B-B14F-4D97-AF65-F5344CB8AC3E}">
        <p14:creationId xmlns:p14="http://schemas.microsoft.com/office/powerpoint/2010/main" val="1504555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ISO 9000 Quality Standards</a:t>
            </a:r>
            <a:endParaRPr lang="en-US" b="1" cap="none" dirty="0"/>
          </a:p>
        </p:txBody>
      </p:sp>
      <p:sp>
        <p:nvSpPr>
          <p:cNvPr id="3" name="Content Placeholder 2"/>
          <p:cNvSpPr>
            <a:spLocks noGrp="1"/>
          </p:cNvSpPr>
          <p:nvPr>
            <p:ph idx="1"/>
          </p:nvPr>
        </p:nvSpPr>
        <p:spPr>
          <a:xfrm>
            <a:off x="1159099" y="1561514"/>
            <a:ext cx="10419008" cy="4491556"/>
          </a:xfrm>
        </p:spPr>
        <p:txBody>
          <a:bodyPr>
            <a:normAutofit fontScale="92500"/>
          </a:bodyPr>
          <a:lstStyle/>
          <a:p>
            <a:r>
              <a:rPr lang="en-US" dirty="0" smtClean="0"/>
              <a:t>ISO </a:t>
            </a:r>
            <a:r>
              <a:rPr lang="en-US" dirty="0"/>
              <a:t>9000 describes quality assurance elements in generic terms that can be applied to any business.</a:t>
            </a:r>
          </a:p>
          <a:p>
            <a:r>
              <a:rPr lang="en-US" dirty="0" smtClean="0"/>
              <a:t>It </a:t>
            </a:r>
            <a:r>
              <a:rPr lang="en-US" dirty="0"/>
              <a:t>treats an enterprise as a network of interconnected processes.</a:t>
            </a:r>
          </a:p>
          <a:p>
            <a:r>
              <a:rPr lang="en-US" dirty="0" smtClean="0"/>
              <a:t>To </a:t>
            </a:r>
            <a:r>
              <a:rPr lang="en-US" dirty="0"/>
              <a:t>be ISO-</a:t>
            </a:r>
            <a:r>
              <a:rPr lang="en-US" dirty="0" err="1"/>
              <a:t>compliant,processes</a:t>
            </a:r>
            <a:r>
              <a:rPr lang="en-US" dirty="0"/>
              <a:t> should hold to the standards described.</a:t>
            </a:r>
          </a:p>
          <a:p>
            <a:r>
              <a:rPr lang="en-US" dirty="0" smtClean="0"/>
              <a:t>Elements </a:t>
            </a:r>
            <a:r>
              <a:rPr lang="en-US" dirty="0"/>
              <a:t>include organizational structure, procedures, processes and resources.</a:t>
            </a:r>
          </a:p>
          <a:p>
            <a:r>
              <a:rPr lang="en-US" dirty="0" smtClean="0"/>
              <a:t>Ensures </a:t>
            </a:r>
            <a:r>
              <a:rPr lang="en-US" dirty="0"/>
              <a:t>quality planning, quality control, quality assurance and quality improvement.</a:t>
            </a:r>
          </a:p>
          <a:p>
            <a:r>
              <a:rPr lang="en-US" dirty="0" smtClean="0"/>
              <a:t>ISO </a:t>
            </a:r>
            <a:r>
              <a:rPr lang="en-US" dirty="0"/>
              <a:t>9001 standardizes the SQA activities.</a:t>
            </a:r>
          </a:p>
          <a:p>
            <a:r>
              <a:rPr lang="en-US" dirty="0" smtClean="0"/>
              <a:t>ISO </a:t>
            </a:r>
            <a:r>
              <a:rPr lang="en-US" dirty="0"/>
              <a:t>9000 is a generic standard-means that the standard can be applied to any </a:t>
            </a:r>
            <a:r>
              <a:rPr lang="en-US" dirty="0" err="1"/>
              <a:t>organization,large</a:t>
            </a:r>
            <a:r>
              <a:rPr lang="en-US" dirty="0"/>
              <a:t> or </a:t>
            </a:r>
            <a:r>
              <a:rPr lang="en-US" dirty="0" err="1"/>
              <a:t>small,whatever</a:t>
            </a:r>
            <a:r>
              <a:rPr lang="en-US" dirty="0"/>
              <a:t> its product in any sector of activity</a:t>
            </a:r>
          </a:p>
          <a:p>
            <a:r>
              <a:rPr lang="en-US" dirty="0" smtClean="0"/>
              <a:t>ISO </a:t>
            </a:r>
            <a:r>
              <a:rPr lang="en-US" dirty="0"/>
              <a:t>is an auditable system-organization may be certified to a market standard by outside agency(Weigers,2001)</a:t>
            </a:r>
          </a:p>
        </p:txBody>
      </p:sp>
    </p:spTree>
    <p:extLst>
      <p:ext uri="{BB962C8B-B14F-4D97-AF65-F5344CB8AC3E}">
        <p14:creationId xmlns:p14="http://schemas.microsoft.com/office/powerpoint/2010/main" val="289499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490" y="98805"/>
            <a:ext cx="10663707" cy="5928508"/>
          </a:xfrm>
          <a:prstGeom prst="rect">
            <a:avLst/>
          </a:prstGeom>
        </p:spPr>
      </p:pic>
    </p:spTree>
    <p:extLst>
      <p:ext uri="{BB962C8B-B14F-4D97-AF65-F5344CB8AC3E}">
        <p14:creationId xmlns:p14="http://schemas.microsoft.com/office/powerpoint/2010/main" val="1129443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CMM</a:t>
            </a:r>
            <a:endParaRPr lang="en-US" b="1" dirty="0"/>
          </a:p>
        </p:txBody>
      </p:sp>
      <p:sp>
        <p:nvSpPr>
          <p:cNvPr id="3" name="Content Placeholder 2"/>
          <p:cNvSpPr>
            <a:spLocks noGrp="1"/>
          </p:cNvSpPr>
          <p:nvPr>
            <p:ph idx="1"/>
          </p:nvPr>
        </p:nvSpPr>
        <p:spPr>
          <a:xfrm>
            <a:off x="1451579" y="1561514"/>
            <a:ext cx="9603275" cy="4478678"/>
          </a:xfrm>
        </p:spPr>
        <p:txBody>
          <a:bodyPr>
            <a:normAutofit/>
          </a:bodyPr>
          <a:lstStyle/>
          <a:p>
            <a:r>
              <a:rPr lang="en-US" sz="2200" dirty="0" smtClean="0"/>
              <a:t>CMM: </a:t>
            </a:r>
            <a:r>
              <a:rPr lang="en-US" sz="2200" dirty="0" err="1" smtClean="0"/>
              <a:t>Compability</a:t>
            </a:r>
            <a:r>
              <a:rPr lang="en-US" sz="2200" dirty="0" smtClean="0"/>
              <a:t> </a:t>
            </a:r>
            <a:r>
              <a:rPr lang="en-US" sz="2200" dirty="0"/>
              <a:t>Maturity Model</a:t>
            </a:r>
          </a:p>
          <a:p>
            <a:r>
              <a:rPr lang="en-US" sz="2200" dirty="0" smtClean="0"/>
              <a:t>Developed </a:t>
            </a:r>
            <a:r>
              <a:rPr lang="en-US" sz="2200" dirty="0"/>
              <a:t>by the Software Engineering Institute of the Carnegie Mellon University</a:t>
            </a:r>
          </a:p>
          <a:p>
            <a:r>
              <a:rPr lang="en-US" sz="2200" dirty="0" smtClean="0"/>
              <a:t>Framework </a:t>
            </a:r>
            <a:r>
              <a:rPr lang="en-US" sz="2200" dirty="0"/>
              <a:t>that describes the key elements of an effective software process</a:t>
            </a:r>
            <a:r>
              <a:rPr lang="en-US" sz="2200" dirty="0" smtClean="0"/>
              <a:t>.</a:t>
            </a:r>
          </a:p>
          <a:p>
            <a:r>
              <a:rPr lang="en-US" sz="2200" dirty="0"/>
              <a:t>Describes an evolutionary improvement path for software organizations from an ad hoc, immature process to a mature, disciplined one.</a:t>
            </a:r>
          </a:p>
          <a:p>
            <a:r>
              <a:rPr lang="en-US" sz="2200" dirty="0" smtClean="0"/>
              <a:t>Provides </a:t>
            </a:r>
            <a:r>
              <a:rPr lang="en-US" sz="2200" dirty="0"/>
              <a:t>guidance on how to gain control of processes for developing and maintaining software and how to </a:t>
            </a:r>
            <a:r>
              <a:rPr lang="en-US" sz="2200" dirty="0" smtClean="0"/>
              <a:t>evolve </a:t>
            </a:r>
            <a:r>
              <a:rPr lang="en-US" sz="2200" dirty="0"/>
              <a:t>toward a culture of software engineering and management excellence</a:t>
            </a:r>
            <a:r>
              <a:rPr lang="en-US" sz="2200" dirty="0" smtClean="0"/>
              <a:t>.</a:t>
            </a:r>
            <a:endParaRPr lang="en-US" sz="2200" dirty="0"/>
          </a:p>
        </p:txBody>
      </p:sp>
    </p:spTree>
    <p:extLst>
      <p:ext uri="{BB962C8B-B14F-4D97-AF65-F5344CB8AC3E}">
        <p14:creationId xmlns:p14="http://schemas.microsoft.com/office/powerpoint/2010/main" val="4086807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the CMM </a:t>
            </a:r>
            <a:r>
              <a:rPr lang="en-US" b="1" dirty="0" smtClean="0"/>
              <a:t>Levels</a:t>
            </a:r>
            <a:endParaRPr lang="en-US" b="1" dirty="0"/>
          </a:p>
        </p:txBody>
      </p:sp>
      <p:sp>
        <p:nvSpPr>
          <p:cNvPr id="3" name="Content Placeholder 2"/>
          <p:cNvSpPr>
            <a:spLocks noGrp="1"/>
          </p:cNvSpPr>
          <p:nvPr>
            <p:ph idx="1"/>
          </p:nvPr>
        </p:nvSpPr>
        <p:spPr>
          <a:xfrm>
            <a:off x="1451579" y="1561514"/>
            <a:ext cx="9603275" cy="4517314"/>
          </a:xfrm>
        </p:spPr>
        <p:txBody>
          <a:bodyPr>
            <a:normAutofit/>
          </a:bodyPr>
          <a:lstStyle/>
          <a:p>
            <a:pPr marL="0" indent="0">
              <a:buNone/>
            </a:pPr>
            <a:r>
              <a:rPr lang="en-US" sz="2200" dirty="0" smtClean="0"/>
              <a:t>(</a:t>
            </a:r>
            <a:r>
              <a:rPr lang="en-US" sz="2200" dirty="0"/>
              <a:t>The five levels of software process maturity)</a:t>
            </a:r>
          </a:p>
          <a:p>
            <a:r>
              <a:rPr lang="en-US" sz="2200" dirty="0"/>
              <a:t>Maturity level indicates level of process capability:</a:t>
            </a:r>
          </a:p>
          <a:p>
            <a:pPr lvl="1"/>
            <a:r>
              <a:rPr lang="en-US" sz="2200" dirty="0" smtClean="0"/>
              <a:t>Initial</a:t>
            </a:r>
            <a:endParaRPr lang="en-US" sz="2200" dirty="0"/>
          </a:p>
          <a:p>
            <a:pPr lvl="1"/>
            <a:r>
              <a:rPr lang="en-US" sz="2200" dirty="0" smtClean="0"/>
              <a:t>Repeatable</a:t>
            </a:r>
            <a:endParaRPr lang="en-US" sz="2200" dirty="0"/>
          </a:p>
          <a:p>
            <a:pPr lvl="1"/>
            <a:r>
              <a:rPr lang="en-US" sz="2200" dirty="0" smtClean="0"/>
              <a:t>Defined</a:t>
            </a:r>
            <a:endParaRPr lang="en-US" sz="2200" dirty="0"/>
          </a:p>
          <a:p>
            <a:pPr lvl="1"/>
            <a:r>
              <a:rPr lang="en-US" sz="2200" dirty="0" smtClean="0"/>
              <a:t>Managed</a:t>
            </a:r>
            <a:endParaRPr lang="en-US" sz="2200" dirty="0"/>
          </a:p>
          <a:p>
            <a:pPr lvl="1"/>
            <a:r>
              <a:rPr lang="en-US" sz="2200" dirty="0" smtClean="0"/>
              <a:t>Optimizing</a:t>
            </a:r>
            <a:endParaRPr lang="en-US" sz="2200" dirty="0"/>
          </a:p>
        </p:txBody>
      </p:sp>
    </p:spTree>
    <p:extLst>
      <p:ext uri="{BB962C8B-B14F-4D97-AF65-F5344CB8AC3E}">
        <p14:creationId xmlns:p14="http://schemas.microsoft.com/office/powerpoint/2010/main" val="3621061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6478" y="237118"/>
            <a:ext cx="9956778" cy="5854589"/>
          </a:xfrm>
          <a:prstGeom prst="rect">
            <a:avLst/>
          </a:prstGeom>
        </p:spPr>
      </p:pic>
    </p:spTree>
    <p:extLst>
      <p:ext uri="{BB962C8B-B14F-4D97-AF65-F5344CB8AC3E}">
        <p14:creationId xmlns:p14="http://schemas.microsoft.com/office/powerpoint/2010/main" val="1402159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Level </a:t>
            </a:r>
            <a:r>
              <a:rPr lang="en-US" b="1" dirty="0" smtClean="0"/>
              <a:t>1:Initial</a:t>
            </a:r>
            <a:endParaRPr lang="en-US" b="1" dirty="0"/>
          </a:p>
        </p:txBody>
      </p:sp>
      <p:sp>
        <p:nvSpPr>
          <p:cNvPr id="3" name="Content Placeholder 2"/>
          <p:cNvSpPr>
            <a:spLocks noGrp="1"/>
          </p:cNvSpPr>
          <p:nvPr>
            <p:ph idx="1"/>
          </p:nvPr>
        </p:nvSpPr>
        <p:spPr>
          <a:xfrm>
            <a:off x="1451579" y="1561514"/>
            <a:ext cx="9603275" cy="4285494"/>
          </a:xfrm>
        </p:spPr>
        <p:txBody>
          <a:bodyPr>
            <a:normAutofit/>
          </a:bodyPr>
          <a:lstStyle/>
          <a:p>
            <a:r>
              <a:rPr lang="en-US" sz="2200" dirty="0" smtClean="0"/>
              <a:t>Initial </a:t>
            </a:r>
            <a:r>
              <a:rPr lang="en-US" sz="2200" dirty="0"/>
              <a:t>: The software process is characterized as ad </a:t>
            </a:r>
            <a:r>
              <a:rPr lang="en-US" sz="2200" dirty="0" err="1"/>
              <a:t>hoc,and</a:t>
            </a:r>
            <a:r>
              <a:rPr lang="en-US" sz="2200" dirty="0"/>
              <a:t> occasionally even chaotic. Few processes are defined, and success depends on individual effort.</a:t>
            </a:r>
          </a:p>
          <a:p>
            <a:pPr lvl="1"/>
            <a:r>
              <a:rPr lang="en-US" sz="2200" dirty="0"/>
              <a:t>-Products developed are often over budget and schedule</a:t>
            </a:r>
          </a:p>
          <a:p>
            <a:pPr lvl="1"/>
            <a:r>
              <a:rPr lang="en-US" sz="2200" dirty="0"/>
              <a:t>-Wide variations in </a:t>
            </a:r>
            <a:r>
              <a:rPr lang="en-US" sz="2200" dirty="0" err="1"/>
              <a:t>cost,schedule,functionality</a:t>
            </a:r>
            <a:r>
              <a:rPr lang="en-US" sz="2200" dirty="0"/>
              <a:t> and quality targets</a:t>
            </a:r>
          </a:p>
          <a:p>
            <a:pPr lvl="1"/>
            <a:r>
              <a:rPr lang="en-US" sz="2200" dirty="0"/>
              <a:t>-Capability is a characteristic of the individuals, not of the organization</a:t>
            </a:r>
          </a:p>
          <a:p>
            <a:pPr lvl="1"/>
            <a:r>
              <a:rPr lang="en-US" sz="2200" dirty="0"/>
              <a:t>-80% of software organizations worldwide</a:t>
            </a:r>
          </a:p>
        </p:txBody>
      </p:sp>
    </p:spTree>
    <p:extLst>
      <p:ext uri="{BB962C8B-B14F-4D97-AF65-F5344CB8AC3E}">
        <p14:creationId xmlns:p14="http://schemas.microsoft.com/office/powerpoint/2010/main" val="3812196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Level </a:t>
            </a:r>
            <a:r>
              <a:rPr lang="en-US" b="1" dirty="0" smtClean="0"/>
              <a:t>2:Repeatable</a:t>
            </a:r>
            <a:endParaRPr lang="en-US" b="1" dirty="0"/>
          </a:p>
        </p:txBody>
      </p:sp>
      <p:sp>
        <p:nvSpPr>
          <p:cNvPr id="3" name="Content Placeholder 2"/>
          <p:cNvSpPr>
            <a:spLocks noGrp="1"/>
          </p:cNvSpPr>
          <p:nvPr>
            <p:ph idx="1"/>
          </p:nvPr>
        </p:nvSpPr>
        <p:spPr>
          <a:xfrm>
            <a:off x="1451579" y="1561514"/>
            <a:ext cx="9603275" cy="4504435"/>
          </a:xfrm>
        </p:spPr>
        <p:txBody>
          <a:bodyPr>
            <a:normAutofit/>
          </a:bodyPr>
          <a:lstStyle/>
          <a:p>
            <a:r>
              <a:rPr lang="en-US" dirty="0" smtClean="0"/>
              <a:t>.</a:t>
            </a:r>
            <a:r>
              <a:rPr lang="en-US" sz="2200" dirty="0"/>
              <a:t>Basic process management processes are established to track cost, schedule, and functionality. The necessary process discipline is in place to repeat earlier successes on projects with similar applications.</a:t>
            </a:r>
          </a:p>
          <a:p>
            <a:pPr lvl="1"/>
            <a:r>
              <a:rPr lang="en-US" sz="2200" dirty="0" smtClean="0"/>
              <a:t>Realistic </a:t>
            </a:r>
            <a:r>
              <a:rPr lang="en-US" sz="2200" dirty="0"/>
              <a:t>project commitments based on results observed on previous projects</a:t>
            </a:r>
          </a:p>
          <a:p>
            <a:pPr lvl="1"/>
            <a:r>
              <a:rPr lang="en-US" sz="2200" dirty="0" smtClean="0"/>
              <a:t>Software </a:t>
            </a:r>
            <a:r>
              <a:rPr lang="en-US" sz="2200" dirty="0"/>
              <a:t>project standards are defined and faithfully followed</a:t>
            </a:r>
          </a:p>
          <a:p>
            <a:pPr lvl="1"/>
            <a:r>
              <a:rPr lang="en-US" sz="2200" dirty="0" smtClean="0"/>
              <a:t>Processes </a:t>
            </a:r>
            <a:r>
              <a:rPr lang="en-US" sz="2200" dirty="0"/>
              <a:t>may differ between projects</a:t>
            </a:r>
          </a:p>
          <a:p>
            <a:pPr lvl="1"/>
            <a:r>
              <a:rPr lang="en-US" sz="2200" dirty="0" smtClean="0"/>
              <a:t>Process </a:t>
            </a:r>
            <a:r>
              <a:rPr lang="en-US" sz="2200" dirty="0"/>
              <a:t>is disciplined</a:t>
            </a:r>
          </a:p>
          <a:p>
            <a:pPr lvl="1"/>
            <a:r>
              <a:rPr lang="en-US" sz="2200" dirty="0" smtClean="0"/>
              <a:t>Earlier </a:t>
            </a:r>
            <a:r>
              <a:rPr lang="en-US" sz="2200" dirty="0"/>
              <a:t>successes can be repeated</a:t>
            </a:r>
          </a:p>
          <a:p>
            <a:pPr lvl="1"/>
            <a:r>
              <a:rPr lang="en-US" sz="2200" dirty="0" smtClean="0"/>
              <a:t>15</a:t>
            </a:r>
            <a:r>
              <a:rPr lang="en-US" sz="2200" dirty="0"/>
              <a:t>% of software organizations worldwide</a:t>
            </a:r>
          </a:p>
        </p:txBody>
      </p:sp>
    </p:spTree>
    <p:extLst>
      <p:ext uri="{BB962C8B-B14F-4D97-AF65-F5344CB8AC3E}">
        <p14:creationId xmlns:p14="http://schemas.microsoft.com/office/powerpoint/2010/main" val="3554856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Level </a:t>
            </a:r>
            <a:r>
              <a:rPr lang="en-US" b="1" dirty="0" smtClean="0"/>
              <a:t>3:Defined</a:t>
            </a:r>
            <a:endParaRPr lang="en-US" b="1"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The </a:t>
            </a:r>
            <a:r>
              <a:rPr lang="en-US" sz="2200" dirty="0"/>
              <a:t>software process for both management and engineering activities is documented</a:t>
            </a:r>
            <a:r>
              <a:rPr lang="en-US" sz="2200" dirty="0" smtClean="0"/>
              <a:t>, standardized</a:t>
            </a:r>
            <a:r>
              <a:rPr lang="en-US" sz="2200" dirty="0"/>
              <a:t>, and integrated into a standard software process for the organization</a:t>
            </a:r>
            <a:r>
              <a:rPr lang="en-US" sz="2200" dirty="0" smtClean="0"/>
              <a:t>. All </a:t>
            </a:r>
            <a:r>
              <a:rPr lang="en-US" sz="2200" dirty="0"/>
              <a:t>projects use an approved software process model for developing an maintaining software.</a:t>
            </a:r>
          </a:p>
          <a:p>
            <a:r>
              <a:rPr lang="en-US" sz="2200" dirty="0" smtClean="0"/>
              <a:t>5</a:t>
            </a:r>
            <a:r>
              <a:rPr lang="en-US" sz="2200" dirty="0"/>
              <a:t>% of software organizations worldwide</a:t>
            </a:r>
          </a:p>
        </p:txBody>
      </p:sp>
    </p:spTree>
    <p:extLst>
      <p:ext uri="{BB962C8B-B14F-4D97-AF65-F5344CB8AC3E}">
        <p14:creationId xmlns:p14="http://schemas.microsoft.com/office/powerpoint/2010/main" val="107689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Principles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smtClean="0"/>
              <a:t>All </a:t>
            </a:r>
            <a:r>
              <a:rPr lang="en-US" dirty="0"/>
              <a:t>tests should be traceable to customer requirements.</a:t>
            </a:r>
          </a:p>
          <a:p>
            <a:r>
              <a:rPr lang="en-US" dirty="0" smtClean="0"/>
              <a:t>Tests </a:t>
            </a:r>
            <a:r>
              <a:rPr lang="en-US" dirty="0"/>
              <a:t>should be planned long before testing begins.</a:t>
            </a:r>
          </a:p>
          <a:p>
            <a:r>
              <a:rPr lang="en-US" dirty="0" smtClean="0"/>
              <a:t>The </a:t>
            </a:r>
            <a:r>
              <a:rPr lang="en-US" dirty="0"/>
              <a:t>Pareto principle(80% of all errors will likely be found in 20% of the code) applies to software testing.</a:t>
            </a:r>
          </a:p>
          <a:p>
            <a:r>
              <a:rPr lang="en-US" dirty="0" smtClean="0"/>
              <a:t>Testing </a:t>
            </a:r>
            <a:r>
              <a:rPr lang="en-US" dirty="0"/>
              <a:t>should begin in the small and progress to the large.</a:t>
            </a:r>
          </a:p>
          <a:p>
            <a:r>
              <a:rPr lang="en-US" dirty="0" smtClean="0"/>
              <a:t>Exhaustive </a:t>
            </a:r>
            <a:r>
              <a:rPr lang="en-US" dirty="0"/>
              <a:t>testing is not possible.</a:t>
            </a:r>
          </a:p>
          <a:p>
            <a:r>
              <a:rPr lang="en-US" dirty="0" smtClean="0"/>
              <a:t>To </a:t>
            </a:r>
            <a:r>
              <a:rPr lang="en-US" dirty="0"/>
              <a:t>be most effective</a:t>
            </a:r>
            <a:r>
              <a:rPr lang="en-US" dirty="0" smtClean="0"/>
              <a:t>, testing </a:t>
            </a:r>
            <a:r>
              <a:rPr lang="en-US" dirty="0"/>
              <a:t>should be conducted by an independent third party.</a:t>
            </a:r>
          </a:p>
        </p:txBody>
      </p:sp>
    </p:spTree>
    <p:extLst>
      <p:ext uri="{BB962C8B-B14F-4D97-AF65-F5344CB8AC3E}">
        <p14:creationId xmlns:p14="http://schemas.microsoft.com/office/powerpoint/2010/main" val="418424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Level </a:t>
            </a:r>
            <a:r>
              <a:rPr lang="en-US" b="1" dirty="0" smtClean="0"/>
              <a:t>4:Managed</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Quality </a:t>
            </a:r>
            <a:r>
              <a:rPr lang="en-US" dirty="0"/>
              <a:t>and performance is measured using metrics and can be predicted</a:t>
            </a:r>
          </a:p>
          <a:p>
            <a:r>
              <a:rPr lang="en-US" dirty="0" smtClean="0"/>
              <a:t>Quality </a:t>
            </a:r>
            <a:r>
              <a:rPr lang="en-US" dirty="0"/>
              <a:t>and productivity quantitative goals are established</a:t>
            </a:r>
          </a:p>
          <a:p>
            <a:r>
              <a:rPr lang="en-US" dirty="0" smtClean="0"/>
              <a:t>Exceptional </a:t>
            </a:r>
            <a:r>
              <a:rPr lang="en-US" dirty="0"/>
              <a:t>cases are identified and addressed </a:t>
            </a:r>
          </a:p>
          <a:p>
            <a:r>
              <a:rPr lang="en-US" dirty="0" smtClean="0"/>
              <a:t>Challenge </a:t>
            </a:r>
            <a:r>
              <a:rPr lang="en-US" dirty="0"/>
              <a:t>of new domains can be managed</a:t>
            </a:r>
          </a:p>
          <a:p>
            <a:r>
              <a:rPr lang="en-US" dirty="0" smtClean="0"/>
              <a:t>Process </a:t>
            </a:r>
            <a:r>
              <a:rPr lang="en-US" dirty="0"/>
              <a:t>is measured and operates within limits</a:t>
            </a:r>
          </a:p>
          <a:p>
            <a:r>
              <a:rPr lang="en-US" dirty="0" smtClean="0"/>
              <a:t>1</a:t>
            </a:r>
            <a:r>
              <a:rPr lang="en-US" dirty="0"/>
              <a:t>% of software organizations worldwide</a:t>
            </a:r>
          </a:p>
        </p:txBody>
      </p:sp>
    </p:spTree>
    <p:extLst>
      <p:ext uri="{BB962C8B-B14F-4D97-AF65-F5344CB8AC3E}">
        <p14:creationId xmlns:p14="http://schemas.microsoft.com/office/powerpoint/2010/main" val="2745554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Level </a:t>
            </a:r>
            <a:r>
              <a:rPr lang="en-US" b="1" dirty="0" smtClean="0"/>
              <a:t>5:Optimizing</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Organization </a:t>
            </a:r>
            <a:r>
              <a:rPr lang="en-US" dirty="0"/>
              <a:t>focuses on continuous process improvement</a:t>
            </a:r>
          </a:p>
          <a:p>
            <a:r>
              <a:rPr lang="en-US" dirty="0" smtClean="0"/>
              <a:t>Goal </a:t>
            </a:r>
            <a:r>
              <a:rPr lang="en-US" dirty="0"/>
              <a:t>is to address and prevent problems by analyzing their cause in the process</a:t>
            </a:r>
          </a:p>
          <a:p>
            <a:r>
              <a:rPr lang="en-US" dirty="0" smtClean="0"/>
              <a:t>Process </a:t>
            </a:r>
            <a:r>
              <a:rPr lang="en-US" dirty="0"/>
              <a:t>improvement is budgeted, planned, and part of the organization's process</a:t>
            </a:r>
          </a:p>
          <a:p>
            <a:r>
              <a:rPr lang="en-US" dirty="0" smtClean="0"/>
              <a:t>Identify </a:t>
            </a:r>
            <a:r>
              <a:rPr lang="en-US" dirty="0"/>
              <a:t>and quickly transfer best practices</a:t>
            </a:r>
          </a:p>
          <a:p>
            <a:r>
              <a:rPr lang="en-US" dirty="0" smtClean="0"/>
              <a:t>Only </a:t>
            </a:r>
            <a:r>
              <a:rPr lang="en-US" dirty="0"/>
              <a:t>a handful of organizations worldwide</a:t>
            </a:r>
          </a:p>
        </p:txBody>
      </p:sp>
    </p:spTree>
    <p:extLst>
      <p:ext uri="{BB962C8B-B14F-4D97-AF65-F5344CB8AC3E}">
        <p14:creationId xmlns:p14="http://schemas.microsoft.com/office/powerpoint/2010/main" val="3594037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4704" y="317880"/>
            <a:ext cx="10161431" cy="5670796"/>
          </a:xfrm>
          <a:prstGeom prst="rect">
            <a:avLst/>
          </a:prstGeom>
        </p:spPr>
      </p:pic>
    </p:spTree>
    <p:extLst>
      <p:ext uri="{BB962C8B-B14F-4D97-AF65-F5344CB8AC3E}">
        <p14:creationId xmlns:p14="http://schemas.microsoft.com/office/powerpoint/2010/main" val="1626381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cap="none" dirty="0" smtClean="0"/>
              <a:t>Software Reviews</a:t>
            </a:r>
            <a:endParaRPr lang="en-US" b="1" cap="none" dirty="0"/>
          </a:p>
        </p:txBody>
      </p:sp>
      <p:sp>
        <p:nvSpPr>
          <p:cNvPr id="4" name="Content Placeholder 3"/>
          <p:cNvSpPr>
            <a:spLocks noGrp="1"/>
          </p:cNvSpPr>
          <p:nvPr>
            <p:ph idx="1"/>
          </p:nvPr>
        </p:nvSpPr>
        <p:spPr>
          <a:xfrm>
            <a:off x="1451579" y="1561514"/>
            <a:ext cx="9603275" cy="4465799"/>
          </a:xfrm>
        </p:spPr>
        <p:txBody>
          <a:bodyPr>
            <a:normAutofit/>
          </a:bodyPr>
          <a:lstStyle/>
          <a:p>
            <a:r>
              <a:rPr lang="en-US" sz="2200" dirty="0" smtClean="0"/>
              <a:t>Purpose </a:t>
            </a:r>
            <a:r>
              <a:rPr lang="en-US" sz="2200" dirty="0"/>
              <a:t>is to find defects (errors) before they are passed on to another software engineering activity or released to the customer.</a:t>
            </a:r>
          </a:p>
          <a:p>
            <a:r>
              <a:rPr lang="en-US" sz="2200" dirty="0" smtClean="0"/>
              <a:t>Software </a:t>
            </a:r>
            <a:r>
              <a:rPr lang="en-US" sz="2200" dirty="0"/>
              <a:t>engineers (and others) conduct formal technical reviews (FTR) for software engineers.</a:t>
            </a:r>
          </a:p>
          <a:p>
            <a:r>
              <a:rPr lang="en-US" sz="2200" dirty="0" smtClean="0"/>
              <a:t>Using </a:t>
            </a:r>
            <a:r>
              <a:rPr lang="en-US" sz="2200" dirty="0"/>
              <a:t>formal technical reviews (walkthroughs or inspections) is an effective means for improving software quality.</a:t>
            </a:r>
          </a:p>
        </p:txBody>
      </p:sp>
    </p:spTree>
    <p:extLst>
      <p:ext uri="{BB962C8B-B14F-4D97-AF65-F5344CB8AC3E}">
        <p14:creationId xmlns:p14="http://schemas.microsoft.com/office/powerpoint/2010/main" val="3842651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81825" y="235575"/>
            <a:ext cx="10393251" cy="5881889"/>
          </a:xfrm>
        </p:spPr>
        <p:txBody>
          <a:bodyPr>
            <a:normAutofit/>
          </a:bodyPr>
          <a:lstStyle/>
          <a:p>
            <a:pPr marL="0" indent="0">
              <a:buNone/>
            </a:pPr>
            <a:r>
              <a:rPr lang="en-US" b="1" dirty="0"/>
              <a:t>Formal Technical Reviews</a:t>
            </a:r>
          </a:p>
          <a:p>
            <a:pPr marL="0" indent="0">
              <a:buNone/>
            </a:pPr>
            <a:r>
              <a:rPr lang="en-US" dirty="0"/>
              <a:t>Involves 3 to 5 people (including reviewers)</a:t>
            </a:r>
          </a:p>
          <a:p>
            <a:r>
              <a:rPr lang="en-US" dirty="0" smtClean="0"/>
              <a:t>Advance </a:t>
            </a:r>
            <a:r>
              <a:rPr lang="en-US" dirty="0"/>
              <a:t>preparation (no more than 2 hours per person) required</a:t>
            </a:r>
          </a:p>
          <a:p>
            <a:r>
              <a:rPr lang="en-US" dirty="0" smtClean="0"/>
              <a:t>Duration </a:t>
            </a:r>
            <a:r>
              <a:rPr lang="en-US" dirty="0"/>
              <a:t>of review meeting should be less than 2 hours</a:t>
            </a:r>
          </a:p>
          <a:p>
            <a:r>
              <a:rPr lang="en-US" dirty="0" smtClean="0"/>
              <a:t>Focus </a:t>
            </a:r>
            <a:r>
              <a:rPr lang="en-US" dirty="0"/>
              <a:t>of review is on a discrete work product</a:t>
            </a:r>
          </a:p>
          <a:p>
            <a:r>
              <a:rPr lang="en-US" dirty="0" smtClean="0"/>
              <a:t>Review </a:t>
            </a:r>
            <a:r>
              <a:rPr lang="en-US" dirty="0"/>
              <a:t>leader organizes the review meeting at the producer's request</a:t>
            </a:r>
          </a:p>
          <a:p>
            <a:r>
              <a:rPr lang="en-US" dirty="0" smtClean="0"/>
              <a:t>Reviewers </a:t>
            </a:r>
            <a:r>
              <a:rPr lang="en-US" dirty="0"/>
              <a:t>ask questions that enable the producer to discover his or her own error (the product is under review not the producer)</a:t>
            </a:r>
          </a:p>
          <a:p>
            <a:r>
              <a:rPr lang="en-US" dirty="0" smtClean="0"/>
              <a:t>Producer </a:t>
            </a:r>
            <a:r>
              <a:rPr lang="en-US" dirty="0"/>
              <a:t>of the work product walks the reviewers through the product</a:t>
            </a:r>
          </a:p>
          <a:p>
            <a:r>
              <a:rPr lang="en-US" dirty="0" smtClean="0"/>
              <a:t>Recorder </a:t>
            </a:r>
            <a:r>
              <a:rPr lang="en-US" dirty="0"/>
              <a:t>writes down any significant issues raised during the review</a:t>
            </a:r>
          </a:p>
          <a:p>
            <a:r>
              <a:rPr lang="en-US" dirty="0" smtClean="0"/>
              <a:t>Reviewers </a:t>
            </a:r>
            <a:r>
              <a:rPr lang="en-US" dirty="0"/>
              <a:t>decide to accept or reject the work product and whether to require additional reviews of product or not</a:t>
            </a:r>
          </a:p>
        </p:txBody>
      </p:sp>
    </p:spTree>
    <p:extLst>
      <p:ext uri="{BB962C8B-B14F-4D97-AF65-F5344CB8AC3E}">
        <p14:creationId xmlns:p14="http://schemas.microsoft.com/office/powerpoint/2010/main" val="985815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Unit 6(Software testing and QA): Assignment</a:t>
            </a:r>
            <a:endParaRPr lang="en-US" b="1" cap="none" dirty="0"/>
          </a:p>
        </p:txBody>
      </p:sp>
      <p:sp>
        <p:nvSpPr>
          <p:cNvPr id="3" name="Content Placeholder 2"/>
          <p:cNvSpPr>
            <a:spLocks noGrp="1"/>
          </p:cNvSpPr>
          <p:nvPr>
            <p:ph idx="1"/>
          </p:nvPr>
        </p:nvSpPr>
        <p:spPr>
          <a:xfrm>
            <a:off x="1451579" y="1561514"/>
            <a:ext cx="10036376" cy="4555951"/>
          </a:xfrm>
        </p:spPr>
        <p:txBody>
          <a:bodyPr>
            <a:normAutofit/>
          </a:bodyPr>
          <a:lstStyle/>
          <a:p>
            <a:r>
              <a:rPr lang="en-US" sz="2200" dirty="0"/>
              <a:t>Define Software testing. Why do you need Software testing?</a:t>
            </a:r>
          </a:p>
          <a:p>
            <a:r>
              <a:rPr lang="en-US" sz="2200" dirty="0"/>
              <a:t>Explain about the software testing process</a:t>
            </a:r>
          </a:p>
          <a:p>
            <a:r>
              <a:rPr lang="en-US" sz="2200" dirty="0"/>
              <a:t>Explain about the level of testing.</a:t>
            </a:r>
          </a:p>
          <a:p>
            <a:r>
              <a:rPr lang="en-US" sz="2200" dirty="0" smtClean="0"/>
              <a:t>Differentiate </a:t>
            </a:r>
            <a:r>
              <a:rPr lang="en-US" sz="2200" dirty="0"/>
              <a:t>between verification and validation</a:t>
            </a:r>
            <a:r>
              <a:rPr lang="en-US" sz="2200" dirty="0" smtClean="0"/>
              <a:t>. Explain </a:t>
            </a:r>
            <a:r>
              <a:rPr lang="en-US" sz="2200" dirty="0"/>
              <a:t>why software inspection is an effective technique for discovering errors in software?</a:t>
            </a:r>
          </a:p>
          <a:p>
            <a:r>
              <a:rPr lang="en-US" sz="2200" dirty="0"/>
              <a:t>What do you mean by software quality management? Explain software quality management activities in brief</a:t>
            </a:r>
            <a:r>
              <a:rPr lang="en-US" sz="2200" dirty="0" smtClean="0"/>
              <a:t>.</a:t>
            </a:r>
          </a:p>
          <a:p>
            <a:endParaRPr lang="en-US" sz="2200" dirty="0"/>
          </a:p>
        </p:txBody>
      </p:sp>
    </p:spTree>
    <p:extLst>
      <p:ext uri="{BB962C8B-B14F-4D97-AF65-F5344CB8AC3E}">
        <p14:creationId xmlns:p14="http://schemas.microsoft.com/office/powerpoint/2010/main" val="30446687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Unit 6(Software testing and QA</a:t>
            </a:r>
            <a:r>
              <a:rPr lang="en-US" b="1" cap="none"/>
              <a:t>): </a:t>
            </a:r>
            <a:r>
              <a:rPr lang="en-US" b="1" cap="none" smtClean="0"/>
              <a:t>Assignment 2</a:t>
            </a:r>
            <a:endParaRPr lang="en-US" dirty="0"/>
          </a:p>
        </p:txBody>
      </p:sp>
      <p:sp>
        <p:nvSpPr>
          <p:cNvPr id="3" name="Content Placeholder 2"/>
          <p:cNvSpPr>
            <a:spLocks noGrp="1"/>
          </p:cNvSpPr>
          <p:nvPr>
            <p:ph idx="1"/>
          </p:nvPr>
        </p:nvSpPr>
        <p:spPr>
          <a:xfrm>
            <a:off x="1451579" y="1561514"/>
            <a:ext cx="9603275" cy="3904831"/>
          </a:xfrm>
        </p:spPr>
        <p:txBody>
          <a:bodyPr>
            <a:normAutofit fontScale="92500"/>
          </a:bodyPr>
          <a:lstStyle/>
          <a:p>
            <a:r>
              <a:rPr lang="en-US" sz="2200" dirty="0"/>
              <a:t>What is Acceptance Testing? What are the different types of acceptance testing</a:t>
            </a:r>
          </a:p>
          <a:p>
            <a:r>
              <a:rPr lang="en-US" sz="2200" dirty="0"/>
              <a:t>Define Integration Testing Types. Explain different types of integration testing types</a:t>
            </a:r>
          </a:p>
          <a:p>
            <a:r>
              <a:rPr lang="en-US" sz="2200" dirty="0"/>
              <a:t>What are the differences between smoke testing and sanity testing?</a:t>
            </a:r>
          </a:p>
          <a:p>
            <a:r>
              <a:rPr lang="en-US" sz="2200" dirty="0"/>
              <a:t>What are the differences between integration and unit testing</a:t>
            </a:r>
            <a:r>
              <a:rPr lang="en-US" sz="2200" dirty="0" smtClean="0"/>
              <a:t>?</a:t>
            </a:r>
          </a:p>
          <a:p>
            <a:r>
              <a:rPr lang="en-US" sz="2200" dirty="0" smtClean="0"/>
              <a:t>What </a:t>
            </a:r>
            <a:r>
              <a:rPr lang="en-US" sz="2200" dirty="0"/>
              <a:t>are ISO quality standards? Discuss ISO9000 and ISO9001. Explain Black box testing and white box testing techniques</a:t>
            </a:r>
            <a:r>
              <a:rPr lang="en-US" sz="2200" dirty="0" smtClean="0"/>
              <a:t>.</a:t>
            </a:r>
          </a:p>
          <a:p>
            <a:r>
              <a:rPr lang="en-US" sz="2200" dirty="0" smtClean="0"/>
              <a:t>Define </a:t>
            </a:r>
            <a:r>
              <a:rPr lang="en-US" sz="2200" dirty="0"/>
              <a:t>quality assurance. Under what circumstances would you recommend the use of staged representation of the CMM</a:t>
            </a:r>
            <a:r>
              <a:rPr lang="en-US" sz="2200" dirty="0" smtClean="0"/>
              <a:t>?</a:t>
            </a:r>
          </a:p>
        </p:txBody>
      </p:sp>
    </p:spTree>
    <p:extLst>
      <p:ext uri="{BB962C8B-B14F-4D97-AF65-F5344CB8AC3E}">
        <p14:creationId xmlns:p14="http://schemas.microsoft.com/office/powerpoint/2010/main" val="1393186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Testability Checklist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b="1" dirty="0" err="1" smtClean="0"/>
              <a:t>Operability</a:t>
            </a:r>
            <a:r>
              <a:rPr lang="en-US" sz="2100" dirty="0" err="1"/>
              <a:t>:</a:t>
            </a:r>
            <a:r>
              <a:rPr lang="en-US" sz="2100" dirty="0" err="1" smtClean="0"/>
              <a:t>the</a:t>
            </a:r>
            <a:r>
              <a:rPr lang="en-US" sz="2100" dirty="0" smtClean="0"/>
              <a:t> </a:t>
            </a:r>
            <a:r>
              <a:rPr lang="en-US" sz="2100" dirty="0"/>
              <a:t>better it works the more efficiently it can be tested</a:t>
            </a:r>
          </a:p>
          <a:p>
            <a:r>
              <a:rPr lang="en-US" sz="2100" b="1" dirty="0" err="1" smtClean="0"/>
              <a:t>Observability</a:t>
            </a:r>
            <a:r>
              <a:rPr lang="en-US" sz="2100" dirty="0" err="1"/>
              <a:t>:</a:t>
            </a:r>
            <a:r>
              <a:rPr lang="en-US" sz="2100" dirty="0" err="1" smtClean="0"/>
              <a:t>what</a:t>
            </a:r>
            <a:r>
              <a:rPr lang="en-US" sz="2100" dirty="0" smtClean="0"/>
              <a:t> </a:t>
            </a:r>
            <a:r>
              <a:rPr lang="en-US" sz="2100" dirty="0"/>
              <a:t>you see is what you test</a:t>
            </a:r>
          </a:p>
          <a:p>
            <a:r>
              <a:rPr lang="en-US" sz="2100" b="1" dirty="0" err="1" smtClean="0"/>
              <a:t>Controllability</a:t>
            </a:r>
            <a:r>
              <a:rPr lang="en-US" sz="2100" dirty="0" err="1"/>
              <a:t>:</a:t>
            </a:r>
            <a:r>
              <a:rPr lang="en-US" sz="2100" dirty="0" err="1" smtClean="0"/>
              <a:t>the</a:t>
            </a:r>
            <a:r>
              <a:rPr lang="en-US" sz="2100" dirty="0" smtClean="0"/>
              <a:t> </a:t>
            </a:r>
            <a:r>
              <a:rPr lang="en-US" sz="2100" dirty="0"/>
              <a:t>better software can be controlled the more quickly problems can be isolated and retested intelligently</a:t>
            </a:r>
          </a:p>
          <a:p>
            <a:r>
              <a:rPr lang="en-US" sz="2100" b="1" dirty="0" err="1" smtClean="0"/>
              <a:t>Simplicity</a:t>
            </a:r>
            <a:r>
              <a:rPr lang="en-US" sz="2100" dirty="0" err="1"/>
              <a:t>:</a:t>
            </a:r>
            <a:r>
              <a:rPr lang="en-US" sz="2100" dirty="0" err="1" smtClean="0"/>
              <a:t>the</a:t>
            </a:r>
            <a:r>
              <a:rPr lang="en-US" sz="2100" dirty="0" smtClean="0"/>
              <a:t> </a:t>
            </a:r>
            <a:r>
              <a:rPr lang="en-US" sz="2100" dirty="0"/>
              <a:t>less there is to test</a:t>
            </a:r>
            <a:r>
              <a:rPr lang="en-US" sz="2100" dirty="0" smtClean="0"/>
              <a:t>, the </a:t>
            </a:r>
            <a:r>
              <a:rPr lang="en-US" sz="2100" dirty="0"/>
              <a:t>more quickly we can test</a:t>
            </a:r>
          </a:p>
          <a:p>
            <a:r>
              <a:rPr lang="en-US" sz="2100" b="1" dirty="0" err="1" smtClean="0"/>
              <a:t>Stability</a:t>
            </a:r>
            <a:r>
              <a:rPr lang="en-US" sz="2100" dirty="0" err="1"/>
              <a:t>:</a:t>
            </a:r>
            <a:r>
              <a:rPr lang="en-US" sz="2100" dirty="0" err="1" smtClean="0"/>
              <a:t>the</a:t>
            </a:r>
            <a:r>
              <a:rPr lang="en-US" sz="2100" dirty="0" smtClean="0"/>
              <a:t> </a:t>
            </a:r>
            <a:r>
              <a:rPr lang="en-US" sz="2100" dirty="0"/>
              <a:t>fewer the changes</a:t>
            </a:r>
            <a:r>
              <a:rPr lang="en-US" sz="2100" dirty="0" smtClean="0"/>
              <a:t>, the </a:t>
            </a:r>
            <a:r>
              <a:rPr lang="en-US" sz="2100" dirty="0"/>
              <a:t>fewer the disruptions to testing</a:t>
            </a:r>
          </a:p>
          <a:p>
            <a:r>
              <a:rPr lang="en-US" sz="2100" b="1" dirty="0" err="1" smtClean="0"/>
              <a:t>Understandability</a:t>
            </a:r>
            <a:r>
              <a:rPr lang="en-US" sz="2100" dirty="0" err="1"/>
              <a:t>:</a:t>
            </a:r>
            <a:r>
              <a:rPr lang="en-US" sz="2100" dirty="0" err="1" smtClean="0"/>
              <a:t>the</a:t>
            </a:r>
            <a:r>
              <a:rPr lang="en-US" sz="2100" dirty="0" smtClean="0"/>
              <a:t> </a:t>
            </a:r>
            <a:r>
              <a:rPr lang="en-US" sz="2100" dirty="0"/>
              <a:t>more information known</a:t>
            </a:r>
            <a:r>
              <a:rPr lang="en-US" sz="2100" dirty="0" smtClean="0"/>
              <a:t>, the </a:t>
            </a:r>
            <a:r>
              <a:rPr lang="en-US" sz="2100" dirty="0"/>
              <a:t>smarter the testing</a:t>
            </a:r>
          </a:p>
        </p:txBody>
      </p:sp>
    </p:spTree>
    <p:extLst>
      <p:ext uri="{BB962C8B-B14F-4D97-AF65-F5344CB8AC3E}">
        <p14:creationId xmlns:p14="http://schemas.microsoft.com/office/powerpoint/2010/main" val="316907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59099" y="0"/>
            <a:ext cx="10212946" cy="6078827"/>
          </a:xfrm>
          <a:prstGeom prst="rect">
            <a:avLst/>
          </a:prstGeom>
        </p:spPr>
      </p:pic>
    </p:spTree>
    <p:extLst>
      <p:ext uri="{BB962C8B-B14F-4D97-AF65-F5344CB8AC3E}">
        <p14:creationId xmlns:p14="http://schemas.microsoft.com/office/powerpoint/2010/main" val="69037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Testing Process</a:t>
            </a:r>
            <a:endParaRPr lang="en-US" b="1" cap="none" dirty="0"/>
          </a:p>
        </p:txBody>
      </p:sp>
      <p:sp>
        <p:nvSpPr>
          <p:cNvPr id="3" name="Content Placeholder 2"/>
          <p:cNvSpPr>
            <a:spLocks noGrp="1"/>
          </p:cNvSpPr>
          <p:nvPr>
            <p:ph idx="1"/>
          </p:nvPr>
        </p:nvSpPr>
        <p:spPr>
          <a:xfrm>
            <a:off x="1451579" y="1561514"/>
            <a:ext cx="9603275" cy="4530193"/>
          </a:xfrm>
        </p:spPr>
        <p:txBody>
          <a:bodyPr>
            <a:normAutofit/>
          </a:bodyPr>
          <a:lstStyle/>
          <a:p>
            <a:r>
              <a:rPr lang="en-US" b="1" dirty="0" smtClean="0"/>
              <a:t>Unit testing: </a:t>
            </a:r>
            <a:r>
              <a:rPr lang="en-US" dirty="0" smtClean="0"/>
              <a:t>Individual </a:t>
            </a:r>
            <a:r>
              <a:rPr lang="en-US" dirty="0"/>
              <a:t>components are tested independently</a:t>
            </a:r>
            <a:r>
              <a:rPr lang="en-US" dirty="0" smtClean="0"/>
              <a:t>, without </a:t>
            </a:r>
            <a:r>
              <a:rPr lang="en-US" dirty="0"/>
              <a:t>other system components</a:t>
            </a:r>
          </a:p>
          <a:p>
            <a:r>
              <a:rPr lang="en-US" b="1" dirty="0" smtClean="0"/>
              <a:t>Module testing: </a:t>
            </a:r>
            <a:r>
              <a:rPr lang="en-US" dirty="0" smtClean="0"/>
              <a:t>Related </a:t>
            </a:r>
            <a:r>
              <a:rPr lang="en-US" dirty="0"/>
              <a:t>collections of dependent components(class</a:t>
            </a:r>
            <a:r>
              <a:rPr lang="en-US" dirty="0" smtClean="0"/>
              <a:t>, procedures &amp; functions</a:t>
            </a:r>
            <a:r>
              <a:rPr lang="en-US" dirty="0"/>
              <a:t>) are tested</a:t>
            </a:r>
            <a:r>
              <a:rPr lang="en-US" dirty="0" smtClean="0"/>
              <a:t>, without </a:t>
            </a:r>
            <a:r>
              <a:rPr lang="en-US" dirty="0"/>
              <a:t>other system module.</a:t>
            </a:r>
          </a:p>
          <a:p>
            <a:r>
              <a:rPr lang="en-US" b="1" dirty="0" smtClean="0"/>
              <a:t>Sub-System </a:t>
            </a:r>
            <a:r>
              <a:rPr lang="en-US" b="1" dirty="0"/>
              <a:t>T</a:t>
            </a:r>
            <a:r>
              <a:rPr lang="en-US" b="1" dirty="0" smtClean="0"/>
              <a:t>esting</a:t>
            </a:r>
            <a:r>
              <a:rPr lang="en-US" dirty="0" smtClean="0"/>
              <a:t>: Modules </a:t>
            </a:r>
            <a:r>
              <a:rPr lang="en-US" dirty="0"/>
              <a:t>are integrated into sub-systems and tested</a:t>
            </a:r>
            <a:r>
              <a:rPr lang="en-US" dirty="0" smtClean="0"/>
              <a:t>. The </a:t>
            </a:r>
            <a:r>
              <a:rPr lang="en-US" dirty="0"/>
              <a:t>focus here should be on interface testing to detect module interface errors or mismatches.</a:t>
            </a:r>
          </a:p>
          <a:p>
            <a:r>
              <a:rPr lang="en-US" b="1" dirty="0" smtClean="0"/>
              <a:t>System testing</a:t>
            </a:r>
            <a:r>
              <a:rPr lang="en-US" dirty="0" smtClean="0"/>
              <a:t>: Testing </a:t>
            </a:r>
            <a:r>
              <a:rPr lang="en-US" dirty="0"/>
              <a:t>of the system as a whole</a:t>
            </a:r>
            <a:r>
              <a:rPr lang="en-US" dirty="0" smtClean="0"/>
              <a:t>. </a:t>
            </a:r>
            <a:r>
              <a:rPr lang="en-US" dirty="0" err="1" smtClean="0"/>
              <a:t>Validing</a:t>
            </a:r>
            <a:r>
              <a:rPr lang="en-US" dirty="0" smtClean="0"/>
              <a:t> </a:t>
            </a:r>
            <a:r>
              <a:rPr lang="en-US" dirty="0"/>
              <a:t>functional and non-functional requirements &amp; Testing of emergent system properties.</a:t>
            </a:r>
          </a:p>
          <a:p>
            <a:r>
              <a:rPr lang="en-US" b="1" dirty="0" smtClean="0"/>
              <a:t>Acceptance </a:t>
            </a:r>
            <a:r>
              <a:rPr lang="en-US" b="1" dirty="0"/>
              <a:t>T</a:t>
            </a:r>
            <a:r>
              <a:rPr lang="en-US" b="1" dirty="0" smtClean="0"/>
              <a:t>esting</a:t>
            </a:r>
            <a:r>
              <a:rPr lang="en-US" dirty="0" smtClean="0"/>
              <a:t>: Testing </a:t>
            </a:r>
            <a:r>
              <a:rPr lang="en-US" dirty="0"/>
              <a:t>with customer data to check that it is acceptable</a:t>
            </a:r>
            <a:r>
              <a:rPr lang="en-US" dirty="0" smtClean="0"/>
              <a:t>.</a:t>
            </a:r>
            <a:endParaRPr lang="en-US" dirty="0"/>
          </a:p>
        </p:txBody>
      </p:sp>
    </p:spTree>
    <p:extLst>
      <p:ext uri="{BB962C8B-B14F-4D97-AF65-F5344CB8AC3E}">
        <p14:creationId xmlns:p14="http://schemas.microsoft.com/office/powerpoint/2010/main" val="248128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Making </a:t>
            </a:r>
            <a:r>
              <a:rPr lang="en-US" dirty="0"/>
              <a:t>sure the software works correctly for intended user in his or her normal work environment.</a:t>
            </a:r>
          </a:p>
          <a:p>
            <a:r>
              <a:rPr lang="en-US" b="1" dirty="0" smtClean="0"/>
              <a:t>Alpha test: </a:t>
            </a:r>
            <a:r>
              <a:rPr lang="en-US" dirty="0" smtClean="0"/>
              <a:t>version </a:t>
            </a:r>
            <a:r>
              <a:rPr lang="en-US" dirty="0"/>
              <a:t>of the complete software is tested by customer/developer's site.</a:t>
            </a:r>
          </a:p>
          <a:p>
            <a:r>
              <a:rPr lang="en-US" b="1" dirty="0" smtClean="0"/>
              <a:t>Beta test: </a:t>
            </a:r>
            <a:r>
              <a:rPr lang="en-US" dirty="0" smtClean="0"/>
              <a:t>version </a:t>
            </a:r>
            <a:r>
              <a:rPr lang="en-US" dirty="0"/>
              <a:t>of the complete software is tested by customer at his or her own site without the developer being present</a:t>
            </a:r>
          </a:p>
          <a:p>
            <a:endParaRPr lang="en-US" dirty="0"/>
          </a:p>
        </p:txBody>
      </p:sp>
    </p:spTree>
    <p:extLst>
      <p:ext uri="{BB962C8B-B14F-4D97-AF65-F5344CB8AC3E}">
        <p14:creationId xmlns:p14="http://schemas.microsoft.com/office/powerpoint/2010/main" val="1470251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3291</TotalTime>
  <Words>3487</Words>
  <Application>Microsoft Office PowerPoint</Application>
  <PresentationFormat>Widescreen</PresentationFormat>
  <Paragraphs>273</Paragraphs>
  <Slides>56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Gill Sans MT</vt:lpstr>
      <vt:lpstr>Gallery</vt:lpstr>
      <vt:lpstr>Testing</vt:lpstr>
      <vt:lpstr>Software Testing</vt:lpstr>
      <vt:lpstr>The Followings Are Some Commonly Used Terms Associated With Testing:</vt:lpstr>
      <vt:lpstr>Software Testing Objectives</vt:lpstr>
      <vt:lpstr>Software Testing Principles</vt:lpstr>
      <vt:lpstr>Software Testability Checklist</vt:lpstr>
      <vt:lpstr>PowerPoint Presentation</vt:lpstr>
      <vt:lpstr>Software Testing Process</vt:lpstr>
      <vt:lpstr>Contd…</vt:lpstr>
      <vt:lpstr>PowerPoint Presentation</vt:lpstr>
      <vt:lpstr>Level Of Testing</vt:lpstr>
      <vt:lpstr>PowerPoint Presentation</vt:lpstr>
      <vt:lpstr>CONTD…</vt:lpstr>
      <vt:lpstr>Contd…</vt:lpstr>
      <vt:lpstr>Integration Testing Types Or Approaches</vt:lpstr>
      <vt:lpstr>Contd…</vt:lpstr>
      <vt:lpstr>Contd…</vt:lpstr>
      <vt:lpstr>Contd…</vt:lpstr>
      <vt:lpstr>CONTD…</vt:lpstr>
      <vt:lpstr>CONTD…</vt:lpstr>
      <vt:lpstr>CONTD…</vt:lpstr>
      <vt:lpstr>Steps-How To Do Integration Testing</vt:lpstr>
      <vt:lpstr>PowerPoint Presentation</vt:lpstr>
      <vt:lpstr>PowerPoint Presentation</vt:lpstr>
      <vt:lpstr>PowerPoint Presentation</vt:lpstr>
      <vt:lpstr>Test Case Design Strategies</vt:lpstr>
      <vt:lpstr>Black-box Testing</vt:lpstr>
      <vt:lpstr>White-box Testing</vt:lpstr>
      <vt:lpstr>PowerPoint Presentation</vt:lpstr>
      <vt:lpstr>PowerPoint Presentation</vt:lpstr>
      <vt:lpstr>Differences Between Validation And Verification</vt:lpstr>
      <vt:lpstr>PowerPoint Presentation</vt:lpstr>
      <vt:lpstr>Software Testing Plan</vt:lpstr>
      <vt:lpstr>Debugging</vt:lpstr>
      <vt:lpstr>Software Quality Assurance</vt:lpstr>
      <vt:lpstr>Contd…</vt:lpstr>
      <vt:lpstr>PowerPoint Presentation</vt:lpstr>
      <vt:lpstr>Software Quality Management</vt:lpstr>
      <vt:lpstr>PowerPoint Presentation</vt:lpstr>
      <vt:lpstr>PowerPoint Presentation</vt:lpstr>
      <vt:lpstr>Costs Of Quality</vt:lpstr>
      <vt:lpstr>ISO 9000 Quality Standards</vt:lpstr>
      <vt:lpstr>PowerPoint Presentation</vt:lpstr>
      <vt:lpstr>CMM</vt:lpstr>
      <vt:lpstr>What are the CMM Levels</vt:lpstr>
      <vt:lpstr>PowerPoint Presentation</vt:lpstr>
      <vt:lpstr>Level 1:Initial</vt:lpstr>
      <vt:lpstr>Level 2:Repeatable</vt:lpstr>
      <vt:lpstr>Level 3:Defined</vt:lpstr>
      <vt:lpstr>Level 4:Managed</vt:lpstr>
      <vt:lpstr>Level 5:Optimizing</vt:lpstr>
      <vt:lpstr>PowerPoint Presentation</vt:lpstr>
      <vt:lpstr>Software Reviews</vt:lpstr>
      <vt:lpstr>PowerPoint Presentation</vt:lpstr>
      <vt:lpstr>Unit 6(Software testing and QA): Assignment</vt:lpstr>
      <vt:lpstr>Unit 6(Software testing and QA): Assignment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942</cp:revision>
  <dcterms:created xsi:type="dcterms:W3CDTF">2017-08-11T03:42:09Z</dcterms:created>
  <dcterms:modified xsi:type="dcterms:W3CDTF">2023-06-10T15:31:21Z</dcterms:modified>
</cp:coreProperties>
</file>