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348" r:id="rId2"/>
    <p:sldId id="428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9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0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FBBB3-31AD-4028-85E7-D5EA39453538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34F3-CD82-4C03-9E9C-6BEC3BDA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69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615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58" t="259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6/10/2023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2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4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6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7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400"/>
            </a:pPr>
            <a:r>
              <a:rPr lang="en-US" b="1" cap="none" dirty="0" smtClean="0"/>
              <a:t>Maintenance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3" y="1561514"/>
            <a:ext cx="10251583" cy="458170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SzPts val="2400"/>
            </a:pPr>
            <a:r>
              <a:rPr lang="en-US" sz="2400" dirty="0"/>
              <a:t>IEEE defines maintenance as a process of modifying a software system or component after delivery to correct </a:t>
            </a:r>
            <a:r>
              <a:rPr lang="en-US" sz="2400" dirty="0" smtClean="0"/>
              <a:t>faults, to </a:t>
            </a:r>
            <a:r>
              <a:rPr lang="en-US" sz="2400" dirty="0"/>
              <a:t>improve performance or other attributes or to adapt the product to a changed environment. </a:t>
            </a:r>
            <a:endParaRPr lang="en-US" sz="2400" dirty="0" smtClean="0"/>
          </a:p>
          <a:p>
            <a:pPr lvl="0">
              <a:spcBef>
                <a:spcPts val="0"/>
              </a:spcBef>
              <a:buSzPts val="2400"/>
            </a:pPr>
            <a:r>
              <a:rPr lang="en-US" sz="2400" dirty="0" smtClean="0"/>
              <a:t>The </a:t>
            </a:r>
            <a:r>
              <a:rPr lang="en-US" sz="2400" dirty="0"/>
              <a:t>objective is to ensure </a:t>
            </a:r>
            <a:r>
              <a:rPr lang="en-US" sz="2400" dirty="0" smtClean="0"/>
              <a:t>that the </a:t>
            </a:r>
            <a:r>
              <a:rPr lang="en-US" sz="2400" dirty="0"/>
              <a:t>software is able to accommodate changes after the system has been delivered and deployed</a:t>
            </a:r>
            <a:r>
              <a:rPr lang="en-US" sz="2400" dirty="0" smtClean="0"/>
              <a:t>.</a:t>
            </a:r>
          </a:p>
          <a:p>
            <a:pPr lvl="0">
              <a:spcBef>
                <a:spcPts val="0"/>
              </a:spcBef>
              <a:buSzPts val="2400"/>
            </a:pPr>
            <a:r>
              <a:rPr lang="en-US" sz="2200" dirty="0"/>
              <a:t>Software maintenance is a part of software development life cycle. Its main purpose is to modify and update </a:t>
            </a:r>
            <a:r>
              <a:rPr lang="en-US" sz="2200" dirty="0" smtClean="0"/>
              <a:t>software application </a:t>
            </a:r>
            <a:r>
              <a:rPr lang="en-US" sz="2200" dirty="0"/>
              <a:t>after delivery to correct faults and to improve performance. </a:t>
            </a:r>
            <a:endParaRPr lang="en-US" sz="2200" dirty="0" smtClean="0"/>
          </a:p>
          <a:p>
            <a:pPr lvl="0">
              <a:spcBef>
                <a:spcPts val="0"/>
              </a:spcBef>
              <a:buSzPts val="2400"/>
            </a:pPr>
            <a:r>
              <a:rPr lang="en-US" sz="2200" dirty="0" smtClean="0"/>
              <a:t>Software </a:t>
            </a:r>
            <a:r>
              <a:rPr lang="en-US" sz="2200" dirty="0"/>
              <a:t>is a model of the real </a:t>
            </a:r>
            <a:r>
              <a:rPr lang="en-US" sz="2200" dirty="0" smtClean="0"/>
              <a:t>world. When </a:t>
            </a:r>
            <a:r>
              <a:rPr lang="en-US" sz="2200" dirty="0"/>
              <a:t>the real world changes, the software requires alteration wherever possible.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2853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357522"/>
            <a:ext cx="10019763" cy="57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6" y="399244"/>
            <a:ext cx="10251584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4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10251583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Software Reengineering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61514"/>
            <a:ext cx="10122794" cy="4530193"/>
          </a:xfrm>
        </p:spPr>
        <p:txBody>
          <a:bodyPr>
            <a:normAutofit/>
          </a:bodyPr>
          <a:lstStyle/>
          <a:p>
            <a:r>
              <a:rPr lang="en-US" sz="2200" dirty="0"/>
              <a:t>Software Reengineering is the process of updating software without affecting its functionality. </a:t>
            </a:r>
          </a:p>
          <a:p>
            <a:r>
              <a:rPr lang="en-US" sz="2200" dirty="0"/>
              <a:t>This process may be done by developing </a:t>
            </a:r>
            <a:r>
              <a:rPr lang="en-US" sz="2200" dirty="0" smtClean="0"/>
              <a:t>additional </a:t>
            </a:r>
            <a:r>
              <a:rPr lang="en-US" sz="2200" dirty="0"/>
              <a:t>features on the software and adding functionalities that may or may not be required </a:t>
            </a:r>
            <a:r>
              <a:rPr lang="en-US" sz="2200" dirty="0" smtClean="0"/>
              <a:t>but </a:t>
            </a:r>
            <a:r>
              <a:rPr lang="en-US" sz="2200" dirty="0"/>
              <a:t>considered to make the software experience better and more efficient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Thus, software reengineering is a step towards continuous improvement of software for it to be handled better by developers and clients alike.</a:t>
            </a:r>
          </a:p>
          <a:p>
            <a:r>
              <a:rPr lang="en-US" sz="2200" dirty="0"/>
              <a:t>Additionally, it is a way to make existing products continue in service.</a:t>
            </a:r>
          </a:p>
        </p:txBody>
      </p:sp>
    </p:spTree>
    <p:extLst>
      <p:ext uri="{BB962C8B-B14F-4D97-AF65-F5344CB8AC3E}">
        <p14:creationId xmlns:p14="http://schemas.microsoft.com/office/powerpoint/2010/main" val="70757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/>
          <a:lstStyle/>
          <a:p>
            <a:r>
              <a:rPr lang="en-US" dirty="0"/>
              <a:t>Reengineering allows you to discover unnecessary steps and resources that have been implemented in our current software and remove them from </a:t>
            </a:r>
            <a:r>
              <a:rPr lang="en-US" dirty="0" smtClean="0"/>
              <a:t>the </a:t>
            </a:r>
            <a:r>
              <a:rPr lang="en-US" dirty="0" err="1" smtClean="0"/>
              <a:t>implemention</a:t>
            </a:r>
            <a:r>
              <a:rPr lang="en-US" dirty="0"/>
              <a:t>, therefore minimizing the costs(time, financial, direct, indirect </a:t>
            </a:r>
            <a:r>
              <a:rPr lang="en-US" dirty="0" err="1"/>
              <a:t>etc</a:t>
            </a:r>
            <a:r>
              <a:rPr lang="en-US" dirty="0"/>
              <a:t>) that could be incurred. If a client needs a product you </a:t>
            </a:r>
            <a:r>
              <a:rPr lang="en-US" dirty="0" smtClean="0"/>
              <a:t>already have </a:t>
            </a:r>
            <a:r>
              <a:rPr lang="en-US" dirty="0"/>
              <a:t>but requires added features, we may only have to re-engineer the existing </a:t>
            </a:r>
            <a:r>
              <a:rPr lang="en-US" dirty="0" smtClean="0"/>
              <a:t>one </a:t>
            </a:r>
            <a:r>
              <a:rPr lang="en-US" dirty="0"/>
              <a:t>to save costs</a:t>
            </a:r>
            <a:r>
              <a:rPr lang="en-US" dirty="0" smtClean="0"/>
              <a:t>.</a:t>
            </a:r>
          </a:p>
          <a:p>
            <a:r>
              <a:rPr lang="en-US" dirty="0"/>
              <a:t>Software Re-engineering is the examination and alteration of a system to reconstitute it in a new form. In Software Re-engineering, we are improving the </a:t>
            </a:r>
            <a:r>
              <a:rPr lang="en-US" dirty="0" smtClean="0"/>
              <a:t>software </a:t>
            </a:r>
            <a:r>
              <a:rPr lang="en-US" dirty="0"/>
              <a:t>to make it more efficient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163639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Reengineering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 smtClean="0"/>
              <a:t>Restructuring or rewriting part or all of a system without changing its functionality.</a:t>
            </a:r>
          </a:p>
          <a:p>
            <a:r>
              <a:rPr lang="en-US" dirty="0" smtClean="0"/>
              <a:t>Applicable when some (but not all) subsystems of a larger system require frequent maintenance</a:t>
            </a:r>
          </a:p>
          <a:p>
            <a:r>
              <a:rPr lang="en-US" dirty="0" smtClean="0"/>
              <a:t>Reengineering involves putting in the effort to make it easier to maintain.</a:t>
            </a:r>
          </a:p>
          <a:p>
            <a:r>
              <a:rPr lang="en-US" dirty="0" smtClean="0"/>
              <a:t>The reengineered system may also be restructured and should be re-documented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Re-Engineering cost factors: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 smtClean="0"/>
              <a:t>The quality of the software to be re-engineered.</a:t>
            </a:r>
          </a:p>
          <a:p>
            <a:r>
              <a:rPr lang="en-US" dirty="0" smtClean="0"/>
              <a:t>The tool support availability for engineering.</a:t>
            </a:r>
          </a:p>
          <a:p>
            <a:r>
              <a:rPr lang="en-US" dirty="0" smtClean="0"/>
              <a:t>Extend of the data conversion which is required.</a:t>
            </a:r>
          </a:p>
          <a:p>
            <a:r>
              <a:rPr lang="en-US" dirty="0" smtClean="0"/>
              <a:t>The availability of expert staff for 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2" y="123623"/>
            <a:ext cx="9672034" cy="5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524" y="209818"/>
            <a:ext cx="9912440" cy="59462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/>
              <a:t>1. Inventory Analysis: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Every software organization should have an inventory of all the applications.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Inventory can be nothing more than a spreadsheet model containing information that provides a detailed description of every active application.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By sorting this information according to business criticality, longevity, current maintainability and other location important criteria, candidates for re-engineering appear.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Resource can then be allocated to candidate application for re-engineering work.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/>
              <a:t>2. Document reconstructing: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Documentation of a system either explains how it operate or how to use it.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Documentation must be updated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The system is business critical and must be fully re-documented.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8462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524" y="209818"/>
            <a:ext cx="9912440" cy="5946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3</a:t>
            </a:r>
            <a:r>
              <a:rPr lang="en-US" sz="2200" b="1" dirty="0" smtClean="0"/>
              <a:t>. </a:t>
            </a:r>
            <a:r>
              <a:rPr lang="en-US" sz="2200" b="1" dirty="0"/>
              <a:t>Reverse Engineering: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Reverse </a:t>
            </a:r>
            <a:r>
              <a:rPr lang="en-US" sz="2200" dirty="0"/>
              <a:t>engineering is a process of design recovery. Reverse engineering tools extracts data, architectural and procedural design </a:t>
            </a:r>
            <a:r>
              <a:rPr lang="en-US" sz="2200" dirty="0" smtClean="0"/>
              <a:t>information from </a:t>
            </a:r>
            <a:r>
              <a:rPr lang="en-US" sz="2200" dirty="0"/>
              <a:t>an existing program.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Reverse </a:t>
            </a:r>
            <a:r>
              <a:rPr lang="en-US" sz="2200" dirty="0"/>
              <a:t>engineering is often done to generate engineering documentation for existing products for </a:t>
            </a:r>
            <a:r>
              <a:rPr lang="en-US" sz="2200" dirty="0" smtClean="0"/>
              <a:t>verification, authorization </a:t>
            </a:r>
            <a:r>
              <a:rPr lang="en-US" sz="2200" dirty="0"/>
              <a:t>and quality </a:t>
            </a:r>
            <a:r>
              <a:rPr lang="en-US" sz="2200" dirty="0" smtClean="0"/>
              <a:t>purposes.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/>
              <a:t>4. Code </a:t>
            </a:r>
            <a:r>
              <a:rPr lang="en-US" sz="2200" b="1" dirty="0"/>
              <a:t>Reconstructing: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To accomplish code reconstructing, the source code is analyzed and unsatisfactory performance identified. Violations of structured </a:t>
            </a:r>
            <a:r>
              <a:rPr lang="en-US" sz="2200" dirty="0" smtClean="0"/>
              <a:t>programming construct </a:t>
            </a:r>
            <a:r>
              <a:rPr lang="en-US" sz="2200" dirty="0"/>
              <a:t>are noted and code is then reconstructed. </a:t>
            </a:r>
            <a:r>
              <a:rPr lang="en-US" sz="2200" dirty="0" smtClean="0"/>
              <a:t>Restructuring </a:t>
            </a:r>
            <a:r>
              <a:rPr lang="en-US" sz="2200" dirty="0"/>
              <a:t>deals with the rearranging or reconstructing the source code and </a:t>
            </a:r>
            <a:r>
              <a:rPr lang="en-US" sz="2200" dirty="0" smtClean="0"/>
              <a:t> deciding </a:t>
            </a:r>
            <a:r>
              <a:rPr lang="en-US" sz="2200" dirty="0"/>
              <a:t>whether to retain or change the programming language. 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However</a:t>
            </a:r>
            <a:r>
              <a:rPr lang="en-US" sz="2200" dirty="0"/>
              <a:t>, this </a:t>
            </a:r>
            <a:r>
              <a:rPr lang="en-US" sz="2200" dirty="0" smtClean="0"/>
              <a:t>shouldn't </a:t>
            </a:r>
            <a:r>
              <a:rPr lang="en-US" sz="2200" dirty="0"/>
              <a:t>impact the existing functionalities of the software </a:t>
            </a:r>
            <a:r>
              <a:rPr lang="en-US" sz="2200" dirty="0" smtClean="0"/>
              <a:t>but further </a:t>
            </a:r>
            <a:r>
              <a:rPr lang="en-US" sz="2200" dirty="0"/>
              <a:t>enhance them instead for more reliable performance and maintainability.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resultant </a:t>
            </a:r>
            <a:r>
              <a:rPr lang="en-US" sz="2200" dirty="0" smtClean="0"/>
              <a:t>restructured </a:t>
            </a:r>
            <a:r>
              <a:rPr lang="en-US" sz="2200" dirty="0"/>
              <a:t>code is reviewed and tested to ensure that no anomalies have been introduced.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0802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Contd..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1561514"/>
            <a:ext cx="10225825" cy="4568830"/>
          </a:xfrm>
        </p:spPr>
        <p:txBody>
          <a:bodyPr>
            <a:normAutofit/>
          </a:bodyPr>
          <a:lstStyle/>
          <a:p>
            <a:r>
              <a:rPr lang="en-US" sz="2400" dirty="0"/>
              <a:t>Software maintenance is a vast activity which includes optimization, error correction, deletion of discarded features </a:t>
            </a:r>
            <a:r>
              <a:rPr lang="en-US" sz="2400" dirty="0" smtClean="0"/>
              <a:t>and enhancement </a:t>
            </a:r>
            <a:r>
              <a:rPr lang="en-US" sz="2400" dirty="0"/>
              <a:t>of existing features.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these changes are necessary, a mechanism must be created for </a:t>
            </a:r>
            <a:r>
              <a:rPr lang="en-US" sz="2400" dirty="0" smtClean="0"/>
              <a:t>estimation,  controlling </a:t>
            </a:r>
            <a:r>
              <a:rPr lang="en-US" sz="2400" dirty="0"/>
              <a:t>and making modifications.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essential part of software maintenance requires preparation of </a:t>
            </a:r>
            <a:r>
              <a:rPr lang="en-US" sz="2400" dirty="0" smtClean="0"/>
              <a:t>an accurate </a:t>
            </a:r>
            <a:r>
              <a:rPr lang="en-US" sz="2400" dirty="0"/>
              <a:t>plan during the development cycle. </a:t>
            </a:r>
            <a:endParaRPr lang="en-US" sz="2400" dirty="0" smtClean="0"/>
          </a:p>
          <a:p>
            <a:r>
              <a:rPr lang="en-US" sz="2400" dirty="0" smtClean="0"/>
              <a:t>Typically</a:t>
            </a:r>
            <a:r>
              <a:rPr lang="en-US" sz="2400" dirty="0"/>
              <a:t>, maintenance takes up about 40-80% of the project </a:t>
            </a:r>
            <a:r>
              <a:rPr lang="en-US" sz="2400" dirty="0" smtClean="0"/>
              <a:t>cost, usually </a:t>
            </a:r>
            <a:r>
              <a:rPr lang="en-US" sz="2400" dirty="0"/>
              <a:t>closer to the higher pole. Hence, a focus on maintenance definitely helps keep costs down</a:t>
            </a:r>
          </a:p>
        </p:txBody>
      </p:sp>
    </p:spTree>
    <p:extLst>
      <p:ext uri="{BB962C8B-B14F-4D97-AF65-F5344CB8AC3E}">
        <p14:creationId xmlns:p14="http://schemas.microsoft.com/office/powerpoint/2010/main" val="189756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6524" y="209819"/>
            <a:ext cx="9912440" cy="58303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5. Data Restructuring: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Data restructuring begins with the reverse engineering activity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Current data architecture is dissect, and necessary data models are defined.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Data objects and attributes are identified, and existing data structure are reviewed for quality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6. Forward Engineering: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Forward Engineering also called as renovation or reclamation not only for recovers design information </a:t>
            </a:r>
            <a:r>
              <a:rPr lang="en-US" sz="2200" dirty="0" smtClean="0"/>
              <a:t>from existing </a:t>
            </a:r>
            <a:r>
              <a:rPr lang="en-US" sz="2200" dirty="0"/>
              <a:t>software but uses this information to alter or </a:t>
            </a:r>
            <a:r>
              <a:rPr lang="en-US" sz="2200" dirty="0" smtClean="0"/>
              <a:t>reconstitute </a:t>
            </a:r>
            <a:r>
              <a:rPr lang="en-US" sz="2200" dirty="0"/>
              <a:t>the existing system in an effort to improve its overall quality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3408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/>
              <a:t>Reverse Engineering</a:t>
            </a:r>
            <a:br>
              <a:rPr lang="en-US" b="1" cap="none" dirty="0" smtClean="0"/>
            </a:b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5" y="1561514"/>
            <a:ext cx="10277340" cy="4530193"/>
          </a:xfrm>
        </p:spPr>
        <p:txBody>
          <a:bodyPr>
            <a:noAutofit/>
          </a:bodyPr>
          <a:lstStyle/>
          <a:p>
            <a:r>
              <a:rPr lang="en-US" sz="1900" dirty="0" smtClean="0"/>
              <a:t>Reverse </a:t>
            </a:r>
            <a:r>
              <a:rPr lang="en-US" sz="1900" dirty="0"/>
              <a:t>engineering is the process of discovering the technological principles of a human made device, object or system through analysis of its structure, function and </a:t>
            </a:r>
            <a:r>
              <a:rPr lang="en-US" sz="1900" dirty="0" smtClean="0"/>
              <a:t>operation.</a:t>
            </a:r>
            <a:endParaRPr lang="en-US" sz="1900" dirty="0"/>
          </a:p>
          <a:p>
            <a:r>
              <a:rPr lang="en-US" sz="1900" dirty="0"/>
              <a:t>It often involves taking something (</a:t>
            </a:r>
            <a:r>
              <a:rPr lang="en-US" sz="1900" dirty="0" err="1"/>
              <a:t>e.g</a:t>
            </a:r>
            <a:r>
              <a:rPr lang="en-US" sz="1900" dirty="0"/>
              <a:t>, a mechanical device, electronic component, or software program) apart and analyzing its working in detail to be </a:t>
            </a:r>
            <a:r>
              <a:rPr lang="en-US" sz="1900" dirty="0" smtClean="0"/>
              <a:t>used in </a:t>
            </a:r>
            <a:r>
              <a:rPr lang="en-US" sz="1900" dirty="0"/>
              <a:t>maintenance</a:t>
            </a:r>
          </a:p>
          <a:p>
            <a:r>
              <a:rPr lang="en-US" sz="1900" dirty="0" smtClean="0"/>
              <a:t>Reverse </a:t>
            </a:r>
            <a:r>
              <a:rPr lang="en-US" sz="1900" dirty="0"/>
              <a:t>engineering and re-engineering of software is becoming increasingly common with our dependence on computers and the internet.</a:t>
            </a:r>
          </a:p>
          <a:p>
            <a:r>
              <a:rPr lang="en-US" sz="1900" dirty="0"/>
              <a:t>Software, games and websites are often reverse engineered to discover their software code and then re-engineered to produce new, often fraudulent copies</a:t>
            </a:r>
          </a:p>
          <a:p>
            <a:r>
              <a:rPr lang="en-US" sz="1900" dirty="0"/>
              <a:t>Unlike re-engineering, reverse engineering takes a finished product with the aim of discovering how it works by testing it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Reverse Engineering is finding out how a product works from the finished product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9609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167425"/>
            <a:ext cx="10792495" cy="59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/>
              <a:t>Configuration Management</a:t>
            </a:r>
            <a:br>
              <a:rPr lang="en-US" b="1" cap="none" dirty="0" smtClean="0"/>
            </a:br>
            <a:endParaRPr lang="en-US" b="1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changes are inevitable</a:t>
            </a:r>
          </a:p>
          <a:p>
            <a:r>
              <a:rPr lang="en-US" dirty="0"/>
              <a:t>One goal of software engineering is to improve how easy it is to change software</a:t>
            </a:r>
          </a:p>
          <a:p>
            <a:r>
              <a:rPr lang="en-US" dirty="0"/>
              <a:t>Configuration management is all about change control</a:t>
            </a:r>
          </a:p>
          <a:p>
            <a:r>
              <a:rPr lang="en-US" dirty="0"/>
              <a:t>Every software engineer has to be concerned with how changes made to work products are tracked and </a:t>
            </a:r>
            <a:r>
              <a:rPr lang="en-US" dirty="0" smtClean="0"/>
              <a:t>propagated throughout </a:t>
            </a:r>
            <a:r>
              <a:rPr lang="en-US" dirty="0"/>
              <a:t>a project.</a:t>
            </a:r>
          </a:p>
          <a:p>
            <a:r>
              <a:rPr lang="en-US" dirty="0"/>
              <a:t>To ensure quality is maintained the change process must be audited.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90153"/>
            <a:ext cx="10303098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154546"/>
            <a:ext cx="9826580" cy="59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128788"/>
            <a:ext cx="10019763" cy="60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Software Configuration Items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6074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CI </a:t>
            </a:r>
            <a:r>
              <a:rPr lang="en-US" dirty="0"/>
              <a:t>is a component of a system that is treated as a self contained unit for the purposed of identification and change </a:t>
            </a:r>
            <a:r>
              <a:rPr lang="en-US" dirty="0" smtClean="0"/>
              <a:t>control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Computer programs</a:t>
            </a:r>
          </a:p>
          <a:p>
            <a:pPr lvl="1"/>
            <a:r>
              <a:rPr lang="en-US" sz="2200" dirty="0" smtClean="0"/>
              <a:t>Source </a:t>
            </a:r>
            <a:r>
              <a:rPr lang="en-US" sz="2200" dirty="0"/>
              <a:t>code</a:t>
            </a:r>
          </a:p>
          <a:p>
            <a:pPr lvl="1"/>
            <a:r>
              <a:rPr lang="en-US" sz="2200" dirty="0" smtClean="0"/>
              <a:t>Test </a:t>
            </a:r>
            <a:r>
              <a:rPr lang="en-US" sz="2200" dirty="0"/>
              <a:t>case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pPr lvl="1"/>
            <a:r>
              <a:rPr lang="en-US" sz="2200" dirty="0" smtClean="0"/>
              <a:t>technical</a:t>
            </a:r>
            <a:endParaRPr lang="en-US" sz="2200" dirty="0"/>
          </a:p>
          <a:p>
            <a:pPr lvl="1"/>
            <a:r>
              <a:rPr lang="en-US" sz="2200" dirty="0" smtClean="0"/>
              <a:t>user</a:t>
            </a:r>
            <a:endParaRPr lang="en-US" sz="2200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lvl="1"/>
            <a:r>
              <a:rPr lang="en-US" sz="2200" dirty="0" smtClean="0"/>
              <a:t>contained </a:t>
            </a:r>
            <a:r>
              <a:rPr lang="en-US" sz="2200" dirty="0"/>
              <a:t>within the program</a:t>
            </a:r>
          </a:p>
          <a:p>
            <a:pPr lvl="1"/>
            <a:r>
              <a:rPr lang="en-US" sz="2200" dirty="0" smtClean="0"/>
              <a:t>external </a:t>
            </a:r>
            <a:r>
              <a:rPr lang="en-US" sz="2200" dirty="0"/>
              <a:t>data(e.g. files and databases)</a:t>
            </a:r>
          </a:p>
        </p:txBody>
      </p:sp>
    </p:spTree>
    <p:extLst>
      <p:ext uri="{BB962C8B-B14F-4D97-AF65-F5344CB8AC3E}">
        <p14:creationId xmlns:p14="http://schemas.microsoft.com/office/powerpoint/2010/main" val="43242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Tasks In SCM Process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/>
              <a:t>identification</a:t>
            </a:r>
          </a:p>
          <a:p>
            <a:r>
              <a:rPr lang="en-US" dirty="0"/>
              <a:t>Baselines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Change Control</a:t>
            </a:r>
          </a:p>
          <a:p>
            <a:r>
              <a:rPr lang="en-US" dirty="0"/>
              <a:t>Configuration Status Accounting</a:t>
            </a:r>
          </a:p>
          <a:p>
            <a:r>
              <a:rPr lang="en-US" dirty="0"/>
              <a:t>Configuration Audits and Reviews</a:t>
            </a:r>
          </a:p>
        </p:txBody>
      </p:sp>
    </p:spTree>
    <p:extLst>
      <p:ext uri="{BB962C8B-B14F-4D97-AF65-F5344CB8AC3E}">
        <p14:creationId xmlns:p14="http://schemas.microsoft.com/office/powerpoint/2010/main" val="3626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90152"/>
            <a:ext cx="10663707" cy="5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5" y="255900"/>
            <a:ext cx="9994006" cy="58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Versioning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5" y="1561514"/>
            <a:ext cx="10238704" cy="450443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Versioning </a:t>
            </a:r>
            <a:r>
              <a:rPr lang="en-US" sz="2200" dirty="0"/>
              <a:t>allows development teams to keep track of changes they make to the project code. </a:t>
            </a:r>
          </a:p>
          <a:p>
            <a:r>
              <a:rPr lang="en-US" sz="2200" dirty="0"/>
              <a:t>The changes may include new functions, features or bug fixes. Minor changes can also be tracked in a similar manner. </a:t>
            </a:r>
          </a:p>
          <a:p>
            <a:r>
              <a:rPr lang="en-US" sz="2200" dirty="0"/>
              <a:t>Sometimes, entirely new functions and features are released based on developments across multiple versions.</a:t>
            </a:r>
          </a:p>
        </p:txBody>
      </p:sp>
    </p:spTree>
    <p:extLst>
      <p:ext uri="{BB962C8B-B14F-4D97-AF65-F5344CB8AC3E}">
        <p14:creationId xmlns:p14="http://schemas.microsoft.com/office/powerpoint/2010/main" val="290479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41669"/>
            <a:ext cx="10496282" cy="46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2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7" y="187683"/>
            <a:ext cx="9994005" cy="43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9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257577"/>
            <a:ext cx="10238704" cy="57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206062"/>
            <a:ext cx="10251583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1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128789"/>
            <a:ext cx="8693239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6" y="193182"/>
            <a:ext cx="10122794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0" y="334851"/>
            <a:ext cx="10303098" cy="46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Unit 7(Maintenance) : Assignment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10036376" cy="4555951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software reengineering? List its advantages. Explain source code translation and reverse engineering approach in brief.</a:t>
            </a:r>
          </a:p>
          <a:p>
            <a:r>
              <a:rPr lang="en-US" dirty="0"/>
              <a:t>Why software maintenance is considered as major component in SDL? Explain software maintenance types.</a:t>
            </a:r>
          </a:p>
          <a:p>
            <a:r>
              <a:rPr lang="en-US" dirty="0"/>
              <a:t>What do you mean by configuration management? Why it is important? </a:t>
            </a:r>
            <a:r>
              <a:rPr lang="en-US" dirty="0" smtClean="0"/>
              <a:t>Explain</a:t>
            </a:r>
          </a:p>
          <a:p>
            <a:r>
              <a:rPr lang="en-US" dirty="0" smtClean="0"/>
              <a:t>Explain about reverse engineering.</a:t>
            </a:r>
          </a:p>
          <a:p>
            <a:r>
              <a:rPr lang="en-US" dirty="0"/>
              <a:t>Explain about the maintenance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47" y="528503"/>
            <a:ext cx="8301977" cy="55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0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Types Of Maintenance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5" y="1561514"/>
            <a:ext cx="10135673" cy="4478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Corrective </a:t>
            </a:r>
            <a:r>
              <a:rPr lang="en-US" b="1" dirty="0"/>
              <a:t>Maintenance</a:t>
            </a:r>
          </a:p>
          <a:p>
            <a:r>
              <a:rPr lang="en-US" dirty="0"/>
              <a:t>In the presence of any problems, these problems are corrected by taking up the corrective maintenance.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problems may be either </a:t>
            </a:r>
            <a:r>
              <a:rPr lang="en-US" dirty="0" smtClean="0"/>
              <a:t>discovered by </a:t>
            </a:r>
            <a:r>
              <a:rPr lang="en-US" dirty="0"/>
              <a:t>the user or the reports generated by the </a:t>
            </a:r>
            <a:r>
              <a:rPr lang="en-US" dirty="0" smtClean="0"/>
              <a:t>user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Adaptive Maintenance</a:t>
            </a:r>
          </a:p>
          <a:p>
            <a:r>
              <a:rPr lang="en-US" dirty="0"/>
              <a:t>For keeping the product up-dated with respect to the technological changes, organizational business rules and policies, the </a:t>
            </a:r>
            <a:r>
              <a:rPr lang="en-US" dirty="0" smtClean="0"/>
              <a:t>software is </a:t>
            </a:r>
            <a:r>
              <a:rPr lang="en-US" dirty="0"/>
              <a:t>modified and updated by using </a:t>
            </a:r>
            <a:r>
              <a:rPr lang="en-US" dirty="0" smtClean="0"/>
              <a:t>adaptive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3341" y="235576"/>
            <a:ext cx="10277341" cy="584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Perfective Maintenance</a:t>
            </a:r>
          </a:p>
          <a:p>
            <a:r>
              <a:rPr lang="en-US" dirty="0"/>
              <a:t>Perfective changes refers to the evolution of requirements and features in our existing system.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our software gets exposed to </a:t>
            </a:r>
            <a:r>
              <a:rPr lang="en-US" dirty="0" smtClean="0"/>
              <a:t>users they </a:t>
            </a:r>
            <a:r>
              <a:rPr lang="en-US" dirty="0"/>
              <a:t>will think of different ways to expand the system or suggest new features that they would like to see as part of the </a:t>
            </a:r>
            <a:r>
              <a:rPr lang="en-US" dirty="0" smtClean="0"/>
              <a:t>software, </a:t>
            </a:r>
            <a:r>
              <a:rPr lang="en-US" dirty="0"/>
              <a:t>which in turn can become future enhancements to the system. </a:t>
            </a:r>
            <a:endParaRPr lang="en-US" dirty="0" smtClean="0"/>
          </a:p>
          <a:p>
            <a:r>
              <a:rPr lang="en-US" dirty="0" smtClean="0"/>
              <a:t>Perfective </a:t>
            </a:r>
            <a:r>
              <a:rPr lang="en-US" dirty="0"/>
              <a:t>changes also includes removing features from a </a:t>
            </a:r>
            <a:r>
              <a:rPr lang="en-US" dirty="0" smtClean="0"/>
              <a:t>system that </a:t>
            </a:r>
            <a:r>
              <a:rPr lang="en-US" dirty="0"/>
              <a:t>are not effective and functional to the end goal of the system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Preventive Maintenance</a:t>
            </a:r>
          </a:p>
          <a:p>
            <a:r>
              <a:rPr lang="en-US" dirty="0"/>
              <a:t>The probable future </a:t>
            </a:r>
            <a:r>
              <a:rPr lang="en-US" dirty="0" smtClean="0"/>
              <a:t>problems </a:t>
            </a:r>
            <a:r>
              <a:rPr lang="en-US" dirty="0"/>
              <a:t>of the software are prevented by regularly updating and modifying the software which is known as </a:t>
            </a:r>
            <a:r>
              <a:rPr lang="en-US" dirty="0" smtClean="0"/>
              <a:t>preventive maintenance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issues that are likely to cause big problems in the future are being addressed by preventive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6448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0" y="231819"/>
            <a:ext cx="10277341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450761"/>
            <a:ext cx="9903853" cy="56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174065"/>
            <a:ext cx="10251583" cy="59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0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3416</TotalTime>
  <Words>1407</Words>
  <Application>Microsoft Office PowerPoint</Application>
  <PresentationFormat>Widescreen</PresentationFormat>
  <Paragraphs>108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Gill Sans MT</vt:lpstr>
      <vt:lpstr>Gallery</vt:lpstr>
      <vt:lpstr>Maintenance</vt:lpstr>
      <vt:lpstr>Contd..</vt:lpstr>
      <vt:lpstr>PowerPoint Presentation</vt:lpstr>
      <vt:lpstr>PowerPoint Presentation</vt:lpstr>
      <vt:lpstr>Types Of Maintenance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Reengineering</vt:lpstr>
      <vt:lpstr>Contd…</vt:lpstr>
      <vt:lpstr>Reengineering</vt:lpstr>
      <vt:lpstr>Re-Engineering cost factors:</vt:lpstr>
      <vt:lpstr>PowerPoint Presentation</vt:lpstr>
      <vt:lpstr>PowerPoint Presentation</vt:lpstr>
      <vt:lpstr>PowerPoint Presentation</vt:lpstr>
      <vt:lpstr>PowerPoint Presentation</vt:lpstr>
      <vt:lpstr>Reverse Engineering </vt:lpstr>
      <vt:lpstr>PowerPoint Presentation</vt:lpstr>
      <vt:lpstr>Configuration Management </vt:lpstr>
      <vt:lpstr>PowerPoint Presentation</vt:lpstr>
      <vt:lpstr>PowerPoint Presentation</vt:lpstr>
      <vt:lpstr>PowerPoint Presentation</vt:lpstr>
      <vt:lpstr>Software Configuration Items</vt:lpstr>
      <vt:lpstr>Tasks In SCM Process</vt:lpstr>
      <vt:lpstr>PowerPoint Presentation</vt:lpstr>
      <vt:lpstr>Versioning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7(Maintenance) :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Binod Thapa</cp:lastModifiedBy>
  <cp:revision>990</cp:revision>
  <dcterms:created xsi:type="dcterms:W3CDTF">2017-08-11T03:42:09Z</dcterms:created>
  <dcterms:modified xsi:type="dcterms:W3CDTF">2023-06-10T16:02:36Z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1271757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