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348" r:id="rId2"/>
    <p:sldId id="429" r:id="rId3"/>
    <p:sldId id="428" r:id="rId4"/>
    <p:sldId id="357" r:id="rId5"/>
    <p:sldId id="358" r:id="rId6"/>
    <p:sldId id="426" r:id="rId7"/>
    <p:sldId id="349" r:id="rId8"/>
    <p:sldId id="350" r:id="rId9"/>
    <p:sldId id="351" r:id="rId10"/>
    <p:sldId id="346" r:id="rId11"/>
    <p:sldId id="339" r:id="rId12"/>
    <p:sldId id="352" r:id="rId13"/>
    <p:sldId id="338" r:id="rId14"/>
    <p:sldId id="284" r:id="rId15"/>
    <p:sldId id="356" r:id="rId16"/>
    <p:sldId id="359" r:id="rId17"/>
    <p:sldId id="360" r:id="rId18"/>
    <p:sldId id="362" r:id="rId19"/>
    <p:sldId id="363" r:id="rId20"/>
    <p:sldId id="427" r:id="rId21"/>
    <p:sldId id="364" r:id="rId22"/>
    <p:sldId id="365" r:id="rId23"/>
    <p:sldId id="366" r:id="rId24"/>
    <p:sldId id="367" r:id="rId25"/>
    <p:sldId id="375" r:id="rId26"/>
    <p:sldId id="368" r:id="rId27"/>
    <p:sldId id="373" r:id="rId28"/>
    <p:sldId id="374" r:id="rId29"/>
    <p:sldId id="43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706" autoAdjust="0"/>
    <p:restoredTop sz="94660"/>
  </p:normalViewPr>
  <p:slideViewPr>
    <p:cSldViewPr snapToGrid="0">
      <p:cViewPr varScale="1">
        <p:scale>
          <a:sx n="73" d="100"/>
          <a:sy n="73" d="100"/>
        </p:scale>
        <p:origin x="-63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FBBB3-31AD-4028-85E7-D5EA39453538}" type="datetimeFigureOut">
              <a:rPr lang="en-US" smtClean="0"/>
              <a:pPr/>
              <a:t>4/6/2023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334F3-CD82-4C03-9E9C-6BEC3BDAAFAF}" type="slidenum">
              <a:rPr lang="en-US" smtClean="0"/>
              <a:pPr/>
              <a:t>‹#›</a:t>
            </a:fld>
            <a:endParaRPr lang="en-US"/>
          </a:p>
        </p:txBody>
      </p:sp>
    </p:spTree>
    <p:extLst>
      <p:ext uri="{BB962C8B-B14F-4D97-AF65-F5344CB8AC3E}">
        <p14:creationId xmlns:p14="http://schemas.microsoft.com/office/powerpoint/2010/main" xmlns="" val="1711774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453621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2229383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9" y="804520"/>
            <a:ext cx="9603275" cy="756994"/>
          </a:xfrm>
        </p:spPr>
        <p:txBody>
          <a:bodyPr/>
          <a:lstStyle/>
          <a:p>
            <a:r>
              <a:rPr lang="en-US" dirty="0"/>
              <a:t>Click to edit Master title style</a:t>
            </a:r>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3" name="Straight Connector 32"/>
          <p:cNvCxnSpPr/>
          <p:nvPr/>
        </p:nvCxnSpPr>
        <p:spPr>
          <a:xfrm>
            <a:off x="1451579" y="1561514"/>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4/6/2023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xmlns=""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4/6/2023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Software</a:t>
            </a:r>
            <a:endParaRPr lang="en-US" b="1" cap="none" dirty="0"/>
          </a:p>
        </p:txBody>
      </p:sp>
      <p:sp>
        <p:nvSpPr>
          <p:cNvPr id="3" name="Content Placeholder 2"/>
          <p:cNvSpPr>
            <a:spLocks noGrp="1"/>
          </p:cNvSpPr>
          <p:nvPr>
            <p:ph idx="1"/>
          </p:nvPr>
        </p:nvSpPr>
        <p:spPr>
          <a:xfrm>
            <a:off x="1451579" y="1561514"/>
            <a:ext cx="9603275" cy="4581709"/>
          </a:xfrm>
        </p:spPr>
        <p:txBody>
          <a:bodyPr>
            <a:noAutofit/>
          </a:bodyPr>
          <a:lstStyle/>
          <a:p>
            <a:pPr lvl="0">
              <a:spcBef>
                <a:spcPts val="0"/>
              </a:spcBef>
              <a:buSzPts val="2400"/>
            </a:pPr>
            <a:r>
              <a:rPr lang="en-US" sz="2200" b="1" dirty="0"/>
              <a:t>Software</a:t>
            </a:r>
            <a:r>
              <a:rPr lang="en-US" sz="2200" dirty="0"/>
              <a:t> is a set of computer programs and associated documentation and data</a:t>
            </a:r>
            <a:r>
              <a:rPr lang="en-US" sz="2200" dirty="0" smtClean="0"/>
              <a:t>.</a:t>
            </a:r>
          </a:p>
          <a:p>
            <a:pPr lvl="0">
              <a:spcBef>
                <a:spcPts val="0"/>
              </a:spcBef>
              <a:buSzPts val="2400"/>
            </a:pPr>
            <a:r>
              <a:rPr lang="en-US" sz="2400" dirty="0"/>
              <a:t>Software is defined as a collection of computer programs, procedures, rules, and data.</a:t>
            </a:r>
            <a:endParaRPr lang="en-US" sz="2200" dirty="0" smtClean="0"/>
          </a:p>
          <a:p>
            <a:pPr lvl="0">
              <a:spcBef>
                <a:spcPts val="0"/>
              </a:spcBef>
              <a:buSzPts val="2400"/>
            </a:pPr>
            <a:r>
              <a:rPr lang="en-US" sz="2200" dirty="0"/>
              <a:t>Software is a set of programs, which is designed to perform a well-defined function. </a:t>
            </a:r>
            <a:endParaRPr lang="en-US" sz="2200" dirty="0" smtClean="0"/>
          </a:p>
          <a:p>
            <a:pPr lvl="0">
              <a:spcBef>
                <a:spcPts val="0"/>
              </a:spcBef>
              <a:buSzPts val="2400"/>
            </a:pPr>
            <a:r>
              <a:rPr lang="en-US" sz="2200" dirty="0" smtClean="0"/>
              <a:t>A </a:t>
            </a:r>
            <a:r>
              <a:rPr lang="en-US" sz="2200" dirty="0"/>
              <a:t>program is a sequence of instructions written to solve a particular problem</a:t>
            </a:r>
            <a:r>
              <a:rPr lang="en-US" sz="2200" dirty="0" smtClean="0"/>
              <a:t>. </a:t>
            </a:r>
          </a:p>
          <a:p>
            <a:pPr marL="0" lvl="0" indent="0">
              <a:spcBef>
                <a:spcPts val="0"/>
              </a:spcBef>
              <a:buSzPts val="2400"/>
              <a:buNone/>
            </a:pPr>
            <a:endParaRPr lang="en-US" sz="2200" dirty="0"/>
          </a:p>
          <a:p>
            <a:pPr lvl="0">
              <a:spcBef>
                <a:spcPts val="0"/>
              </a:spcBef>
              <a:buSzPts val="2400"/>
            </a:pPr>
            <a:endParaRPr lang="en-US" sz="2100" dirty="0"/>
          </a:p>
        </p:txBody>
      </p:sp>
      <p:sp>
        <p:nvSpPr>
          <p:cNvPr id="4" name="Rectangle 3"/>
          <p:cNvSpPr/>
          <p:nvPr/>
        </p:nvSpPr>
        <p:spPr>
          <a:xfrm>
            <a:off x="5971607" y="3244334"/>
            <a:ext cx="248786" cy="369332"/>
          </a:xfrm>
          <a:prstGeom prst="rect">
            <a:avLst/>
          </a:prstGeom>
        </p:spPr>
        <p:txBody>
          <a:bodyPr wrap="none">
            <a:spAutoFit/>
          </a:bodyPr>
          <a:lstStyle/>
          <a:p>
            <a:r>
              <a:rPr lang="en-US" dirty="0"/>
              <a:t> </a:t>
            </a:r>
          </a:p>
        </p:txBody>
      </p:sp>
      <p:sp>
        <p:nvSpPr>
          <p:cNvPr id="5" name="Rectangle 4"/>
          <p:cNvSpPr/>
          <p:nvPr/>
        </p:nvSpPr>
        <p:spPr>
          <a:xfrm>
            <a:off x="5971607" y="3244334"/>
            <a:ext cx="248786" cy="369332"/>
          </a:xfrm>
          <a:prstGeom prst="rect">
            <a:avLst/>
          </a:prstGeom>
        </p:spPr>
        <p:txBody>
          <a:bodyPr wrap="none">
            <a:spAutoFit/>
          </a:bodyPr>
          <a:lstStyle/>
          <a:p>
            <a:r>
              <a:rPr lang="en-US" dirty="0"/>
              <a:t> </a:t>
            </a:r>
          </a:p>
        </p:txBody>
      </p:sp>
      <p:sp>
        <p:nvSpPr>
          <p:cNvPr id="6" name="Rectangle 5"/>
          <p:cNvSpPr/>
          <p:nvPr/>
        </p:nvSpPr>
        <p:spPr>
          <a:xfrm>
            <a:off x="5971607" y="3244334"/>
            <a:ext cx="248786" cy="369332"/>
          </a:xfrm>
          <a:prstGeom prst="rect">
            <a:avLst/>
          </a:prstGeom>
        </p:spPr>
        <p:txBody>
          <a:bodyPr wrap="none">
            <a:spAutoFit/>
          </a:bodyPr>
          <a:lstStyle/>
          <a:p>
            <a:r>
              <a:rPr lang="en-US" dirty="0"/>
              <a:t> </a:t>
            </a:r>
          </a:p>
        </p:txBody>
      </p:sp>
    </p:spTree>
    <p:extLst>
      <p:ext uri="{BB962C8B-B14F-4D97-AF65-F5344CB8AC3E}">
        <p14:creationId xmlns:p14="http://schemas.microsoft.com/office/powerpoint/2010/main" xmlns="" val="3628530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Usability</a:t>
            </a:r>
            <a:endParaRPr lang="en-US" b="1" cap="none" dirty="0"/>
          </a:p>
        </p:txBody>
      </p:sp>
      <p:sp>
        <p:nvSpPr>
          <p:cNvPr id="3" name="Content Placeholder 2"/>
          <p:cNvSpPr>
            <a:spLocks noGrp="1"/>
          </p:cNvSpPr>
          <p:nvPr>
            <p:ph idx="1"/>
          </p:nvPr>
        </p:nvSpPr>
        <p:spPr>
          <a:xfrm>
            <a:off x="1451579" y="1561514"/>
            <a:ext cx="9603275" cy="4543072"/>
          </a:xfrm>
        </p:spPr>
        <p:txBody>
          <a:bodyPr>
            <a:normAutofit/>
          </a:bodyPr>
          <a:lstStyle/>
          <a:p>
            <a:pPr fontAlgn="base"/>
            <a:r>
              <a:rPr lang="en-US" sz="2400" dirty="0" smtClean="0"/>
              <a:t>It </a:t>
            </a:r>
            <a:r>
              <a:rPr lang="en-US" sz="2400" dirty="0"/>
              <a:t>refers to the extent to which the software can be used with ease. </a:t>
            </a:r>
            <a:endParaRPr lang="en-US" sz="2400" dirty="0" smtClean="0"/>
          </a:p>
          <a:p>
            <a:pPr fontAlgn="base"/>
            <a:r>
              <a:rPr lang="en-US" sz="2400" dirty="0" smtClean="0"/>
              <a:t>The </a:t>
            </a:r>
            <a:r>
              <a:rPr lang="en-US" sz="2400" dirty="0"/>
              <a:t>amount of effort or time required to learn how to use the software. </a:t>
            </a:r>
            <a:endParaRPr lang="en-US" sz="2400" dirty="0" smtClean="0"/>
          </a:p>
          <a:p>
            <a:pPr marL="0" indent="0" fontAlgn="base">
              <a:buNone/>
            </a:pPr>
            <a:r>
              <a:rPr lang="en-US" sz="2400" b="1" dirty="0" smtClean="0"/>
              <a:t>Required </a:t>
            </a:r>
            <a:r>
              <a:rPr lang="en-US" sz="2400" b="1" dirty="0"/>
              <a:t>functions </a:t>
            </a:r>
            <a:r>
              <a:rPr lang="en-US" sz="2400" b="1" dirty="0" smtClean="0"/>
              <a:t>are</a:t>
            </a:r>
          </a:p>
        </p:txBody>
      </p:sp>
      <p:pic>
        <p:nvPicPr>
          <p:cNvPr id="6146" name="Picture 2" descr="Characteristics of Software in Software Engineer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920879" y="3721993"/>
            <a:ext cx="5133975" cy="20606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325346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1579A7-2CF5-47C1-A49B-E7F2DDE8EA0F}"/>
              </a:ext>
            </a:extLst>
          </p:cNvPr>
          <p:cNvSpPr>
            <a:spLocks noGrp="1"/>
          </p:cNvSpPr>
          <p:nvPr>
            <p:ph type="title"/>
          </p:nvPr>
        </p:nvSpPr>
        <p:spPr/>
        <p:txBody>
          <a:bodyPr>
            <a:normAutofit/>
          </a:bodyPr>
          <a:lstStyle/>
          <a:p>
            <a:r>
              <a:rPr lang="en-US" b="1" cap="none" dirty="0" smtClean="0"/>
              <a:t>Maintainability</a:t>
            </a:r>
            <a:endParaRPr lang="en-US" b="1" cap="none" dirty="0"/>
          </a:p>
        </p:txBody>
      </p:sp>
      <p:sp>
        <p:nvSpPr>
          <p:cNvPr id="3" name="Content Placeholder 2">
            <a:extLst>
              <a:ext uri="{FF2B5EF4-FFF2-40B4-BE49-F238E27FC236}">
                <a16:creationId xmlns="" xmlns:a16="http://schemas.microsoft.com/office/drawing/2014/main" id="{A04225A7-F7DA-40A1-86DC-186AC0847B0D}"/>
              </a:ext>
            </a:extLst>
          </p:cNvPr>
          <p:cNvSpPr>
            <a:spLocks noGrp="1"/>
          </p:cNvSpPr>
          <p:nvPr>
            <p:ph idx="1"/>
          </p:nvPr>
        </p:nvSpPr>
        <p:spPr>
          <a:xfrm>
            <a:off x="1451579" y="1561514"/>
            <a:ext cx="9603275" cy="4581708"/>
          </a:xfrm>
        </p:spPr>
        <p:txBody>
          <a:bodyPr>
            <a:normAutofit/>
          </a:bodyPr>
          <a:lstStyle/>
          <a:p>
            <a:r>
              <a:rPr lang="en-US" sz="2400" dirty="0"/>
              <a:t>It is the ease with which the modifications can be made in a software to extend or enhance its functionality, improve its performance, or resolve bugs</a:t>
            </a:r>
            <a:r>
              <a:rPr lang="en-US" sz="2400" dirty="0" smtClean="0"/>
              <a:t>.</a:t>
            </a:r>
          </a:p>
        </p:txBody>
      </p:sp>
      <p:pic>
        <p:nvPicPr>
          <p:cNvPr id="7170" name="Picture 2" descr="https://media.geeksforgeeks.org/wp-content/uploads/20190321142611/Untitled-Diagram-7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001555" y="4056845"/>
            <a:ext cx="5053299" cy="188722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640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Portability</a:t>
            </a:r>
            <a:endParaRPr lang="en-US" b="1" cap="none" dirty="0"/>
          </a:p>
        </p:txBody>
      </p:sp>
      <p:sp>
        <p:nvSpPr>
          <p:cNvPr id="3" name="Content Placeholder 2"/>
          <p:cNvSpPr>
            <a:spLocks noGrp="1"/>
          </p:cNvSpPr>
          <p:nvPr>
            <p:ph idx="1"/>
          </p:nvPr>
        </p:nvSpPr>
        <p:spPr>
          <a:xfrm>
            <a:off x="1451579" y="1561514"/>
            <a:ext cx="9603275" cy="4568830"/>
          </a:xfrm>
        </p:spPr>
        <p:txBody>
          <a:bodyPr>
            <a:normAutofit/>
          </a:bodyPr>
          <a:lstStyle/>
          <a:p>
            <a:r>
              <a:rPr lang="en-US" sz="2200" dirty="0" smtClean="0"/>
              <a:t>A </a:t>
            </a:r>
            <a:r>
              <a:rPr lang="en-US" sz="2200" dirty="0"/>
              <a:t>set of attributes that bears on the ability of software to be transferred from one environment to another, without or minimum </a:t>
            </a:r>
            <a:r>
              <a:rPr lang="en-US" sz="2200" dirty="0" smtClean="0"/>
              <a:t>changes.</a:t>
            </a:r>
          </a:p>
          <a:p>
            <a:r>
              <a:rPr lang="en-US" sz="2200" dirty="0"/>
              <a:t>In simple terms, software must be made in way that it should be platform independent.</a:t>
            </a:r>
          </a:p>
        </p:txBody>
      </p:sp>
      <p:pic>
        <p:nvPicPr>
          <p:cNvPr id="8194" name="Picture 2" descr="Characteristics of Software in Software Engineer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251833" y="3920662"/>
            <a:ext cx="4657725" cy="188494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487031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2132FF5D-DC46-45E8-80A7-B23AB610367B}"/>
              </a:ext>
            </a:extLst>
          </p:cNvPr>
          <p:cNvSpPr>
            <a:spLocks noGrp="1"/>
          </p:cNvSpPr>
          <p:nvPr>
            <p:ph type="title"/>
          </p:nvPr>
        </p:nvSpPr>
        <p:spPr>
          <a:xfrm>
            <a:off x="1451579" y="632241"/>
            <a:ext cx="9603275" cy="856831"/>
          </a:xfrm>
        </p:spPr>
        <p:txBody>
          <a:bodyPr>
            <a:normAutofit/>
          </a:bodyPr>
          <a:lstStyle/>
          <a:p>
            <a:r>
              <a:rPr lang="en-US" b="1" cap="none" dirty="0" smtClean="0"/>
              <a:t>Characteristics Of Good Software</a:t>
            </a:r>
            <a:endParaRPr lang="en-US" cap="none" dirty="0"/>
          </a:p>
        </p:txBody>
      </p:sp>
      <p:sp>
        <p:nvSpPr>
          <p:cNvPr id="10" name="Content Placeholder 9">
            <a:extLst>
              <a:ext uri="{FF2B5EF4-FFF2-40B4-BE49-F238E27FC236}">
                <a16:creationId xmlns="" xmlns:a16="http://schemas.microsoft.com/office/drawing/2014/main" id="{0D4D263A-9268-40D8-851C-D786B3B7B49D}"/>
              </a:ext>
            </a:extLst>
          </p:cNvPr>
          <p:cNvSpPr>
            <a:spLocks noGrp="1"/>
          </p:cNvSpPr>
          <p:nvPr>
            <p:ph idx="1"/>
          </p:nvPr>
        </p:nvSpPr>
        <p:spPr>
          <a:xfrm>
            <a:off x="1451579" y="1489071"/>
            <a:ext cx="9603275" cy="4654151"/>
          </a:xfrm>
        </p:spPr>
        <p:txBody>
          <a:bodyPr>
            <a:normAutofit/>
          </a:bodyPr>
          <a:lstStyle/>
          <a:p>
            <a:r>
              <a:rPr lang="en-US" sz="2400" dirty="0"/>
              <a:t>Operational</a:t>
            </a:r>
          </a:p>
          <a:p>
            <a:r>
              <a:rPr lang="en-US" sz="2400" dirty="0"/>
              <a:t>Transitional</a:t>
            </a:r>
          </a:p>
          <a:p>
            <a:r>
              <a:rPr lang="en-US" sz="2400" dirty="0"/>
              <a:t>Maintenance</a:t>
            </a:r>
          </a:p>
        </p:txBody>
      </p:sp>
    </p:spTree>
    <p:extLst>
      <p:ext uri="{BB962C8B-B14F-4D97-AF65-F5344CB8AC3E}">
        <p14:creationId xmlns:p14="http://schemas.microsoft.com/office/powerpoint/2010/main" xmlns="" val="993897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Operational</a:t>
            </a:r>
            <a:endParaRPr lang="en-US" cap="none" dirty="0"/>
          </a:p>
        </p:txBody>
      </p:sp>
      <p:sp>
        <p:nvSpPr>
          <p:cNvPr id="3" name="Content Placeholder 2"/>
          <p:cNvSpPr>
            <a:spLocks noGrp="1"/>
          </p:cNvSpPr>
          <p:nvPr>
            <p:ph idx="1"/>
          </p:nvPr>
        </p:nvSpPr>
        <p:spPr>
          <a:xfrm>
            <a:off x="1451579" y="1561514"/>
            <a:ext cx="9603275" cy="4517314"/>
          </a:xfrm>
        </p:spPr>
        <p:txBody>
          <a:bodyPr>
            <a:normAutofit lnSpcReduction="10000"/>
          </a:bodyPr>
          <a:lstStyle/>
          <a:p>
            <a:pPr fontAlgn="base"/>
            <a:r>
              <a:rPr lang="en-US" sz="2400" dirty="0"/>
              <a:t> In operational categories, the factors that decide the software performance in operations. It can be measured on:</a:t>
            </a:r>
          </a:p>
          <a:p>
            <a:pPr lvl="1" fontAlgn="base"/>
            <a:r>
              <a:rPr lang="en-US" sz="2200" dirty="0"/>
              <a:t>Budget</a:t>
            </a:r>
          </a:p>
          <a:p>
            <a:pPr lvl="1" fontAlgn="base"/>
            <a:r>
              <a:rPr lang="en-US" sz="2200" dirty="0"/>
              <a:t>Usability</a:t>
            </a:r>
          </a:p>
          <a:p>
            <a:pPr lvl="1" fontAlgn="base"/>
            <a:r>
              <a:rPr lang="en-US" sz="2200" dirty="0"/>
              <a:t>Efficiency</a:t>
            </a:r>
          </a:p>
          <a:p>
            <a:pPr lvl="1" fontAlgn="base"/>
            <a:r>
              <a:rPr lang="en-US" sz="2200" dirty="0"/>
              <a:t>Correctness</a:t>
            </a:r>
          </a:p>
          <a:p>
            <a:pPr lvl="1" fontAlgn="base"/>
            <a:r>
              <a:rPr lang="en-US" sz="2200" dirty="0"/>
              <a:t>Functionality</a:t>
            </a:r>
          </a:p>
          <a:p>
            <a:pPr lvl="1" fontAlgn="base"/>
            <a:r>
              <a:rPr lang="en-US" sz="2200" dirty="0"/>
              <a:t>Dependability</a:t>
            </a:r>
          </a:p>
          <a:p>
            <a:pPr lvl="1" fontAlgn="base"/>
            <a:r>
              <a:rPr lang="en-US" sz="2200" dirty="0"/>
              <a:t>Security</a:t>
            </a:r>
          </a:p>
          <a:p>
            <a:pPr lvl="1" fontAlgn="base"/>
            <a:r>
              <a:rPr lang="en-US" sz="2200" dirty="0"/>
              <a:t>Safety</a:t>
            </a:r>
          </a:p>
        </p:txBody>
      </p:sp>
    </p:spTree>
    <p:extLst>
      <p:ext uri="{BB962C8B-B14F-4D97-AF65-F5344CB8AC3E}">
        <p14:creationId xmlns:p14="http://schemas.microsoft.com/office/powerpoint/2010/main" xmlns="" val="2521213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Transitional</a:t>
            </a:r>
            <a:endParaRPr lang="en-US" b="1" cap="none" dirty="0"/>
          </a:p>
        </p:txBody>
      </p:sp>
      <p:sp>
        <p:nvSpPr>
          <p:cNvPr id="3" name="Content Placeholder 2"/>
          <p:cNvSpPr>
            <a:spLocks noGrp="1"/>
          </p:cNvSpPr>
          <p:nvPr>
            <p:ph idx="1"/>
          </p:nvPr>
        </p:nvSpPr>
        <p:spPr>
          <a:xfrm>
            <a:off x="1451579" y="1561514"/>
            <a:ext cx="9603275" cy="4633224"/>
          </a:xfrm>
        </p:spPr>
        <p:txBody>
          <a:bodyPr>
            <a:normAutofit/>
          </a:bodyPr>
          <a:lstStyle/>
          <a:p>
            <a:r>
              <a:rPr lang="en-US" sz="2400" dirty="0" smtClean="0"/>
              <a:t>When </a:t>
            </a:r>
            <a:r>
              <a:rPr lang="en-US" sz="2400" dirty="0"/>
              <a:t>the software is moved from one platform to another, the factors deciding the software </a:t>
            </a:r>
            <a:r>
              <a:rPr lang="en-US" sz="2400" dirty="0" smtClean="0"/>
              <a:t>quality</a:t>
            </a:r>
          </a:p>
          <a:p>
            <a:pPr lvl="1" fontAlgn="base"/>
            <a:r>
              <a:rPr lang="en-US" sz="2200" dirty="0"/>
              <a:t>Portability</a:t>
            </a:r>
          </a:p>
          <a:p>
            <a:pPr lvl="1" fontAlgn="base"/>
            <a:r>
              <a:rPr lang="en-US" sz="2200" dirty="0"/>
              <a:t>Interoperability</a:t>
            </a:r>
          </a:p>
          <a:p>
            <a:pPr lvl="1" fontAlgn="base"/>
            <a:r>
              <a:rPr lang="en-US" sz="2200" dirty="0"/>
              <a:t>Reusability</a:t>
            </a:r>
          </a:p>
          <a:p>
            <a:pPr lvl="1" fontAlgn="base"/>
            <a:r>
              <a:rPr lang="en-US" sz="2200" dirty="0"/>
              <a:t>Adaptability</a:t>
            </a:r>
          </a:p>
          <a:p>
            <a:pPr lvl="1"/>
            <a:endParaRPr lang="en-US" dirty="0"/>
          </a:p>
        </p:txBody>
      </p:sp>
    </p:spTree>
    <p:extLst>
      <p:ext uri="{BB962C8B-B14F-4D97-AF65-F5344CB8AC3E}">
        <p14:creationId xmlns:p14="http://schemas.microsoft.com/office/powerpoint/2010/main" xmlns="" val="3183816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Maintenance</a:t>
            </a:r>
            <a:endParaRPr lang="en-US" b="1" cap="none" dirty="0"/>
          </a:p>
        </p:txBody>
      </p:sp>
      <p:sp>
        <p:nvSpPr>
          <p:cNvPr id="3" name="Content Placeholder 2"/>
          <p:cNvSpPr>
            <a:spLocks noGrp="1"/>
          </p:cNvSpPr>
          <p:nvPr>
            <p:ph idx="1"/>
          </p:nvPr>
        </p:nvSpPr>
        <p:spPr>
          <a:xfrm>
            <a:off x="1451579" y="1561514"/>
            <a:ext cx="9603275" cy="4530193"/>
          </a:xfrm>
        </p:spPr>
        <p:txBody>
          <a:bodyPr/>
          <a:lstStyle/>
          <a:p>
            <a:r>
              <a:rPr lang="en-US" dirty="0"/>
              <a:t>This aspect talks about how well software has the capabilities to adapt itself in the quickly changing environment:</a:t>
            </a:r>
          </a:p>
          <a:p>
            <a:pPr lvl="1"/>
            <a:r>
              <a:rPr lang="en-US" sz="2000" dirty="0"/>
              <a:t>Flexibility</a:t>
            </a:r>
          </a:p>
          <a:p>
            <a:pPr lvl="1"/>
            <a:r>
              <a:rPr lang="en-US" sz="2000" dirty="0"/>
              <a:t>Maintainability</a:t>
            </a:r>
          </a:p>
          <a:p>
            <a:pPr lvl="1"/>
            <a:r>
              <a:rPr lang="en-US" sz="2000" dirty="0"/>
              <a:t>Modularity</a:t>
            </a:r>
          </a:p>
          <a:p>
            <a:pPr lvl="1"/>
            <a:r>
              <a:rPr lang="en-US" sz="2000" dirty="0"/>
              <a:t>Scalability</a:t>
            </a:r>
          </a:p>
          <a:p>
            <a:pPr marL="182880" lvl="1" indent="0">
              <a:buNone/>
            </a:pPr>
            <a:endParaRPr lang="en-US" sz="2200" dirty="0" smtClean="0"/>
          </a:p>
        </p:txBody>
      </p:sp>
    </p:spTree>
    <p:extLst>
      <p:ext uri="{BB962C8B-B14F-4D97-AF65-F5344CB8AC3E}">
        <p14:creationId xmlns:p14="http://schemas.microsoft.com/office/powerpoint/2010/main" xmlns="" val="4165555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Software Engineering</a:t>
            </a:r>
            <a:endParaRPr lang="en-US" b="1" cap="none" dirty="0"/>
          </a:p>
        </p:txBody>
      </p:sp>
      <p:sp>
        <p:nvSpPr>
          <p:cNvPr id="3" name="Content Placeholder 2"/>
          <p:cNvSpPr>
            <a:spLocks noGrp="1"/>
          </p:cNvSpPr>
          <p:nvPr>
            <p:ph idx="1"/>
          </p:nvPr>
        </p:nvSpPr>
        <p:spPr>
          <a:xfrm>
            <a:off x="1451579" y="1561514"/>
            <a:ext cx="9603275" cy="4581709"/>
          </a:xfrm>
        </p:spPr>
        <p:txBody>
          <a:bodyPr/>
          <a:lstStyle/>
          <a:p>
            <a:r>
              <a:rPr lang="en-US" dirty="0"/>
              <a:t>Software engineering is a systematic engineering approach to software development. </a:t>
            </a:r>
            <a:endParaRPr lang="en-US" dirty="0" smtClean="0"/>
          </a:p>
          <a:p>
            <a:r>
              <a:rPr lang="en-US" dirty="0" smtClean="0"/>
              <a:t>Software </a:t>
            </a:r>
            <a:r>
              <a:rPr lang="en-US" dirty="0"/>
              <a:t>engineering is the process </a:t>
            </a:r>
            <a:r>
              <a:rPr lang="en-US" dirty="0" smtClean="0"/>
              <a:t>of </a:t>
            </a:r>
            <a:r>
              <a:rPr lang="en-US" dirty="0"/>
              <a:t>analyzing user requirements and then</a:t>
            </a:r>
            <a:r>
              <a:rPr lang="en-US" dirty="0" smtClean="0"/>
              <a:t> </a:t>
            </a:r>
            <a:r>
              <a:rPr lang="en-US" dirty="0"/>
              <a:t>designing, developing, testing, and maintaining </a:t>
            </a:r>
            <a:r>
              <a:rPr lang="en-US" dirty="0" smtClean="0"/>
              <a:t>software </a:t>
            </a:r>
            <a:r>
              <a:rPr lang="en-US" dirty="0"/>
              <a:t>which will satisfy those requirements.</a:t>
            </a:r>
            <a:r>
              <a:rPr lang="en-US" dirty="0" smtClean="0"/>
              <a:t>.</a:t>
            </a:r>
          </a:p>
          <a:p>
            <a:r>
              <a:rPr lang="en-US" b="1" dirty="0"/>
              <a:t>Software engineering</a:t>
            </a:r>
            <a:r>
              <a:rPr lang="en-US" dirty="0"/>
              <a:t> is an engineering branch associated with development of software product using well-defined scientific principles, methods and procedures. </a:t>
            </a:r>
            <a:endParaRPr lang="en-US" dirty="0" smtClean="0"/>
          </a:p>
          <a:p>
            <a:r>
              <a:rPr lang="en-US" dirty="0" smtClean="0"/>
              <a:t>The </a:t>
            </a:r>
            <a:r>
              <a:rPr lang="en-US" dirty="0"/>
              <a:t>outcome of software engineering is an efficient and reliable software product</a:t>
            </a:r>
            <a:r>
              <a:rPr lang="en-US" dirty="0" smtClean="0"/>
              <a:t>.</a:t>
            </a:r>
          </a:p>
          <a:p>
            <a:r>
              <a:rPr lang="en-US" dirty="0"/>
              <a:t>Important reasons for using software engineering are: 1) Large software, 2) Scalability 3) Adaptability 4) Cost and 5) Dynamic Nature</a:t>
            </a:r>
          </a:p>
        </p:txBody>
      </p:sp>
    </p:spTree>
    <p:extLst>
      <p:ext uri="{BB962C8B-B14F-4D97-AF65-F5344CB8AC3E}">
        <p14:creationId xmlns:p14="http://schemas.microsoft.com/office/powerpoint/2010/main" xmlns="" val="1451865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Software Engineering Cost</a:t>
            </a:r>
            <a:endParaRPr lang="en-US" b="1" cap="none" dirty="0"/>
          </a:p>
        </p:txBody>
      </p:sp>
      <p:sp>
        <p:nvSpPr>
          <p:cNvPr id="3" name="Content Placeholder 2"/>
          <p:cNvSpPr>
            <a:spLocks noGrp="1"/>
          </p:cNvSpPr>
          <p:nvPr>
            <p:ph idx="1"/>
          </p:nvPr>
        </p:nvSpPr>
        <p:spPr>
          <a:xfrm>
            <a:off x="1451579" y="1561514"/>
            <a:ext cx="9603275" cy="4517314"/>
          </a:xfrm>
        </p:spPr>
        <p:txBody>
          <a:bodyPr>
            <a:noAutofit/>
          </a:bodyPr>
          <a:lstStyle/>
          <a:p>
            <a:r>
              <a:rPr lang="en-US" dirty="0"/>
              <a:t>In starting a new </a:t>
            </a:r>
            <a:r>
              <a:rPr lang="en-US" b="1" dirty="0"/>
              <a:t>software project</a:t>
            </a:r>
            <a:r>
              <a:rPr lang="en-US" dirty="0"/>
              <a:t>, it is important to know how much it will cost to develop and how much development time will it </a:t>
            </a:r>
            <a:r>
              <a:rPr lang="en-US" dirty="0" smtClean="0"/>
              <a:t>take. These </a:t>
            </a:r>
            <a:r>
              <a:rPr lang="en-US" dirty="0"/>
              <a:t>estimates are needed before development is initiated, but how is this done</a:t>
            </a:r>
            <a:r>
              <a:rPr lang="en-US" dirty="0" smtClean="0"/>
              <a:t>?</a:t>
            </a:r>
          </a:p>
          <a:p>
            <a:r>
              <a:rPr lang="en-US" dirty="0"/>
              <a:t>Several estimation procedures have been developed and are having the following attributes in common</a:t>
            </a:r>
            <a:r>
              <a:rPr lang="en-US" dirty="0" smtClean="0"/>
              <a:t>.</a:t>
            </a:r>
          </a:p>
          <a:p>
            <a:r>
              <a:rPr lang="en-US" dirty="0"/>
              <a:t>Project scope must be established in advanced.</a:t>
            </a:r>
          </a:p>
          <a:p>
            <a:r>
              <a:rPr lang="en-US" dirty="0"/>
              <a:t>Software metrics are used as a support from which evaluation is made.</a:t>
            </a:r>
          </a:p>
          <a:p>
            <a:r>
              <a:rPr lang="en-US" dirty="0"/>
              <a:t>The project is broken into small PCs which are estimated </a:t>
            </a:r>
            <a:r>
              <a:rPr lang="en-US" dirty="0" smtClean="0"/>
              <a:t>individually. To </a:t>
            </a:r>
            <a:r>
              <a:rPr lang="en-US" dirty="0"/>
              <a:t>achieve true cost &amp; schedule estimate, several option arise</a:t>
            </a:r>
            <a:r>
              <a:rPr lang="en-US" dirty="0" smtClean="0"/>
              <a:t>.</a:t>
            </a:r>
            <a:endParaRPr lang="en-US" dirty="0"/>
          </a:p>
        </p:txBody>
      </p:sp>
    </p:spTree>
    <p:extLst>
      <p:ext uri="{BB962C8B-B14F-4D97-AF65-F5344CB8AC3E}">
        <p14:creationId xmlns:p14="http://schemas.microsoft.com/office/powerpoint/2010/main" xmlns="" val="99590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17314"/>
          </a:xfrm>
        </p:spPr>
        <p:txBody>
          <a:bodyPr/>
          <a:lstStyle/>
          <a:p>
            <a:r>
              <a:rPr lang="en-US" dirty="0"/>
              <a:t>Delay estimation</a:t>
            </a:r>
          </a:p>
          <a:p>
            <a:r>
              <a:rPr lang="en-US" dirty="0"/>
              <a:t>Used symbol decomposition techniques to generate project cost and schedule estimates.</a:t>
            </a:r>
          </a:p>
          <a:p>
            <a:r>
              <a:rPr lang="en-US" dirty="0"/>
              <a:t>Acquire one or more automated estimation tools</a:t>
            </a:r>
            <a:r>
              <a:rPr lang="en-US" dirty="0" smtClean="0"/>
              <a:t>.</a:t>
            </a:r>
          </a:p>
          <a:p>
            <a:pPr marL="0" indent="0">
              <a:buNone/>
            </a:pPr>
            <a:endParaRPr lang="en-US" dirty="0"/>
          </a:p>
        </p:txBody>
      </p:sp>
    </p:spTree>
    <p:extLst>
      <p:ext uri="{BB962C8B-B14F-4D97-AF65-F5344CB8AC3E}">
        <p14:creationId xmlns:p14="http://schemas.microsoft.com/office/powerpoint/2010/main" xmlns="" val="305166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Components of Software</a:t>
            </a:r>
            <a:endParaRPr lang="en-US" b="1" cap="none" dirty="0"/>
          </a:p>
        </p:txBody>
      </p:sp>
      <p:sp>
        <p:nvSpPr>
          <p:cNvPr id="5" name="Content Placeholder 4"/>
          <p:cNvSpPr>
            <a:spLocks noGrp="1"/>
          </p:cNvSpPr>
          <p:nvPr>
            <p:ph idx="1"/>
          </p:nvPr>
        </p:nvSpPr>
        <p:spPr>
          <a:xfrm>
            <a:off x="1451579" y="1561514"/>
            <a:ext cx="9603275" cy="4401404"/>
          </a:xfrm>
        </p:spPr>
        <p:txBody>
          <a:bodyPr/>
          <a:lstStyle/>
          <a:p>
            <a:r>
              <a:rPr lang="en-US" b="1" dirty="0" smtClean="0"/>
              <a:t>Software = Program + Documentation + Operation </a:t>
            </a:r>
            <a:r>
              <a:rPr lang="en-US" b="1" dirty="0"/>
              <a:t>Procedures </a:t>
            </a:r>
            <a:endParaRPr lang="en-US" b="1" dirty="0" smtClean="0"/>
          </a:p>
          <a:p>
            <a:endParaRPr lang="en-US" dirty="0"/>
          </a:p>
        </p:txBody>
      </p:sp>
      <p:pic>
        <p:nvPicPr>
          <p:cNvPr id="6" name="Content Placeholder 3"/>
          <p:cNvPicPr>
            <a:picLocks noChangeAspect="1"/>
          </p:cNvPicPr>
          <p:nvPr/>
        </p:nvPicPr>
        <p:blipFill>
          <a:blip r:embed="rId2"/>
          <a:stretch>
            <a:fillRect/>
          </a:stretch>
        </p:blipFill>
        <p:spPr>
          <a:xfrm>
            <a:off x="3220791" y="2533491"/>
            <a:ext cx="3514725" cy="2457450"/>
          </a:xfrm>
          <a:prstGeom prst="rect">
            <a:avLst/>
          </a:prstGeom>
        </p:spPr>
      </p:pic>
    </p:spTree>
    <p:extLst>
      <p:ext uri="{BB962C8B-B14F-4D97-AF65-F5344CB8AC3E}">
        <p14:creationId xmlns:p14="http://schemas.microsoft.com/office/powerpoint/2010/main" xmlns="" val="1737730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edia.geeksforgeeks.org/wp-content/uploads/20210407112914/smode-660x312.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237399" y="713905"/>
            <a:ext cx="8228572" cy="415431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888642" y="143694"/>
            <a:ext cx="10457645" cy="461665"/>
          </a:xfrm>
          <a:prstGeom prst="rect">
            <a:avLst/>
          </a:prstGeom>
        </p:spPr>
        <p:txBody>
          <a:bodyPr wrap="square">
            <a:spAutoFit/>
          </a:bodyPr>
          <a:lstStyle/>
          <a:p>
            <a:r>
              <a:rPr lang="en-US" sz="2400" b="1" dirty="0">
                <a:solidFill>
                  <a:srgbClr val="273239"/>
                </a:solidFill>
              </a:rPr>
              <a:t>Below are the two models in estimating the cost of a software project:</a:t>
            </a:r>
            <a:endParaRPr lang="en-US" sz="2400" b="1" dirty="0"/>
          </a:p>
        </p:txBody>
      </p:sp>
    </p:spTree>
    <p:extLst>
      <p:ext uri="{BB962C8B-B14F-4D97-AF65-F5344CB8AC3E}">
        <p14:creationId xmlns:p14="http://schemas.microsoft.com/office/powerpoint/2010/main" xmlns="" val="413722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a:t>
            </a:r>
            <a:r>
              <a:rPr lang="en-US" b="1" cap="none" dirty="0" smtClean="0"/>
              <a:t>Static Single Variable Model</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b="1" dirty="0"/>
              <a:t> </a:t>
            </a:r>
            <a:r>
              <a:rPr lang="en-US" dirty="0"/>
              <a:t>The</a:t>
            </a:r>
            <a:r>
              <a:rPr lang="en-US" b="1" dirty="0"/>
              <a:t> </a:t>
            </a:r>
            <a:r>
              <a:rPr lang="en-US" dirty="0"/>
              <a:t>Methods using this model utilizes an equation to get the desired values such as cost, time, and effort, etc. And these all depend on the same variable used as a predictor like, size. Below is the example of the most common equation</a:t>
            </a:r>
            <a:r>
              <a:rPr lang="en-US" dirty="0" smtClean="0"/>
              <a:t>:</a:t>
            </a:r>
          </a:p>
          <a:p>
            <a:pPr marL="0" indent="0" fontAlgn="base">
              <a:buNone/>
            </a:pPr>
            <a:r>
              <a:rPr lang="en-US" b="1" dirty="0" smtClean="0"/>
              <a:t>	C </a:t>
            </a:r>
            <a:r>
              <a:rPr lang="en-US" b="1" dirty="0"/>
              <a:t>= </a:t>
            </a:r>
            <a:r>
              <a:rPr lang="en-US" b="1" dirty="0" err="1"/>
              <a:t>aL</a:t>
            </a:r>
            <a:r>
              <a:rPr lang="en-US" b="1" baseline="30000" dirty="0" err="1"/>
              <a:t>b</a:t>
            </a:r>
            <a:endParaRPr lang="en-US" dirty="0"/>
          </a:p>
          <a:p>
            <a:pPr fontAlgn="base"/>
            <a:r>
              <a:rPr lang="en-US" dirty="0"/>
              <a:t>Where C is cost, L is size and a, b are constants</a:t>
            </a:r>
            <a:r>
              <a:rPr lang="en-US" dirty="0" smtClean="0"/>
              <a:t>.</a:t>
            </a:r>
          </a:p>
          <a:p>
            <a:endParaRPr lang="en-US" dirty="0"/>
          </a:p>
        </p:txBody>
      </p:sp>
    </p:spTree>
    <p:extLst>
      <p:ext uri="{BB962C8B-B14F-4D97-AF65-F5344CB8AC3E}">
        <p14:creationId xmlns:p14="http://schemas.microsoft.com/office/powerpoint/2010/main" xmlns="" val="3290096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2. </a:t>
            </a:r>
            <a:r>
              <a:rPr lang="en-US" b="1" cap="none" dirty="0" smtClean="0"/>
              <a:t>Static Multivariable Model</a:t>
            </a:r>
            <a:endParaRPr lang="en-US"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These </a:t>
            </a:r>
            <a:r>
              <a:rPr lang="en-US" dirty="0"/>
              <a:t>models are also known as </a:t>
            </a:r>
            <a:r>
              <a:rPr lang="en-US" b="1" dirty="0"/>
              <a:t>multivariable models.</a:t>
            </a:r>
            <a:r>
              <a:rPr lang="en-US" dirty="0"/>
              <a:t> </a:t>
            </a:r>
            <a:endParaRPr lang="en-US" dirty="0" smtClean="0"/>
          </a:p>
          <a:p>
            <a:r>
              <a:rPr lang="en-US" dirty="0" smtClean="0"/>
              <a:t>This </a:t>
            </a:r>
            <a:r>
              <a:rPr lang="en-US" dirty="0"/>
              <a:t>model is often based on the first equation and actually depends on several variables representing different aspects of the software development environment</a:t>
            </a:r>
            <a:r>
              <a:rPr lang="en-US" dirty="0" smtClean="0"/>
              <a:t>.</a:t>
            </a:r>
          </a:p>
          <a:p>
            <a:pPr marL="0" indent="0" fontAlgn="base">
              <a:buNone/>
            </a:pPr>
            <a:r>
              <a:rPr lang="en-US" dirty="0"/>
              <a:t>Equations are: </a:t>
            </a:r>
          </a:p>
          <a:p>
            <a:pPr marL="0" indent="0" fontAlgn="base">
              <a:buNone/>
            </a:pPr>
            <a:r>
              <a:rPr lang="en-US" b="1" dirty="0" smtClean="0"/>
              <a:t>	E </a:t>
            </a:r>
            <a:r>
              <a:rPr lang="en-US" b="1" dirty="0"/>
              <a:t>= 5.2L</a:t>
            </a:r>
            <a:r>
              <a:rPr lang="en-US" b="1" baseline="30000" dirty="0"/>
              <a:t>0.91</a:t>
            </a:r>
            <a:endParaRPr lang="en-US" dirty="0"/>
          </a:p>
          <a:p>
            <a:pPr marL="0" indent="0" fontAlgn="base">
              <a:buNone/>
            </a:pPr>
            <a:r>
              <a:rPr lang="en-US" b="1" dirty="0"/>
              <a:t>	</a:t>
            </a:r>
            <a:r>
              <a:rPr lang="en-US" b="1" dirty="0" smtClean="0"/>
              <a:t>D </a:t>
            </a:r>
            <a:r>
              <a:rPr lang="en-US" b="1" dirty="0"/>
              <a:t>= </a:t>
            </a:r>
            <a:r>
              <a:rPr lang="en-US" b="1" dirty="0" smtClean="0"/>
              <a:t>4.1L</a:t>
            </a:r>
            <a:r>
              <a:rPr lang="en-US" b="1" baseline="30000" dirty="0" smtClean="0"/>
              <a:t>0.36</a:t>
            </a:r>
          </a:p>
          <a:p>
            <a:pPr marL="0" indent="0" fontAlgn="base">
              <a:buNone/>
            </a:pPr>
            <a:r>
              <a:rPr lang="en-US" dirty="0"/>
              <a:t>Where E is in Person-months, D is duration which is months</a:t>
            </a:r>
            <a:r>
              <a:rPr lang="en-US" dirty="0" smtClean="0"/>
              <a:t>.</a:t>
            </a:r>
            <a:endParaRPr lang="en-US" dirty="0"/>
          </a:p>
          <a:p>
            <a:endParaRPr lang="en-US" dirty="0"/>
          </a:p>
        </p:txBody>
      </p:sp>
    </p:spTree>
    <p:extLst>
      <p:ext uri="{BB962C8B-B14F-4D97-AF65-F5344CB8AC3E}">
        <p14:creationId xmlns:p14="http://schemas.microsoft.com/office/powerpoint/2010/main" xmlns="" val="40935855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Key Challenges Facing Software Engineering</a:t>
            </a:r>
            <a:endParaRPr lang="en-US" cap="none" dirty="0"/>
          </a:p>
        </p:txBody>
      </p:sp>
      <p:sp>
        <p:nvSpPr>
          <p:cNvPr id="3" name="Content Placeholder 2"/>
          <p:cNvSpPr>
            <a:spLocks noGrp="1"/>
          </p:cNvSpPr>
          <p:nvPr>
            <p:ph idx="1"/>
          </p:nvPr>
        </p:nvSpPr>
        <p:spPr>
          <a:xfrm>
            <a:off x="1451579" y="1561514"/>
            <a:ext cx="9603275" cy="4555951"/>
          </a:xfrm>
        </p:spPr>
        <p:txBody>
          <a:bodyPr>
            <a:normAutofit lnSpcReduction="10000"/>
          </a:bodyPr>
          <a:lstStyle/>
          <a:p>
            <a:pPr marL="0" indent="0">
              <a:buNone/>
            </a:pPr>
            <a:r>
              <a:rPr lang="en-US" b="1" u="sng" dirty="0" smtClean="0"/>
              <a:t>1</a:t>
            </a:r>
            <a:r>
              <a:rPr lang="en-US" b="1" u="sng" dirty="0"/>
              <a:t>. The legacy challenge</a:t>
            </a:r>
            <a:endParaRPr lang="en-US" dirty="0"/>
          </a:p>
          <a:p>
            <a:r>
              <a:rPr lang="en-US" dirty="0"/>
              <a:t>The majority of software systems that are in use today were developed many years yet they perform critical business functions. </a:t>
            </a:r>
            <a:endParaRPr lang="en-US" dirty="0" smtClean="0"/>
          </a:p>
          <a:p>
            <a:r>
              <a:rPr lang="en-US" dirty="0" smtClean="0"/>
              <a:t>The </a:t>
            </a:r>
            <a:r>
              <a:rPr lang="en-US" dirty="0"/>
              <a:t>legacy challenge is the challenge of maintaining and updating this software in such a way that excessive costs are avoided and essential business services continue to be delivered.</a:t>
            </a:r>
          </a:p>
          <a:p>
            <a:pPr marL="0" indent="0">
              <a:buNone/>
            </a:pPr>
            <a:r>
              <a:rPr lang="en-US" b="1" u="sng" dirty="0"/>
              <a:t>2. Heterogeneity challenge</a:t>
            </a:r>
            <a:endParaRPr lang="en-US" dirty="0"/>
          </a:p>
          <a:p>
            <a:r>
              <a:rPr lang="en-US" dirty="0"/>
              <a:t>Increasingly, systems are required to operate as distributed systems across networks that include different types of computers and with different kinds of support systems. </a:t>
            </a:r>
            <a:endParaRPr lang="en-US" dirty="0" smtClean="0"/>
          </a:p>
          <a:p>
            <a:r>
              <a:rPr lang="en-US" dirty="0" smtClean="0"/>
              <a:t>The </a:t>
            </a:r>
            <a:r>
              <a:rPr lang="en-US" dirty="0"/>
              <a:t>heterogeneity challenge is the challenge of developing techniques to build dependable software which is flexible enough to cope with this heterogeneity.</a:t>
            </a:r>
          </a:p>
        </p:txBody>
      </p:sp>
    </p:spTree>
    <p:extLst>
      <p:ext uri="{BB962C8B-B14F-4D97-AF65-F5344CB8AC3E}">
        <p14:creationId xmlns:p14="http://schemas.microsoft.com/office/powerpoint/2010/main" xmlns="" val="814645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1451579" y="1561514"/>
            <a:ext cx="9603275" cy="3904831"/>
          </a:xfrm>
        </p:spPr>
        <p:txBody>
          <a:bodyPr>
            <a:normAutofit/>
          </a:bodyPr>
          <a:lstStyle/>
          <a:p>
            <a:pPr marL="0" indent="0">
              <a:buNone/>
            </a:pPr>
            <a:r>
              <a:rPr lang="en-US" b="1" u="sng" dirty="0" smtClean="0"/>
              <a:t>3. The </a:t>
            </a:r>
            <a:r>
              <a:rPr lang="en-US" b="1" u="sng" dirty="0"/>
              <a:t>delivery challenge</a:t>
            </a:r>
            <a:endParaRPr lang="en-US" dirty="0"/>
          </a:p>
          <a:p>
            <a:r>
              <a:rPr lang="en-US" dirty="0"/>
              <a:t>Many traditional software engineering techniques are time-consuming. </a:t>
            </a:r>
            <a:endParaRPr lang="en-US" dirty="0" smtClean="0"/>
          </a:p>
          <a:p>
            <a:r>
              <a:rPr lang="en-US" dirty="0" smtClean="0"/>
              <a:t>The </a:t>
            </a:r>
            <a:r>
              <a:rPr lang="en-US" dirty="0"/>
              <a:t>time they take is required to achieve software quality. </a:t>
            </a:r>
            <a:endParaRPr lang="en-US" dirty="0" smtClean="0"/>
          </a:p>
          <a:p>
            <a:r>
              <a:rPr lang="en-US" dirty="0" smtClean="0"/>
              <a:t>However</a:t>
            </a:r>
            <a:r>
              <a:rPr lang="en-US" dirty="0"/>
              <a:t>, businesses today must be responsive and change very rapidly. </a:t>
            </a:r>
            <a:endParaRPr lang="en-US" dirty="0" smtClean="0"/>
          </a:p>
          <a:p>
            <a:r>
              <a:rPr lang="en-US" dirty="0" smtClean="0"/>
              <a:t>Their </a:t>
            </a:r>
            <a:r>
              <a:rPr lang="en-US" dirty="0"/>
              <a:t>supporting software must change equally rapidly. </a:t>
            </a:r>
            <a:endParaRPr lang="en-US" dirty="0" smtClean="0"/>
          </a:p>
          <a:p>
            <a:r>
              <a:rPr lang="en-US" dirty="0" smtClean="0"/>
              <a:t>The </a:t>
            </a:r>
            <a:r>
              <a:rPr lang="en-US" dirty="0"/>
              <a:t>delivery challenge is the challenge of shortening delivery times for large and complex systems without compromising system quality</a:t>
            </a:r>
            <a:r>
              <a:rPr lang="en-US" dirty="0" smtClean="0"/>
              <a:t>.</a:t>
            </a:r>
            <a:endParaRPr lang="en-US" dirty="0"/>
          </a:p>
        </p:txBody>
      </p:sp>
    </p:spTree>
    <p:extLst>
      <p:ext uri="{BB962C8B-B14F-4D97-AF65-F5344CB8AC3E}">
        <p14:creationId xmlns:p14="http://schemas.microsoft.com/office/powerpoint/2010/main" xmlns="" val="3223063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581709"/>
          </a:xfrm>
        </p:spPr>
        <p:txBody>
          <a:bodyPr/>
          <a:lstStyle/>
          <a:p>
            <a:pPr marL="0" indent="0">
              <a:buNone/>
            </a:pPr>
            <a:r>
              <a:rPr lang="en-US" b="1" u="sng" dirty="0"/>
              <a:t>4. Trust challenge</a:t>
            </a:r>
            <a:endParaRPr lang="en-US" dirty="0"/>
          </a:p>
          <a:p>
            <a:r>
              <a:rPr lang="en-US" dirty="0"/>
              <a:t>As software is intertwined will all aspects of our lives, it is essential that we can trust that software, so, the trust challenge is to develop techniques that demonstrate that software can be trusted by its users</a:t>
            </a:r>
            <a:r>
              <a:rPr lang="en-US" dirty="0" smtClean="0"/>
              <a:t>.</a:t>
            </a:r>
            <a:endParaRPr lang="en-US" b="1" u="sng" dirty="0" smtClean="0"/>
          </a:p>
          <a:p>
            <a:pPr marL="0" indent="0">
              <a:buNone/>
            </a:pPr>
            <a:r>
              <a:rPr lang="en-US" b="1" u="sng" dirty="0" smtClean="0"/>
              <a:t>5</a:t>
            </a:r>
            <a:r>
              <a:rPr lang="en-US" b="1" u="sng" dirty="0"/>
              <a:t>. Risk challenge</a:t>
            </a:r>
            <a:endParaRPr lang="en-US" dirty="0"/>
          </a:p>
          <a:p>
            <a:r>
              <a:rPr lang="en-US" dirty="0"/>
              <a:t>In safety-critical areas such as space, aviation, nuclear power plants, etc. </a:t>
            </a:r>
            <a:r>
              <a:rPr lang="en-US" dirty="0" smtClean="0"/>
              <a:t>the </a:t>
            </a:r>
            <a:r>
              <a:rPr lang="en-US" dirty="0"/>
              <a:t>cost of software failure can be massive because lives are at risk. </a:t>
            </a:r>
            <a:endParaRPr lang="en-US" dirty="0" smtClean="0"/>
          </a:p>
          <a:p>
            <a:r>
              <a:rPr lang="en-US" dirty="0" smtClean="0"/>
              <a:t>Dealing </a:t>
            </a:r>
            <a:r>
              <a:rPr lang="en-US" dirty="0"/>
              <a:t>with the increased complexity of software needed for new applications.</a:t>
            </a:r>
          </a:p>
        </p:txBody>
      </p:sp>
    </p:spTree>
    <p:extLst>
      <p:ext uri="{BB962C8B-B14F-4D97-AF65-F5344CB8AC3E}">
        <p14:creationId xmlns:p14="http://schemas.microsoft.com/office/powerpoint/2010/main" xmlns="" val="174591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1. System Engineer</a:t>
            </a:r>
            <a:endParaRPr lang="en-US" b="1" cap="none" dirty="0"/>
          </a:p>
        </p:txBody>
      </p:sp>
      <p:sp>
        <p:nvSpPr>
          <p:cNvPr id="3" name="Content Placeholder 2"/>
          <p:cNvSpPr>
            <a:spLocks noGrp="1"/>
          </p:cNvSpPr>
          <p:nvPr>
            <p:ph idx="1"/>
          </p:nvPr>
        </p:nvSpPr>
        <p:spPr>
          <a:xfrm>
            <a:off x="1451579" y="1561514"/>
            <a:ext cx="9603275" cy="4568830"/>
          </a:xfrm>
        </p:spPr>
        <p:txBody>
          <a:bodyPr>
            <a:normAutofit/>
          </a:bodyPr>
          <a:lstStyle/>
          <a:p>
            <a:r>
              <a:rPr lang="en-US" sz="2200" dirty="0"/>
              <a:t>System engineers are </a:t>
            </a:r>
            <a:r>
              <a:rPr lang="en-US" sz="2200" dirty="0" err="1"/>
              <a:t>involed</a:t>
            </a:r>
            <a:r>
              <a:rPr lang="en-US" sz="2200" dirty="0"/>
              <a:t> in system specification, architectural </a:t>
            </a:r>
            <a:r>
              <a:rPr lang="en-US" sz="2200" dirty="0" smtClean="0"/>
              <a:t>design, integration </a:t>
            </a:r>
            <a:r>
              <a:rPr lang="en-US" sz="2200" dirty="0"/>
              <a:t>and </a:t>
            </a:r>
            <a:r>
              <a:rPr lang="en-US" sz="2200" dirty="0" smtClean="0"/>
              <a:t>deployment.</a:t>
            </a:r>
          </a:p>
          <a:p>
            <a:r>
              <a:rPr lang="en-US" sz="2200" dirty="0" smtClean="0"/>
              <a:t>A </a:t>
            </a:r>
            <a:r>
              <a:rPr lang="en-US" sz="2200" dirty="0"/>
              <a:t>System Engineer is a person who deals with the overall management of engineering projects during their life cycle (focusing more on physical aspects). </a:t>
            </a:r>
            <a:endParaRPr lang="en-US" sz="2200" dirty="0" smtClean="0"/>
          </a:p>
          <a:p>
            <a:r>
              <a:rPr lang="en-US" sz="2200" dirty="0" smtClean="0"/>
              <a:t>They </a:t>
            </a:r>
            <a:r>
              <a:rPr lang="en-US" sz="2200" dirty="0"/>
              <a:t>follows an interdisciplinary approach governing the total technical and managerial effort required to transform requirements into solutions. </a:t>
            </a:r>
            <a:endParaRPr lang="en-US" sz="2200" dirty="0" smtClean="0"/>
          </a:p>
          <a:p>
            <a:r>
              <a:rPr lang="en-US" sz="2200" dirty="0" smtClean="0"/>
              <a:t>They </a:t>
            </a:r>
            <a:r>
              <a:rPr lang="en-US" sz="2200" dirty="0"/>
              <a:t>are generally focused with all aspects of computer based system development not only this but also hardware, software and process engineering etc. are included</a:t>
            </a:r>
            <a:r>
              <a:rPr lang="en-US" sz="2200" dirty="0" smtClean="0"/>
              <a:t>.</a:t>
            </a:r>
          </a:p>
        </p:txBody>
      </p:sp>
    </p:spTree>
    <p:extLst>
      <p:ext uri="{BB962C8B-B14F-4D97-AF65-F5344CB8AC3E}">
        <p14:creationId xmlns:p14="http://schemas.microsoft.com/office/powerpoint/2010/main" xmlns="" val="2482818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Professional Practice</a:t>
            </a:r>
            <a:endParaRPr lang="en-US" b="1" cap="none" dirty="0"/>
          </a:p>
        </p:txBody>
      </p:sp>
      <p:sp>
        <p:nvSpPr>
          <p:cNvPr id="3" name="Content Placeholder 2"/>
          <p:cNvSpPr>
            <a:spLocks noGrp="1"/>
          </p:cNvSpPr>
          <p:nvPr>
            <p:ph idx="1"/>
          </p:nvPr>
        </p:nvSpPr>
        <p:spPr>
          <a:xfrm>
            <a:off x="1451579" y="1561514"/>
            <a:ext cx="9603275" cy="4697618"/>
          </a:xfrm>
        </p:spPr>
        <p:txBody>
          <a:bodyPr>
            <a:normAutofit/>
          </a:bodyPr>
          <a:lstStyle/>
          <a:p>
            <a:r>
              <a:rPr lang="en-US" dirty="0"/>
              <a:t>Professional practice is a term which usually refers to the conduct as well as the work of someone from a specific </a:t>
            </a:r>
            <a:r>
              <a:rPr lang="en-US" dirty="0" smtClean="0"/>
              <a:t>profession.</a:t>
            </a:r>
          </a:p>
          <a:p>
            <a:r>
              <a:rPr lang="en-US" dirty="0" smtClean="0"/>
              <a:t>It refers </a:t>
            </a:r>
            <a:r>
              <a:rPr lang="en-US" dirty="0"/>
              <a:t>to professional responsibility. Professional practice is the way an individual behaves in the </a:t>
            </a:r>
            <a:r>
              <a:rPr lang="en-US" dirty="0" smtClean="0"/>
              <a:t>workplace.</a:t>
            </a:r>
          </a:p>
          <a:p>
            <a:r>
              <a:rPr lang="en-US" dirty="0"/>
              <a:t>A software engineer displays professionalism notably through adherence to codes of ethics and professional conduct and to standards and practices that are established by the engineer’s professional </a:t>
            </a:r>
            <a:r>
              <a:rPr lang="en-US" dirty="0" smtClean="0"/>
              <a:t>community.</a:t>
            </a:r>
          </a:p>
          <a:p>
            <a:r>
              <a:rPr lang="en-US" dirty="0"/>
              <a:t>The professional community is often represented by one or more professional societies; those societies publish codes of ethics and professional conduct as well as criteria for admittance to the community. </a:t>
            </a:r>
          </a:p>
        </p:txBody>
      </p:sp>
    </p:spTree>
    <p:extLst>
      <p:ext uri="{BB962C8B-B14F-4D97-AF65-F5344CB8AC3E}">
        <p14:creationId xmlns:p14="http://schemas.microsoft.com/office/powerpoint/2010/main" xmlns="" val="2418040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4620345"/>
          </a:xfrm>
        </p:spPr>
        <p:txBody>
          <a:bodyPr>
            <a:normAutofit/>
          </a:bodyPr>
          <a:lstStyle/>
          <a:p>
            <a:r>
              <a:rPr lang="en-US" dirty="0"/>
              <a:t>Those criteria form the basis for accreditation and licensing activities and may be used as a measure to determine engineering competence or negligence.</a:t>
            </a:r>
            <a:endParaRPr lang="en-US" sz="2000" dirty="0"/>
          </a:p>
        </p:txBody>
      </p:sp>
    </p:spTree>
    <p:extLst>
      <p:ext uri="{BB962C8B-B14F-4D97-AF65-F5344CB8AC3E}">
        <p14:creationId xmlns:p14="http://schemas.microsoft.com/office/powerpoint/2010/main" xmlns="" val="4001018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Assignment Questions</a:t>
            </a:r>
            <a:endParaRPr lang="en-US" b="1" cap="none" dirty="0"/>
          </a:p>
        </p:txBody>
      </p:sp>
      <p:sp>
        <p:nvSpPr>
          <p:cNvPr id="3" name="Content Placeholder 2"/>
          <p:cNvSpPr>
            <a:spLocks noGrp="1"/>
          </p:cNvSpPr>
          <p:nvPr>
            <p:ph idx="1"/>
          </p:nvPr>
        </p:nvSpPr>
        <p:spPr>
          <a:xfrm>
            <a:off x="1451579" y="1561514"/>
            <a:ext cx="9603275" cy="3904831"/>
          </a:xfrm>
        </p:spPr>
        <p:txBody>
          <a:bodyPr/>
          <a:lstStyle/>
          <a:p>
            <a:r>
              <a:rPr lang="en-US" dirty="0" smtClean="0"/>
              <a:t>Define </a:t>
            </a:r>
            <a:r>
              <a:rPr lang="en-US" dirty="0"/>
              <a:t>software and explain its characteristics and </a:t>
            </a:r>
            <a:r>
              <a:rPr lang="en-US" dirty="0" err="1"/>
              <a:t>aslo</a:t>
            </a:r>
            <a:r>
              <a:rPr lang="en-US" dirty="0"/>
              <a:t> mention the various types of software product</a:t>
            </a:r>
          </a:p>
          <a:p>
            <a:r>
              <a:rPr lang="en-US" dirty="0"/>
              <a:t>Explain some of the software applications you have noticed</a:t>
            </a:r>
          </a:p>
          <a:p>
            <a:r>
              <a:rPr lang="en-US" dirty="0"/>
              <a:t>Explain attributes of good software in detail</a:t>
            </a:r>
          </a:p>
          <a:p>
            <a:r>
              <a:rPr lang="en-US" dirty="0"/>
              <a:t>What are the key challenges facing software engineering</a:t>
            </a:r>
          </a:p>
        </p:txBody>
      </p:sp>
    </p:spTree>
    <p:extLst>
      <p:ext uri="{BB962C8B-B14F-4D97-AF65-F5344CB8AC3E}">
        <p14:creationId xmlns:p14="http://schemas.microsoft.com/office/powerpoint/2010/main" xmlns="" val="33023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err="1" smtClean="0"/>
              <a:t>Contd</a:t>
            </a:r>
            <a:r>
              <a:rPr lang="en-US" b="1" cap="none" dirty="0" smtClean="0"/>
              <a:t>…</a:t>
            </a:r>
            <a:endParaRPr lang="en-US" b="1" cap="none" dirty="0"/>
          </a:p>
        </p:txBody>
      </p:sp>
      <p:sp>
        <p:nvSpPr>
          <p:cNvPr id="3" name="Content Placeholder 2"/>
          <p:cNvSpPr>
            <a:spLocks noGrp="1"/>
          </p:cNvSpPr>
          <p:nvPr>
            <p:ph idx="1"/>
          </p:nvPr>
        </p:nvSpPr>
        <p:spPr>
          <a:xfrm>
            <a:off x="1451579" y="1561514"/>
            <a:ext cx="9603275" cy="3904831"/>
          </a:xfrm>
        </p:spPr>
        <p:txBody>
          <a:bodyPr/>
          <a:lstStyle/>
          <a:p>
            <a:pPr marL="0" indent="0">
              <a:buNone/>
            </a:pPr>
            <a:r>
              <a:rPr lang="en-US" b="1" dirty="0"/>
              <a:t>There are two types of software −</a:t>
            </a:r>
          </a:p>
          <a:p>
            <a:r>
              <a:rPr lang="en-US" dirty="0"/>
              <a:t>System Software</a:t>
            </a:r>
          </a:p>
          <a:p>
            <a:r>
              <a:rPr lang="en-US" dirty="0"/>
              <a:t>Application Software</a:t>
            </a:r>
          </a:p>
          <a:p>
            <a:endParaRPr lang="en-US" dirty="0"/>
          </a:p>
        </p:txBody>
      </p:sp>
    </p:spTree>
    <p:extLst>
      <p:ext uri="{BB962C8B-B14F-4D97-AF65-F5344CB8AC3E}">
        <p14:creationId xmlns:p14="http://schemas.microsoft.com/office/powerpoint/2010/main" xmlns="" val="1897563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title"/>
          </p:nvPr>
        </p:nvSpPr>
        <p:spPr>
          <a:xfrm>
            <a:off x="1451578" y="663842"/>
            <a:ext cx="9603275" cy="1049235"/>
          </a:xfrm>
          <a:prstGeom prst="rect">
            <a:avLst/>
          </a:prstGeom>
          <a:noFill/>
          <a:ln>
            <a:noFill/>
          </a:ln>
        </p:spPr>
        <p:txBody>
          <a:bodyPr spcFirstLastPara="1" wrap="square" lIns="91425" tIns="45700" rIns="91425" bIns="45700" anchor="t" anchorCtr="0">
            <a:normAutofit/>
          </a:bodyPr>
          <a:lstStyle/>
          <a:p>
            <a:r>
              <a:rPr lang="en-US" b="1" cap="none" dirty="0" smtClean="0"/>
              <a:t>System Software</a:t>
            </a:r>
            <a:endParaRPr lang="en-US" b="1" cap="none" dirty="0"/>
          </a:p>
        </p:txBody>
      </p:sp>
      <p:sp>
        <p:nvSpPr>
          <p:cNvPr id="107" name="Google Shape;107;p2"/>
          <p:cNvSpPr txBox="1">
            <a:spLocks noGrp="1"/>
          </p:cNvSpPr>
          <p:nvPr>
            <p:ph type="body" idx="1"/>
          </p:nvPr>
        </p:nvSpPr>
        <p:spPr>
          <a:xfrm>
            <a:off x="1451579" y="1550504"/>
            <a:ext cx="9603275" cy="4618476"/>
          </a:xfrm>
          <a:prstGeom prst="rect">
            <a:avLst/>
          </a:prstGeom>
          <a:noFill/>
          <a:ln>
            <a:noFill/>
          </a:ln>
        </p:spPr>
        <p:txBody>
          <a:bodyPr spcFirstLastPara="1" wrap="square" lIns="91425" tIns="45700" rIns="91425" bIns="45700" anchor="t" anchorCtr="0">
            <a:normAutofit/>
          </a:bodyPr>
          <a:lstStyle/>
          <a:p>
            <a:r>
              <a:rPr lang="en-US" sz="2200" dirty="0" smtClean="0"/>
              <a:t>The </a:t>
            </a:r>
            <a:r>
              <a:rPr lang="en-US" sz="2200" dirty="0"/>
              <a:t>system software is a collection of programs designed to operate, control, and extend the processing capabilities of the computer </a:t>
            </a:r>
            <a:r>
              <a:rPr lang="en-US" sz="2200" dirty="0" smtClean="0"/>
              <a:t>itself.</a:t>
            </a:r>
          </a:p>
          <a:p>
            <a:r>
              <a:rPr lang="en-US" sz="2200" dirty="0" smtClean="0"/>
              <a:t>System </a:t>
            </a:r>
            <a:r>
              <a:rPr lang="en-US" sz="2200" dirty="0"/>
              <a:t>software is generally prepared by the computer </a:t>
            </a:r>
            <a:r>
              <a:rPr lang="en-US" sz="2200" dirty="0" smtClean="0"/>
              <a:t>manufacturers.</a:t>
            </a:r>
          </a:p>
          <a:p>
            <a:r>
              <a:rPr lang="en-US" sz="2200" dirty="0" smtClean="0"/>
              <a:t>These </a:t>
            </a:r>
            <a:r>
              <a:rPr lang="en-US" sz="2200" dirty="0"/>
              <a:t>software products comprise of programs written in low-level languages, which interact with the hardware at a very basic level. </a:t>
            </a:r>
            <a:endParaRPr lang="en-US" sz="2200" dirty="0" smtClean="0"/>
          </a:p>
          <a:p>
            <a:r>
              <a:rPr lang="en-US" sz="2200" dirty="0" smtClean="0"/>
              <a:t>System </a:t>
            </a:r>
            <a:r>
              <a:rPr lang="en-US" sz="2200" dirty="0"/>
              <a:t>software serves as the interface between the hardware and the end users</a:t>
            </a:r>
            <a:r>
              <a:rPr lang="en-US" sz="2200" dirty="0" smtClean="0"/>
              <a:t>.</a:t>
            </a:r>
          </a:p>
          <a:p>
            <a:r>
              <a:rPr lang="en-US" sz="2200" dirty="0"/>
              <a:t>Some examples of system software are Operating System, Compilers, Interpreter, Assemblers, </a:t>
            </a:r>
            <a:r>
              <a:rPr lang="en-US" sz="2200" dirty="0" err="1"/>
              <a:t>etc</a:t>
            </a:r>
            <a:endParaRPr lang="en-US" sz="2200" dirty="0"/>
          </a:p>
        </p:txBody>
      </p:sp>
    </p:spTree>
    <p:extLst>
      <p:ext uri="{BB962C8B-B14F-4D97-AF65-F5344CB8AC3E}">
        <p14:creationId xmlns:p14="http://schemas.microsoft.com/office/powerpoint/2010/main" xmlns="" val="892182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1505431" y="629211"/>
            <a:ext cx="9603275" cy="930494"/>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ct val="100000"/>
            </a:pPr>
            <a:r>
              <a:rPr lang="en-US" b="1" cap="none" dirty="0" smtClean="0"/>
              <a:t>Application Software</a:t>
            </a:r>
            <a:endParaRPr lang="en-US" b="1" cap="none" dirty="0"/>
          </a:p>
        </p:txBody>
      </p:sp>
      <p:sp>
        <p:nvSpPr>
          <p:cNvPr id="113" name="Google Shape;113;p3"/>
          <p:cNvSpPr txBox="1">
            <a:spLocks noGrp="1"/>
          </p:cNvSpPr>
          <p:nvPr>
            <p:ph type="body" idx="1"/>
          </p:nvPr>
        </p:nvSpPr>
        <p:spPr>
          <a:xfrm>
            <a:off x="1451579" y="1559706"/>
            <a:ext cx="9603275" cy="4536294"/>
          </a:xfrm>
          <a:prstGeom prst="rect">
            <a:avLst/>
          </a:prstGeom>
          <a:noFill/>
          <a:ln>
            <a:noFill/>
          </a:ln>
        </p:spPr>
        <p:txBody>
          <a:bodyPr spcFirstLastPara="1" wrap="square" lIns="91425" tIns="45700" rIns="91425" bIns="45700" anchor="t" anchorCtr="0">
            <a:normAutofit/>
          </a:bodyPr>
          <a:lstStyle/>
          <a:p>
            <a:r>
              <a:rPr lang="en-US" sz="2200" dirty="0" smtClean="0"/>
              <a:t>Application </a:t>
            </a:r>
            <a:r>
              <a:rPr lang="en-US" sz="2200" dirty="0"/>
              <a:t>software products are designed to satisfy a particular need of a particular environment. </a:t>
            </a:r>
            <a:endParaRPr lang="en-US" sz="2200" dirty="0" smtClean="0"/>
          </a:p>
          <a:p>
            <a:r>
              <a:rPr lang="en-US" sz="2200" dirty="0" smtClean="0"/>
              <a:t>All </a:t>
            </a:r>
            <a:r>
              <a:rPr lang="en-US" sz="2200" dirty="0"/>
              <a:t>software applications prepared in the computer lab can come under the category of Application software</a:t>
            </a:r>
            <a:r>
              <a:rPr lang="en-US" sz="2200" dirty="0" smtClean="0"/>
              <a:t>.</a:t>
            </a:r>
          </a:p>
          <a:p>
            <a:r>
              <a:rPr lang="en-US" sz="2200" dirty="0"/>
              <a:t>Application software may consist of a single program, such as Microsoft's notepad for writing and editing a simple text. </a:t>
            </a:r>
            <a:endParaRPr lang="en-US" sz="2200" dirty="0" smtClean="0"/>
          </a:p>
          <a:p>
            <a:r>
              <a:rPr lang="en-US" sz="2200" dirty="0" smtClean="0"/>
              <a:t>It </a:t>
            </a:r>
            <a:r>
              <a:rPr lang="en-US" sz="2200" dirty="0"/>
              <a:t>may also consist of a collection of programs, often called a software package, which work together to accomplish a task, such as a spreadsheet package</a:t>
            </a:r>
          </a:p>
        </p:txBody>
      </p:sp>
    </p:spTree>
    <p:extLst>
      <p:ext uri="{BB962C8B-B14F-4D97-AF65-F5344CB8AC3E}">
        <p14:creationId xmlns:p14="http://schemas.microsoft.com/office/powerpoint/2010/main" xmlns="" val="3802289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media.geeksforgeeks.org/wp-content/uploads/20190321145114/Untitled-Diagram-9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409700" y="949280"/>
            <a:ext cx="7734300" cy="516255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502276" y="154547"/>
            <a:ext cx="11114467" cy="430887"/>
          </a:xfrm>
          <a:prstGeom prst="rect">
            <a:avLst/>
          </a:prstGeom>
        </p:spPr>
        <p:txBody>
          <a:bodyPr wrap="square">
            <a:spAutoFit/>
          </a:bodyPr>
          <a:lstStyle/>
          <a:p>
            <a:r>
              <a:rPr lang="en-US" sz="2200" b="1" dirty="0">
                <a:solidFill>
                  <a:srgbClr val="121214"/>
                </a:solidFill>
                <a:latin typeface="Verdana" panose="020B0604030504040204" pitchFamily="34" charset="0"/>
              </a:rPr>
              <a:t>Characteristics of Software are classified into six major components:</a:t>
            </a:r>
            <a:endParaRPr lang="en-US" sz="2200" b="1" i="0" dirty="0">
              <a:solidFill>
                <a:srgbClr val="121214"/>
              </a:solidFill>
              <a:effectLst/>
              <a:latin typeface="Verdana" panose="020B0604030504040204" pitchFamily="34" charset="0"/>
            </a:endParaRPr>
          </a:p>
        </p:txBody>
      </p:sp>
    </p:spTree>
    <p:extLst>
      <p:ext uri="{BB962C8B-B14F-4D97-AF65-F5344CB8AC3E}">
        <p14:creationId xmlns:p14="http://schemas.microsoft.com/office/powerpoint/2010/main" xmlns="" val="97811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cap="none" dirty="0" smtClean="0"/>
              <a:t>Functionality</a:t>
            </a:r>
            <a:endParaRPr lang="en-US" b="1" cap="none" dirty="0"/>
          </a:p>
        </p:txBody>
      </p:sp>
      <p:sp>
        <p:nvSpPr>
          <p:cNvPr id="3" name="Content Placeholder 2"/>
          <p:cNvSpPr>
            <a:spLocks noGrp="1"/>
          </p:cNvSpPr>
          <p:nvPr>
            <p:ph idx="1"/>
          </p:nvPr>
        </p:nvSpPr>
        <p:spPr>
          <a:xfrm>
            <a:off x="1451579" y="1561514"/>
            <a:ext cx="9971982" cy="4568830"/>
          </a:xfrm>
        </p:spPr>
        <p:txBody>
          <a:bodyPr>
            <a:normAutofit/>
          </a:bodyPr>
          <a:lstStyle/>
          <a:p>
            <a:r>
              <a:rPr lang="en-US" sz="2200" dirty="0" smtClean="0"/>
              <a:t>It </a:t>
            </a:r>
            <a:r>
              <a:rPr lang="en-US" sz="2200" dirty="0"/>
              <a:t>refers to the suitability, accuracy, interoperability, compliance, security of software which is measured as  degree of performance of the software against its intended purpose</a:t>
            </a:r>
            <a:r>
              <a:rPr lang="en-US" sz="2200" dirty="0" smtClean="0"/>
              <a:t>.</a:t>
            </a:r>
          </a:p>
          <a:p>
            <a:r>
              <a:rPr lang="en-US" sz="2200" dirty="0"/>
              <a:t>Functionality refers to the set of features and capabilities that a software program or system provides to its users</a:t>
            </a:r>
            <a:r>
              <a:rPr lang="en-US" sz="2200" dirty="0" smtClean="0"/>
              <a:t>.</a:t>
            </a:r>
          </a:p>
          <a:p>
            <a:r>
              <a:rPr lang="en-US" sz="2400" b="1" dirty="0">
                <a:solidFill>
                  <a:srgbClr val="273239"/>
                </a:solidFill>
                <a:latin typeface="Times New Roman" panose="02020603050405020304" pitchFamily="18" charset="0"/>
                <a:cs typeface="Times New Roman" panose="02020603050405020304" pitchFamily="18" charset="0"/>
              </a:rPr>
              <a:t>Required functions are: </a:t>
            </a:r>
            <a:endParaRPr lang="en-US" sz="2400" b="1" dirty="0">
              <a:latin typeface="Times New Roman" panose="02020603050405020304" pitchFamily="18" charset="0"/>
              <a:cs typeface="Times New Roman" panose="02020603050405020304" pitchFamily="18" charset="0"/>
            </a:endParaRPr>
          </a:p>
          <a:p>
            <a:pPr marL="0" indent="0">
              <a:buNone/>
            </a:pPr>
            <a:endParaRPr lang="en-US" sz="2200" dirty="0" smtClean="0"/>
          </a:p>
          <a:p>
            <a:endParaRPr lang="en-US" sz="2200" dirty="0"/>
          </a:p>
        </p:txBody>
      </p:sp>
      <p:pic>
        <p:nvPicPr>
          <p:cNvPr id="4" name="Picture 2" descr="https://media.geeksforgeeks.org/wp-content/uploads/20190321135958/Untitled-Diagram31.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44729" y="3845928"/>
            <a:ext cx="4810125" cy="228441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65830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Reliability</a:t>
            </a:r>
            <a:endParaRPr lang="en-US" b="1" cap="none" dirty="0"/>
          </a:p>
        </p:txBody>
      </p:sp>
      <p:sp>
        <p:nvSpPr>
          <p:cNvPr id="3" name="Content Placeholder 2"/>
          <p:cNvSpPr>
            <a:spLocks noGrp="1"/>
          </p:cNvSpPr>
          <p:nvPr>
            <p:ph idx="1"/>
          </p:nvPr>
        </p:nvSpPr>
        <p:spPr>
          <a:xfrm>
            <a:off x="1451579" y="1599272"/>
            <a:ext cx="9603275" cy="4556830"/>
          </a:xfrm>
        </p:spPr>
        <p:txBody>
          <a:bodyPr>
            <a:normAutofit/>
          </a:bodyPr>
          <a:lstStyle/>
          <a:p>
            <a:pPr fontAlgn="base"/>
            <a:r>
              <a:rPr lang="en-US" sz="2200" dirty="0"/>
              <a:t>Reliability is a characteristic of software that refers to its ability to perform its intended functions correctly and consistently over time. </a:t>
            </a:r>
            <a:endParaRPr lang="en-US" sz="2200" dirty="0" smtClean="0"/>
          </a:p>
          <a:p>
            <a:pPr fontAlgn="base"/>
            <a:r>
              <a:rPr lang="en-US" sz="2200" dirty="0" smtClean="0"/>
              <a:t>Refers </a:t>
            </a:r>
            <a:r>
              <a:rPr lang="en-US" sz="2200" dirty="0"/>
              <a:t>to the recoverability, fault tolerance, maturity of software, which is basically a capability of the software that provide required functionality under the given situations</a:t>
            </a:r>
            <a:r>
              <a:rPr lang="en-US" sz="2200" dirty="0" smtClean="0"/>
              <a:t>.</a:t>
            </a:r>
          </a:p>
          <a:p>
            <a:pPr fontAlgn="base"/>
            <a:r>
              <a:rPr lang="en-US" sz="2200" dirty="0"/>
              <a:t>it helps ensure that the software will work correctly and not fail unexpectedly.</a:t>
            </a:r>
            <a:endParaRPr lang="en-US" sz="2200" dirty="0" smtClean="0"/>
          </a:p>
        </p:txBody>
      </p:sp>
      <p:pic>
        <p:nvPicPr>
          <p:cNvPr id="3074" name="Picture 2" descr="Characteristics of Software in Software Engineer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253216" y="4340180"/>
            <a:ext cx="4752975" cy="181592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2114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none" dirty="0" smtClean="0"/>
              <a:t>Efficiency</a:t>
            </a:r>
            <a:endParaRPr lang="en-US" b="1" cap="none" dirty="0"/>
          </a:p>
        </p:txBody>
      </p:sp>
      <p:sp>
        <p:nvSpPr>
          <p:cNvPr id="3" name="Content Placeholder 2"/>
          <p:cNvSpPr>
            <a:spLocks noGrp="1"/>
          </p:cNvSpPr>
          <p:nvPr>
            <p:ph idx="1"/>
          </p:nvPr>
        </p:nvSpPr>
        <p:spPr>
          <a:xfrm>
            <a:off x="1451579" y="1528176"/>
            <a:ext cx="9603275" cy="4543072"/>
          </a:xfrm>
        </p:spPr>
        <p:txBody>
          <a:bodyPr>
            <a:normAutofit/>
          </a:bodyPr>
          <a:lstStyle/>
          <a:p>
            <a:r>
              <a:rPr lang="en-US" sz="2200" dirty="0"/>
              <a:t> </a:t>
            </a:r>
            <a:r>
              <a:rPr lang="en-US" sz="2200" dirty="0" smtClean="0"/>
              <a:t>It </a:t>
            </a:r>
            <a:r>
              <a:rPr lang="en-US" sz="2200" dirty="0"/>
              <a:t>refers to the ability of the software to use system resources in the most effective and efficient manner. </a:t>
            </a:r>
            <a:endParaRPr lang="en-US" sz="2200" dirty="0" smtClean="0"/>
          </a:p>
          <a:p>
            <a:r>
              <a:rPr lang="en-US" sz="2200" dirty="0" smtClean="0"/>
              <a:t>The </a:t>
            </a:r>
            <a:r>
              <a:rPr lang="en-US" sz="2200" dirty="0"/>
              <a:t>software should make effective use of storage space and executive command as per desired timing requirements</a:t>
            </a:r>
            <a:r>
              <a:rPr lang="en-US" sz="2200" dirty="0" smtClean="0"/>
              <a:t>.</a:t>
            </a:r>
          </a:p>
          <a:p>
            <a:r>
              <a:rPr lang="en-US" sz="2200" dirty="0"/>
              <a:t>High efficiency means that a software program can perform its intended functions quickly and with minimal use of </a:t>
            </a:r>
            <a:r>
              <a:rPr lang="en-US" sz="2200" dirty="0" smtClean="0"/>
              <a:t>resources.</a:t>
            </a:r>
          </a:p>
          <a:p>
            <a:endParaRPr lang="en-US" sz="2200" dirty="0"/>
          </a:p>
        </p:txBody>
      </p:sp>
      <p:pic>
        <p:nvPicPr>
          <p:cNvPr id="5122" name="Picture 2" descr="Characteristics of Software in Software Engineer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98043" y="4604397"/>
            <a:ext cx="4467225" cy="14668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7480112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2243</TotalTime>
  <Words>1018</Words>
  <Application>Microsoft Office PowerPoint</Application>
  <PresentationFormat>Custom</PresentationFormat>
  <Paragraphs>138</Paragraphs>
  <Slides>29</Slides>
  <Notes>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Gallery</vt:lpstr>
      <vt:lpstr>Software</vt:lpstr>
      <vt:lpstr>Components of Software</vt:lpstr>
      <vt:lpstr>Contd…</vt:lpstr>
      <vt:lpstr>System Software</vt:lpstr>
      <vt:lpstr>Application Software</vt:lpstr>
      <vt:lpstr>Slide 6</vt:lpstr>
      <vt:lpstr>Functionality</vt:lpstr>
      <vt:lpstr>Reliability</vt:lpstr>
      <vt:lpstr>Efficiency</vt:lpstr>
      <vt:lpstr>Usability</vt:lpstr>
      <vt:lpstr>Maintainability</vt:lpstr>
      <vt:lpstr>Portability</vt:lpstr>
      <vt:lpstr>Characteristics Of Good Software</vt:lpstr>
      <vt:lpstr>Operational</vt:lpstr>
      <vt:lpstr>Transitional</vt:lpstr>
      <vt:lpstr>Maintenance</vt:lpstr>
      <vt:lpstr>Software Engineering</vt:lpstr>
      <vt:lpstr>Software Engineering Cost</vt:lpstr>
      <vt:lpstr>Contd…</vt:lpstr>
      <vt:lpstr>Slide 20</vt:lpstr>
      <vt:lpstr>1. Static Single Variable Model</vt:lpstr>
      <vt:lpstr>2. Static Multivariable Model</vt:lpstr>
      <vt:lpstr>Key Challenges Facing Software Engineering</vt:lpstr>
      <vt:lpstr>contd…</vt:lpstr>
      <vt:lpstr>Contd…</vt:lpstr>
      <vt:lpstr>1. System Engineer</vt:lpstr>
      <vt:lpstr>Professional Practice</vt:lpstr>
      <vt:lpstr>Contd…</vt:lpstr>
      <vt:lpstr>Assignment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Subject-oriented programming</dc:title>
  <dc:creator>Binod Thapa</dc:creator>
  <cp:lastModifiedBy>DELL</cp:lastModifiedBy>
  <cp:revision>587</cp:revision>
  <dcterms:created xsi:type="dcterms:W3CDTF">2017-08-11T03:42:09Z</dcterms:created>
  <dcterms:modified xsi:type="dcterms:W3CDTF">2023-04-06T04:12:37Z</dcterms:modified>
</cp:coreProperties>
</file>