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0A19D-DCF4-41CD-8709-5D095451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0829B8-0375-41CA-8BB7-5259DC289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B0BD5-454D-4FE3-B6B8-78926219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A20A0-F82D-4A22-88F1-4103F0F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ED79F-ADF4-4293-B31D-553B7D73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93CB4-36C5-4A79-AED7-24159B7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CA0C1-966C-4A0A-8ADA-DEF1A8C7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6F5A2-AC88-4FE7-8C1F-3B847A8D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01AB7-FD42-4637-9289-63F68FB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30363-D182-4037-BB44-129C99B3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11D516-5771-49AF-B050-232C6496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1F5FE6-E55A-4447-8A41-827FFF61E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659D6-77CC-4814-BBE9-F3CBFBE7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73EB3-7274-450A-BDCC-297A29F4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ED44D-B408-412A-A215-3EECB710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E235D-90AA-4478-9791-E9DF629A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397CB-3372-45D2-87AF-2E6F71C3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01793-E146-4483-8E55-F73E01F3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6A0EC-3266-4F68-AC43-D80E7E1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7A0B7-3351-4DFE-B4E6-E2F55BCF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1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11F1-682F-42EE-82A7-284E0EF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8CFD75-8DFE-4AE5-A82A-96C3674E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E2E4BB-B898-437D-BADF-9CD4D3DA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60BB6-6CCD-47B5-9AA5-5307EC6F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AFD-C570-4A8C-910A-1ADC495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2671A-F2CC-4F62-AE7B-654AC45E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44E18-810A-4F03-AA55-0C1445442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9A5B4F-F53E-4334-A0B8-4CBA7044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F48B9-4177-4A65-84B1-532A029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971987-872C-4BEF-8F20-010401DA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CD8DA7-0C6A-4980-A4A4-14D9E48B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882E0-B831-41CF-A36A-A7693BC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03CFA-884D-4F83-A18F-925247FD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DD0B51-3893-485C-8A0F-D95D6B9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DABC68-9D15-48E8-8580-E6E4BBD8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780DEE-94F2-4B68-8683-EB26CE53C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FE5A04-95FA-4C5C-8DCC-DAE21C37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BBF6C2-377F-4C88-ADFA-993276B0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0ED81-DDC0-4D85-A027-ADD71D6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E658-F234-4FCA-B3A7-AD451402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5B385F-F0FF-44B8-AF36-474358F1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937B33-C3FA-4E90-AF5C-F6F70BC5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D86F2E-1F7E-4B13-8381-92F2F7D2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F3628C-9C69-4F7B-9F07-BDAABD2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E1AB73-B497-4165-B8D4-F9FA6A23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72A581-B456-4B1D-ABB3-507C47A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EEB3C-9CCA-44B9-BD8B-C54971BD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7B633-720B-4668-9AF3-A0B38C3A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9C4AA2-F84A-4DF4-B647-E9314CF3B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1DC55F-5AF5-497C-A8F4-78DC0F90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9CB193-DF8B-4B31-83B0-67F4F5EA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46ADD3-DE05-4556-9890-B5B4074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5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7E4E7-B294-499A-895E-4D89B844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E30FD-2650-467D-83A5-F4AE5AEAF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55DAEE-F8EC-4A0C-B848-151FC982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409918-25AC-498F-976E-55A1FA0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C8A3E-9A30-4A0C-9DCC-560131DF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F2814-3D28-4C90-95D4-797179E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4649C-3516-45C3-B49E-DA380F48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18E73-9B14-4DC3-9A50-71F4D0AD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9A266-C717-4B33-893F-E13BE6B6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7401-2FBD-4F28-81EE-2C15B8F83785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5F0F7-D0AA-43E1-B111-81A70231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D905A-0FFB-45D9-85DF-B8F2558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72F8-558D-4488-A031-66294E9B1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EB6DA-8B6C-406C-BFE7-8EB9F71C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838"/>
            <a:ext cx="9144000" cy="2387600"/>
          </a:xfrm>
        </p:spPr>
        <p:txBody>
          <a:bodyPr/>
          <a:lstStyle/>
          <a:p>
            <a:r>
              <a:rPr lang="ru-RU" dirty="0"/>
              <a:t>Характеристика бюджетной политики г. Севастополя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39CB8-A7F9-4694-9347-03832C900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7763"/>
            <a:ext cx="9144000" cy="1655762"/>
          </a:xfrm>
        </p:spPr>
        <p:txBody>
          <a:bodyPr/>
          <a:lstStyle/>
          <a:p>
            <a:r>
              <a:rPr lang="ru-RU" dirty="0"/>
              <a:t>Подготовили В. Гутник и А. Зайцев</a:t>
            </a:r>
          </a:p>
        </p:txBody>
      </p:sp>
    </p:spTree>
    <p:extLst>
      <p:ext uri="{BB962C8B-B14F-4D97-AF65-F5344CB8AC3E}">
        <p14:creationId xmlns:p14="http://schemas.microsoft.com/office/powerpoint/2010/main" val="10356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193AAD0-5840-46F9-B403-666266C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30" y="503078"/>
            <a:ext cx="102679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ru-RU" sz="3200" b="1" dirty="0">
                <a:solidFill>
                  <a:srgbClr val="000000"/>
                </a:solidFill>
              </a:rPr>
              <a:t>«</a:t>
            </a:r>
            <a:r>
              <a:rPr lang="ru-RU" altLang="ru-RU" sz="3200" b="1" dirty="0">
                <a:solidFill>
                  <a:srgbClr val="000000"/>
                </a:solidFill>
              </a:rPr>
              <a:t>Поддержка начинающих фермеров на 2015-2020 годы</a:t>
            </a:r>
            <a:r>
              <a:rPr lang="en-US" altLang="ru-RU" sz="3200" b="1" dirty="0">
                <a:solidFill>
                  <a:srgbClr val="000000"/>
                </a:solidFill>
              </a:rPr>
              <a:t>»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5062A2E-AA35-4B18-8CB3-BBBFBD1B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0" y="1457326"/>
            <a:ext cx="11336339" cy="46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193AAD0-5840-46F9-B403-666266C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056" y="503078"/>
            <a:ext cx="63258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ru-RU" sz="3200" b="1" dirty="0">
                <a:solidFill>
                  <a:srgbClr val="000000"/>
                </a:solidFill>
              </a:rPr>
              <a:t>«</a:t>
            </a:r>
            <a:r>
              <a:rPr lang="ru-RU" altLang="ru-RU" sz="3200" b="1" dirty="0">
                <a:solidFill>
                  <a:srgbClr val="000000"/>
                </a:solidFill>
              </a:rPr>
              <a:t>Содействие занятости населения</a:t>
            </a:r>
            <a:r>
              <a:rPr lang="en-US" altLang="ru-RU" sz="3200" b="1" dirty="0">
                <a:solidFill>
                  <a:srgbClr val="000000"/>
                </a:solidFill>
              </a:rPr>
              <a:t>»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81F6C61-D225-49F3-9BA0-A905CF05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266824"/>
            <a:ext cx="1143000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6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193AAD0-5840-46F9-B403-666266C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2913" y="379253"/>
            <a:ext cx="1270826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ru-RU" sz="3200" b="1" dirty="0">
                <a:solidFill>
                  <a:srgbClr val="000000"/>
                </a:solidFill>
              </a:rPr>
              <a:t>«</a:t>
            </a:r>
            <a:r>
              <a:rPr lang="ru-RU" altLang="ru-RU" sz="3200" b="1" dirty="0">
                <a:solidFill>
                  <a:srgbClr val="000000"/>
                </a:solidFill>
              </a:rPr>
              <a:t>Развитие сельского хозяйства и перерабатывающей промышленности</a:t>
            </a:r>
            <a:r>
              <a:rPr lang="en-US" altLang="ru-RU" sz="3200" b="1" dirty="0">
                <a:solidFill>
                  <a:srgbClr val="000000"/>
                </a:solidFill>
              </a:rPr>
              <a:t>»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BAF6D26-6C41-4755-B052-DF6682E5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5" y="1724025"/>
            <a:ext cx="11875389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5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193AAD0-5840-46F9-B403-666266C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2913" y="760253"/>
            <a:ext cx="127082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ru-RU" sz="3200" b="1" dirty="0">
                <a:solidFill>
                  <a:srgbClr val="000000"/>
                </a:solidFill>
              </a:rPr>
              <a:t>«</a:t>
            </a:r>
            <a:r>
              <a:rPr lang="ru-RU" altLang="ru-RU" sz="3200" b="1" dirty="0">
                <a:solidFill>
                  <a:srgbClr val="000000"/>
                </a:solidFill>
              </a:rPr>
              <a:t>Укрепление межнационального единства</a:t>
            </a:r>
            <a:r>
              <a:rPr lang="en-US" altLang="ru-RU" sz="3200" b="1" dirty="0">
                <a:solidFill>
                  <a:srgbClr val="000000"/>
                </a:solidFill>
              </a:rPr>
              <a:t>»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21DAB-2658-4078-A9B9-8D358FCD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96582"/>
            <a:ext cx="11353800" cy="39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4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C0BF16E6-DA7C-4ECF-87E0-90375D7D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" y="1647825"/>
            <a:ext cx="1208278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1D04E46F-1AEC-42A2-9278-7C7F7094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58" y="503078"/>
            <a:ext cx="110357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ru-RU" altLang="ru-RU" sz="3200" b="1" dirty="0">
                <a:solidFill>
                  <a:srgbClr val="000000"/>
                </a:solidFill>
              </a:rPr>
              <a:t>Источники финансирования дефицита бюджета. Утверждено</a:t>
            </a:r>
            <a:endParaRPr lang="en-US" altLang="ru-RU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8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AD6511A7-FF00-4492-89A9-15641691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74" y="503078"/>
            <a:ext cx="108064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ru-RU" altLang="ru-RU" sz="3200" b="1" dirty="0">
                <a:solidFill>
                  <a:srgbClr val="000000"/>
                </a:solidFill>
              </a:rPr>
              <a:t>Источники финансирования дефицита бюджета. Исполнено</a:t>
            </a:r>
            <a:endParaRPr lang="en-US" altLang="ru-RU" sz="3200" b="1" dirty="0">
              <a:solidFill>
                <a:srgbClr val="0000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184D7D1-23E4-4C04-8C88-7089ED9F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" y="1504950"/>
            <a:ext cx="1208278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1DBDDE-FAEB-40B9-9521-53E37895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Доходы </a:t>
            </a:r>
            <a:r>
              <a:rPr lang="en-US" dirty="0"/>
              <a:t>      </a:t>
            </a:r>
            <a:r>
              <a:rPr lang="ru-RU" dirty="0"/>
              <a:t>быстрее расходов -</a:t>
            </a:r>
            <a:r>
              <a:rPr lang="en-US" dirty="0"/>
              <a:t>&gt; </a:t>
            </a:r>
            <a:r>
              <a:rPr lang="ru-RU" dirty="0"/>
              <a:t>дефицит уменьшается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Уровень исполнения бюджета </a:t>
            </a:r>
          </a:p>
          <a:p>
            <a:endParaRPr lang="ru-RU" dirty="0"/>
          </a:p>
          <a:p>
            <a:r>
              <a:rPr lang="ru-RU" dirty="0"/>
              <a:t>Инвестиции  </a:t>
            </a:r>
          </a:p>
          <a:p>
            <a:endParaRPr lang="ru-RU" dirty="0"/>
          </a:p>
          <a:p>
            <a:r>
              <a:rPr lang="ru-RU" dirty="0"/>
              <a:t>Расходы на большинство госпрограмм 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Рост экономики Севастополя – положителен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776CC4-76E3-4297-8027-95682BBEFD20}"/>
              </a:ext>
            </a:extLst>
          </p:cNvPr>
          <p:cNvSpPr/>
          <p:nvPr/>
        </p:nvSpPr>
        <p:spPr>
          <a:xfrm>
            <a:off x="706254" y="237946"/>
            <a:ext cx="23118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Итак:</a:t>
            </a:r>
          </a:p>
        </p:txBody>
      </p:sp>
      <p:sp>
        <p:nvSpPr>
          <p:cNvPr id="12" name="Стрелка: вверх 11">
            <a:extLst>
              <a:ext uri="{FF2B5EF4-FFF2-40B4-BE49-F238E27FC236}">
                <a16:creationId xmlns:a16="http://schemas.microsoft.com/office/drawing/2014/main" id="{681EB32A-5957-4CBF-8EC5-00254376F7C7}"/>
              </a:ext>
            </a:extLst>
          </p:cNvPr>
          <p:cNvSpPr/>
          <p:nvPr/>
        </p:nvSpPr>
        <p:spPr>
          <a:xfrm>
            <a:off x="5448300" y="2295525"/>
            <a:ext cx="476250" cy="809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D8907474-18EF-43A6-A6F0-18C81BA1B704}"/>
              </a:ext>
            </a:extLst>
          </p:cNvPr>
          <p:cNvSpPr/>
          <p:nvPr/>
        </p:nvSpPr>
        <p:spPr>
          <a:xfrm>
            <a:off x="3018105" y="3125787"/>
            <a:ext cx="476250" cy="809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верх 13">
            <a:extLst>
              <a:ext uri="{FF2B5EF4-FFF2-40B4-BE49-F238E27FC236}">
                <a16:creationId xmlns:a16="http://schemas.microsoft.com/office/drawing/2014/main" id="{27BC14BD-819D-436F-8D81-3F75BC814CA9}"/>
              </a:ext>
            </a:extLst>
          </p:cNvPr>
          <p:cNvSpPr/>
          <p:nvPr/>
        </p:nvSpPr>
        <p:spPr>
          <a:xfrm>
            <a:off x="6686552" y="3935412"/>
            <a:ext cx="476250" cy="809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Картинки по запросу plus">
            <a:extLst>
              <a:ext uri="{FF2B5EF4-FFF2-40B4-BE49-F238E27FC236}">
                <a16:creationId xmlns:a16="http://schemas.microsoft.com/office/drawing/2014/main" id="{77D2E9BA-4C50-4FE2-B4D2-45380322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4" y="2254249"/>
            <a:ext cx="41719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6D668FE-EDAF-4821-B8E6-9590219DB39B}"/>
              </a:ext>
            </a:extLst>
          </p:cNvPr>
          <p:cNvCxnSpPr/>
          <p:nvPr/>
        </p:nvCxnSpPr>
        <p:spPr>
          <a:xfrm>
            <a:off x="904875" y="5153025"/>
            <a:ext cx="67056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трелка: вверх 18">
            <a:extLst>
              <a:ext uri="{FF2B5EF4-FFF2-40B4-BE49-F238E27FC236}">
                <a16:creationId xmlns:a16="http://schemas.microsoft.com/office/drawing/2014/main" id="{45738A48-8B4F-435D-B82E-DF3ED8F0B03B}"/>
              </a:ext>
            </a:extLst>
          </p:cNvPr>
          <p:cNvSpPr/>
          <p:nvPr/>
        </p:nvSpPr>
        <p:spPr>
          <a:xfrm>
            <a:off x="2238375" y="1485900"/>
            <a:ext cx="476250" cy="809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9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tourprom.ru/site_media/images/upload/2016/8/30/resortimage/sevastopolj.jpeg">
            <a:extLst>
              <a:ext uri="{FF2B5EF4-FFF2-40B4-BE49-F238E27FC236}">
                <a16:creationId xmlns:a16="http://schemas.microsoft.com/office/drawing/2014/main" id="{77E45469-3FF6-479A-8B91-5E5D0719A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80" y="0"/>
            <a:ext cx="122265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AA12D-912A-498E-B5F1-94B02999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984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СПАСИБО</a:t>
            </a:r>
            <a:r>
              <a:rPr lang="ru-RU" sz="6700" b="1" dirty="0">
                <a:solidFill>
                  <a:srgbClr val="002060"/>
                </a:solidFill>
                <a:latin typeface="Roboto"/>
              </a:rPr>
              <a:t> </a:t>
            </a:r>
            <a:br>
              <a:rPr lang="ru-RU" b="1" dirty="0">
                <a:solidFill>
                  <a:srgbClr val="002060"/>
                </a:solidFill>
                <a:latin typeface="Roboto"/>
              </a:rPr>
            </a:br>
            <a:r>
              <a:rPr lang="ru-RU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ЗА ВНИМАНИЕ!</a:t>
            </a:r>
            <a:endParaRPr lang="ru-RU" sz="4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92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E24A81C-7A65-4E91-B28A-19DBFD31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795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8721-3102-4322-8E4C-4F287445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3" y="3282302"/>
            <a:ext cx="10515600" cy="85008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solidFill>
                  <a:srgbClr val="0070C0"/>
                </a:solidFill>
                <a:latin typeface="Roboto"/>
                <a:cs typeface="Arial" panose="020B0604020202020204" pitchFamily="34" charset="0"/>
              </a:rPr>
              <a:t>СЕВАСТОПОЛЬ</a:t>
            </a:r>
            <a:br>
              <a:rPr lang="en-US" sz="5300" b="1" dirty="0">
                <a:latin typeface="Roboto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4000" dirty="0"/>
            </a:br>
            <a:r>
              <a:rPr lang="ru-RU" sz="4000" dirty="0"/>
              <a:t>- юго-запад Крыма</a:t>
            </a:r>
            <a:br>
              <a:rPr lang="ru-RU" sz="4000" dirty="0"/>
            </a:br>
            <a:r>
              <a:rPr lang="ru-RU" sz="4000" dirty="0"/>
              <a:t>- 440 000 человек</a:t>
            </a:r>
            <a:br>
              <a:rPr lang="ru-RU" sz="4000" dirty="0"/>
            </a:br>
            <a:r>
              <a:rPr lang="ru-RU" sz="4000" dirty="0"/>
              <a:t>- более 35</a:t>
            </a:r>
            <a:br>
              <a:rPr lang="ru-RU" sz="4000" dirty="0"/>
            </a:br>
            <a:r>
              <a:rPr lang="ru-RU" sz="4000" dirty="0"/>
              <a:t>национальностей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E44C2-CA96-4F71-A853-CA09E00E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8" y="1485007"/>
            <a:ext cx="2186352" cy="26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7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EF766-6E38-46CA-8CAF-C4A9D8DF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ru-RU" dirty="0"/>
              <a:t>Экономика Севастополя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96772-B9B1-4BA2-BC59-68D89099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757738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морской торговый порт </a:t>
            </a:r>
          </a:p>
          <a:p>
            <a:r>
              <a:rPr lang="ru-RU" sz="3600" dirty="0"/>
              <a:t>рыбный порт</a:t>
            </a:r>
          </a:p>
          <a:p>
            <a:r>
              <a:rPr lang="ru-RU" sz="3600" dirty="0"/>
              <a:t>промышленный </a:t>
            </a:r>
          </a:p>
          <a:p>
            <a:r>
              <a:rPr lang="ru-RU" sz="3600" dirty="0"/>
              <a:t>научно-технический  </a:t>
            </a:r>
          </a:p>
          <a:p>
            <a:r>
              <a:rPr lang="ru-RU" sz="3600"/>
              <a:t>рекреационный</a:t>
            </a:r>
            <a:endParaRPr lang="ru-RU" sz="3600" dirty="0"/>
          </a:p>
          <a:p>
            <a:r>
              <a:rPr lang="ru-RU" sz="3600" dirty="0"/>
              <a:t>культурно-исторический центр</a:t>
            </a:r>
          </a:p>
          <a:p>
            <a:r>
              <a:rPr lang="ru-RU" sz="3600" dirty="0"/>
              <a:t>главная военно-морская база Черноморского флота России</a:t>
            </a:r>
          </a:p>
        </p:txBody>
      </p:sp>
    </p:spTree>
    <p:extLst>
      <p:ext uri="{BB962C8B-B14F-4D97-AF65-F5344CB8AC3E}">
        <p14:creationId xmlns:p14="http://schemas.microsoft.com/office/powerpoint/2010/main" val="49891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6B43DEC8-E783-49CF-90DB-FE0F9A775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415" y="257174"/>
            <a:ext cx="83283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ru-RU" sz="2000" b="1" dirty="0" err="1">
                <a:solidFill>
                  <a:srgbClr val="000000"/>
                </a:solidFill>
                <a:latin typeface="Roboto" pitchFamily="34" charset="0"/>
              </a:rPr>
              <a:t>Основные</a:t>
            </a:r>
            <a:r>
              <a:rPr lang="en-US" altLang="ru-RU" sz="2000" b="1" dirty="0">
                <a:solidFill>
                  <a:srgbClr val="000000"/>
                </a:solidFill>
                <a:latin typeface="Roboto" pitchFamily="34" charset="0"/>
              </a:rPr>
              <a:t> </a:t>
            </a:r>
            <a:r>
              <a:rPr lang="en-US" altLang="ru-RU" sz="2000" b="1" dirty="0" err="1">
                <a:solidFill>
                  <a:srgbClr val="000000"/>
                </a:solidFill>
                <a:latin typeface="Roboto" pitchFamily="34" charset="0"/>
              </a:rPr>
              <a:t>показатели</a:t>
            </a:r>
            <a:r>
              <a:rPr lang="en-US" altLang="ru-RU" sz="2000" b="1" dirty="0">
                <a:solidFill>
                  <a:srgbClr val="000000"/>
                </a:solidFill>
                <a:latin typeface="Roboto" pitchFamily="34" charset="0"/>
              </a:rPr>
              <a:t> </a:t>
            </a:r>
            <a:r>
              <a:rPr lang="en-US" altLang="ru-RU" sz="2000" b="1" dirty="0" err="1">
                <a:solidFill>
                  <a:srgbClr val="000000"/>
                </a:solidFill>
                <a:latin typeface="Roboto" pitchFamily="34" charset="0"/>
              </a:rPr>
              <a:t>исполнения</a:t>
            </a:r>
            <a:r>
              <a:rPr lang="en-US" altLang="ru-RU" sz="2000" b="1" dirty="0">
                <a:solidFill>
                  <a:srgbClr val="000000"/>
                </a:solidFill>
                <a:latin typeface="Roboto" pitchFamily="34" charset="0"/>
              </a:rPr>
              <a:t> </a:t>
            </a:r>
            <a:r>
              <a:rPr lang="en-US" altLang="ru-RU" sz="2000" b="1" dirty="0" err="1">
                <a:solidFill>
                  <a:srgbClr val="000000"/>
                </a:solidFill>
                <a:latin typeface="Roboto" pitchFamily="34" charset="0"/>
              </a:rPr>
              <a:t>бюджета</a:t>
            </a:r>
            <a:r>
              <a:rPr lang="ru-RU" altLang="ru-RU" sz="2000" b="1" dirty="0">
                <a:solidFill>
                  <a:srgbClr val="000000"/>
                </a:solidFill>
                <a:latin typeface="Roboto" pitchFamily="34" charset="0"/>
              </a:rPr>
              <a:t>. Динамика 2016-2018</a:t>
            </a:r>
            <a:endParaRPr lang="en-US" altLang="ru-RU" sz="2000" b="1" dirty="0">
              <a:solidFill>
                <a:srgbClr val="000000"/>
              </a:solidFill>
              <a:latin typeface="Roboto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D2C296F-F3DE-4D37-8AD5-2ACFD145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765176"/>
            <a:ext cx="11506195" cy="42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BBAC39C-D88E-4D1A-8FFB-3617512327F2}"/>
              </a:ext>
            </a:extLst>
          </p:cNvPr>
          <p:cNvSpPr>
            <a:spLocks/>
          </p:cNvSpPr>
          <p:nvPr/>
        </p:nvSpPr>
        <p:spPr bwMode="auto">
          <a:xfrm>
            <a:off x="139700" y="5102225"/>
            <a:ext cx="0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00B32C6-0108-40B1-A7D9-F8019AD2F1CF}"/>
              </a:ext>
            </a:extLst>
          </p:cNvPr>
          <p:cNvSpPr>
            <a:spLocks/>
          </p:cNvSpPr>
          <p:nvPr/>
        </p:nvSpPr>
        <p:spPr bwMode="auto">
          <a:xfrm>
            <a:off x="139700" y="5102225"/>
            <a:ext cx="863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8284D0B-54A3-4157-8E00-0F2FF454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5102225"/>
            <a:ext cx="863600" cy="5842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F9E967D-E166-44BD-ABB2-0FE47D6E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178425"/>
            <a:ext cx="482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Период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ABA12B9-7E60-48D3-AECF-3880D8ED60D6}"/>
              </a:ext>
            </a:extLst>
          </p:cNvPr>
          <p:cNvSpPr>
            <a:spLocks/>
          </p:cNvSpPr>
          <p:nvPr/>
        </p:nvSpPr>
        <p:spPr bwMode="auto">
          <a:xfrm>
            <a:off x="990600" y="5102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D440527-82F0-4791-953B-57C34ADAC318}"/>
              </a:ext>
            </a:extLst>
          </p:cNvPr>
          <p:cNvSpPr>
            <a:spLocks/>
          </p:cNvSpPr>
          <p:nvPr/>
        </p:nvSpPr>
        <p:spPr bwMode="auto">
          <a:xfrm>
            <a:off x="990600" y="5102225"/>
            <a:ext cx="4102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7EE0195-644C-452E-97EB-6B4B7A56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02225"/>
            <a:ext cx="41021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9E588D70-144B-41F2-98BA-D3510979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178425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Доходы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56EE6F6-92B8-4600-9C9D-877C2185790C}"/>
              </a:ext>
            </a:extLst>
          </p:cNvPr>
          <p:cNvSpPr>
            <a:spLocks/>
          </p:cNvSpPr>
          <p:nvPr/>
        </p:nvSpPr>
        <p:spPr bwMode="auto">
          <a:xfrm>
            <a:off x="5092700" y="5102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31305CE-B734-4686-BE86-A3090144B93C}"/>
              </a:ext>
            </a:extLst>
          </p:cNvPr>
          <p:cNvSpPr>
            <a:spLocks/>
          </p:cNvSpPr>
          <p:nvPr/>
        </p:nvSpPr>
        <p:spPr bwMode="auto">
          <a:xfrm>
            <a:off x="5092700" y="5102225"/>
            <a:ext cx="4292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D78AE98-75C2-4A2F-8BEE-ED17BA0E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5102225"/>
            <a:ext cx="42926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B640933-FA31-4AF0-9E1F-78E735D5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178425"/>
            <a:ext cx="571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Расходы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1BE5131-15AE-4CDF-9AF1-33DA86E90DC4}"/>
              </a:ext>
            </a:extLst>
          </p:cNvPr>
          <p:cNvSpPr>
            <a:spLocks/>
          </p:cNvSpPr>
          <p:nvPr/>
        </p:nvSpPr>
        <p:spPr bwMode="auto">
          <a:xfrm>
            <a:off x="9372600" y="5102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C0BCAC6D-E4E5-4BD8-9FD7-EC0B44C8B757}"/>
              </a:ext>
            </a:extLst>
          </p:cNvPr>
          <p:cNvSpPr>
            <a:spLocks/>
          </p:cNvSpPr>
          <p:nvPr/>
        </p:nvSpPr>
        <p:spPr bwMode="auto">
          <a:xfrm>
            <a:off x="12039600" y="5102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68E9CB28-6D0E-4C25-B397-5D663832D947}"/>
              </a:ext>
            </a:extLst>
          </p:cNvPr>
          <p:cNvSpPr>
            <a:spLocks/>
          </p:cNvSpPr>
          <p:nvPr/>
        </p:nvSpPr>
        <p:spPr bwMode="auto">
          <a:xfrm>
            <a:off x="9372600" y="5102225"/>
            <a:ext cx="2667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C9F0528-0FD4-4E7C-995B-B3AC0363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102225"/>
            <a:ext cx="26670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3E4CF902-F26B-414B-8A53-5D7E17B4E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300" y="5178425"/>
            <a:ext cx="1879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Дефицит ( - ) / Профицит ( + )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4D3CF1F-5E8C-49EE-A2EC-93EC8F3614B5}"/>
              </a:ext>
            </a:extLst>
          </p:cNvPr>
          <p:cNvSpPr>
            <a:spLocks/>
          </p:cNvSpPr>
          <p:nvPr/>
        </p:nvSpPr>
        <p:spPr bwMode="auto">
          <a:xfrm>
            <a:off x="9906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C103530-4FDF-48A7-A5EF-23F5AA14D6A1}"/>
              </a:ext>
            </a:extLst>
          </p:cNvPr>
          <p:cNvSpPr>
            <a:spLocks/>
          </p:cNvSpPr>
          <p:nvPr/>
        </p:nvSpPr>
        <p:spPr bwMode="auto">
          <a:xfrm>
            <a:off x="9906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1DE4B7A9-C9CE-470D-892B-E2F6FEB9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133A9236-CD1C-446C-B5E4-E097A219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470525"/>
            <a:ext cx="787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Утверждено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7481E48-6704-4B0A-ABCC-8E27F8BF1DC1}"/>
              </a:ext>
            </a:extLst>
          </p:cNvPr>
          <p:cNvSpPr>
            <a:spLocks/>
          </p:cNvSpPr>
          <p:nvPr/>
        </p:nvSpPr>
        <p:spPr bwMode="auto">
          <a:xfrm>
            <a:off x="24257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9A00ECC-D2E6-488E-9884-62800E3A5DEC}"/>
              </a:ext>
            </a:extLst>
          </p:cNvPr>
          <p:cNvSpPr>
            <a:spLocks/>
          </p:cNvSpPr>
          <p:nvPr/>
        </p:nvSpPr>
        <p:spPr bwMode="auto">
          <a:xfrm>
            <a:off x="2425700" y="54070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9B67A1F7-826A-4D56-B1CF-0741279C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407025"/>
            <a:ext cx="12446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0092A460-A13B-479E-A1F8-E125B5C6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470525"/>
            <a:ext cx="685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Исполнено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D88B973B-4625-44F9-8CE5-8B4D9BF711F1}"/>
              </a:ext>
            </a:extLst>
          </p:cNvPr>
          <p:cNvSpPr>
            <a:spLocks/>
          </p:cNvSpPr>
          <p:nvPr/>
        </p:nvSpPr>
        <p:spPr bwMode="auto">
          <a:xfrm>
            <a:off x="36576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D2374432-40E7-4B64-AF59-88827415AE27}"/>
              </a:ext>
            </a:extLst>
          </p:cNvPr>
          <p:cNvSpPr>
            <a:spLocks/>
          </p:cNvSpPr>
          <p:nvPr/>
        </p:nvSpPr>
        <p:spPr bwMode="auto">
          <a:xfrm>
            <a:off x="36576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786B9BE0-7539-4EC6-8AD2-C8954F35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FA6EA871-6D87-48CA-9C82-2099F124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5470525"/>
            <a:ext cx="876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% исполнения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872441FF-A774-48D3-AD60-43906A973BCD}"/>
              </a:ext>
            </a:extLst>
          </p:cNvPr>
          <p:cNvSpPr>
            <a:spLocks/>
          </p:cNvSpPr>
          <p:nvPr/>
        </p:nvSpPr>
        <p:spPr bwMode="auto">
          <a:xfrm>
            <a:off x="50927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D9C6F178-403A-4BC3-9E41-AA2E4391F7C2}"/>
              </a:ext>
            </a:extLst>
          </p:cNvPr>
          <p:cNvSpPr>
            <a:spLocks/>
          </p:cNvSpPr>
          <p:nvPr/>
        </p:nvSpPr>
        <p:spPr bwMode="auto">
          <a:xfrm>
            <a:off x="50927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99BC3D56-9DE3-48C5-B099-4B7E1E32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Text Box 39">
            <a:extLst>
              <a:ext uri="{FF2B5EF4-FFF2-40B4-BE49-F238E27FC236}">
                <a16:creationId xmlns:a16="http://schemas.microsoft.com/office/drawing/2014/main" id="{32F87546-6E3D-4116-8CF2-0580F738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5"/>
            <a:ext cx="787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Утверждено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247ADCC2-2A7C-4184-9583-70061BAEE85B}"/>
              </a:ext>
            </a:extLst>
          </p:cNvPr>
          <p:cNvSpPr>
            <a:spLocks/>
          </p:cNvSpPr>
          <p:nvPr/>
        </p:nvSpPr>
        <p:spPr bwMode="auto">
          <a:xfrm>
            <a:off x="65151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00D6B719-12DB-4D62-8819-67C9DFECC311}"/>
              </a:ext>
            </a:extLst>
          </p:cNvPr>
          <p:cNvSpPr>
            <a:spLocks/>
          </p:cNvSpPr>
          <p:nvPr/>
        </p:nvSpPr>
        <p:spPr bwMode="auto">
          <a:xfrm>
            <a:off x="65151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6B4CC521-B9C2-41F9-A90B-2C1556DE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215A6371-F6C4-4E67-A715-44246CC7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5470525"/>
            <a:ext cx="685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Исполнено</a:t>
            </a: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33862B8-68B9-4845-9504-4B15B78C934C}"/>
              </a:ext>
            </a:extLst>
          </p:cNvPr>
          <p:cNvSpPr>
            <a:spLocks/>
          </p:cNvSpPr>
          <p:nvPr/>
        </p:nvSpPr>
        <p:spPr bwMode="auto">
          <a:xfrm>
            <a:off x="79502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C08E52D-9652-4192-AC74-145ED26DFFB8}"/>
              </a:ext>
            </a:extLst>
          </p:cNvPr>
          <p:cNvSpPr>
            <a:spLocks/>
          </p:cNvSpPr>
          <p:nvPr/>
        </p:nvSpPr>
        <p:spPr bwMode="auto">
          <a:xfrm>
            <a:off x="79502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BC89C4CA-9A53-492D-A207-C1AB57E6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" name="Text Box 47">
            <a:extLst>
              <a:ext uri="{FF2B5EF4-FFF2-40B4-BE49-F238E27FC236}">
                <a16:creationId xmlns:a16="http://schemas.microsoft.com/office/drawing/2014/main" id="{B1F9A7E1-5B51-406E-85A2-854AF4F7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470525"/>
            <a:ext cx="876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% исполнения</a:t>
            </a: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203455FD-AACE-477A-AFE4-283A71C2FC85}"/>
              </a:ext>
            </a:extLst>
          </p:cNvPr>
          <p:cNvSpPr>
            <a:spLocks/>
          </p:cNvSpPr>
          <p:nvPr/>
        </p:nvSpPr>
        <p:spPr bwMode="auto">
          <a:xfrm>
            <a:off x="93726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A78CABB2-40E3-4476-84EB-91CD16BE48AB}"/>
              </a:ext>
            </a:extLst>
          </p:cNvPr>
          <p:cNvSpPr>
            <a:spLocks/>
          </p:cNvSpPr>
          <p:nvPr/>
        </p:nvSpPr>
        <p:spPr bwMode="auto">
          <a:xfrm>
            <a:off x="9372600" y="5407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03B5B27D-BC1F-44A6-BA58-107D468C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407025"/>
            <a:ext cx="14351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" name="Text Box 51">
            <a:extLst>
              <a:ext uri="{FF2B5EF4-FFF2-40B4-BE49-F238E27FC236}">
                <a16:creationId xmlns:a16="http://schemas.microsoft.com/office/drawing/2014/main" id="{CF1E14B9-7CFD-4491-9659-4D8B390C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100" y="5470525"/>
            <a:ext cx="787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Утверждено</a:t>
            </a: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57CAF5B7-055C-42D6-8E2B-B5BF58734FB0}"/>
              </a:ext>
            </a:extLst>
          </p:cNvPr>
          <p:cNvSpPr>
            <a:spLocks/>
          </p:cNvSpPr>
          <p:nvPr/>
        </p:nvSpPr>
        <p:spPr bwMode="auto">
          <a:xfrm>
            <a:off x="108077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7C76B613-D88B-401C-A397-1657B89552F2}"/>
              </a:ext>
            </a:extLst>
          </p:cNvPr>
          <p:cNvSpPr>
            <a:spLocks/>
          </p:cNvSpPr>
          <p:nvPr/>
        </p:nvSpPr>
        <p:spPr bwMode="auto">
          <a:xfrm>
            <a:off x="12052300" y="5407025"/>
            <a:ext cx="0" cy="292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60E80FBE-1865-4FD9-834D-EC38329BF5AA}"/>
              </a:ext>
            </a:extLst>
          </p:cNvPr>
          <p:cNvSpPr>
            <a:spLocks/>
          </p:cNvSpPr>
          <p:nvPr/>
        </p:nvSpPr>
        <p:spPr bwMode="auto">
          <a:xfrm>
            <a:off x="10807700" y="54070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B0D58692-D74B-4B3C-B8CD-B0B50CC3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700" y="5407025"/>
            <a:ext cx="1244600" cy="2921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Text Box 56">
            <a:extLst>
              <a:ext uri="{FF2B5EF4-FFF2-40B4-BE49-F238E27FC236}">
                <a16:creationId xmlns:a16="http://schemas.microsoft.com/office/drawing/2014/main" id="{1AA0F9C9-EEE7-4166-9715-28366CA2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0" y="5470525"/>
            <a:ext cx="685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Исполнено</a:t>
            </a: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FE432BB4-7062-44E3-8E57-7F355C378E2A}"/>
              </a:ext>
            </a:extLst>
          </p:cNvPr>
          <p:cNvSpPr>
            <a:spLocks/>
          </p:cNvSpPr>
          <p:nvPr/>
        </p:nvSpPr>
        <p:spPr bwMode="auto">
          <a:xfrm>
            <a:off x="1397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89C8E4AA-BCC2-4831-A677-21948EFD5AFE}"/>
              </a:ext>
            </a:extLst>
          </p:cNvPr>
          <p:cNvSpPr>
            <a:spLocks/>
          </p:cNvSpPr>
          <p:nvPr/>
        </p:nvSpPr>
        <p:spPr bwMode="auto">
          <a:xfrm>
            <a:off x="139700" y="5699125"/>
            <a:ext cx="863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67EC1323-8D0B-41CF-B8B2-363EA4CD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56991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Text Box 60">
            <a:extLst>
              <a:ext uri="{FF2B5EF4-FFF2-40B4-BE49-F238E27FC236}">
                <a16:creationId xmlns:a16="http://schemas.microsoft.com/office/drawing/2014/main" id="{ABD16459-C0EE-4C2A-A097-B118208E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5762625"/>
            <a:ext cx="30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2016</a:t>
            </a: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DFAB21BA-8C99-4373-956D-BDA15EA947D8}"/>
              </a:ext>
            </a:extLst>
          </p:cNvPr>
          <p:cNvSpPr>
            <a:spLocks/>
          </p:cNvSpPr>
          <p:nvPr/>
        </p:nvSpPr>
        <p:spPr bwMode="auto">
          <a:xfrm>
            <a:off x="9906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086867DE-1872-4BC6-AA2E-28B14A33D468}"/>
              </a:ext>
            </a:extLst>
          </p:cNvPr>
          <p:cNvSpPr>
            <a:spLocks/>
          </p:cNvSpPr>
          <p:nvPr/>
        </p:nvSpPr>
        <p:spPr bwMode="auto">
          <a:xfrm>
            <a:off x="9906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0B0D9D57-D96A-4F49-AA1A-A2087544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Text Box 64">
            <a:extLst>
              <a:ext uri="{FF2B5EF4-FFF2-40B4-BE49-F238E27FC236}">
                <a16:creationId xmlns:a16="http://schemas.microsoft.com/office/drawing/2014/main" id="{1C46E4FA-A249-4F58-BD26-438724F9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7626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20 942,18</a:t>
            </a: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32BAA3CD-EF7E-465E-979B-A7D7FCFF96E6}"/>
              </a:ext>
            </a:extLst>
          </p:cNvPr>
          <p:cNvSpPr>
            <a:spLocks/>
          </p:cNvSpPr>
          <p:nvPr/>
        </p:nvSpPr>
        <p:spPr bwMode="auto">
          <a:xfrm>
            <a:off x="24257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67C857CD-EC79-4A51-AC47-99ACD3603843}"/>
              </a:ext>
            </a:extLst>
          </p:cNvPr>
          <p:cNvSpPr>
            <a:spLocks/>
          </p:cNvSpPr>
          <p:nvPr/>
        </p:nvSpPr>
        <p:spPr bwMode="auto">
          <a:xfrm>
            <a:off x="2425700" y="56991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137199D6-6047-4C6B-AE33-89D95576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699125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Text Box 68">
            <a:extLst>
              <a:ext uri="{FF2B5EF4-FFF2-40B4-BE49-F238E27FC236}">
                <a16:creationId xmlns:a16="http://schemas.microsoft.com/office/drawing/2014/main" id="{63A98E9D-6AC4-4E9C-BE81-DF64B435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762625"/>
            <a:ext cx="5080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9 936,09</a:t>
            </a: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AA9FA632-3053-4590-8565-5B719300B6AB}"/>
              </a:ext>
            </a:extLst>
          </p:cNvPr>
          <p:cNvSpPr>
            <a:spLocks/>
          </p:cNvSpPr>
          <p:nvPr/>
        </p:nvSpPr>
        <p:spPr bwMode="auto">
          <a:xfrm>
            <a:off x="36576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50D27B6F-0EE9-4C03-A5BA-6EB9F4DE84E2}"/>
              </a:ext>
            </a:extLst>
          </p:cNvPr>
          <p:cNvSpPr>
            <a:spLocks/>
          </p:cNvSpPr>
          <p:nvPr/>
        </p:nvSpPr>
        <p:spPr bwMode="auto">
          <a:xfrm>
            <a:off x="36576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6D075989-A3C6-45A2-AC8C-0398A79C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52D4CE69-12C6-4DD0-8DB5-A53A4009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57626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47,45</a:t>
            </a: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F4D868A0-846C-4E99-A861-0C3ACABBE122}"/>
              </a:ext>
            </a:extLst>
          </p:cNvPr>
          <p:cNvSpPr>
            <a:spLocks/>
          </p:cNvSpPr>
          <p:nvPr/>
        </p:nvSpPr>
        <p:spPr bwMode="auto">
          <a:xfrm>
            <a:off x="50927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BBEB8D0E-FAF7-4EBA-8369-0B79277DC2A4}"/>
              </a:ext>
            </a:extLst>
          </p:cNvPr>
          <p:cNvSpPr>
            <a:spLocks/>
          </p:cNvSpPr>
          <p:nvPr/>
        </p:nvSpPr>
        <p:spPr bwMode="auto">
          <a:xfrm>
            <a:off x="50927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C9FEA6F2-7EC4-421F-AD65-105FC6BB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Text Box 76">
            <a:extLst>
              <a:ext uri="{FF2B5EF4-FFF2-40B4-BE49-F238E27FC236}">
                <a16:creationId xmlns:a16="http://schemas.microsoft.com/office/drawing/2014/main" id="{FA807AC7-B437-4D9A-BA3D-D65D4D0D2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7626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31 929,66</a:t>
            </a: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83AE7F68-8320-48C3-84BD-2E617941749C}"/>
              </a:ext>
            </a:extLst>
          </p:cNvPr>
          <p:cNvSpPr>
            <a:spLocks/>
          </p:cNvSpPr>
          <p:nvPr/>
        </p:nvSpPr>
        <p:spPr bwMode="auto">
          <a:xfrm>
            <a:off x="65151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018D7F12-6CDD-4CA2-A892-3EFBC0A09208}"/>
              </a:ext>
            </a:extLst>
          </p:cNvPr>
          <p:cNvSpPr>
            <a:spLocks/>
          </p:cNvSpPr>
          <p:nvPr/>
        </p:nvSpPr>
        <p:spPr bwMode="auto">
          <a:xfrm>
            <a:off x="65151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4AE03F05-DF9B-4FE8-85CE-8A3D7202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" name="Text Box 80">
            <a:extLst>
              <a:ext uri="{FF2B5EF4-FFF2-40B4-BE49-F238E27FC236}">
                <a16:creationId xmlns:a16="http://schemas.microsoft.com/office/drawing/2014/main" id="{8EF308A8-B537-46F0-85C4-934C980C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7626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11 607,46</a:t>
            </a: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502599EF-C5EC-49E8-AC01-9A9442E7038B}"/>
              </a:ext>
            </a:extLst>
          </p:cNvPr>
          <p:cNvSpPr>
            <a:spLocks/>
          </p:cNvSpPr>
          <p:nvPr/>
        </p:nvSpPr>
        <p:spPr bwMode="auto">
          <a:xfrm>
            <a:off x="79502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6C70CF5A-332B-42E8-9F34-9EAC1C566E5D}"/>
              </a:ext>
            </a:extLst>
          </p:cNvPr>
          <p:cNvSpPr>
            <a:spLocks/>
          </p:cNvSpPr>
          <p:nvPr/>
        </p:nvSpPr>
        <p:spPr bwMode="auto">
          <a:xfrm>
            <a:off x="79502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C79BD784-0ACD-4D9A-BA5E-19DBBDFD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9" name="Text Box 84">
            <a:extLst>
              <a:ext uri="{FF2B5EF4-FFF2-40B4-BE49-F238E27FC236}">
                <a16:creationId xmlns:a16="http://schemas.microsoft.com/office/drawing/2014/main" id="{993E5F6D-7085-4D56-8FC9-730D8FC4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7626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36,35</a:t>
            </a:r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63E0C45F-3B46-447F-9AF6-A4C295BA33A3}"/>
              </a:ext>
            </a:extLst>
          </p:cNvPr>
          <p:cNvSpPr>
            <a:spLocks/>
          </p:cNvSpPr>
          <p:nvPr/>
        </p:nvSpPr>
        <p:spPr bwMode="auto">
          <a:xfrm>
            <a:off x="93726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46C16BC5-D3F8-439F-810E-07B2A4F5F0E9}"/>
              </a:ext>
            </a:extLst>
          </p:cNvPr>
          <p:cNvSpPr>
            <a:spLocks/>
          </p:cNvSpPr>
          <p:nvPr/>
        </p:nvSpPr>
        <p:spPr bwMode="auto">
          <a:xfrm>
            <a:off x="9372600" y="56991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2B1BF9C9-CA78-4943-83B2-FA304A03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991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" name="Text Box 88">
            <a:extLst>
              <a:ext uri="{FF2B5EF4-FFF2-40B4-BE49-F238E27FC236}">
                <a16:creationId xmlns:a16="http://schemas.microsoft.com/office/drawing/2014/main" id="{ECFD3BE0-089F-41F2-BD3A-4C1DDC4E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100" y="5762625"/>
            <a:ext cx="5461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-9 636,63</a:t>
            </a:r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CEC246B3-6E13-44FB-BD0D-3AAB3C1E35EC}"/>
              </a:ext>
            </a:extLst>
          </p:cNvPr>
          <p:cNvSpPr>
            <a:spLocks/>
          </p:cNvSpPr>
          <p:nvPr/>
        </p:nvSpPr>
        <p:spPr bwMode="auto">
          <a:xfrm>
            <a:off x="108077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24AF8D58-6718-4361-BDC1-9FEF6BB02555}"/>
              </a:ext>
            </a:extLst>
          </p:cNvPr>
          <p:cNvSpPr>
            <a:spLocks/>
          </p:cNvSpPr>
          <p:nvPr/>
        </p:nvSpPr>
        <p:spPr bwMode="auto">
          <a:xfrm>
            <a:off x="12052300" y="56991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FE55E38B-85BD-479E-8AF1-5F0A2599B10F}"/>
              </a:ext>
            </a:extLst>
          </p:cNvPr>
          <p:cNvSpPr>
            <a:spLocks/>
          </p:cNvSpPr>
          <p:nvPr/>
        </p:nvSpPr>
        <p:spPr bwMode="auto">
          <a:xfrm>
            <a:off x="10807700" y="56991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47C561C8-43C9-40E9-BB0C-8E8C6BBD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700" y="5699125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" name="Text Box 93">
            <a:extLst>
              <a:ext uri="{FF2B5EF4-FFF2-40B4-BE49-F238E27FC236}">
                <a16:creationId xmlns:a16="http://schemas.microsoft.com/office/drawing/2014/main" id="{A5236E20-4B88-4106-BA39-F71B55BCF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0" y="5762625"/>
            <a:ext cx="5461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-1 671,37</a:t>
            </a:r>
          </a:p>
        </p:txBody>
      </p:sp>
      <p:sp>
        <p:nvSpPr>
          <p:cNvPr id="99" name="Rectangle 94">
            <a:extLst>
              <a:ext uri="{FF2B5EF4-FFF2-40B4-BE49-F238E27FC236}">
                <a16:creationId xmlns:a16="http://schemas.microsoft.com/office/drawing/2014/main" id="{8DB6EF69-C57E-4A47-B6E0-D9787FAC87ED}"/>
              </a:ext>
            </a:extLst>
          </p:cNvPr>
          <p:cNvSpPr>
            <a:spLocks/>
          </p:cNvSpPr>
          <p:nvPr/>
        </p:nvSpPr>
        <p:spPr bwMode="auto">
          <a:xfrm>
            <a:off x="1397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" name="Rectangle 95">
            <a:extLst>
              <a:ext uri="{FF2B5EF4-FFF2-40B4-BE49-F238E27FC236}">
                <a16:creationId xmlns:a16="http://schemas.microsoft.com/office/drawing/2014/main" id="{ED362DFA-C281-4DCD-B558-5F78E05D36A5}"/>
              </a:ext>
            </a:extLst>
          </p:cNvPr>
          <p:cNvSpPr>
            <a:spLocks/>
          </p:cNvSpPr>
          <p:nvPr/>
        </p:nvSpPr>
        <p:spPr bwMode="auto">
          <a:xfrm>
            <a:off x="139700" y="5991225"/>
            <a:ext cx="863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1" name="Rectangle 96">
            <a:extLst>
              <a:ext uri="{FF2B5EF4-FFF2-40B4-BE49-F238E27FC236}">
                <a16:creationId xmlns:a16="http://schemas.microsoft.com/office/drawing/2014/main" id="{B95E1542-3D2C-4B88-B40B-CCD7FD9A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59912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" name="Text Box 97">
            <a:extLst>
              <a:ext uri="{FF2B5EF4-FFF2-40B4-BE49-F238E27FC236}">
                <a16:creationId xmlns:a16="http://schemas.microsoft.com/office/drawing/2014/main" id="{6DE7CE8A-80D7-4C44-A382-029CC4F76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6054725"/>
            <a:ext cx="30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2017</a:t>
            </a:r>
          </a:p>
        </p:txBody>
      </p:sp>
      <p:sp>
        <p:nvSpPr>
          <p:cNvPr id="103" name="Rectangle 98">
            <a:extLst>
              <a:ext uri="{FF2B5EF4-FFF2-40B4-BE49-F238E27FC236}">
                <a16:creationId xmlns:a16="http://schemas.microsoft.com/office/drawing/2014/main" id="{505C6C2B-83EF-489F-B72E-713C799DEAE5}"/>
              </a:ext>
            </a:extLst>
          </p:cNvPr>
          <p:cNvSpPr>
            <a:spLocks/>
          </p:cNvSpPr>
          <p:nvPr/>
        </p:nvSpPr>
        <p:spPr bwMode="auto">
          <a:xfrm>
            <a:off x="9906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4" name="Rectangle 99">
            <a:extLst>
              <a:ext uri="{FF2B5EF4-FFF2-40B4-BE49-F238E27FC236}">
                <a16:creationId xmlns:a16="http://schemas.microsoft.com/office/drawing/2014/main" id="{EF4B1B87-19EB-48F9-B8CF-1F87BD822642}"/>
              </a:ext>
            </a:extLst>
          </p:cNvPr>
          <p:cNvSpPr>
            <a:spLocks/>
          </p:cNvSpPr>
          <p:nvPr/>
        </p:nvSpPr>
        <p:spPr bwMode="auto">
          <a:xfrm>
            <a:off x="9906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18D06B4F-3787-44C9-9D3C-DDB1E7B0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" name="Text Box 101">
            <a:extLst>
              <a:ext uri="{FF2B5EF4-FFF2-40B4-BE49-F238E27FC236}">
                <a16:creationId xmlns:a16="http://schemas.microsoft.com/office/drawing/2014/main" id="{263A7C1D-1852-4A5F-9E4F-5C36A810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60547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33 198,80</a:t>
            </a:r>
          </a:p>
        </p:txBody>
      </p:sp>
      <p:sp>
        <p:nvSpPr>
          <p:cNvPr id="107" name="Rectangle 102">
            <a:extLst>
              <a:ext uri="{FF2B5EF4-FFF2-40B4-BE49-F238E27FC236}">
                <a16:creationId xmlns:a16="http://schemas.microsoft.com/office/drawing/2014/main" id="{6D512814-B619-41A2-B573-0EE7E5DF6E17}"/>
              </a:ext>
            </a:extLst>
          </p:cNvPr>
          <p:cNvSpPr>
            <a:spLocks/>
          </p:cNvSpPr>
          <p:nvPr/>
        </p:nvSpPr>
        <p:spPr bwMode="auto">
          <a:xfrm>
            <a:off x="24257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" name="Rectangle 103">
            <a:extLst>
              <a:ext uri="{FF2B5EF4-FFF2-40B4-BE49-F238E27FC236}">
                <a16:creationId xmlns:a16="http://schemas.microsoft.com/office/drawing/2014/main" id="{77DF5BA4-DFA0-42B6-8E8E-307E03A23FF3}"/>
              </a:ext>
            </a:extLst>
          </p:cNvPr>
          <p:cNvSpPr>
            <a:spLocks/>
          </p:cNvSpPr>
          <p:nvPr/>
        </p:nvSpPr>
        <p:spPr bwMode="auto">
          <a:xfrm>
            <a:off x="2425700" y="59912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" name="Rectangle 104">
            <a:extLst>
              <a:ext uri="{FF2B5EF4-FFF2-40B4-BE49-F238E27FC236}">
                <a16:creationId xmlns:a16="http://schemas.microsoft.com/office/drawing/2014/main" id="{AB271B07-9556-496F-86F3-4EFC354D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991225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" name="Text Box 105">
            <a:extLst>
              <a:ext uri="{FF2B5EF4-FFF2-40B4-BE49-F238E27FC236}">
                <a16:creationId xmlns:a16="http://schemas.microsoft.com/office/drawing/2014/main" id="{9E894925-3C0C-4D29-9FB1-075B624A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60547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11 407,40</a:t>
            </a:r>
          </a:p>
        </p:txBody>
      </p:sp>
      <p:sp>
        <p:nvSpPr>
          <p:cNvPr id="111" name="Rectangle 106">
            <a:extLst>
              <a:ext uri="{FF2B5EF4-FFF2-40B4-BE49-F238E27FC236}">
                <a16:creationId xmlns:a16="http://schemas.microsoft.com/office/drawing/2014/main" id="{DCF6BB0D-26C4-4656-A2CB-981C4DBBC1F3}"/>
              </a:ext>
            </a:extLst>
          </p:cNvPr>
          <p:cNvSpPr>
            <a:spLocks/>
          </p:cNvSpPr>
          <p:nvPr/>
        </p:nvSpPr>
        <p:spPr bwMode="auto">
          <a:xfrm>
            <a:off x="36576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" name="Rectangle 107">
            <a:extLst>
              <a:ext uri="{FF2B5EF4-FFF2-40B4-BE49-F238E27FC236}">
                <a16:creationId xmlns:a16="http://schemas.microsoft.com/office/drawing/2014/main" id="{4A2C77BC-2751-4C1F-BCD6-DFD0F9E57B67}"/>
              </a:ext>
            </a:extLst>
          </p:cNvPr>
          <p:cNvSpPr>
            <a:spLocks/>
          </p:cNvSpPr>
          <p:nvPr/>
        </p:nvSpPr>
        <p:spPr bwMode="auto">
          <a:xfrm>
            <a:off x="36576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3" name="Rectangle 108">
            <a:extLst>
              <a:ext uri="{FF2B5EF4-FFF2-40B4-BE49-F238E27FC236}">
                <a16:creationId xmlns:a16="http://schemas.microsoft.com/office/drawing/2014/main" id="{491C5A03-DBE3-4472-B0AA-B756B330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" name="Text Box 109">
            <a:extLst>
              <a:ext uri="{FF2B5EF4-FFF2-40B4-BE49-F238E27FC236}">
                <a16:creationId xmlns:a16="http://schemas.microsoft.com/office/drawing/2014/main" id="{8ADCE7C0-B93F-4D1F-BABE-B7D45D6C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60547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34,36</a:t>
            </a:r>
          </a:p>
        </p:txBody>
      </p:sp>
      <p:sp>
        <p:nvSpPr>
          <p:cNvPr id="115" name="Rectangle 110">
            <a:extLst>
              <a:ext uri="{FF2B5EF4-FFF2-40B4-BE49-F238E27FC236}">
                <a16:creationId xmlns:a16="http://schemas.microsoft.com/office/drawing/2014/main" id="{5ABB79D9-9BCE-45CF-9D2D-0C42ED256250}"/>
              </a:ext>
            </a:extLst>
          </p:cNvPr>
          <p:cNvSpPr>
            <a:spLocks/>
          </p:cNvSpPr>
          <p:nvPr/>
        </p:nvSpPr>
        <p:spPr bwMode="auto">
          <a:xfrm>
            <a:off x="50927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6" name="Rectangle 111">
            <a:extLst>
              <a:ext uri="{FF2B5EF4-FFF2-40B4-BE49-F238E27FC236}">
                <a16:creationId xmlns:a16="http://schemas.microsoft.com/office/drawing/2014/main" id="{66098957-C162-4E91-B6D8-E27E5D21E95F}"/>
              </a:ext>
            </a:extLst>
          </p:cNvPr>
          <p:cNvSpPr>
            <a:spLocks/>
          </p:cNvSpPr>
          <p:nvPr/>
        </p:nvSpPr>
        <p:spPr bwMode="auto">
          <a:xfrm>
            <a:off x="50927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1097C-210D-4F53-8997-F4E2AA67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8" name="Text Box 113">
            <a:extLst>
              <a:ext uri="{FF2B5EF4-FFF2-40B4-BE49-F238E27FC236}">
                <a16:creationId xmlns:a16="http://schemas.microsoft.com/office/drawing/2014/main" id="{907C6E1F-09C5-450E-8BD8-D4CC8FA9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60547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37 792,49</a:t>
            </a:r>
          </a:p>
        </p:txBody>
      </p:sp>
      <p:sp>
        <p:nvSpPr>
          <p:cNvPr id="119" name="Rectangle 114">
            <a:extLst>
              <a:ext uri="{FF2B5EF4-FFF2-40B4-BE49-F238E27FC236}">
                <a16:creationId xmlns:a16="http://schemas.microsoft.com/office/drawing/2014/main" id="{F1555EB4-A43B-4E1E-BB71-841B705E7DDD}"/>
              </a:ext>
            </a:extLst>
          </p:cNvPr>
          <p:cNvSpPr>
            <a:spLocks/>
          </p:cNvSpPr>
          <p:nvPr/>
        </p:nvSpPr>
        <p:spPr bwMode="auto">
          <a:xfrm>
            <a:off x="65151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0" name="Rectangle 115">
            <a:extLst>
              <a:ext uri="{FF2B5EF4-FFF2-40B4-BE49-F238E27FC236}">
                <a16:creationId xmlns:a16="http://schemas.microsoft.com/office/drawing/2014/main" id="{D7C0C768-0C92-4017-AF03-5985B64B8D4F}"/>
              </a:ext>
            </a:extLst>
          </p:cNvPr>
          <p:cNvSpPr>
            <a:spLocks/>
          </p:cNvSpPr>
          <p:nvPr/>
        </p:nvSpPr>
        <p:spPr bwMode="auto">
          <a:xfrm>
            <a:off x="65151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A644AF33-4767-4331-B59D-BBB903DB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Text Box 117">
            <a:extLst>
              <a:ext uri="{FF2B5EF4-FFF2-40B4-BE49-F238E27FC236}">
                <a16:creationId xmlns:a16="http://schemas.microsoft.com/office/drawing/2014/main" id="{4D5AAC80-F7AF-48B3-96B7-CA5C352E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60547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14 099,04</a:t>
            </a:r>
          </a:p>
        </p:txBody>
      </p:sp>
      <p:sp>
        <p:nvSpPr>
          <p:cNvPr id="123" name="Rectangle 118">
            <a:extLst>
              <a:ext uri="{FF2B5EF4-FFF2-40B4-BE49-F238E27FC236}">
                <a16:creationId xmlns:a16="http://schemas.microsoft.com/office/drawing/2014/main" id="{CBC857F5-F956-4986-B78D-EE6D5A1756EE}"/>
              </a:ext>
            </a:extLst>
          </p:cNvPr>
          <p:cNvSpPr>
            <a:spLocks/>
          </p:cNvSpPr>
          <p:nvPr/>
        </p:nvSpPr>
        <p:spPr bwMode="auto">
          <a:xfrm>
            <a:off x="79502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Rectangle 119">
            <a:extLst>
              <a:ext uri="{FF2B5EF4-FFF2-40B4-BE49-F238E27FC236}">
                <a16:creationId xmlns:a16="http://schemas.microsoft.com/office/drawing/2014/main" id="{2352D50D-54C6-469B-93DE-A886BD81FF04}"/>
              </a:ext>
            </a:extLst>
          </p:cNvPr>
          <p:cNvSpPr>
            <a:spLocks/>
          </p:cNvSpPr>
          <p:nvPr/>
        </p:nvSpPr>
        <p:spPr bwMode="auto">
          <a:xfrm>
            <a:off x="79502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6C371C96-B14F-45AA-959F-8B8EF814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Text Box 121">
            <a:extLst>
              <a:ext uri="{FF2B5EF4-FFF2-40B4-BE49-F238E27FC236}">
                <a16:creationId xmlns:a16="http://schemas.microsoft.com/office/drawing/2014/main" id="{FD9D15FC-3098-4D27-8F2B-514BBD25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0547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37,31</a:t>
            </a:r>
          </a:p>
        </p:txBody>
      </p:sp>
      <p:sp>
        <p:nvSpPr>
          <p:cNvPr id="127" name="Rectangle 122">
            <a:extLst>
              <a:ext uri="{FF2B5EF4-FFF2-40B4-BE49-F238E27FC236}">
                <a16:creationId xmlns:a16="http://schemas.microsoft.com/office/drawing/2014/main" id="{F11276B0-0B2F-47C0-BCFA-1C0EB4BB6808}"/>
              </a:ext>
            </a:extLst>
          </p:cNvPr>
          <p:cNvSpPr>
            <a:spLocks/>
          </p:cNvSpPr>
          <p:nvPr/>
        </p:nvSpPr>
        <p:spPr bwMode="auto">
          <a:xfrm>
            <a:off x="93726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Rectangle 123">
            <a:extLst>
              <a:ext uri="{FF2B5EF4-FFF2-40B4-BE49-F238E27FC236}">
                <a16:creationId xmlns:a16="http://schemas.microsoft.com/office/drawing/2014/main" id="{2C38D31F-0EBD-47EF-82B4-73B320731DA8}"/>
              </a:ext>
            </a:extLst>
          </p:cNvPr>
          <p:cNvSpPr>
            <a:spLocks/>
          </p:cNvSpPr>
          <p:nvPr/>
        </p:nvSpPr>
        <p:spPr bwMode="auto">
          <a:xfrm>
            <a:off x="9372600" y="59912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Rectangle 124">
            <a:extLst>
              <a:ext uri="{FF2B5EF4-FFF2-40B4-BE49-F238E27FC236}">
                <a16:creationId xmlns:a16="http://schemas.microsoft.com/office/drawing/2014/main" id="{DBC9CF90-7E72-485B-A7C0-A5209753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9912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Text Box 125">
            <a:extLst>
              <a:ext uri="{FF2B5EF4-FFF2-40B4-BE49-F238E27FC236}">
                <a16:creationId xmlns:a16="http://schemas.microsoft.com/office/drawing/2014/main" id="{168B73C6-02D7-492D-BE6D-30EE29930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100" y="6054725"/>
            <a:ext cx="5461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-4 178,64</a:t>
            </a:r>
          </a:p>
        </p:txBody>
      </p:sp>
      <p:sp>
        <p:nvSpPr>
          <p:cNvPr id="131" name="Rectangle 126">
            <a:extLst>
              <a:ext uri="{FF2B5EF4-FFF2-40B4-BE49-F238E27FC236}">
                <a16:creationId xmlns:a16="http://schemas.microsoft.com/office/drawing/2014/main" id="{ECBEA26F-2275-4EAF-8927-5F588BE0B354}"/>
              </a:ext>
            </a:extLst>
          </p:cNvPr>
          <p:cNvSpPr>
            <a:spLocks/>
          </p:cNvSpPr>
          <p:nvPr/>
        </p:nvSpPr>
        <p:spPr bwMode="auto">
          <a:xfrm>
            <a:off x="108077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Rectangle 127">
            <a:extLst>
              <a:ext uri="{FF2B5EF4-FFF2-40B4-BE49-F238E27FC236}">
                <a16:creationId xmlns:a16="http://schemas.microsoft.com/office/drawing/2014/main" id="{D2C930FE-A153-4FD6-9DC4-89149ACAA97A}"/>
              </a:ext>
            </a:extLst>
          </p:cNvPr>
          <p:cNvSpPr>
            <a:spLocks/>
          </p:cNvSpPr>
          <p:nvPr/>
        </p:nvSpPr>
        <p:spPr bwMode="auto">
          <a:xfrm>
            <a:off x="12052300" y="59912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Rectangle 128">
            <a:extLst>
              <a:ext uri="{FF2B5EF4-FFF2-40B4-BE49-F238E27FC236}">
                <a16:creationId xmlns:a16="http://schemas.microsoft.com/office/drawing/2014/main" id="{8EB26085-2B84-4A79-B8F4-032BE836F8E2}"/>
              </a:ext>
            </a:extLst>
          </p:cNvPr>
          <p:cNvSpPr>
            <a:spLocks/>
          </p:cNvSpPr>
          <p:nvPr/>
        </p:nvSpPr>
        <p:spPr bwMode="auto">
          <a:xfrm>
            <a:off x="10807700" y="59912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A83E661A-2591-4CC5-AB53-15A88497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700" y="5991225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Text Box 130">
            <a:extLst>
              <a:ext uri="{FF2B5EF4-FFF2-40B4-BE49-F238E27FC236}">
                <a16:creationId xmlns:a16="http://schemas.microsoft.com/office/drawing/2014/main" id="{582B3CFE-A297-4B49-AF00-0D1CBC2F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0" y="6054725"/>
            <a:ext cx="5461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-2 691,63</a:t>
            </a:r>
          </a:p>
        </p:txBody>
      </p:sp>
      <p:sp>
        <p:nvSpPr>
          <p:cNvPr id="136" name="Rectangle 131">
            <a:extLst>
              <a:ext uri="{FF2B5EF4-FFF2-40B4-BE49-F238E27FC236}">
                <a16:creationId xmlns:a16="http://schemas.microsoft.com/office/drawing/2014/main" id="{CF2975C5-020A-4E5F-B48D-5CE480F0E95B}"/>
              </a:ext>
            </a:extLst>
          </p:cNvPr>
          <p:cNvSpPr>
            <a:spLocks/>
          </p:cNvSpPr>
          <p:nvPr/>
        </p:nvSpPr>
        <p:spPr bwMode="auto">
          <a:xfrm>
            <a:off x="1397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Rectangle 132">
            <a:extLst>
              <a:ext uri="{FF2B5EF4-FFF2-40B4-BE49-F238E27FC236}">
                <a16:creationId xmlns:a16="http://schemas.microsoft.com/office/drawing/2014/main" id="{DECBA24B-F67E-406B-8BD8-F0297A2CB41E}"/>
              </a:ext>
            </a:extLst>
          </p:cNvPr>
          <p:cNvSpPr>
            <a:spLocks/>
          </p:cNvSpPr>
          <p:nvPr/>
        </p:nvSpPr>
        <p:spPr bwMode="auto">
          <a:xfrm>
            <a:off x="139700" y="6296025"/>
            <a:ext cx="863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8" name="Rectangle 133">
            <a:extLst>
              <a:ext uri="{FF2B5EF4-FFF2-40B4-BE49-F238E27FC236}">
                <a16:creationId xmlns:a16="http://schemas.microsoft.com/office/drawing/2014/main" id="{5BC76AD7-E354-4EC6-BC1A-68FC20179BD9}"/>
              </a:ext>
            </a:extLst>
          </p:cNvPr>
          <p:cNvSpPr>
            <a:spLocks/>
          </p:cNvSpPr>
          <p:nvPr/>
        </p:nvSpPr>
        <p:spPr bwMode="auto">
          <a:xfrm>
            <a:off x="139700" y="6600825"/>
            <a:ext cx="863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9" name="Rectangle 134">
            <a:extLst>
              <a:ext uri="{FF2B5EF4-FFF2-40B4-BE49-F238E27FC236}">
                <a16:creationId xmlns:a16="http://schemas.microsoft.com/office/drawing/2014/main" id="{567AAF7E-2AAD-4DAB-9149-2A0A9D06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62960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0" name="Text Box 135">
            <a:extLst>
              <a:ext uri="{FF2B5EF4-FFF2-40B4-BE49-F238E27FC236}">
                <a16:creationId xmlns:a16="http://schemas.microsoft.com/office/drawing/2014/main" id="{ABBA5554-3656-4D21-AFBA-6330FDB5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6359525"/>
            <a:ext cx="30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2018</a:t>
            </a:r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82DBA072-A35D-4D4B-920A-8964CD5619DC}"/>
              </a:ext>
            </a:extLst>
          </p:cNvPr>
          <p:cNvSpPr>
            <a:spLocks/>
          </p:cNvSpPr>
          <p:nvPr/>
        </p:nvSpPr>
        <p:spPr bwMode="auto">
          <a:xfrm>
            <a:off x="9906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2" name="Rectangle 137">
            <a:extLst>
              <a:ext uri="{FF2B5EF4-FFF2-40B4-BE49-F238E27FC236}">
                <a16:creationId xmlns:a16="http://schemas.microsoft.com/office/drawing/2014/main" id="{4520DCDA-5397-440F-9230-7DF11B3359CE}"/>
              </a:ext>
            </a:extLst>
          </p:cNvPr>
          <p:cNvSpPr>
            <a:spLocks/>
          </p:cNvSpPr>
          <p:nvPr/>
        </p:nvSpPr>
        <p:spPr bwMode="auto">
          <a:xfrm>
            <a:off x="9906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" name="Rectangle 138">
            <a:extLst>
              <a:ext uri="{FF2B5EF4-FFF2-40B4-BE49-F238E27FC236}">
                <a16:creationId xmlns:a16="http://schemas.microsoft.com/office/drawing/2014/main" id="{2EFD9BAF-953C-4845-8773-12D0955317E2}"/>
              </a:ext>
            </a:extLst>
          </p:cNvPr>
          <p:cNvSpPr>
            <a:spLocks/>
          </p:cNvSpPr>
          <p:nvPr/>
        </p:nvSpPr>
        <p:spPr bwMode="auto">
          <a:xfrm>
            <a:off x="9906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3DED8728-7E22-4EA4-8606-175B5E62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5" name="Text Box 140">
            <a:extLst>
              <a:ext uri="{FF2B5EF4-FFF2-40B4-BE49-F238E27FC236}">
                <a16:creationId xmlns:a16="http://schemas.microsoft.com/office/drawing/2014/main" id="{A018C1AD-89C5-4CE3-B1A6-F3B6883E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63595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39 981,94</a:t>
            </a:r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49FDE401-5605-477E-AD65-DF446FFCECCB}"/>
              </a:ext>
            </a:extLst>
          </p:cNvPr>
          <p:cNvSpPr>
            <a:spLocks/>
          </p:cNvSpPr>
          <p:nvPr/>
        </p:nvSpPr>
        <p:spPr bwMode="auto">
          <a:xfrm>
            <a:off x="24257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7" name="Rectangle 142">
            <a:extLst>
              <a:ext uri="{FF2B5EF4-FFF2-40B4-BE49-F238E27FC236}">
                <a16:creationId xmlns:a16="http://schemas.microsoft.com/office/drawing/2014/main" id="{84ED37F7-4EA3-4B54-B3A4-D04546A2B4E2}"/>
              </a:ext>
            </a:extLst>
          </p:cNvPr>
          <p:cNvSpPr>
            <a:spLocks/>
          </p:cNvSpPr>
          <p:nvPr/>
        </p:nvSpPr>
        <p:spPr bwMode="auto">
          <a:xfrm>
            <a:off x="2425700" y="62960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" name="Rectangle 143">
            <a:extLst>
              <a:ext uri="{FF2B5EF4-FFF2-40B4-BE49-F238E27FC236}">
                <a16:creationId xmlns:a16="http://schemas.microsoft.com/office/drawing/2014/main" id="{6BF88228-6BE8-4537-BD3D-4EC4620EF281}"/>
              </a:ext>
            </a:extLst>
          </p:cNvPr>
          <p:cNvSpPr>
            <a:spLocks/>
          </p:cNvSpPr>
          <p:nvPr/>
        </p:nvSpPr>
        <p:spPr bwMode="auto">
          <a:xfrm>
            <a:off x="2425700" y="6600825"/>
            <a:ext cx="12446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" name="Rectangle 144">
            <a:extLst>
              <a:ext uri="{FF2B5EF4-FFF2-40B4-BE49-F238E27FC236}">
                <a16:creationId xmlns:a16="http://schemas.microsoft.com/office/drawing/2014/main" id="{C88911C1-6348-41B8-B123-A97AEFEB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6296025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" name="Text Box 145">
            <a:extLst>
              <a:ext uri="{FF2B5EF4-FFF2-40B4-BE49-F238E27FC236}">
                <a16:creationId xmlns:a16="http://schemas.microsoft.com/office/drawing/2014/main" id="{08567CAA-82EA-4778-BC33-3992B69E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63595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17 599,03</a:t>
            </a:r>
          </a:p>
        </p:txBody>
      </p:sp>
      <p:sp>
        <p:nvSpPr>
          <p:cNvPr id="151" name="Rectangle 146">
            <a:extLst>
              <a:ext uri="{FF2B5EF4-FFF2-40B4-BE49-F238E27FC236}">
                <a16:creationId xmlns:a16="http://schemas.microsoft.com/office/drawing/2014/main" id="{B0914274-3CC7-4526-BB74-E1CB054C01CC}"/>
              </a:ext>
            </a:extLst>
          </p:cNvPr>
          <p:cNvSpPr>
            <a:spLocks/>
          </p:cNvSpPr>
          <p:nvPr/>
        </p:nvSpPr>
        <p:spPr bwMode="auto">
          <a:xfrm>
            <a:off x="36576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" name="Rectangle 147">
            <a:extLst>
              <a:ext uri="{FF2B5EF4-FFF2-40B4-BE49-F238E27FC236}">
                <a16:creationId xmlns:a16="http://schemas.microsoft.com/office/drawing/2014/main" id="{90B932D1-2A64-474C-A4A2-FE904718F2CC}"/>
              </a:ext>
            </a:extLst>
          </p:cNvPr>
          <p:cNvSpPr>
            <a:spLocks/>
          </p:cNvSpPr>
          <p:nvPr/>
        </p:nvSpPr>
        <p:spPr bwMode="auto">
          <a:xfrm>
            <a:off x="36576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" name="Rectangle 148">
            <a:extLst>
              <a:ext uri="{FF2B5EF4-FFF2-40B4-BE49-F238E27FC236}">
                <a16:creationId xmlns:a16="http://schemas.microsoft.com/office/drawing/2014/main" id="{050699ED-4018-4AC8-BB10-D2970F79A0CC}"/>
              </a:ext>
            </a:extLst>
          </p:cNvPr>
          <p:cNvSpPr>
            <a:spLocks/>
          </p:cNvSpPr>
          <p:nvPr/>
        </p:nvSpPr>
        <p:spPr bwMode="auto">
          <a:xfrm>
            <a:off x="36576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4" name="Rectangle 149">
            <a:extLst>
              <a:ext uri="{FF2B5EF4-FFF2-40B4-BE49-F238E27FC236}">
                <a16:creationId xmlns:a16="http://schemas.microsoft.com/office/drawing/2014/main" id="{B5135713-CBE0-4363-9B53-3AF3BD08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" name="Text Box 150">
            <a:extLst>
              <a:ext uri="{FF2B5EF4-FFF2-40B4-BE49-F238E27FC236}">
                <a16:creationId xmlns:a16="http://schemas.microsoft.com/office/drawing/2014/main" id="{D75E0975-6B5E-485F-952C-A85909714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63595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44,02</a:t>
            </a:r>
          </a:p>
        </p:txBody>
      </p:sp>
      <p:sp>
        <p:nvSpPr>
          <p:cNvPr id="156" name="Rectangle 151">
            <a:extLst>
              <a:ext uri="{FF2B5EF4-FFF2-40B4-BE49-F238E27FC236}">
                <a16:creationId xmlns:a16="http://schemas.microsoft.com/office/drawing/2014/main" id="{77DC0D07-C2DE-43F2-B051-8188D6D07736}"/>
              </a:ext>
            </a:extLst>
          </p:cNvPr>
          <p:cNvSpPr>
            <a:spLocks/>
          </p:cNvSpPr>
          <p:nvPr/>
        </p:nvSpPr>
        <p:spPr bwMode="auto">
          <a:xfrm>
            <a:off x="50927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" name="Rectangle 152">
            <a:extLst>
              <a:ext uri="{FF2B5EF4-FFF2-40B4-BE49-F238E27FC236}">
                <a16:creationId xmlns:a16="http://schemas.microsoft.com/office/drawing/2014/main" id="{4F6E1A21-0B27-4C6D-AE75-32F69D65C95B}"/>
              </a:ext>
            </a:extLst>
          </p:cNvPr>
          <p:cNvSpPr>
            <a:spLocks/>
          </p:cNvSpPr>
          <p:nvPr/>
        </p:nvSpPr>
        <p:spPr bwMode="auto">
          <a:xfrm>
            <a:off x="50927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" name="Rectangle 153">
            <a:extLst>
              <a:ext uri="{FF2B5EF4-FFF2-40B4-BE49-F238E27FC236}">
                <a16:creationId xmlns:a16="http://schemas.microsoft.com/office/drawing/2014/main" id="{FC4FFF25-F2A6-4720-B26F-9A64AFDCEFF6}"/>
              </a:ext>
            </a:extLst>
          </p:cNvPr>
          <p:cNvSpPr>
            <a:spLocks/>
          </p:cNvSpPr>
          <p:nvPr/>
        </p:nvSpPr>
        <p:spPr bwMode="auto">
          <a:xfrm>
            <a:off x="50927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9" name="Rectangle 154">
            <a:extLst>
              <a:ext uri="{FF2B5EF4-FFF2-40B4-BE49-F238E27FC236}">
                <a16:creationId xmlns:a16="http://schemas.microsoft.com/office/drawing/2014/main" id="{7BA20776-EB54-4447-A76E-9CCFB4DD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0" name="Text Box 155">
            <a:extLst>
              <a:ext uri="{FF2B5EF4-FFF2-40B4-BE49-F238E27FC236}">
                <a16:creationId xmlns:a16="http://schemas.microsoft.com/office/drawing/2014/main" id="{D2473FAE-CA7B-4D65-8B9E-D6C462CA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63595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40 378,13</a:t>
            </a:r>
          </a:p>
        </p:txBody>
      </p:sp>
      <p:sp>
        <p:nvSpPr>
          <p:cNvPr id="161" name="Rectangle 156">
            <a:extLst>
              <a:ext uri="{FF2B5EF4-FFF2-40B4-BE49-F238E27FC236}">
                <a16:creationId xmlns:a16="http://schemas.microsoft.com/office/drawing/2014/main" id="{0D28F166-F8D4-4324-8F46-FBCF531429EE}"/>
              </a:ext>
            </a:extLst>
          </p:cNvPr>
          <p:cNvSpPr>
            <a:spLocks/>
          </p:cNvSpPr>
          <p:nvPr/>
        </p:nvSpPr>
        <p:spPr bwMode="auto">
          <a:xfrm>
            <a:off x="65151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2" name="Rectangle 157">
            <a:extLst>
              <a:ext uri="{FF2B5EF4-FFF2-40B4-BE49-F238E27FC236}">
                <a16:creationId xmlns:a16="http://schemas.microsoft.com/office/drawing/2014/main" id="{E8E141CB-D0F9-4B47-8DF3-54BAD81054F9}"/>
              </a:ext>
            </a:extLst>
          </p:cNvPr>
          <p:cNvSpPr>
            <a:spLocks/>
          </p:cNvSpPr>
          <p:nvPr/>
        </p:nvSpPr>
        <p:spPr bwMode="auto">
          <a:xfrm>
            <a:off x="65151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" name="Rectangle 158">
            <a:extLst>
              <a:ext uri="{FF2B5EF4-FFF2-40B4-BE49-F238E27FC236}">
                <a16:creationId xmlns:a16="http://schemas.microsoft.com/office/drawing/2014/main" id="{DAB7B628-0275-4580-AC48-112695269731}"/>
              </a:ext>
            </a:extLst>
          </p:cNvPr>
          <p:cNvSpPr>
            <a:spLocks/>
          </p:cNvSpPr>
          <p:nvPr/>
        </p:nvSpPr>
        <p:spPr bwMode="auto">
          <a:xfrm>
            <a:off x="65151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" name="Rectangle 159">
            <a:extLst>
              <a:ext uri="{FF2B5EF4-FFF2-40B4-BE49-F238E27FC236}">
                <a16:creationId xmlns:a16="http://schemas.microsoft.com/office/drawing/2014/main" id="{8057631A-838D-48B7-9C9F-5DE7849D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" name="Text Box 160">
            <a:extLst>
              <a:ext uri="{FF2B5EF4-FFF2-40B4-BE49-F238E27FC236}">
                <a16:creationId xmlns:a16="http://schemas.microsoft.com/office/drawing/2014/main" id="{6EC89DDD-39AC-4687-B4B0-87F4B5ED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635952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15 952,59</a:t>
            </a:r>
          </a:p>
        </p:txBody>
      </p:sp>
      <p:sp>
        <p:nvSpPr>
          <p:cNvPr id="166" name="Rectangle 161">
            <a:extLst>
              <a:ext uri="{FF2B5EF4-FFF2-40B4-BE49-F238E27FC236}">
                <a16:creationId xmlns:a16="http://schemas.microsoft.com/office/drawing/2014/main" id="{01A92006-FC32-4AC2-9214-43DE336435B6}"/>
              </a:ext>
            </a:extLst>
          </p:cNvPr>
          <p:cNvSpPr>
            <a:spLocks/>
          </p:cNvSpPr>
          <p:nvPr/>
        </p:nvSpPr>
        <p:spPr bwMode="auto">
          <a:xfrm>
            <a:off x="79502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7" name="Rectangle 162">
            <a:extLst>
              <a:ext uri="{FF2B5EF4-FFF2-40B4-BE49-F238E27FC236}">
                <a16:creationId xmlns:a16="http://schemas.microsoft.com/office/drawing/2014/main" id="{3D94CC33-6867-4523-8250-0FD02A155973}"/>
              </a:ext>
            </a:extLst>
          </p:cNvPr>
          <p:cNvSpPr>
            <a:spLocks/>
          </p:cNvSpPr>
          <p:nvPr/>
        </p:nvSpPr>
        <p:spPr bwMode="auto">
          <a:xfrm>
            <a:off x="79502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8" name="Rectangle 163">
            <a:extLst>
              <a:ext uri="{FF2B5EF4-FFF2-40B4-BE49-F238E27FC236}">
                <a16:creationId xmlns:a16="http://schemas.microsoft.com/office/drawing/2014/main" id="{2F94B1F4-EEF9-45F9-B9C2-4F14689DCA1E}"/>
              </a:ext>
            </a:extLst>
          </p:cNvPr>
          <p:cNvSpPr>
            <a:spLocks/>
          </p:cNvSpPr>
          <p:nvPr/>
        </p:nvSpPr>
        <p:spPr bwMode="auto">
          <a:xfrm>
            <a:off x="79502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9" name="Rectangle 164">
            <a:extLst>
              <a:ext uri="{FF2B5EF4-FFF2-40B4-BE49-F238E27FC236}">
                <a16:creationId xmlns:a16="http://schemas.microsoft.com/office/drawing/2014/main" id="{330CBDE1-D83E-4D1B-AAEB-79A404A9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0" name="Text Box 165">
            <a:extLst>
              <a:ext uri="{FF2B5EF4-FFF2-40B4-BE49-F238E27FC236}">
                <a16:creationId xmlns:a16="http://schemas.microsoft.com/office/drawing/2014/main" id="{2651A33E-CC23-4463-872B-59B09A834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35952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39,51</a:t>
            </a:r>
          </a:p>
        </p:txBody>
      </p:sp>
      <p:sp>
        <p:nvSpPr>
          <p:cNvPr id="171" name="Rectangle 166">
            <a:extLst>
              <a:ext uri="{FF2B5EF4-FFF2-40B4-BE49-F238E27FC236}">
                <a16:creationId xmlns:a16="http://schemas.microsoft.com/office/drawing/2014/main" id="{9F47E605-EF30-4853-900E-2D6A7B113FA6}"/>
              </a:ext>
            </a:extLst>
          </p:cNvPr>
          <p:cNvSpPr>
            <a:spLocks/>
          </p:cNvSpPr>
          <p:nvPr/>
        </p:nvSpPr>
        <p:spPr bwMode="auto">
          <a:xfrm>
            <a:off x="9372600" y="629602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2" name="Rectangle 167">
            <a:extLst>
              <a:ext uri="{FF2B5EF4-FFF2-40B4-BE49-F238E27FC236}">
                <a16:creationId xmlns:a16="http://schemas.microsoft.com/office/drawing/2014/main" id="{BD17B51F-270C-4EE3-A001-BA234249E397}"/>
              </a:ext>
            </a:extLst>
          </p:cNvPr>
          <p:cNvSpPr>
            <a:spLocks/>
          </p:cNvSpPr>
          <p:nvPr/>
        </p:nvSpPr>
        <p:spPr bwMode="auto">
          <a:xfrm>
            <a:off x="9372600" y="62960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3" name="Rectangle 168">
            <a:extLst>
              <a:ext uri="{FF2B5EF4-FFF2-40B4-BE49-F238E27FC236}">
                <a16:creationId xmlns:a16="http://schemas.microsoft.com/office/drawing/2014/main" id="{992B705E-4DD2-4389-8D44-BE87F38D752F}"/>
              </a:ext>
            </a:extLst>
          </p:cNvPr>
          <p:cNvSpPr>
            <a:spLocks/>
          </p:cNvSpPr>
          <p:nvPr/>
        </p:nvSpPr>
        <p:spPr bwMode="auto">
          <a:xfrm>
            <a:off x="9372600" y="6600825"/>
            <a:ext cx="1435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" name="Rectangle 169">
            <a:extLst>
              <a:ext uri="{FF2B5EF4-FFF2-40B4-BE49-F238E27FC236}">
                <a16:creationId xmlns:a16="http://schemas.microsoft.com/office/drawing/2014/main" id="{D6AA0647-FD38-4F62-9C34-E7643571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6296025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5" name="Text Box 170">
            <a:extLst>
              <a:ext uri="{FF2B5EF4-FFF2-40B4-BE49-F238E27FC236}">
                <a16:creationId xmlns:a16="http://schemas.microsoft.com/office/drawing/2014/main" id="{C90B5B1C-160D-4270-B3ED-65BD49A4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2400" y="6359525"/>
            <a:ext cx="431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-721,32</a:t>
            </a:r>
          </a:p>
        </p:txBody>
      </p:sp>
      <p:sp>
        <p:nvSpPr>
          <p:cNvPr id="176" name="Rectangle 171">
            <a:extLst>
              <a:ext uri="{FF2B5EF4-FFF2-40B4-BE49-F238E27FC236}">
                <a16:creationId xmlns:a16="http://schemas.microsoft.com/office/drawing/2014/main" id="{939DFE89-A860-4DF9-BDB1-B1485937676F}"/>
              </a:ext>
            </a:extLst>
          </p:cNvPr>
          <p:cNvSpPr>
            <a:spLocks/>
          </p:cNvSpPr>
          <p:nvPr/>
        </p:nvSpPr>
        <p:spPr bwMode="auto">
          <a:xfrm>
            <a:off x="10807700" y="6296025"/>
            <a:ext cx="12446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7" name="Text Box 172">
            <a:extLst>
              <a:ext uri="{FF2B5EF4-FFF2-40B4-BE49-F238E27FC236}">
                <a16:creationId xmlns:a16="http://schemas.microsoft.com/office/drawing/2014/main" id="{576BDCAF-FE0C-4548-856D-F760C8279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8100" y="6359525"/>
            <a:ext cx="5080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1 646,45</a:t>
            </a:r>
          </a:p>
        </p:txBody>
      </p:sp>
      <p:sp>
        <p:nvSpPr>
          <p:cNvPr id="179" name="Text Box 174">
            <a:extLst>
              <a:ext uri="{FF2B5EF4-FFF2-40B4-BE49-F238E27FC236}">
                <a16:creationId xmlns:a16="http://schemas.microsoft.com/office/drawing/2014/main" id="{3DAAEDAE-C35C-43B9-9D68-384C1D202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6600825"/>
            <a:ext cx="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endParaRPr lang="en-US" altLang="ru-RU" sz="1000">
              <a:solidFill>
                <a:srgbClr val="000000"/>
              </a:solidFill>
              <a:latin typeface="Robo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1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CABC563-F778-4C73-A095-86DB0836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547" y="250824"/>
            <a:ext cx="5880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2400" b="1" dirty="0" err="1">
                <a:solidFill>
                  <a:srgbClr val="000000"/>
                </a:solidFill>
                <a:latin typeface="Roboto" pitchFamily="34" charset="0"/>
              </a:rPr>
              <a:t>Доходы</a:t>
            </a:r>
            <a:r>
              <a:rPr lang="en-US" altLang="ru-RU" sz="2400" b="1" dirty="0">
                <a:solidFill>
                  <a:srgbClr val="000000"/>
                </a:solidFill>
                <a:latin typeface="Roboto" pitchFamily="34" charset="0"/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  <a:latin typeface="Roboto" pitchFamily="34" charset="0"/>
              </a:rPr>
              <a:t>бюджета</a:t>
            </a:r>
            <a:r>
              <a:rPr lang="ru-RU" altLang="ru-RU" sz="2400" b="1" dirty="0">
                <a:solidFill>
                  <a:srgbClr val="000000"/>
                </a:solidFill>
                <a:latin typeface="Roboto" pitchFamily="34" charset="0"/>
              </a:rPr>
              <a:t>. Динамика 2016-2018</a:t>
            </a:r>
            <a:endParaRPr lang="en-US" altLang="ru-RU" sz="2400" b="1" dirty="0">
              <a:solidFill>
                <a:srgbClr val="000000"/>
              </a:solidFill>
              <a:latin typeface="Roboto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2E1FF73-23E6-4D99-B3B1-F53DE686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923924"/>
            <a:ext cx="11150599" cy="39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F229309A-8FD0-4BFA-BED9-E85F0F3EF1E7}"/>
              </a:ext>
            </a:extLst>
          </p:cNvPr>
          <p:cNvSpPr>
            <a:spLocks/>
          </p:cNvSpPr>
          <p:nvPr/>
        </p:nvSpPr>
        <p:spPr bwMode="auto">
          <a:xfrm>
            <a:off x="685800" y="505777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CBDACB8-4D6F-420E-A2F6-EB6A521DB5E2}"/>
              </a:ext>
            </a:extLst>
          </p:cNvPr>
          <p:cNvSpPr>
            <a:spLocks/>
          </p:cNvSpPr>
          <p:nvPr/>
        </p:nvSpPr>
        <p:spPr bwMode="auto">
          <a:xfrm>
            <a:off x="685800" y="5057775"/>
            <a:ext cx="1905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BC177CF-E09C-45CA-8DB1-53B86FC7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57775"/>
            <a:ext cx="19050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2FFC679-E3D1-4EC7-89DB-3AD0FE0B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5133975"/>
            <a:ext cx="482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Период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E045FD2-68C6-4882-A198-2377C57A32EB}"/>
              </a:ext>
            </a:extLst>
          </p:cNvPr>
          <p:cNvSpPr>
            <a:spLocks/>
          </p:cNvSpPr>
          <p:nvPr/>
        </p:nvSpPr>
        <p:spPr bwMode="auto">
          <a:xfrm>
            <a:off x="2590800" y="505777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3629D6C-23CD-4524-9675-78F9F26DD72B}"/>
              </a:ext>
            </a:extLst>
          </p:cNvPr>
          <p:cNvSpPr>
            <a:spLocks/>
          </p:cNvSpPr>
          <p:nvPr/>
        </p:nvSpPr>
        <p:spPr bwMode="auto">
          <a:xfrm>
            <a:off x="2590800" y="50577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8AA8CD1-3BC8-411D-9A29-1FD1FE833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57775"/>
            <a:ext cx="29718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E00D0605-0058-425A-A0D6-BD5C5EE4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133975"/>
            <a:ext cx="787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Утверждено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164F0559-104D-4607-A0A5-E5D9EE24A616}"/>
              </a:ext>
            </a:extLst>
          </p:cNvPr>
          <p:cNvSpPr>
            <a:spLocks/>
          </p:cNvSpPr>
          <p:nvPr/>
        </p:nvSpPr>
        <p:spPr bwMode="auto">
          <a:xfrm>
            <a:off x="5562600" y="505777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315A639-1FB2-4E17-8BEC-ADC7617B6534}"/>
              </a:ext>
            </a:extLst>
          </p:cNvPr>
          <p:cNvSpPr>
            <a:spLocks/>
          </p:cNvSpPr>
          <p:nvPr/>
        </p:nvSpPr>
        <p:spPr bwMode="auto">
          <a:xfrm>
            <a:off x="5562600" y="50577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CE8CD7A-81EA-436A-9290-C4FC94ED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57775"/>
            <a:ext cx="29718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9D530DB2-05FE-409C-B5AF-6A5FDF4F5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33975"/>
            <a:ext cx="685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Исполнено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3D8AFEE-E661-4F40-96A9-E02BC09B5562}"/>
              </a:ext>
            </a:extLst>
          </p:cNvPr>
          <p:cNvSpPr>
            <a:spLocks/>
          </p:cNvSpPr>
          <p:nvPr/>
        </p:nvSpPr>
        <p:spPr bwMode="auto">
          <a:xfrm>
            <a:off x="8534400" y="505777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6D9672A-FD68-46FA-8C55-7512CD7AAFDD}"/>
              </a:ext>
            </a:extLst>
          </p:cNvPr>
          <p:cNvSpPr>
            <a:spLocks/>
          </p:cNvSpPr>
          <p:nvPr/>
        </p:nvSpPr>
        <p:spPr bwMode="auto">
          <a:xfrm>
            <a:off x="11493500" y="5057775"/>
            <a:ext cx="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8D5FCD7-BA7A-4C94-9C96-80F07AFC45B4}"/>
              </a:ext>
            </a:extLst>
          </p:cNvPr>
          <p:cNvSpPr>
            <a:spLocks/>
          </p:cNvSpPr>
          <p:nvPr/>
        </p:nvSpPr>
        <p:spPr bwMode="auto">
          <a:xfrm>
            <a:off x="8534400" y="5057775"/>
            <a:ext cx="2959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5429F14-FF03-4484-B900-C5765787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57775"/>
            <a:ext cx="2959100" cy="304800"/>
          </a:xfrm>
          <a:prstGeom prst="rect">
            <a:avLst/>
          </a:prstGeom>
          <a:solidFill>
            <a:srgbClr val="189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C9E841DF-87E6-452F-8010-014DFF25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5133975"/>
            <a:ext cx="876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>
            <a:spAutoFit/>
          </a:bodyPr>
          <a:lstStyle/>
          <a:p>
            <a:pPr eaLnBrk="1" hangingPunct="1"/>
            <a:r>
              <a:rPr lang="en-US" altLang="ru-RU" sz="1000" b="1">
                <a:solidFill>
                  <a:srgbClr val="FFFFFF"/>
                </a:solidFill>
                <a:latin typeface="Roboto" pitchFamily="34" charset="0"/>
              </a:rPr>
              <a:t>% исполнения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3E051845-227E-4C83-A2C0-9AFCDB3FDC69}"/>
              </a:ext>
            </a:extLst>
          </p:cNvPr>
          <p:cNvSpPr>
            <a:spLocks/>
          </p:cNvSpPr>
          <p:nvPr/>
        </p:nvSpPr>
        <p:spPr bwMode="auto">
          <a:xfrm>
            <a:off x="685800" y="53625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AF3C3310-D723-4AD1-9A44-69B8F2EEFBC7}"/>
              </a:ext>
            </a:extLst>
          </p:cNvPr>
          <p:cNvSpPr>
            <a:spLocks/>
          </p:cNvSpPr>
          <p:nvPr/>
        </p:nvSpPr>
        <p:spPr bwMode="auto">
          <a:xfrm>
            <a:off x="685800" y="5362575"/>
            <a:ext cx="1905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A94F34F-EADC-4639-999C-5E3EBE29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62575"/>
            <a:ext cx="1905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0431576E-33D1-4486-BAA7-98EE0623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5426075"/>
            <a:ext cx="30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2016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795200C7-8F06-42FB-BC52-B1EE0CFCF405}"/>
              </a:ext>
            </a:extLst>
          </p:cNvPr>
          <p:cNvSpPr>
            <a:spLocks/>
          </p:cNvSpPr>
          <p:nvPr/>
        </p:nvSpPr>
        <p:spPr bwMode="auto">
          <a:xfrm>
            <a:off x="2590800" y="53625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092FD53-0EE2-42F0-9E30-0E845627F716}"/>
              </a:ext>
            </a:extLst>
          </p:cNvPr>
          <p:cNvSpPr>
            <a:spLocks/>
          </p:cNvSpPr>
          <p:nvPr/>
        </p:nvSpPr>
        <p:spPr bwMode="auto">
          <a:xfrm>
            <a:off x="2590800" y="53625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0C4828D-9800-45BA-B538-01E9DA88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625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9F967F43-F5D3-4479-8CCD-46D62EE2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42607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20 942,18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6B45A5D1-446B-43B2-A580-1049BF43A336}"/>
              </a:ext>
            </a:extLst>
          </p:cNvPr>
          <p:cNvSpPr>
            <a:spLocks/>
          </p:cNvSpPr>
          <p:nvPr/>
        </p:nvSpPr>
        <p:spPr bwMode="auto">
          <a:xfrm>
            <a:off x="5562600" y="53625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A6DD03F4-148F-4EBC-8648-68635EA13D98}"/>
              </a:ext>
            </a:extLst>
          </p:cNvPr>
          <p:cNvSpPr>
            <a:spLocks/>
          </p:cNvSpPr>
          <p:nvPr/>
        </p:nvSpPr>
        <p:spPr bwMode="auto">
          <a:xfrm>
            <a:off x="5562600" y="53625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1A201090-B93D-49BB-8492-EA39289F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625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4C67E8CA-9CD1-40AD-A250-533A8F04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5426075"/>
            <a:ext cx="5080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9 936,09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2F2BBC5-5D8F-4400-953B-D1079F0A2E22}"/>
              </a:ext>
            </a:extLst>
          </p:cNvPr>
          <p:cNvSpPr>
            <a:spLocks/>
          </p:cNvSpPr>
          <p:nvPr/>
        </p:nvSpPr>
        <p:spPr bwMode="auto">
          <a:xfrm>
            <a:off x="8534400" y="53625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9FD29A8-440F-423C-B6A4-92FE256FBA71}"/>
              </a:ext>
            </a:extLst>
          </p:cNvPr>
          <p:cNvSpPr>
            <a:spLocks/>
          </p:cNvSpPr>
          <p:nvPr/>
        </p:nvSpPr>
        <p:spPr bwMode="auto">
          <a:xfrm>
            <a:off x="11493500" y="53625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A9DEB75A-5D94-46B0-B5FC-57D7F53BB6B5}"/>
              </a:ext>
            </a:extLst>
          </p:cNvPr>
          <p:cNvSpPr>
            <a:spLocks/>
          </p:cNvSpPr>
          <p:nvPr/>
        </p:nvSpPr>
        <p:spPr bwMode="auto">
          <a:xfrm>
            <a:off x="8534400" y="5362575"/>
            <a:ext cx="2959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8CCAF9D5-C94C-443F-B02F-DE085D2D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62575"/>
            <a:ext cx="2959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2" name="Picture 40">
            <a:extLst>
              <a:ext uri="{FF2B5EF4-FFF2-40B4-BE49-F238E27FC236}">
                <a16:creationId xmlns:a16="http://schemas.microsoft.com/office/drawing/2014/main" id="{2B40A54C-32C3-47F4-92DB-643B665E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5426075"/>
            <a:ext cx="1524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41">
            <a:extLst>
              <a:ext uri="{FF2B5EF4-FFF2-40B4-BE49-F238E27FC236}">
                <a16:creationId xmlns:a16="http://schemas.microsoft.com/office/drawing/2014/main" id="{379156C0-3C68-44DA-9EA6-2BBDB90E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548957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47,45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CEF99177-7334-4CEB-9951-79E4B284B24C}"/>
              </a:ext>
            </a:extLst>
          </p:cNvPr>
          <p:cNvSpPr>
            <a:spLocks/>
          </p:cNvSpPr>
          <p:nvPr/>
        </p:nvSpPr>
        <p:spPr bwMode="auto">
          <a:xfrm>
            <a:off x="685800" y="57689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1ABBADF3-954A-40D5-96C2-03BBBD41D563}"/>
              </a:ext>
            </a:extLst>
          </p:cNvPr>
          <p:cNvSpPr>
            <a:spLocks/>
          </p:cNvSpPr>
          <p:nvPr/>
        </p:nvSpPr>
        <p:spPr bwMode="auto">
          <a:xfrm>
            <a:off x="685800" y="5768975"/>
            <a:ext cx="1905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57E3D882-E438-447B-AA4E-8D4B0EDE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68975"/>
            <a:ext cx="1905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EB0A1275-0FE9-49B4-9580-BA939394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5845175"/>
            <a:ext cx="30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2017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7EFC4DBB-C56B-435F-B90F-AC0BE0D17F81}"/>
              </a:ext>
            </a:extLst>
          </p:cNvPr>
          <p:cNvSpPr>
            <a:spLocks/>
          </p:cNvSpPr>
          <p:nvPr/>
        </p:nvSpPr>
        <p:spPr bwMode="auto">
          <a:xfrm>
            <a:off x="2590800" y="57689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8324442F-08CE-423F-B5EE-2D391B614867}"/>
              </a:ext>
            </a:extLst>
          </p:cNvPr>
          <p:cNvSpPr>
            <a:spLocks/>
          </p:cNvSpPr>
          <p:nvPr/>
        </p:nvSpPr>
        <p:spPr bwMode="auto">
          <a:xfrm>
            <a:off x="2590800" y="57689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118D5C3E-347E-43F8-BA85-8E52E4F9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689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71AEC816-0B8F-46A9-AAB3-7308917E3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84517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33 198,80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DF1292A0-C43D-4482-BDF7-0123468CF1F4}"/>
              </a:ext>
            </a:extLst>
          </p:cNvPr>
          <p:cNvSpPr>
            <a:spLocks/>
          </p:cNvSpPr>
          <p:nvPr/>
        </p:nvSpPr>
        <p:spPr bwMode="auto">
          <a:xfrm>
            <a:off x="5562600" y="57689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1F344EE5-AB53-4E9D-B3FA-3C6B9764D567}"/>
              </a:ext>
            </a:extLst>
          </p:cNvPr>
          <p:cNvSpPr>
            <a:spLocks/>
          </p:cNvSpPr>
          <p:nvPr/>
        </p:nvSpPr>
        <p:spPr bwMode="auto">
          <a:xfrm>
            <a:off x="5562600" y="57689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3DBC5B2B-99ED-460E-AA70-F87AFBDA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689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E57076D1-5BAB-457D-A97F-611C566A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584517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11 407,40</a:t>
            </a: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3DCF83B3-6296-44BB-B973-1ECA0807B3FD}"/>
              </a:ext>
            </a:extLst>
          </p:cNvPr>
          <p:cNvSpPr>
            <a:spLocks/>
          </p:cNvSpPr>
          <p:nvPr/>
        </p:nvSpPr>
        <p:spPr bwMode="auto">
          <a:xfrm>
            <a:off x="8534400" y="57689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C82C38AE-3385-4223-AD64-41AAB432437B}"/>
              </a:ext>
            </a:extLst>
          </p:cNvPr>
          <p:cNvSpPr>
            <a:spLocks/>
          </p:cNvSpPr>
          <p:nvPr/>
        </p:nvSpPr>
        <p:spPr bwMode="auto">
          <a:xfrm>
            <a:off x="11493500" y="57689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DC2BF52-3F11-49EF-BF63-C5C9E1E16F5B}"/>
              </a:ext>
            </a:extLst>
          </p:cNvPr>
          <p:cNvSpPr>
            <a:spLocks/>
          </p:cNvSpPr>
          <p:nvPr/>
        </p:nvSpPr>
        <p:spPr bwMode="auto">
          <a:xfrm>
            <a:off x="8534400" y="5768975"/>
            <a:ext cx="29591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0B3D3EC6-0EDE-45E7-A6C1-EF53CF5C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768975"/>
            <a:ext cx="2959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60" name="Picture 58">
            <a:extLst>
              <a:ext uri="{FF2B5EF4-FFF2-40B4-BE49-F238E27FC236}">
                <a16:creationId xmlns:a16="http://schemas.microsoft.com/office/drawing/2014/main" id="{7A26D722-4525-4460-8BAB-E7E51FAB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5845175"/>
            <a:ext cx="1524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59">
            <a:extLst>
              <a:ext uri="{FF2B5EF4-FFF2-40B4-BE49-F238E27FC236}">
                <a16:creationId xmlns:a16="http://schemas.microsoft.com/office/drawing/2014/main" id="{F70C0C20-1B34-4ED4-95D1-8921FB69E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589597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34,36</a:t>
            </a: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1AADB047-583E-4C40-A5E1-41B49FED3269}"/>
              </a:ext>
            </a:extLst>
          </p:cNvPr>
          <p:cNvSpPr>
            <a:spLocks/>
          </p:cNvSpPr>
          <p:nvPr/>
        </p:nvSpPr>
        <p:spPr bwMode="auto">
          <a:xfrm>
            <a:off x="685800" y="61880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65C4B87D-621C-43B6-BE85-DE53318BB226}"/>
              </a:ext>
            </a:extLst>
          </p:cNvPr>
          <p:cNvSpPr>
            <a:spLocks/>
          </p:cNvSpPr>
          <p:nvPr/>
        </p:nvSpPr>
        <p:spPr bwMode="auto">
          <a:xfrm>
            <a:off x="685800" y="6188075"/>
            <a:ext cx="1905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AB381510-E587-4C8B-BA47-6C4A520B16DB}"/>
              </a:ext>
            </a:extLst>
          </p:cNvPr>
          <p:cNvSpPr>
            <a:spLocks/>
          </p:cNvSpPr>
          <p:nvPr/>
        </p:nvSpPr>
        <p:spPr bwMode="auto">
          <a:xfrm>
            <a:off x="685800" y="6607175"/>
            <a:ext cx="19050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00CE38D8-381B-443E-9277-F97E5292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88075"/>
            <a:ext cx="1905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6" name="Text Box 64">
            <a:extLst>
              <a:ext uri="{FF2B5EF4-FFF2-40B4-BE49-F238E27FC236}">
                <a16:creationId xmlns:a16="http://schemas.microsoft.com/office/drawing/2014/main" id="{8D44049B-CB21-4929-B295-C3AC135C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6251575"/>
            <a:ext cx="6731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01.09.2018</a:t>
            </a: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9936067E-BB84-4785-A77E-835502D2D6BF}"/>
              </a:ext>
            </a:extLst>
          </p:cNvPr>
          <p:cNvSpPr>
            <a:spLocks/>
          </p:cNvSpPr>
          <p:nvPr/>
        </p:nvSpPr>
        <p:spPr bwMode="auto">
          <a:xfrm>
            <a:off x="2590800" y="61880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F03A8A1B-0D08-43A0-AEC3-47FD451DCD41}"/>
              </a:ext>
            </a:extLst>
          </p:cNvPr>
          <p:cNvSpPr>
            <a:spLocks/>
          </p:cNvSpPr>
          <p:nvPr/>
        </p:nvSpPr>
        <p:spPr bwMode="auto">
          <a:xfrm>
            <a:off x="2590800" y="61880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B68C1A8D-2F6C-416A-9780-A4287087B4DD}"/>
              </a:ext>
            </a:extLst>
          </p:cNvPr>
          <p:cNvSpPr>
            <a:spLocks/>
          </p:cNvSpPr>
          <p:nvPr/>
        </p:nvSpPr>
        <p:spPr bwMode="auto">
          <a:xfrm>
            <a:off x="2590800" y="66071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F9811BF6-CFB4-42AE-8646-EA1B3A73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1880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Text Box 69">
            <a:extLst>
              <a:ext uri="{FF2B5EF4-FFF2-40B4-BE49-F238E27FC236}">
                <a16:creationId xmlns:a16="http://schemas.microsoft.com/office/drawing/2014/main" id="{6EF41A06-D712-40C6-8F40-FCFBF678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625157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39 981,94</a:t>
            </a:r>
          </a:p>
        </p:txBody>
      </p:sp>
      <p:sp>
        <p:nvSpPr>
          <p:cNvPr id="72" name="Rectangle 70">
            <a:extLst>
              <a:ext uri="{FF2B5EF4-FFF2-40B4-BE49-F238E27FC236}">
                <a16:creationId xmlns:a16="http://schemas.microsoft.com/office/drawing/2014/main" id="{7D0D8D1B-5717-4038-8ABB-E8A74B604B05}"/>
              </a:ext>
            </a:extLst>
          </p:cNvPr>
          <p:cNvSpPr>
            <a:spLocks/>
          </p:cNvSpPr>
          <p:nvPr/>
        </p:nvSpPr>
        <p:spPr bwMode="auto">
          <a:xfrm>
            <a:off x="5562600" y="6188075"/>
            <a:ext cx="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9553ED13-D069-497C-AEBD-9A8BD210FA4F}"/>
              </a:ext>
            </a:extLst>
          </p:cNvPr>
          <p:cNvSpPr>
            <a:spLocks/>
          </p:cNvSpPr>
          <p:nvPr/>
        </p:nvSpPr>
        <p:spPr bwMode="auto">
          <a:xfrm>
            <a:off x="5562600" y="61880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D500E5B8-874E-47CF-93DD-3B37AC2DBE60}"/>
              </a:ext>
            </a:extLst>
          </p:cNvPr>
          <p:cNvSpPr>
            <a:spLocks/>
          </p:cNvSpPr>
          <p:nvPr/>
        </p:nvSpPr>
        <p:spPr bwMode="auto">
          <a:xfrm>
            <a:off x="5562600" y="6607175"/>
            <a:ext cx="2971800" cy="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4A162BAA-2381-461D-A030-CDA81C5B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188075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CAF37A6A-DC4F-455F-80CB-B31FC5FB8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6251575"/>
            <a:ext cx="584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17 599,03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14BF9393-4968-4A78-BBA1-363C53BFD993}"/>
              </a:ext>
            </a:extLst>
          </p:cNvPr>
          <p:cNvSpPr>
            <a:spLocks/>
          </p:cNvSpPr>
          <p:nvPr/>
        </p:nvSpPr>
        <p:spPr bwMode="auto">
          <a:xfrm>
            <a:off x="8534400" y="6188075"/>
            <a:ext cx="295910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78" name="Picture 76">
            <a:extLst>
              <a:ext uri="{FF2B5EF4-FFF2-40B4-BE49-F238E27FC236}">
                <a16:creationId xmlns:a16="http://schemas.microsoft.com/office/drawing/2014/main" id="{380624AD-B781-4F64-972B-8BE95D6B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6251575"/>
            <a:ext cx="1524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 Box 77">
            <a:extLst>
              <a:ext uri="{FF2B5EF4-FFF2-40B4-BE49-F238E27FC236}">
                <a16:creationId xmlns:a16="http://schemas.microsoft.com/office/drawing/2014/main" id="{1FE29268-52A0-4137-AACE-730E5FB7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6315075"/>
            <a:ext cx="330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1000">
                <a:solidFill>
                  <a:srgbClr val="000000"/>
                </a:solidFill>
                <a:latin typeface="Roboto" pitchFamily="34" charset="0"/>
              </a:rPr>
              <a:t>44,02</a:t>
            </a:r>
          </a:p>
        </p:txBody>
      </p:sp>
      <p:sp>
        <p:nvSpPr>
          <p:cNvPr id="81" name="Text Box 79">
            <a:extLst>
              <a:ext uri="{FF2B5EF4-FFF2-40B4-BE49-F238E27FC236}">
                <a16:creationId xmlns:a16="http://schemas.microsoft.com/office/drawing/2014/main" id="{A568FF69-FB4B-43B8-8416-06C80580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07175"/>
            <a:ext cx="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endParaRPr lang="en-US" altLang="ru-RU" sz="1000">
              <a:solidFill>
                <a:srgbClr val="000000"/>
              </a:solidFill>
              <a:latin typeface="Robo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8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вода, небо, внешний, приро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2B281A7-8B6C-45C3-BBA3-C5A082F78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E27B-5010-49EE-962B-C21E3AB9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79625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6200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ru-RU" sz="12500" b="1" dirty="0">
                <a:latin typeface="Arial Black" panose="020B0A04020102020204" pitchFamily="34" charset="0"/>
              </a:rPr>
              <a:t>44</a:t>
            </a:r>
            <a:r>
              <a:rPr lang="ru-RU" sz="8500" b="1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4800" b="1" dirty="0">
                <a:solidFill>
                  <a:srgbClr val="FFFF00"/>
                </a:solidFill>
                <a:latin typeface="Roboto"/>
              </a:rPr>
              <a:t>ГОСУДАРСТВЕННЫХ</a:t>
            </a:r>
          </a:p>
          <a:p>
            <a:pPr marL="0" indent="0">
              <a:buNone/>
            </a:pPr>
            <a:r>
              <a:rPr lang="ru-RU" sz="8600" b="1" dirty="0">
                <a:solidFill>
                  <a:srgbClr val="FFFF00"/>
                </a:solidFill>
                <a:latin typeface="Roboto"/>
              </a:rPr>
              <a:t>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02765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810D010-DE63-4D82-9744-5C38AB48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099" y="431800"/>
            <a:ext cx="6017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2400" b="1" dirty="0" err="1">
                <a:solidFill>
                  <a:srgbClr val="000000"/>
                </a:solidFill>
                <a:latin typeface="Roboto" pitchFamily="34" charset="0"/>
              </a:rPr>
              <a:t>Расходы</a:t>
            </a:r>
            <a:r>
              <a:rPr lang="en-US" altLang="ru-RU" sz="2400" b="1" dirty="0">
                <a:solidFill>
                  <a:srgbClr val="000000"/>
                </a:solidFill>
                <a:latin typeface="Roboto" pitchFamily="34" charset="0"/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  <a:latin typeface="Roboto" pitchFamily="34" charset="0"/>
              </a:rPr>
              <a:t>бюджета</a:t>
            </a:r>
            <a:r>
              <a:rPr lang="ru-RU" altLang="ru-RU" sz="2400" b="1" dirty="0">
                <a:solidFill>
                  <a:srgbClr val="000000"/>
                </a:solidFill>
                <a:latin typeface="Roboto" pitchFamily="34" charset="0"/>
              </a:rPr>
              <a:t>. Динамика 2016-2018</a:t>
            </a:r>
            <a:endParaRPr lang="en-US" altLang="ru-RU" sz="2400" b="1" dirty="0">
              <a:solidFill>
                <a:srgbClr val="000000"/>
              </a:solidFill>
              <a:latin typeface="Roboto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219FA4A-6747-4595-A564-F3B7BD4F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50950"/>
            <a:ext cx="11296650" cy="48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>
            <a:extLst>
              <a:ext uri="{FF2B5EF4-FFF2-40B4-BE49-F238E27FC236}">
                <a16:creationId xmlns:a16="http://schemas.microsoft.com/office/drawing/2014/main" id="{531D339D-583F-4D7C-8317-AA5C6C3C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5" y="409575"/>
            <a:ext cx="105690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ru-RU" sz="2800" b="1" dirty="0">
                <a:solidFill>
                  <a:srgbClr val="000000"/>
                </a:solidFill>
              </a:rPr>
              <a:t>«</a:t>
            </a:r>
            <a:r>
              <a:rPr lang="en-US" altLang="ru-RU" sz="2800" b="1" dirty="0" err="1">
                <a:solidFill>
                  <a:srgbClr val="000000"/>
                </a:solidFill>
              </a:rPr>
              <a:t>Развитие</a:t>
            </a:r>
            <a:r>
              <a:rPr lang="en-US" altLang="ru-RU" sz="2800" b="1" dirty="0">
                <a:solidFill>
                  <a:srgbClr val="000000"/>
                </a:solidFill>
              </a:rPr>
              <a:t> </a:t>
            </a:r>
            <a:r>
              <a:rPr lang="en-US" altLang="ru-RU" sz="2800" b="1" dirty="0" err="1">
                <a:solidFill>
                  <a:srgbClr val="000000"/>
                </a:solidFill>
              </a:rPr>
              <a:t>малого</a:t>
            </a:r>
            <a:r>
              <a:rPr lang="en-US" altLang="ru-RU" sz="2800" b="1" dirty="0">
                <a:solidFill>
                  <a:srgbClr val="000000"/>
                </a:solidFill>
              </a:rPr>
              <a:t> и </a:t>
            </a:r>
            <a:r>
              <a:rPr lang="en-US" altLang="ru-RU" sz="2800" b="1" dirty="0" err="1">
                <a:solidFill>
                  <a:srgbClr val="000000"/>
                </a:solidFill>
              </a:rPr>
              <a:t>среднего</a:t>
            </a:r>
            <a:r>
              <a:rPr lang="en-US" altLang="ru-RU" sz="2800" b="1" dirty="0">
                <a:solidFill>
                  <a:srgbClr val="000000"/>
                </a:solidFill>
              </a:rPr>
              <a:t> </a:t>
            </a:r>
            <a:r>
              <a:rPr lang="en-US" altLang="ru-RU" sz="2800" b="1" dirty="0" err="1">
                <a:solidFill>
                  <a:srgbClr val="000000"/>
                </a:solidFill>
              </a:rPr>
              <a:t>предпринимательства</a:t>
            </a:r>
            <a:r>
              <a:rPr lang="en-US" altLang="ru-RU" sz="2800" b="1" dirty="0">
                <a:solidFill>
                  <a:srgbClr val="000000"/>
                </a:solidFill>
              </a:rPr>
              <a:t> </a:t>
            </a:r>
            <a:r>
              <a:rPr lang="en-US" altLang="ru-RU" sz="2800" b="1" dirty="0" err="1">
                <a:solidFill>
                  <a:srgbClr val="000000"/>
                </a:solidFill>
              </a:rPr>
              <a:t>Севастоп</a:t>
            </a:r>
            <a:r>
              <a:rPr lang="ru-RU" altLang="ru-RU" sz="2800" b="1" dirty="0" err="1">
                <a:solidFill>
                  <a:srgbClr val="000000"/>
                </a:solidFill>
              </a:rPr>
              <a:t>оля</a:t>
            </a:r>
            <a:r>
              <a:rPr lang="ru-RU" altLang="ru-RU" sz="2800" b="1" dirty="0">
                <a:solidFill>
                  <a:srgbClr val="000000"/>
                </a:solidFill>
              </a:rPr>
              <a:t>»</a:t>
            </a:r>
            <a:endParaRPr lang="en-US" altLang="ru-RU" sz="2800" b="1" dirty="0">
              <a:solidFill>
                <a:srgbClr val="000000"/>
              </a:solidFill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F0A5DAAD-DC8F-4BAC-8B28-312A800E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3" y="1646912"/>
            <a:ext cx="11282152" cy="48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9">
            <a:extLst>
              <a:ext uri="{FF2B5EF4-FFF2-40B4-BE49-F238E27FC236}">
                <a16:creationId xmlns:a16="http://schemas.microsoft.com/office/drawing/2014/main" id="{33795CD4-FC4E-425C-94DA-9124CCD1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800725"/>
            <a:ext cx="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endParaRPr lang="en-US" altLang="ru-RU" sz="1000">
              <a:solidFill>
                <a:srgbClr val="000000"/>
              </a:solidFill>
              <a:latin typeface="Robo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193AAD0-5840-46F9-B403-666266C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63" y="457200"/>
            <a:ext cx="11465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ru-RU" sz="2400" b="1" dirty="0">
                <a:solidFill>
                  <a:srgbClr val="000000"/>
                </a:solidFill>
              </a:rPr>
              <a:t>«</a:t>
            </a:r>
            <a:r>
              <a:rPr lang="en-US" altLang="ru-RU" sz="2400" b="1" dirty="0" err="1">
                <a:solidFill>
                  <a:srgbClr val="000000"/>
                </a:solidFill>
              </a:rPr>
              <a:t>Развитие</a:t>
            </a:r>
            <a:r>
              <a:rPr lang="en-US" altLang="ru-RU" sz="2400" b="1" dirty="0">
                <a:solidFill>
                  <a:srgbClr val="000000"/>
                </a:solidFill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</a:rPr>
              <a:t>инвестиционной</a:t>
            </a:r>
            <a:r>
              <a:rPr lang="en-US" altLang="ru-RU" sz="2400" b="1" dirty="0">
                <a:solidFill>
                  <a:srgbClr val="000000"/>
                </a:solidFill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</a:rPr>
              <a:t>деятельности</a:t>
            </a:r>
            <a:r>
              <a:rPr lang="en-US" altLang="ru-RU" sz="2400" b="1" dirty="0">
                <a:solidFill>
                  <a:srgbClr val="000000"/>
                </a:solidFill>
              </a:rPr>
              <a:t> в </a:t>
            </a:r>
            <a:r>
              <a:rPr lang="en-US" altLang="ru-RU" sz="2400" b="1" dirty="0" err="1">
                <a:solidFill>
                  <a:srgbClr val="000000"/>
                </a:solidFill>
              </a:rPr>
              <a:t>городе</a:t>
            </a:r>
            <a:r>
              <a:rPr lang="en-US" altLang="ru-RU" sz="2400" b="1" dirty="0">
                <a:solidFill>
                  <a:srgbClr val="000000"/>
                </a:solidFill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</a:rPr>
              <a:t>Севастополе</a:t>
            </a:r>
            <a:r>
              <a:rPr lang="en-US" altLang="ru-RU" sz="2400" b="1" dirty="0">
                <a:solidFill>
                  <a:srgbClr val="000000"/>
                </a:solidFill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</a:rPr>
              <a:t>на</a:t>
            </a:r>
            <a:r>
              <a:rPr lang="en-US" altLang="ru-RU" sz="2400" b="1" dirty="0">
                <a:solidFill>
                  <a:srgbClr val="000000"/>
                </a:solidFill>
              </a:rPr>
              <a:t> 2015–2017 </a:t>
            </a:r>
            <a:r>
              <a:rPr lang="en-US" altLang="ru-RU" sz="2400" b="1" dirty="0" err="1">
                <a:solidFill>
                  <a:srgbClr val="000000"/>
                </a:solidFill>
              </a:rPr>
              <a:t>годы</a:t>
            </a:r>
            <a:r>
              <a:rPr lang="en-US" altLang="ru-RU" sz="2400" b="1" dirty="0">
                <a:solidFill>
                  <a:srgbClr val="000000"/>
                </a:solidFill>
              </a:rPr>
              <a:t>»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504B4C4-4891-43C0-9B97-C71D74F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" y="1183731"/>
            <a:ext cx="11604625" cy="51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99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206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Roboto</vt:lpstr>
      <vt:lpstr>Тема Office</vt:lpstr>
      <vt:lpstr>Характеристика бюджетной политики г. Севастополя</vt:lpstr>
      <vt:lpstr>СЕВАСТОПОЛЬ       - юго-запад Крыма - 440 000 человек - более 35 национальностей </vt:lpstr>
      <vt:lpstr>Экономика Севастополя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Характеристика бюджетной политики г. Севастополя</dc:title>
  <dc:creator>Гутник Владислав Константинович</dc:creator>
  <cp:lastModifiedBy>senyaetoya</cp:lastModifiedBy>
  <cp:revision>17</cp:revision>
  <dcterms:created xsi:type="dcterms:W3CDTF">2018-10-10T09:00:49Z</dcterms:created>
  <dcterms:modified xsi:type="dcterms:W3CDTF">2018-10-11T22:04:40Z</dcterms:modified>
</cp:coreProperties>
</file>