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9144000" cy="511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서영" initials="송서" lastIdx="2" clrIdx="0">
    <p:extLst>
      <p:ext uri="{19B8F6BF-5375-455C-9EA6-DF929625EA0E}">
        <p15:presenceInfo xmlns:p15="http://schemas.microsoft.com/office/powerpoint/2012/main" userId="aa22015dd8698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2" y="798"/>
      </p:cViewPr>
      <p:guideLst>
        <p:guide orient="horz" pos="16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6576"/>
            <a:ext cx="6858000" cy="1779646"/>
          </a:xfrm>
        </p:spPr>
        <p:txBody>
          <a:bodyPr anchor="b"/>
          <a:lstStyle>
            <a:lvl1pPr algn="ctr">
              <a:defRPr sz="44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84852"/>
            <a:ext cx="6858000" cy="1234156"/>
          </a:xfrm>
        </p:spPr>
        <p:txBody>
          <a:bodyPr/>
          <a:lstStyle>
            <a:lvl1pPr marL="0" indent="0" algn="ctr">
              <a:buNone/>
              <a:defRPr sz="1789"/>
            </a:lvl1pPr>
            <a:lvl2pPr marL="340797" indent="0" algn="ctr">
              <a:buNone/>
              <a:defRPr sz="1491"/>
            </a:lvl2pPr>
            <a:lvl3pPr marL="681594" indent="0" algn="ctr">
              <a:buNone/>
              <a:defRPr sz="1342"/>
            </a:lvl3pPr>
            <a:lvl4pPr marL="1022391" indent="0" algn="ctr">
              <a:buNone/>
              <a:defRPr sz="1193"/>
            </a:lvl4pPr>
            <a:lvl5pPr marL="1363188" indent="0" algn="ctr">
              <a:buNone/>
              <a:defRPr sz="1193"/>
            </a:lvl5pPr>
            <a:lvl6pPr marL="1703984" indent="0" algn="ctr">
              <a:buNone/>
              <a:defRPr sz="1193"/>
            </a:lvl6pPr>
            <a:lvl7pPr marL="2044781" indent="0" algn="ctr">
              <a:buNone/>
              <a:defRPr sz="1193"/>
            </a:lvl7pPr>
            <a:lvl8pPr marL="2385578" indent="0" algn="ctr">
              <a:buNone/>
              <a:defRPr sz="1193"/>
            </a:lvl8pPr>
            <a:lvl9pPr marL="2726375" indent="0" algn="ctr">
              <a:buNone/>
              <a:defRPr sz="119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8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2153"/>
            <a:ext cx="1971675" cy="43319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2153"/>
            <a:ext cx="5800725" cy="43319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1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74388"/>
            <a:ext cx="7886700" cy="2126346"/>
          </a:xfrm>
        </p:spPr>
        <p:txBody>
          <a:bodyPr anchor="b"/>
          <a:lstStyle>
            <a:lvl1pPr>
              <a:defRPr sz="44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0850"/>
            <a:ext cx="7886700" cy="1118195"/>
          </a:xfrm>
        </p:spPr>
        <p:txBody>
          <a:bodyPr/>
          <a:lstStyle>
            <a:lvl1pPr marL="0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1pPr>
            <a:lvl2pPr marL="340797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2pPr>
            <a:lvl3pPr marL="681594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3pPr>
            <a:lvl4pPr marL="102239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4pPr>
            <a:lvl5pPr marL="136318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5pPr>
            <a:lvl6pPr marL="1703984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6pPr>
            <a:lvl7pPr marL="204478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7pPr>
            <a:lvl8pPr marL="238557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8pPr>
            <a:lvl9pPr marL="2726375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0767"/>
            <a:ext cx="3886200" cy="3243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0767"/>
            <a:ext cx="3886200" cy="324335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2154"/>
            <a:ext cx="7886700" cy="988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53089"/>
            <a:ext cx="3868340" cy="614120"/>
          </a:xfr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67209"/>
            <a:ext cx="3868340" cy="2746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53089"/>
            <a:ext cx="3887391" cy="614120"/>
          </a:xfr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67209"/>
            <a:ext cx="3887391" cy="2746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6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3"/>
            <a:ext cx="294917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35998"/>
            <a:ext cx="4629150" cy="3632656"/>
          </a:xfrm>
        </p:spPr>
        <p:txBody>
          <a:bodyPr/>
          <a:lstStyle>
            <a:lvl1pPr>
              <a:defRPr sz="2385"/>
            </a:lvl1pPr>
            <a:lvl2pPr>
              <a:defRPr sz="2087"/>
            </a:lvl2pPr>
            <a:lvl3pPr>
              <a:defRPr sz="1789"/>
            </a:lvl3pPr>
            <a:lvl4pPr>
              <a:defRPr sz="1491"/>
            </a:lvl4pPr>
            <a:lvl5pPr>
              <a:defRPr sz="1491"/>
            </a:lvl5pPr>
            <a:lvl6pPr>
              <a:defRPr sz="1491"/>
            </a:lvl6pPr>
            <a:lvl7pPr>
              <a:defRPr sz="1491"/>
            </a:lvl7pPr>
            <a:lvl8pPr>
              <a:defRPr sz="1491"/>
            </a:lvl8pPr>
            <a:lvl9pPr>
              <a:defRPr sz="14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3525"/>
            <a:ext cx="2949178" cy="2841045"/>
          </a:xfrm>
        </p:spPr>
        <p:txBody>
          <a:bodyPr/>
          <a:lstStyle>
            <a:lvl1pPr marL="0" indent="0">
              <a:buNone/>
              <a:defRPr sz="1193"/>
            </a:lvl1pPr>
            <a:lvl2pPr marL="340797" indent="0">
              <a:buNone/>
              <a:defRPr sz="1044"/>
            </a:lvl2pPr>
            <a:lvl3pPr marL="681594" indent="0">
              <a:buNone/>
              <a:defRPr sz="894"/>
            </a:lvl3pPr>
            <a:lvl4pPr marL="1022391" indent="0">
              <a:buNone/>
              <a:defRPr sz="745"/>
            </a:lvl4pPr>
            <a:lvl5pPr marL="1363188" indent="0">
              <a:buNone/>
              <a:defRPr sz="745"/>
            </a:lvl5pPr>
            <a:lvl6pPr marL="1703984" indent="0">
              <a:buNone/>
              <a:defRPr sz="745"/>
            </a:lvl6pPr>
            <a:lvl7pPr marL="2044781" indent="0">
              <a:buNone/>
              <a:defRPr sz="745"/>
            </a:lvl7pPr>
            <a:lvl8pPr marL="2385578" indent="0">
              <a:buNone/>
              <a:defRPr sz="745"/>
            </a:lvl8pPr>
            <a:lvl9pPr marL="2726375" indent="0">
              <a:buNone/>
              <a:defRPr sz="7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3"/>
            <a:ext cx="294917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35998"/>
            <a:ext cx="4629150" cy="3632656"/>
          </a:xfrm>
        </p:spPr>
        <p:txBody>
          <a:bodyPr anchor="t"/>
          <a:lstStyle>
            <a:lvl1pPr marL="0" indent="0">
              <a:buNone/>
              <a:defRPr sz="2385"/>
            </a:lvl1pPr>
            <a:lvl2pPr marL="340797" indent="0">
              <a:buNone/>
              <a:defRPr sz="2087"/>
            </a:lvl2pPr>
            <a:lvl3pPr marL="681594" indent="0">
              <a:buNone/>
              <a:defRPr sz="1789"/>
            </a:lvl3pPr>
            <a:lvl4pPr marL="1022391" indent="0">
              <a:buNone/>
              <a:defRPr sz="1491"/>
            </a:lvl4pPr>
            <a:lvl5pPr marL="1363188" indent="0">
              <a:buNone/>
              <a:defRPr sz="1491"/>
            </a:lvl5pPr>
            <a:lvl6pPr marL="1703984" indent="0">
              <a:buNone/>
              <a:defRPr sz="1491"/>
            </a:lvl6pPr>
            <a:lvl7pPr marL="2044781" indent="0">
              <a:buNone/>
              <a:defRPr sz="1491"/>
            </a:lvl7pPr>
            <a:lvl8pPr marL="2385578" indent="0">
              <a:buNone/>
              <a:defRPr sz="1491"/>
            </a:lvl8pPr>
            <a:lvl9pPr marL="2726375" indent="0">
              <a:buNone/>
              <a:defRPr sz="14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3525"/>
            <a:ext cx="2949178" cy="2841045"/>
          </a:xfrm>
        </p:spPr>
        <p:txBody>
          <a:bodyPr/>
          <a:lstStyle>
            <a:lvl1pPr marL="0" indent="0">
              <a:buNone/>
              <a:defRPr sz="1193"/>
            </a:lvl1pPr>
            <a:lvl2pPr marL="340797" indent="0">
              <a:buNone/>
              <a:defRPr sz="1044"/>
            </a:lvl2pPr>
            <a:lvl3pPr marL="681594" indent="0">
              <a:buNone/>
              <a:defRPr sz="894"/>
            </a:lvl3pPr>
            <a:lvl4pPr marL="1022391" indent="0">
              <a:buNone/>
              <a:defRPr sz="745"/>
            </a:lvl4pPr>
            <a:lvl5pPr marL="1363188" indent="0">
              <a:buNone/>
              <a:defRPr sz="745"/>
            </a:lvl5pPr>
            <a:lvl6pPr marL="1703984" indent="0">
              <a:buNone/>
              <a:defRPr sz="745"/>
            </a:lvl6pPr>
            <a:lvl7pPr marL="2044781" indent="0">
              <a:buNone/>
              <a:defRPr sz="745"/>
            </a:lvl7pPr>
            <a:lvl8pPr marL="2385578" indent="0">
              <a:buNone/>
              <a:defRPr sz="745"/>
            </a:lvl8pPr>
            <a:lvl9pPr marL="2726375" indent="0">
              <a:buNone/>
              <a:defRPr sz="7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2154"/>
            <a:ext cx="7886700" cy="98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0767"/>
            <a:ext cx="7886700" cy="324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37836"/>
            <a:ext cx="20574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1224-70B4-44FF-AFF4-6FA69E8630DE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37836"/>
            <a:ext cx="30861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37836"/>
            <a:ext cx="20574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7859-E6A4-468A-B719-A725CE154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1594" rtl="0" eaLnBrk="1" latinLnBrk="1" hangingPunct="1">
        <a:lnSpc>
          <a:spcPct val="90000"/>
        </a:lnSpc>
        <a:spcBef>
          <a:spcPct val="0"/>
        </a:spcBef>
        <a:buNone/>
        <a:defRPr sz="3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398" indent="-170398" algn="l" defTabSz="681594" rtl="0" eaLnBrk="1" latinLnBrk="1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89" kern="1200">
          <a:solidFill>
            <a:schemeClr val="tx1"/>
          </a:solidFill>
          <a:latin typeface="+mn-lt"/>
          <a:ea typeface="+mn-ea"/>
          <a:cs typeface="+mn-cs"/>
        </a:defRPr>
      </a:lvl2pPr>
      <a:lvl3pPr marL="851992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3pPr>
      <a:lvl4pPr marL="1192789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533586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874383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215180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555977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896773" indent="-170398" algn="l" defTabSz="681594" rtl="0" eaLnBrk="1" latinLnBrk="1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0797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81594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22391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63188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03984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44781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385578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26375" algn="l" defTabSz="681594" rtl="0" eaLnBrk="1" latinLnBrk="1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5F8834-11C0-4F00-86E1-82C1D8936B3C}"/>
              </a:ext>
            </a:extLst>
          </p:cNvPr>
          <p:cNvSpPr txBox="1"/>
          <p:nvPr/>
        </p:nvSpPr>
        <p:spPr>
          <a:xfrm>
            <a:off x="3296651" y="2867270"/>
            <a:ext cx="2537874" cy="534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오리온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 디자인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퍼블리싱</a:t>
            </a:r>
            <a:endParaRPr lang="en-US" altLang="ko-KR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Design by SONG SEO YEONG</a:t>
            </a:r>
            <a:endParaRPr lang="en-US" altLang="ko-KR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69E27D-47C0-4069-96F4-0ADC0860C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65" y="1709050"/>
            <a:ext cx="3913469" cy="1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160078-337F-4DA3-AC9A-E2B09D19C7F1}"/>
              </a:ext>
            </a:extLst>
          </p:cNvPr>
          <p:cNvSpPr/>
          <p:nvPr/>
        </p:nvSpPr>
        <p:spPr>
          <a:xfrm>
            <a:off x="28222" y="0"/>
            <a:ext cx="9087556" cy="511175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44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37103-5376-4531-AE56-A84DA0811906}"/>
              </a:ext>
            </a:extLst>
          </p:cNvPr>
          <p:cNvSpPr txBox="1"/>
          <p:nvPr/>
        </p:nvSpPr>
        <p:spPr>
          <a:xfrm>
            <a:off x="3564917" y="1443947"/>
            <a:ext cx="2021516" cy="39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988" b="1" dirty="0">
                <a:ln w="6600">
                  <a:solidFill>
                    <a:srgbClr val="EC1F2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C1F27"/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CONTENTS</a:t>
            </a:r>
            <a:endParaRPr lang="ko-KR" altLang="en-US" sz="1988" b="1" dirty="0">
              <a:ln w="6600">
                <a:solidFill>
                  <a:srgbClr val="EC1F27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EC1F27"/>
                </a:outerShd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A2C9A-2FED-4A79-BC2D-27F449E86A1D}"/>
              </a:ext>
            </a:extLst>
          </p:cNvPr>
          <p:cNvSpPr txBox="1"/>
          <p:nvPr/>
        </p:nvSpPr>
        <p:spPr>
          <a:xfrm>
            <a:off x="4240260" y="1836755"/>
            <a:ext cx="1591834" cy="1288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59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브랜드 소개</a:t>
            </a:r>
          </a:p>
          <a:p>
            <a:pPr algn="r">
              <a:lnSpc>
                <a:spcPct val="170000"/>
              </a:lnSpc>
            </a:pPr>
            <a:r>
              <a:rPr lang="ko-KR" altLang="en-US" sz="159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 페이지 분석</a:t>
            </a:r>
            <a:endParaRPr lang="en-US" altLang="ko-KR" sz="1590" dirty="0">
              <a:solidFill>
                <a:schemeClr val="tx1">
                  <a:lumMod val="50000"/>
                  <a:lumOff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r">
              <a:lnSpc>
                <a:spcPct val="170000"/>
              </a:lnSpc>
            </a:pPr>
            <a:r>
              <a:rPr lang="ko-KR" altLang="en-US" sz="159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리뉴얼 페이지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3E4242-9026-496C-B5F0-D06CA3AFEB4E}"/>
              </a:ext>
            </a:extLst>
          </p:cNvPr>
          <p:cNvCxnSpPr>
            <a:cxnSpLocks/>
          </p:cNvCxnSpPr>
          <p:nvPr/>
        </p:nvCxnSpPr>
        <p:spPr>
          <a:xfrm flipH="1">
            <a:off x="3392765" y="2234024"/>
            <a:ext cx="233696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8EDD6F-7E12-4F0C-BA40-D8D4072A0F70}"/>
              </a:ext>
            </a:extLst>
          </p:cNvPr>
          <p:cNvCxnSpPr>
            <a:cxnSpLocks/>
          </p:cNvCxnSpPr>
          <p:nvPr/>
        </p:nvCxnSpPr>
        <p:spPr>
          <a:xfrm flipH="1">
            <a:off x="3392765" y="2642964"/>
            <a:ext cx="233696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6446106-9BE9-4692-9D3B-9E813E2DDFF8}"/>
              </a:ext>
            </a:extLst>
          </p:cNvPr>
          <p:cNvCxnSpPr>
            <a:cxnSpLocks/>
          </p:cNvCxnSpPr>
          <p:nvPr/>
        </p:nvCxnSpPr>
        <p:spPr>
          <a:xfrm flipH="1">
            <a:off x="3392765" y="3051904"/>
            <a:ext cx="2336969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FD1ADB-AD01-4B91-B7A1-45FCB645797A}"/>
              </a:ext>
            </a:extLst>
          </p:cNvPr>
          <p:cNvSpPr txBox="1"/>
          <p:nvPr/>
        </p:nvSpPr>
        <p:spPr>
          <a:xfrm>
            <a:off x="3311907" y="1846050"/>
            <a:ext cx="314224" cy="128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789" i="1" dirty="0">
                <a:solidFill>
                  <a:srgbClr val="EC1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n-US" altLang="ko-KR" sz="1789" i="1" dirty="0">
                <a:solidFill>
                  <a:srgbClr val="EC1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n-US" altLang="ko-KR" sz="1789" i="1" dirty="0">
                <a:solidFill>
                  <a:srgbClr val="EC1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sz="1789" i="1" dirty="0">
              <a:solidFill>
                <a:srgbClr val="EC1F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3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D5F94-7B5C-4A11-96EA-0B629EE6C78B}"/>
              </a:ext>
            </a:extLst>
          </p:cNvPr>
          <p:cNvSpPr txBox="1"/>
          <p:nvPr/>
        </p:nvSpPr>
        <p:spPr>
          <a:xfrm>
            <a:off x="6750" y="4924398"/>
            <a:ext cx="914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/>
            <a:endParaRPr lang="ko-KR" altLang="en-US" sz="13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F477B-2903-43CF-AE9D-BD270213933B}"/>
              </a:ext>
            </a:extLst>
          </p:cNvPr>
          <p:cNvSpPr txBox="1"/>
          <p:nvPr/>
        </p:nvSpPr>
        <p:spPr>
          <a:xfrm>
            <a:off x="0" y="168682"/>
            <a:ext cx="1485900" cy="276999"/>
          </a:xfrm>
          <a:prstGeom prst="rect">
            <a:avLst/>
          </a:prstGeom>
          <a:solidFill>
            <a:srgbClr val="EC1F27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Brand Story 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3D5626-9F15-490D-8104-D04F2FCC07B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0DA60-4DD0-4E33-B906-B94AFF18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6180" y="4864214"/>
            <a:ext cx="1671638" cy="273844"/>
          </a:xfrm>
        </p:spPr>
        <p:txBody>
          <a:bodyPr/>
          <a:lstStyle/>
          <a:p>
            <a:pPr algn="ctr"/>
            <a:fld id="{768AB2E3-E9E8-4B23-8D12-97381747571C}" type="slidenum">
              <a:rPr lang="ko-KR" altLang="en-US" sz="750">
                <a:solidFill>
                  <a:schemeClr val="tx1"/>
                </a:solidFill>
              </a:rPr>
              <a:pPr algn="ctr"/>
              <a:t>3</a:t>
            </a:fld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13D123-2959-400B-8D08-D46FBC53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412" y="1153284"/>
            <a:ext cx="3913469" cy="1123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82068-66AA-4BC8-8C8E-B1E73295873E}"/>
              </a:ext>
            </a:extLst>
          </p:cNvPr>
          <p:cNvSpPr txBox="1"/>
          <p:nvPr/>
        </p:nvSpPr>
        <p:spPr>
          <a:xfrm>
            <a:off x="4341341" y="2034709"/>
            <a:ext cx="44731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Creating a sweeter future through a spirit of innovation</a:t>
            </a:r>
          </a:p>
          <a:p>
            <a:pPr algn="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Higher Quality Lower Cost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7BEFC-930F-4435-BA32-6D230E86805D}"/>
              </a:ext>
            </a:extLst>
          </p:cNvPr>
          <p:cNvSpPr txBox="1"/>
          <p:nvPr/>
        </p:nvSpPr>
        <p:spPr>
          <a:xfrm>
            <a:off x="264535" y="2949485"/>
            <a:ext cx="5403098" cy="172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825" dirty="0">
                <a:latin typeface="+mn-ea"/>
              </a:rPr>
              <a:t>1950</a:t>
            </a:r>
            <a:r>
              <a:rPr lang="ko-KR" altLang="en-US" sz="825" dirty="0">
                <a:latin typeface="+mn-ea"/>
              </a:rPr>
              <a:t>년대 풍국제과를 인수하면서 시작된 오리온은 국내 제과시장의 선두주자로 발돋움했습니다</a:t>
            </a:r>
            <a:r>
              <a:rPr lang="en-US" altLang="ko-KR" sz="825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825" dirty="0">
                <a:latin typeface="+mn-ea"/>
              </a:rPr>
              <a:t>70</a:t>
            </a:r>
            <a:r>
              <a:rPr lang="ko-KR" altLang="en-US" sz="825" dirty="0">
                <a:latin typeface="+mn-ea"/>
              </a:rPr>
              <a:t>년대 이후 오리온은 </a:t>
            </a:r>
            <a:r>
              <a:rPr lang="ko-KR" altLang="en-US" sz="825" dirty="0" err="1">
                <a:latin typeface="+mn-ea"/>
              </a:rPr>
              <a:t>초코파이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 err="1">
                <a:latin typeface="+mn-ea"/>
              </a:rPr>
              <a:t>치토스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 err="1">
                <a:latin typeface="+mn-ea"/>
              </a:rPr>
              <a:t>포카칩</a:t>
            </a:r>
            <a:r>
              <a:rPr lang="ko-KR" altLang="en-US" sz="825" dirty="0">
                <a:latin typeface="+mn-ea"/>
              </a:rPr>
              <a:t> 등 한국 대표 과자들을 출시하고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해외시장에 진출하며 한국과자의 대표 브랜드로 자리매김 했습니다</a:t>
            </a:r>
            <a:r>
              <a:rPr lang="en-US" altLang="ko-KR" sz="825" dirty="0">
                <a:latin typeface="+mn-ea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825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825" dirty="0">
                <a:latin typeface="+mn-ea"/>
              </a:rPr>
              <a:t>건강한 과자를 만들기 위한 오리온 혁신프로젝트를 진행하고 착한 포장 프로젝트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 제과업체 최초로 국내 모든 공장 </a:t>
            </a:r>
            <a:r>
              <a:rPr lang="en-US" altLang="ko-KR" sz="825" dirty="0">
                <a:latin typeface="+mn-ea"/>
              </a:rPr>
              <a:t>HACCP</a:t>
            </a:r>
            <a:r>
              <a:rPr lang="ko-KR" altLang="en-US" sz="825" dirty="0">
                <a:latin typeface="+mn-ea"/>
              </a:rPr>
              <a:t>지정 등의 새로운 방식으로 계속 발전해 나가는 모습을 </a:t>
            </a:r>
            <a:r>
              <a:rPr lang="ko-KR" altLang="en-US" sz="825" dirty="0" err="1">
                <a:latin typeface="+mn-ea"/>
              </a:rPr>
              <a:t>보여주고있습니다</a:t>
            </a:r>
            <a:r>
              <a:rPr lang="en-US" altLang="ko-KR" sz="825" dirty="0">
                <a:latin typeface="+mn-ea"/>
              </a:rPr>
              <a:t>.</a:t>
            </a:r>
            <a:r>
              <a:rPr lang="ko-KR" altLang="en-US" sz="825" dirty="0">
                <a:latin typeface="+mn-ea"/>
              </a:rPr>
              <a:t> </a:t>
            </a:r>
            <a:endParaRPr lang="en-US" altLang="ko-KR" sz="825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825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825" dirty="0">
                <a:latin typeface="+mn-ea"/>
              </a:rPr>
              <a:t>오리온은 지금까지의 방식으로 더 노력하는 것이 아닌 새로운 생각과 새로운 방법으로 오리온만의 격을 찾고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그 격을 높임으로써 시장을 선도해 나가며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고객을 위한 진정성을 위에 제대로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남다르게 해내는 실력을 더한 </a:t>
            </a:r>
            <a:r>
              <a:rPr lang="en-US" altLang="ko-KR" sz="825" dirty="0">
                <a:latin typeface="+mn-ea"/>
              </a:rPr>
              <a:t>Only Orion</a:t>
            </a:r>
            <a:r>
              <a:rPr lang="ko-KR" altLang="en-US" sz="825" dirty="0">
                <a:latin typeface="+mn-ea"/>
              </a:rPr>
              <a:t>의 경쟁력으로 </a:t>
            </a:r>
            <a:r>
              <a:rPr lang="en-US" altLang="ko-KR" sz="825" dirty="0">
                <a:latin typeface="+mn-ea"/>
              </a:rPr>
              <a:t>World-class Company</a:t>
            </a:r>
            <a:r>
              <a:rPr lang="ko-KR" altLang="en-US" sz="825" dirty="0">
                <a:latin typeface="+mn-ea"/>
              </a:rPr>
              <a:t>를 향해 힘차게 도약하고 있습니다</a:t>
            </a:r>
            <a:r>
              <a:rPr lang="en-US" altLang="ko-KR" sz="825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39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D5F94-7B5C-4A11-96EA-0B629EE6C78B}"/>
              </a:ext>
            </a:extLst>
          </p:cNvPr>
          <p:cNvSpPr txBox="1"/>
          <p:nvPr/>
        </p:nvSpPr>
        <p:spPr>
          <a:xfrm>
            <a:off x="6750" y="4924398"/>
            <a:ext cx="914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/>
            <a:endParaRPr lang="ko-KR" altLang="en-US" sz="13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F477B-2903-43CF-AE9D-BD270213933B}"/>
              </a:ext>
            </a:extLst>
          </p:cNvPr>
          <p:cNvSpPr txBox="1"/>
          <p:nvPr/>
        </p:nvSpPr>
        <p:spPr>
          <a:xfrm>
            <a:off x="0" y="168682"/>
            <a:ext cx="1485900" cy="276999"/>
          </a:xfrm>
          <a:prstGeom prst="rect">
            <a:avLst/>
          </a:prstGeom>
          <a:solidFill>
            <a:srgbClr val="EC1F27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페이지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3D5626-9F15-490D-8104-D04F2FCC07B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0DA60-4DD0-4E33-B906-B94AFF18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6180" y="4864214"/>
            <a:ext cx="1671638" cy="273844"/>
          </a:xfrm>
        </p:spPr>
        <p:txBody>
          <a:bodyPr/>
          <a:lstStyle/>
          <a:p>
            <a:pPr algn="ctr"/>
            <a:fld id="{768AB2E3-E9E8-4B23-8D12-97381747571C}" type="slidenum">
              <a:rPr lang="ko-KR" altLang="en-US" sz="750">
                <a:solidFill>
                  <a:schemeClr val="tx1"/>
                </a:solidFill>
              </a:rPr>
              <a:pPr algn="ctr"/>
              <a:t>4</a:t>
            </a:fld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6F1F6-3B70-429C-9983-644AF160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4" t="9317" r="12963" b="23052"/>
          <a:stretch/>
        </p:blipFill>
        <p:spPr>
          <a:xfrm>
            <a:off x="492487" y="958552"/>
            <a:ext cx="4517696" cy="297179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1DA775-47FC-4A59-A0B8-29E2C4F2E8D5}"/>
              </a:ext>
            </a:extLst>
          </p:cNvPr>
          <p:cNvSpPr/>
          <p:nvPr/>
        </p:nvSpPr>
        <p:spPr>
          <a:xfrm>
            <a:off x="814961" y="1524099"/>
            <a:ext cx="3917460" cy="2038314"/>
          </a:xfrm>
          <a:prstGeom prst="roundRect">
            <a:avLst>
              <a:gd name="adj" fmla="val 4653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0BD961-A384-4474-8A40-22EA1CCE5DAA}"/>
              </a:ext>
            </a:extLst>
          </p:cNvPr>
          <p:cNvSpPr/>
          <p:nvPr/>
        </p:nvSpPr>
        <p:spPr>
          <a:xfrm>
            <a:off x="4126384" y="1569696"/>
            <a:ext cx="549089" cy="968962"/>
          </a:xfrm>
          <a:prstGeom prst="roundRect">
            <a:avLst>
              <a:gd name="adj" fmla="val 938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C813C-4A1F-44D3-906A-2AF2FD395091}"/>
              </a:ext>
            </a:extLst>
          </p:cNvPr>
          <p:cNvSpPr/>
          <p:nvPr/>
        </p:nvSpPr>
        <p:spPr>
          <a:xfrm>
            <a:off x="599205" y="3407727"/>
            <a:ext cx="155593" cy="1555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DBD02-E98B-4ED1-901F-386044BECA2E}"/>
              </a:ext>
            </a:extLst>
          </p:cNvPr>
          <p:cNvSpPr/>
          <p:nvPr/>
        </p:nvSpPr>
        <p:spPr>
          <a:xfrm>
            <a:off x="3911414" y="2361165"/>
            <a:ext cx="155593" cy="1555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CE77-D733-4015-8E2C-94C71BA65471}"/>
              </a:ext>
            </a:extLst>
          </p:cNvPr>
          <p:cNvSpPr txBox="1"/>
          <p:nvPr/>
        </p:nvSpPr>
        <p:spPr>
          <a:xfrm>
            <a:off x="599205" y="404219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1-1. </a:t>
            </a: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비주얼 섹션의 분리도가 명확하지 않음</a:t>
            </a:r>
            <a:endParaRPr lang="en-US" altLang="ko-KR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1-2. </a:t>
            </a: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한페이지에 너무 많은 정보를 담아 정리되지 않은 모습을 보임</a:t>
            </a:r>
            <a:endParaRPr lang="en-US" altLang="ko-KR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E4A55-35E1-4FD4-814F-84A831E79E97}"/>
              </a:ext>
            </a:extLst>
          </p:cNvPr>
          <p:cNvSpPr txBox="1"/>
          <p:nvPr/>
        </p:nvSpPr>
        <p:spPr>
          <a:xfrm>
            <a:off x="6018882" y="1874405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2-1. </a:t>
            </a: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마우스 오버 시 겹쳐지며 스크롤 다운됨</a:t>
            </a:r>
            <a:endParaRPr lang="en-US" altLang="ko-KR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2-2. GNB </a:t>
            </a:r>
            <a:r>
              <a:rPr lang="ko-KR" altLang="en-US" sz="9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개수가 너무 많아 정보를 빨리 찾기 어려움</a:t>
            </a:r>
            <a:endParaRPr lang="en-US" altLang="ko-KR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2E56E-3005-4144-912C-6E2861A357E2}"/>
              </a:ext>
            </a:extLst>
          </p:cNvPr>
          <p:cNvSpPr txBox="1"/>
          <p:nvPr/>
        </p:nvSpPr>
        <p:spPr>
          <a:xfrm>
            <a:off x="6018874" y="2346783"/>
            <a:ext cx="2156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메뉴 마우스 오버 시 사이드바가 가려짐</a:t>
            </a:r>
            <a:endParaRPr lang="en-US" altLang="ko-KR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992BFF-9692-4398-8F07-1B545C8AF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5" t="14879" r="12949" b="65012"/>
          <a:stretch/>
        </p:blipFill>
        <p:spPr>
          <a:xfrm>
            <a:off x="5318186" y="958552"/>
            <a:ext cx="3314697" cy="72392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164813-37A1-4203-BBD2-575D29355F80}"/>
              </a:ext>
            </a:extLst>
          </p:cNvPr>
          <p:cNvSpPr/>
          <p:nvPr/>
        </p:nvSpPr>
        <p:spPr>
          <a:xfrm>
            <a:off x="814961" y="1267911"/>
            <a:ext cx="3917460" cy="144344"/>
          </a:xfrm>
          <a:prstGeom prst="roundRect">
            <a:avLst>
              <a:gd name="adj" fmla="val 9385"/>
            </a:avLst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7DEDE2E-D847-40D7-BC90-0B9615037BB7}"/>
              </a:ext>
            </a:extLst>
          </p:cNvPr>
          <p:cNvSpPr/>
          <p:nvPr/>
        </p:nvSpPr>
        <p:spPr>
          <a:xfrm>
            <a:off x="599205" y="1258653"/>
            <a:ext cx="155593" cy="1555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60CAD09-EBF0-4B2F-95A5-E079D580BBB3}"/>
              </a:ext>
            </a:extLst>
          </p:cNvPr>
          <p:cNvSpPr/>
          <p:nvPr/>
        </p:nvSpPr>
        <p:spPr>
          <a:xfrm>
            <a:off x="4854069" y="1266480"/>
            <a:ext cx="367636" cy="15559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CE3310-866F-489E-9C62-9E169EC90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29" t="15392" r="10807" b="28918"/>
          <a:stretch/>
        </p:blipFill>
        <p:spPr>
          <a:xfrm>
            <a:off x="5332657" y="1791763"/>
            <a:ext cx="606689" cy="186322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3F997E6-0989-45F3-86B3-166B3C454F14}"/>
              </a:ext>
            </a:extLst>
          </p:cNvPr>
          <p:cNvSpPr/>
          <p:nvPr/>
        </p:nvSpPr>
        <p:spPr>
          <a:xfrm>
            <a:off x="4854069" y="2530863"/>
            <a:ext cx="367636" cy="15559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62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D5F94-7B5C-4A11-96EA-0B629EE6C78B}"/>
              </a:ext>
            </a:extLst>
          </p:cNvPr>
          <p:cNvSpPr txBox="1"/>
          <p:nvPr/>
        </p:nvSpPr>
        <p:spPr>
          <a:xfrm>
            <a:off x="6750" y="4924398"/>
            <a:ext cx="914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/>
            <a:endParaRPr lang="ko-KR" altLang="en-US" sz="13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F477B-2903-43CF-AE9D-BD270213933B}"/>
              </a:ext>
            </a:extLst>
          </p:cNvPr>
          <p:cNvSpPr txBox="1"/>
          <p:nvPr/>
        </p:nvSpPr>
        <p:spPr>
          <a:xfrm>
            <a:off x="0" y="168682"/>
            <a:ext cx="1485900" cy="276999"/>
          </a:xfrm>
          <a:prstGeom prst="rect">
            <a:avLst/>
          </a:prstGeom>
          <a:solidFill>
            <a:srgbClr val="EC1F27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리뉴얼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3D5626-9F15-490D-8104-D04F2FCC07B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0DA60-4DD0-4E33-B906-B94AFF18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6180" y="4864214"/>
            <a:ext cx="1671638" cy="273844"/>
          </a:xfrm>
        </p:spPr>
        <p:txBody>
          <a:bodyPr/>
          <a:lstStyle/>
          <a:p>
            <a:pPr algn="ctr"/>
            <a:fld id="{768AB2E3-E9E8-4B23-8D12-97381747571C}" type="slidenum">
              <a:rPr lang="ko-KR" altLang="en-US" sz="750">
                <a:solidFill>
                  <a:schemeClr val="tx1"/>
                </a:solidFill>
              </a:rPr>
              <a:pPr algn="ctr"/>
              <a:t>5</a:t>
            </a:fld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1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5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197</Words>
  <Application>Microsoft Office PowerPoint</Application>
  <PresentationFormat>사용자 지정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CJK KR Bold</vt:lpstr>
      <vt:lpstr>Noto Sans CJK KR Light</vt:lpstr>
      <vt:lpstr>Noto Sans CJK KR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서영</dc:creator>
  <cp:lastModifiedBy>송 서영</cp:lastModifiedBy>
  <cp:revision>6</cp:revision>
  <dcterms:created xsi:type="dcterms:W3CDTF">2022-04-24T10:20:32Z</dcterms:created>
  <dcterms:modified xsi:type="dcterms:W3CDTF">2022-04-25T06:43:14Z</dcterms:modified>
</cp:coreProperties>
</file>