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14"/>
  </p:notesMasterIdLst>
  <p:sldIdLst>
    <p:sldId id="260" r:id="rId4"/>
    <p:sldId id="267" r:id="rId5"/>
    <p:sldId id="366" r:id="rId6"/>
    <p:sldId id="399" r:id="rId7"/>
    <p:sldId id="401" r:id="rId8"/>
    <p:sldId id="402" r:id="rId9"/>
    <p:sldId id="403" r:id="rId10"/>
    <p:sldId id="406" r:id="rId11"/>
    <p:sldId id="407" r:id="rId12"/>
    <p:sldId id="408" r:id="rId13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6" y="144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트리 기초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C954A-4C84-9EF2-3509-0B489EFE4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6DB1B5C-784F-D2F9-3AF1-32837C13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트리는 왜 쓰는 걸까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3B4239E-4C2B-5463-38D4-5DF8994E55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41D4CF-8666-379E-AB91-6A860E96CA27}"/>
              </a:ext>
            </a:extLst>
          </p:cNvPr>
          <p:cNvSpPr txBox="1"/>
          <p:nvPr/>
        </p:nvSpPr>
        <p:spPr>
          <a:xfrm>
            <a:off x="1692654" y="1991660"/>
            <a:ext cx="15507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특정 데이터에 따라 배열 구조가 이득일수도 있다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그러나 데이터가 방대하고 삽입이 계속 이루어지는 </a:t>
            </a:r>
            <a:r>
              <a:rPr lang="ko-KR" altLang="en-US" sz="2400" b="1" dirty="0">
                <a:solidFill>
                  <a:schemeClr val="accent5"/>
                </a:solidFill>
              </a:rPr>
              <a:t>온라인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 상태에서 값을 </a:t>
            </a:r>
            <a:r>
              <a:rPr lang="ko-KR" altLang="en-US" sz="2400" b="1" dirty="0" err="1">
                <a:solidFill>
                  <a:schemeClr val="tx1">
                    <a:lumMod val="50000"/>
                  </a:schemeClr>
                </a:solidFill>
              </a:rPr>
              <a:t>구해야한다면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?</a:t>
            </a:r>
            <a:b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배열을 정렬하며 탐색을 해도 되지만 </a:t>
            </a:r>
            <a:r>
              <a:rPr lang="ko-KR" altLang="en-US" sz="2400" b="1" dirty="0">
                <a:solidFill>
                  <a:srgbClr val="FF0000"/>
                </a:solidFill>
              </a:rPr>
              <a:t>정렬 코스트가 </a:t>
            </a:r>
            <a:r>
              <a:rPr lang="en-US" altLang="ko-KR" sz="2400" b="1" dirty="0">
                <a:solidFill>
                  <a:srgbClr val="FF0000"/>
                </a:solidFill>
              </a:rPr>
              <a:t>O(</a:t>
            </a:r>
            <a:r>
              <a:rPr lang="en-US" altLang="ko-KR" sz="2400" b="1" dirty="0" err="1">
                <a:solidFill>
                  <a:srgbClr val="FF0000"/>
                </a:solidFill>
              </a:rPr>
              <a:t>nlogn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  <a:r>
              <a:rPr lang="ko-KR" altLang="en-US" sz="2400" b="1" dirty="0">
                <a:solidFill>
                  <a:srgbClr val="FF0000"/>
                </a:solidFill>
              </a:rPr>
              <a:t>인 상황에서 비용이 너무 </a:t>
            </a:r>
            <a:r>
              <a:rPr lang="ko-KR" altLang="en-US" sz="2400" b="1" dirty="0" err="1">
                <a:solidFill>
                  <a:srgbClr val="FF0000"/>
                </a:solidFill>
              </a:rPr>
              <a:t>쎄다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또한 배열은 크기가 고정 되어 있어 새로운 데이터가 추가되면 메모리를 재할당 </a:t>
            </a:r>
            <a:r>
              <a:rPr lang="ko-KR" altLang="en-US" sz="2400" b="1" dirty="0" err="1">
                <a:solidFill>
                  <a:schemeClr val="tx1">
                    <a:lumMod val="50000"/>
                  </a:schemeClr>
                </a:solidFill>
              </a:rPr>
              <a:t>해야하는데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이는 비용이 너무 크다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468037C-D532-BE4D-3C50-2A589252E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252960"/>
              </p:ext>
            </p:extLst>
          </p:nvPr>
        </p:nvGraphicFramePr>
        <p:xfrm>
          <a:off x="2259722" y="4017027"/>
          <a:ext cx="13253546" cy="563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645">
                  <a:extLst>
                    <a:ext uri="{9D8B030D-6E8A-4147-A177-3AD203B41FA5}">
                      <a16:colId xmlns:a16="http://schemas.microsoft.com/office/drawing/2014/main" val="3607074923"/>
                    </a:ext>
                  </a:extLst>
                </a:gridCol>
                <a:gridCol w="4627316">
                  <a:extLst>
                    <a:ext uri="{9D8B030D-6E8A-4147-A177-3AD203B41FA5}">
                      <a16:colId xmlns:a16="http://schemas.microsoft.com/office/drawing/2014/main" val="3127203700"/>
                    </a:ext>
                  </a:extLst>
                </a:gridCol>
                <a:gridCol w="5735585">
                  <a:extLst>
                    <a:ext uri="{9D8B030D-6E8A-4147-A177-3AD203B41FA5}">
                      <a16:colId xmlns:a16="http://schemas.microsoft.com/office/drawing/2014/main" val="1816786647"/>
                    </a:ext>
                  </a:extLst>
                </a:gridCol>
              </a:tblGrid>
              <a:tr h="49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트리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(Tree)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배열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(Array)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067534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계층적 구조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부모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자식 관계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선형적 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07924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삽입 시간 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O(log n)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O(1) / O(n) (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중간 삽입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 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715575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 시간 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O(log n)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O(1) / O(n) (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중간 삭제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 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984520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탐색 시간 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O(log n)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O(n)(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정렬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X) / O(</a:t>
                      </a:r>
                      <a:r>
                        <a:rPr lang="en-US" altLang="ko-KR" sz="24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logn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)(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정렬 후 이분 탐색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92882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정렬 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삽입시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자동 정렬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별도 정렬 작업 필요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(O(n </a:t>
                      </a:r>
                      <a:r>
                        <a:rPr lang="en-US" altLang="ko-KR" sz="24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logn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))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99253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크기 조정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동적 크기 조정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고정 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943718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순차접근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O(log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n)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트리 순회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O(1)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511486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메모리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각 노드에 포인터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데이터만 저장하므로 효율적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674926"/>
                  </a:ext>
                </a:extLst>
              </a:tr>
              <a:tr h="49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요약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삽입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탐색이 빈번한 경우에 유리하며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계층적 구조나 정렬된 데이터를 </a:t>
                      </a:r>
                      <a:r>
                        <a:rPr lang="ko-KR" altLang="en-US" sz="24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다룰때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유리함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순차적 데이터 접근을 하거나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고정 크기 데이터를 다룰 때 유리하다</a:t>
                      </a: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.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45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3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트리가 </a:t>
            </a:r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뭘까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트리는 왜 </a:t>
            </a:r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쓰는걸까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트리가 </a:t>
            </a:r>
            <a:r>
              <a:rPr lang="ko-KR" altLang="en-US" b="1" dirty="0" err="1"/>
              <a:t>뭘까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8C340-AC74-61D3-48DB-5A8D16CE474A}"/>
              </a:ext>
            </a:extLst>
          </p:cNvPr>
          <p:cNvSpPr txBox="1"/>
          <p:nvPr/>
        </p:nvSpPr>
        <p:spPr>
          <a:xfrm>
            <a:off x="9311342" y="2199544"/>
            <a:ext cx="8172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트리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구조는 나무를 반대로 뒤집어 놓은 듯한 형태를 가진다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마치 나무의 맨 밑이 뿌리로 시작해서 마지막이 잎의 형태를 가지는 것처럼 말이다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자료구조에서의 트리는 항상 루트에서부터 시작 되며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2400" b="1" dirty="0">
                <a:solidFill>
                  <a:schemeClr val="accent6"/>
                </a:solidFill>
              </a:rPr>
              <a:t>부모</a:t>
            </a:r>
            <a:r>
              <a:rPr lang="en-US" altLang="ko-KR" sz="2400" b="1" dirty="0">
                <a:solidFill>
                  <a:schemeClr val="accent6"/>
                </a:solidFill>
              </a:rPr>
              <a:t>-</a:t>
            </a:r>
            <a:r>
              <a:rPr lang="ko-KR" altLang="en-US" sz="2400" b="1" dirty="0">
                <a:solidFill>
                  <a:schemeClr val="accent6"/>
                </a:solidFill>
              </a:rPr>
              <a:t>자식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 관계와 같은 계층적 관계를 가진다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루트를 제외한 각 노드들은 어떤 노드의 부모 혹은 자식이며 </a:t>
            </a:r>
            <a:endParaRPr lang="en-US" altLang="ko-KR" sz="24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만약 현재 노드에서 자식이 없다면 그 노드를 </a:t>
            </a:r>
            <a:r>
              <a:rPr lang="en-US" altLang="ko-KR" sz="2400" b="1" dirty="0">
                <a:solidFill>
                  <a:schemeClr val="accent3"/>
                </a:solidFill>
              </a:rPr>
              <a:t>leaf </a:t>
            </a:r>
            <a:r>
              <a:rPr lang="ko-KR" altLang="en-US" sz="2400" b="1" dirty="0">
                <a:solidFill>
                  <a:schemeClr val="accent3"/>
                </a:solidFill>
              </a:rPr>
              <a:t>노드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라고 한다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 (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루트 노드의 부모는 없으며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자식만이 존재한다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C649F-13CC-6609-022B-21AB42D53FAB}"/>
              </a:ext>
            </a:extLst>
          </p:cNvPr>
          <p:cNvSpPr txBox="1"/>
          <p:nvPr/>
        </p:nvSpPr>
        <p:spPr>
          <a:xfrm>
            <a:off x="9311342" y="5741432"/>
            <a:ext cx="81720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차수 </a:t>
            </a:r>
            <a:r>
              <a:rPr lang="en-US" altLang="ko-KR" sz="2400" b="1" dirty="0">
                <a:solidFill>
                  <a:schemeClr val="accent1"/>
                </a:solidFill>
              </a:rPr>
              <a:t>: </a:t>
            </a:r>
            <a:r>
              <a:rPr lang="ko-KR" altLang="en-US" sz="2400" b="1" dirty="0">
                <a:solidFill>
                  <a:schemeClr val="accent1"/>
                </a:solidFill>
              </a:rPr>
              <a:t>자식 노드의 개수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크기 </a:t>
            </a:r>
            <a:r>
              <a:rPr lang="en-US" altLang="ko-KR" sz="2400" b="1" dirty="0">
                <a:solidFill>
                  <a:schemeClr val="accent1"/>
                </a:solidFill>
              </a:rPr>
              <a:t>: </a:t>
            </a:r>
            <a:r>
              <a:rPr lang="ko-KR" altLang="en-US" sz="2400" b="1" dirty="0">
                <a:solidFill>
                  <a:schemeClr val="accent1"/>
                </a:solidFill>
              </a:rPr>
              <a:t>자신을 포함한 모든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자식노드의</a:t>
            </a:r>
            <a:r>
              <a:rPr lang="ko-KR" altLang="en-US" sz="2400" b="1" dirty="0">
                <a:solidFill>
                  <a:schemeClr val="accent1"/>
                </a:solidFill>
              </a:rPr>
              <a:t> 개수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높이 </a:t>
            </a:r>
            <a:r>
              <a:rPr lang="en-US" altLang="ko-KR" sz="2400" b="1" dirty="0">
                <a:solidFill>
                  <a:schemeClr val="accent1"/>
                </a:solidFill>
              </a:rPr>
              <a:t>: </a:t>
            </a:r>
            <a:r>
              <a:rPr lang="ko-KR" altLang="en-US" sz="2400" b="1" dirty="0">
                <a:solidFill>
                  <a:schemeClr val="accent1"/>
                </a:solidFill>
              </a:rPr>
              <a:t>현재 위치에서 부터 리프</a:t>
            </a:r>
            <a:r>
              <a:rPr lang="en-US" altLang="ko-KR" sz="2400" b="1" dirty="0">
                <a:solidFill>
                  <a:schemeClr val="accent1"/>
                </a:solidFill>
              </a:rPr>
              <a:t>(leaf) </a:t>
            </a:r>
            <a:r>
              <a:rPr lang="ko-KR" altLang="en-US" sz="2400" b="1" dirty="0">
                <a:solidFill>
                  <a:schemeClr val="accent1"/>
                </a:solidFill>
              </a:rPr>
              <a:t>까지의 거리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깊이 </a:t>
            </a:r>
            <a:r>
              <a:rPr lang="en-US" altLang="ko-KR" sz="2400" b="1" dirty="0">
                <a:solidFill>
                  <a:schemeClr val="accent1"/>
                </a:solidFill>
              </a:rPr>
              <a:t>: </a:t>
            </a:r>
            <a:r>
              <a:rPr lang="ko-KR" altLang="en-US" sz="2400" b="1" dirty="0">
                <a:solidFill>
                  <a:schemeClr val="accent1"/>
                </a:solidFill>
              </a:rPr>
              <a:t>루트에서부터 현재 노드까지의 거리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76F6D-0CB1-CAC5-FBCA-C89EB84111CB}"/>
              </a:ext>
            </a:extLst>
          </p:cNvPr>
          <p:cNvSpPr txBox="1"/>
          <p:nvPr/>
        </p:nvSpPr>
        <p:spPr>
          <a:xfrm>
            <a:off x="9311342" y="7578469"/>
            <a:ext cx="8172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트리는 항상 단방향이고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사이클이 없는 그래프이다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일반적으로 방향은 위에서 아래로 향한다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그래프 수업에서 다시 다룰 예정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5533C95-56AE-765E-3787-F9B8463E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42" y="2199544"/>
            <a:ext cx="7681009" cy="514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A6DA1-B301-82E0-6A86-108F867C4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16AE499-E3B5-B7D7-285C-DBC9464D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트리는 왜 쓰는 걸까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FE10E05-2875-A160-7C33-7A1F5EAC9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75321E1-E7A9-BB2D-C79C-6F4CAF6ED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91293"/>
              </p:ext>
            </p:extLst>
          </p:nvPr>
        </p:nvGraphicFramePr>
        <p:xfrm>
          <a:off x="699428" y="6165864"/>
          <a:ext cx="7421215" cy="107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3">
                  <a:extLst>
                    <a:ext uri="{9D8B030D-6E8A-4147-A177-3AD203B41FA5}">
                      <a16:colId xmlns:a16="http://schemas.microsoft.com/office/drawing/2014/main" val="1453824514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2424710481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89929986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126633899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688806795"/>
                    </a:ext>
                  </a:extLst>
                </a:gridCol>
              </a:tblGrid>
              <a:tr h="1077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31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719B8E-F9EC-A3DC-EB5C-BD5AEDFE250D}"/>
              </a:ext>
            </a:extLst>
          </p:cNvPr>
          <p:cNvSpPr txBox="1"/>
          <p:nvPr/>
        </p:nvSpPr>
        <p:spPr>
          <a:xfrm>
            <a:off x="3968690" y="7656403"/>
            <a:ext cx="1249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배열</a:t>
            </a:r>
            <a:endParaRPr lang="en-US" altLang="ko-KR" sz="32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32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D71B1-DD64-9A38-7C74-A7707568CCDC}"/>
              </a:ext>
            </a:extLst>
          </p:cNvPr>
          <p:cNvSpPr txBox="1"/>
          <p:nvPr/>
        </p:nvSpPr>
        <p:spPr>
          <a:xfrm>
            <a:off x="13069616" y="7656403"/>
            <a:ext cx="124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트리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B1EA56-2ED6-91EE-7907-E2D37A0BF3BF}"/>
              </a:ext>
            </a:extLst>
          </p:cNvPr>
          <p:cNvSpPr txBox="1"/>
          <p:nvPr/>
        </p:nvSpPr>
        <p:spPr>
          <a:xfrm>
            <a:off x="3968690" y="1982255"/>
            <a:ext cx="1358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데이터가 계속 삽입될 때 특정 값 찾기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1E53C-352B-C412-220F-6E248F0D7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2AF5BD1-AC70-5236-A658-B0378EAA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트리는 왜 쓰는 걸까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DFB5C19-6732-AE71-D16B-2446558B9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314682-A86C-53E0-8AE0-0A9047CF3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0614"/>
              </p:ext>
            </p:extLst>
          </p:nvPr>
        </p:nvGraphicFramePr>
        <p:xfrm>
          <a:off x="699428" y="6165864"/>
          <a:ext cx="7421215" cy="107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3">
                  <a:extLst>
                    <a:ext uri="{9D8B030D-6E8A-4147-A177-3AD203B41FA5}">
                      <a16:colId xmlns:a16="http://schemas.microsoft.com/office/drawing/2014/main" val="1453824514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2424710481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89929986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126633899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688806795"/>
                    </a:ext>
                  </a:extLst>
                </a:gridCol>
              </a:tblGrid>
              <a:tr h="1077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31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795EE4-EDD9-E15A-0B2E-6E6667DBCB11}"/>
              </a:ext>
            </a:extLst>
          </p:cNvPr>
          <p:cNvSpPr txBox="1"/>
          <p:nvPr/>
        </p:nvSpPr>
        <p:spPr>
          <a:xfrm>
            <a:off x="3968690" y="7656403"/>
            <a:ext cx="1249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배열</a:t>
            </a:r>
            <a:endParaRPr lang="en-US" altLang="ko-KR" sz="32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32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727A9-062C-E50E-D366-5DABE205EF37}"/>
              </a:ext>
            </a:extLst>
          </p:cNvPr>
          <p:cNvSpPr txBox="1"/>
          <p:nvPr/>
        </p:nvSpPr>
        <p:spPr>
          <a:xfrm>
            <a:off x="13069616" y="7530279"/>
            <a:ext cx="124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트리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50903-0658-94B9-7E51-F63940193301}"/>
              </a:ext>
            </a:extLst>
          </p:cNvPr>
          <p:cNvSpPr txBox="1"/>
          <p:nvPr/>
        </p:nvSpPr>
        <p:spPr>
          <a:xfrm>
            <a:off x="5986677" y="2170359"/>
            <a:ext cx="1358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insert 3 , search 3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57966A-8593-98F5-9E60-1714AB014298}"/>
              </a:ext>
            </a:extLst>
          </p:cNvPr>
          <p:cNvSpPr/>
          <p:nvPr/>
        </p:nvSpPr>
        <p:spPr>
          <a:xfrm>
            <a:off x="13069616" y="2935468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90369-3414-2C31-95FF-BC8A1EB6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F081B0A-A5F3-42E9-2DE4-7842FC14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트리는 왜 쓰는 걸까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5EAE3C9-6C31-A809-D83F-B0AEF7130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8FFC5B3-E76B-15DD-235A-AD97AF4DB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380197"/>
              </p:ext>
            </p:extLst>
          </p:nvPr>
        </p:nvGraphicFramePr>
        <p:xfrm>
          <a:off x="699428" y="6165864"/>
          <a:ext cx="7421215" cy="107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3">
                  <a:extLst>
                    <a:ext uri="{9D8B030D-6E8A-4147-A177-3AD203B41FA5}">
                      <a16:colId xmlns:a16="http://schemas.microsoft.com/office/drawing/2014/main" val="1453824514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2424710481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89929986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126633899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688806795"/>
                    </a:ext>
                  </a:extLst>
                </a:gridCol>
              </a:tblGrid>
              <a:tr h="1077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31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26417-E116-953E-251F-A4340F17A5C4}"/>
              </a:ext>
            </a:extLst>
          </p:cNvPr>
          <p:cNvSpPr txBox="1"/>
          <p:nvPr/>
        </p:nvSpPr>
        <p:spPr>
          <a:xfrm>
            <a:off x="3968690" y="7656403"/>
            <a:ext cx="381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배열</a:t>
            </a:r>
            <a:endParaRPr lang="en-US" altLang="ko-KR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EDD11-8BBA-347E-76C7-6C12D19DE31E}"/>
              </a:ext>
            </a:extLst>
          </p:cNvPr>
          <p:cNvSpPr txBox="1"/>
          <p:nvPr/>
        </p:nvSpPr>
        <p:spPr>
          <a:xfrm>
            <a:off x="13069616" y="7530279"/>
            <a:ext cx="124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트리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28E55-BD69-B180-33DB-DC3792FC9353}"/>
              </a:ext>
            </a:extLst>
          </p:cNvPr>
          <p:cNvSpPr txBox="1"/>
          <p:nvPr/>
        </p:nvSpPr>
        <p:spPr>
          <a:xfrm>
            <a:off x="6004553" y="2230537"/>
            <a:ext cx="1358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insert 7 , search 7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2C760FF-8D29-3E2F-1895-2ACD8C2EA389}"/>
              </a:ext>
            </a:extLst>
          </p:cNvPr>
          <p:cNvSpPr/>
          <p:nvPr/>
        </p:nvSpPr>
        <p:spPr>
          <a:xfrm>
            <a:off x="13069616" y="2935468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FBDB54E-F52A-1B01-A1BA-46587E8DAC55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3930845" y="375632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A532C82-6D72-4196-1250-19B178E5F620}"/>
              </a:ext>
            </a:extLst>
          </p:cNvPr>
          <p:cNvSpPr/>
          <p:nvPr/>
        </p:nvSpPr>
        <p:spPr>
          <a:xfrm>
            <a:off x="14372277" y="4181010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4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B46F9-FFD0-77DD-A79B-17248AF8E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56238B0-D116-B309-27E8-6386697E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트리는 왜 쓰는 걸까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3B1C905-3384-63D3-3522-602C61C2C4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9675F4F-3BB5-5D39-E3A0-ACA87EFDA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154750"/>
              </p:ext>
            </p:extLst>
          </p:nvPr>
        </p:nvGraphicFramePr>
        <p:xfrm>
          <a:off x="699428" y="6165864"/>
          <a:ext cx="7421215" cy="107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3">
                  <a:extLst>
                    <a:ext uri="{9D8B030D-6E8A-4147-A177-3AD203B41FA5}">
                      <a16:colId xmlns:a16="http://schemas.microsoft.com/office/drawing/2014/main" val="1453824514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2424710481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89929986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126633899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688806795"/>
                    </a:ext>
                  </a:extLst>
                </a:gridCol>
              </a:tblGrid>
              <a:tr h="1077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31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D877202-5954-D543-F6DE-40BCAC628AF2}"/>
              </a:ext>
            </a:extLst>
          </p:cNvPr>
          <p:cNvSpPr txBox="1"/>
          <p:nvPr/>
        </p:nvSpPr>
        <p:spPr>
          <a:xfrm>
            <a:off x="3968690" y="7656403"/>
            <a:ext cx="381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배열</a:t>
            </a:r>
            <a:endParaRPr lang="en-US" altLang="ko-KR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F312A-4590-0A50-5BE0-75F257D081BD}"/>
              </a:ext>
            </a:extLst>
          </p:cNvPr>
          <p:cNvSpPr txBox="1"/>
          <p:nvPr/>
        </p:nvSpPr>
        <p:spPr>
          <a:xfrm>
            <a:off x="13069616" y="7530279"/>
            <a:ext cx="124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트리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63C27-775C-A071-11AA-1ABFEEF618E2}"/>
              </a:ext>
            </a:extLst>
          </p:cNvPr>
          <p:cNvSpPr txBox="1"/>
          <p:nvPr/>
        </p:nvSpPr>
        <p:spPr>
          <a:xfrm>
            <a:off x="6004553" y="2230537"/>
            <a:ext cx="1358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insert 5 , search 7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250D1CE-6140-8A07-7B45-82EFE7E91359}"/>
              </a:ext>
            </a:extLst>
          </p:cNvPr>
          <p:cNvSpPr/>
          <p:nvPr/>
        </p:nvSpPr>
        <p:spPr>
          <a:xfrm>
            <a:off x="13069616" y="2935468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A2149F-8CAC-B1A4-6322-009F4D989F8E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3930845" y="375632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3E7DFBD0-7F49-EAB9-7C2F-1E4AC9146019}"/>
              </a:ext>
            </a:extLst>
          </p:cNvPr>
          <p:cNvSpPr/>
          <p:nvPr/>
        </p:nvSpPr>
        <p:spPr>
          <a:xfrm>
            <a:off x="14372277" y="4181010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A7818E-EB7F-08C1-990A-7C33FFF10F32}"/>
              </a:ext>
            </a:extLst>
          </p:cNvPr>
          <p:cNvSpPr/>
          <p:nvPr/>
        </p:nvSpPr>
        <p:spPr>
          <a:xfrm>
            <a:off x="11788674" y="4181010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C761930-491C-FDD9-D513-A978D6DF2AEF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12649903" y="3711184"/>
            <a:ext cx="567477" cy="61066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11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8CC25-20C3-CEA1-8E93-4EDAE387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A44F0BB-3872-97ED-A636-6F0D326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트리는 왜 쓰는 걸까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8BDC58B-98D4-CEC3-E342-E17032557E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7C493E-E03B-4701-7C4B-D73C0B81F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50771"/>
              </p:ext>
            </p:extLst>
          </p:nvPr>
        </p:nvGraphicFramePr>
        <p:xfrm>
          <a:off x="699428" y="6165864"/>
          <a:ext cx="7421215" cy="107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3">
                  <a:extLst>
                    <a:ext uri="{9D8B030D-6E8A-4147-A177-3AD203B41FA5}">
                      <a16:colId xmlns:a16="http://schemas.microsoft.com/office/drawing/2014/main" val="1453824514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2424710481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89929986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126633899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688806795"/>
                    </a:ext>
                  </a:extLst>
                </a:gridCol>
              </a:tblGrid>
              <a:tr h="1077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31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5A2A06-C7EB-D0BE-9A85-741430A3C402}"/>
              </a:ext>
            </a:extLst>
          </p:cNvPr>
          <p:cNvSpPr txBox="1"/>
          <p:nvPr/>
        </p:nvSpPr>
        <p:spPr>
          <a:xfrm>
            <a:off x="3968690" y="7656403"/>
            <a:ext cx="381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배열</a:t>
            </a:r>
            <a:endParaRPr lang="en-US" altLang="ko-KR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0330E-F824-595F-99E7-5E876064CC16}"/>
              </a:ext>
            </a:extLst>
          </p:cNvPr>
          <p:cNvSpPr txBox="1"/>
          <p:nvPr/>
        </p:nvSpPr>
        <p:spPr>
          <a:xfrm>
            <a:off x="13069616" y="7530279"/>
            <a:ext cx="124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트리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B26FC-5174-CAE9-C05F-A44CA73E89AD}"/>
              </a:ext>
            </a:extLst>
          </p:cNvPr>
          <p:cNvSpPr txBox="1"/>
          <p:nvPr/>
        </p:nvSpPr>
        <p:spPr>
          <a:xfrm>
            <a:off x="6004553" y="2230537"/>
            <a:ext cx="1358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insert 1 , search 1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A17E738-953D-CB4F-F114-5B2B45DACB8B}"/>
              </a:ext>
            </a:extLst>
          </p:cNvPr>
          <p:cNvSpPr/>
          <p:nvPr/>
        </p:nvSpPr>
        <p:spPr>
          <a:xfrm>
            <a:off x="13069616" y="2935468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6D7096-86A2-D6B6-A147-F014D47C77E2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3930845" y="375632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5D64A9C-7E37-EB95-C368-5B0032A1AFAB}"/>
              </a:ext>
            </a:extLst>
          </p:cNvPr>
          <p:cNvSpPr/>
          <p:nvPr/>
        </p:nvSpPr>
        <p:spPr>
          <a:xfrm>
            <a:off x="14372277" y="4181010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0EF6739-4503-4C98-1A5C-24BB0A5032FE}"/>
              </a:ext>
            </a:extLst>
          </p:cNvPr>
          <p:cNvSpPr/>
          <p:nvPr/>
        </p:nvSpPr>
        <p:spPr>
          <a:xfrm>
            <a:off x="11788674" y="4181010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01B04D-DA39-5235-0E15-CA40F5FBB15F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12649903" y="3711184"/>
            <a:ext cx="567477" cy="61066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C1ABB7-5A75-6FDC-CDBF-A33E91F594DC}"/>
              </a:ext>
            </a:extLst>
          </p:cNvPr>
          <p:cNvCxnSpPr>
            <a:cxnSpLocks/>
          </p:cNvCxnSpPr>
          <p:nvPr/>
        </p:nvCxnSpPr>
        <p:spPr>
          <a:xfrm flipH="1">
            <a:off x="11368961" y="5001869"/>
            <a:ext cx="567477" cy="61066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EC16665-1A47-F837-04B4-8615F5476B13}"/>
              </a:ext>
            </a:extLst>
          </p:cNvPr>
          <p:cNvSpPr/>
          <p:nvPr/>
        </p:nvSpPr>
        <p:spPr>
          <a:xfrm>
            <a:off x="10774780" y="5612532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51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42FD3-7D98-0D0B-A2C7-DDC3A9057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3716BF1-F6BD-C6F9-351F-AE32A48B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트리는 왜 쓰는 걸까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2CE0718-A559-DFB1-5847-21B5A4A37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B13EBA-5CA0-2754-5C17-734BDEB27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73280"/>
              </p:ext>
            </p:extLst>
          </p:nvPr>
        </p:nvGraphicFramePr>
        <p:xfrm>
          <a:off x="699428" y="6165864"/>
          <a:ext cx="7421215" cy="107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243">
                  <a:extLst>
                    <a:ext uri="{9D8B030D-6E8A-4147-A177-3AD203B41FA5}">
                      <a16:colId xmlns:a16="http://schemas.microsoft.com/office/drawing/2014/main" val="1453824514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2424710481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89929986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1266338999"/>
                    </a:ext>
                  </a:extLst>
                </a:gridCol>
                <a:gridCol w="1484243">
                  <a:extLst>
                    <a:ext uri="{9D8B030D-6E8A-4147-A177-3AD203B41FA5}">
                      <a16:colId xmlns:a16="http://schemas.microsoft.com/office/drawing/2014/main" val="688806795"/>
                    </a:ext>
                  </a:extLst>
                </a:gridCol>
              </a:tblGrid>
              <a:tr h="10779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031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44624AE-C058-1C56-EEF1-768EF983A35B}"/>
              </a:ext>
            </a:extLst>
          </p:cNvPr>
          <p:cNvSpPr txBox="1"/>
          <p:nvPr/>
        </p:nvSpPr>
        <p:spPr>
          <a:xfrm>
            <a:off x="3968690" y="7656403"/>
            <a:ext cx="3819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배열</a:t>
            </a:r>
            <a:endParaRPr lang="en-US" altLang="ko-KR" sz="3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3B8D0-6183-1D1C-C304-0260AC713A91}"/>
              </a:ext>
            </a:extLst>
          </p:cNvPr>
          <p:cNvSpPr txBox="1"/>
          <p:nvPr/>
        </p:nvSpPr>
        <p:spPr>
          <a:xfrm>
            <a:off x="13069616" y="7530279"/>
            <a:ext cx="1249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트리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8CA4A-A98A-EA77-DB8B-675765B3B39C}"/>
              </a:ext>
            </a:extLst>
          </p:cNvPr>
          <p:cNvSpPr txBox="1"/>
          <p:nvPr/>
        </p:nvSpPr>
        <p:spPr>
          <a:xfrm>
            <a:off x="6004553" y="2230537"/>
            <a:ext cx="1358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문제 상황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insert 10 , search 1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094787-F27A-E021-27DE-204C41B6FE0F}"/>
              </a:ext>
            </a:extLst>
          </p:cNvPr>
          <p:cNvSpPr/>
          <p:nvPr/>
        </p:nvSpPr>
        <p:spPr>
          <a:xfrm>
            <a:off x="13069616" y="2935468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7B551B9-2717-DD09-1CC8-80B4455C817D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13930845" y="3756327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73BA203-870B-2945-2C23-4C9F83351741}"/>
              </a:ext>
            </a:extLst>
          </p:cNvPr>
          <p:cNvSpPr/>
          <p:nvPr/>
        </p:nvSpPr>
        <p:spPr>
          <a:xfrm>
            <a:off x="14372277" y="4181010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9AD580-39F2-BF8C-BA3E-E6CE6B977041}"/>
              </a:ext>
            </a:extLst>
          </p:cNvPr>
          <p:cNvSpPr/>
          <p:nvPr/>
        </p:nvSpPr>
        <p:spPr>
          <a:xfrm>
            <a:off x="11788674" y="4181010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34E42F-4A77-15F8-FF95-10CECDD2FA3F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12649903" y="3711184"/>
            <a:ext cx="567477" cy="61066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0F2DD8-C5FE-343C-1B38-FE8637ABF84E}"/>
              </a:ext>
            </a:extLst>
          </p:cNvPr>
          <p:cNvCxnSpPr>
            <a:cxnSpLocks/>
          </p:cNvCxnSpPr>
          <p:nvPr/>
        </p:nvCxnSpPr>
        <p:spPr>
          <a:xfrm flipH="1">
            <a:off x="11368961" y="5001869"/>
            <a:ext cx="567477" cy="61066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3FDA5528-C201-8FA7-D421-528C5353F6F1}"/>
              </a:ext>
            </a:extLst>
          </p:cNvPr>
          <p:cNvSpPr/>
          <p:nvPr/>
        </p:nvSpPr>
        <p:spPr>
          <a:xfrm>
            <a:off x="10774780" y="5612532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9AF590A-6E9F-F509-1608-1A81F8BE39B0}"/>
              </a:ext>
            </a:extLst>
          </p:cNvPr>
          <p:cNvCxnSpPr>
            <a:cxnSpLocks/>
          </p:cNvCxnSpPr>
          <p:nvPr/>
        </p:nvCxnSpPr>
        <p:spPr>
          <a:xfrm>
            <a:off x="15233506" y="5001869"/>
            <a:ext cx="589196" cy="62648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67261F52-7854-E0CE-4AFA-F3AFB5E8778D}"/>
              </a:ext>
            </a:extLst>
          </p:cNvPr>
          <p:cNvSpPr/>
          <p:nvPr/>
        </p:nvSpPr>
        <p:spPr>
          <a:xfrm>
            <a:off x="15674938" y="5487519"/>
            <a:ext cx="1008993" cy="961696"/>
          </a:xfrm>
          <a:prstGeom prst="ellipse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endParaRPr kumimoji="1"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6BC938-14AE-0846-7047-1FDBC2848458}"/>
              </a:ext>
            </a:extLst>
          </p:cNvPr>
          <p:cNvSpPr txBox="1"/>
          <p:nvPr/>
        </p:nvSpPr>
        <p:spPr>
          <a:xfrm>
            <a:off x="4896141" y="4159610"/>
            <a:ext cx="1550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데이터가 더 방대해 진다면</a:t>
            </a:r>
            <a:r>
              <a:rPr lang="en-US" altLang="ko-KR" sz="32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501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7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</TotalTime>
  <Words>497</Words>
  <Application>Microsoft Office PowerPoint</Application>
  <PresentationFormat>사용자 지정</PresentationFormat>
  <Paragraphs>119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트리 기초</vt:lpstr>
      <vt:lpstr>목차</vt:lpstr>
      <vt:lpstr>트리가 뭘까?</vt:lpstr>
      <vt:lpstr>트리는 왜 쓰는 걸까?</vt:lpstr>
      <vt:lpstr>트리는 왜 쓰는 걸까?</vt:lpstr>
      <vt:lpstr>트리는 왜 쓰는 걸까?</vt:lpstr>
      <vt:lpstr>트리는 왜 쓰는 걸까?</vt:lpstr>
      <vt:lpstr>트리는 왜 쓰는 걸까?</vt:lpstr>
      <vt:lpstr>트리는 왜 쓰는 걸까?</vt:lpstr>
      <vt:lpstr>트리는 왜 쓰는 걸까?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131</cp:revision>
  <dcterms:created xsi:type="dcterms:W3CDTF">2016-06-18T12:18:23Z</dcterms:created>
  <dcterms:modified xsi:type="dcterms:W3CDTF">2024-12-30T07:45:56Z</dcterms:modified>
</cp:coreProperties>
</file>