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  <p:sldMasterId id="2147483676" r:id="rId2"/>
    <p:sldMasterId id="2147483664" r:id="rId3"/>
  </p:sldMasterIdLst>
  <p:notesMasterIdLst>
    <p:notesMasterId r:id="rId40"/>
  </p:notesMasterIdLst>
  <p:sldIdLst>
    <p:sldId id="260" r:id="rId4"/>
    <p:sldId id="267" r:id="rId5"/>
    <p:sldId id="366" r:id="rId6"/>
    <p:sldId id="409" r:id="rId7"/>
    <p:sldId id="410" r:id="rId8"/>
    <p:sldId id="411" r:id="rId9"/>
    <p:sldId id="399" r:id="rId10"/>
    <p:sldId id="401" r:id="rId11"/>
    <p:sldId id="412" r:id="rId12"/>
    <p:sldId id="413" r:id="rId13"/>
    <p:sldId id="414" r:id="rId14"/>
    <p:sldId id="415" r:id="rId15"/>
    <p:sldId id="416" r:id="rId16"/>
    <p:sldId id="417" r:id="rId17"/>
    <p:sldId id="418" r:id="rId18"/>
    <p:sldId id="419" r:id="rId19"/>
    <p:sldId id="420" r:id="rId20"/>
    <p:sldId id="421" r:id="rId21"/>
    <p:sldId id="422" r:id="rId22"/>
    <p:sldId id="423" r:id="rId23"/>
    <p:sldId id="402" r:id="rId24"/>
    <p:sldId id="424" r:id="rId25"/>
    <p:sldId id="426" r:id="rId26"/>
    <p:sldId id="427" r:id="rId27"/>
    <p:sldId id="428" r:id="rId28"/>
    <p:sldId id="429" r:id="rId29"/>
    <p:sldId id="430" r:id="rId30"/>
    <p:sldId id="431" r:id="rId31"/>
    <p:sldId id="432" r:id="rId32"/>
    <p:sldId id="433" r:id="rId33"/>
    <p:sldId id="434" r:id="rId34"/>
    <p:sldId id="435" r:id="rId35"/>
    <p:sldId id="436" r:id="rId36"/>
    <p:sldId id="437" r:id="rId37"/>
    <p:sldId id="438" r:id="rId38"/>
    <p:sldId id="439" r:id="rId39"/>
  </p:sldIdLst>
  <p:sldSz cx="18288000" cy="10285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734" autoAdjust="0"/>
    <p:restoredTop sz="94660"/>
  </p:normalViewPr>
  <p:slideViewPr>
    <p:cSldViewPr snapToGrid="0" showGuides="1">
      <p:cViewPr varScale="1">
        <p:scale>
          <a:sx n="95" d="100"/>
          <a:sy n="95" d="100"/>
        </p:scale>
        <p:origin x="102" y="486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25ABCC-732D-4DFB-BF35-D5B0D3F49F74}" type="datetimeFigureOut">
              <a:rPr kumimoji="1" lang="ja-JP" altLang="en-US" smtClean="0"/>
              <a:t>2025/1/1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2FBDB-533E-4526-9ECF-B2ACD996C9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4618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685754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1371509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2057263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2743017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3428771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4114526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4800280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5486034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ヘッダーとフッター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9073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つのキーワー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5375812" y="2872125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27100" y="3200389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1836" y="3036256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5375812" y="4816369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7100" y="5144633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501836" y="4980500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7" name="直線コネクタ 16"/>
          <p:cNvCxnSpPr/>
          <p:nvPr userDrawn="1"/>
        </p:nvCxnSpPr>
        <p:spPr>
          <a:xfrm>
            <a:off x="5375812" y="6760613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27100" y="7088877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5501836" y="6924744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2420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つのキーワー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5375812" y="2111045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27100" y="2439309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1836" y="2275176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5375812" y="3914594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7100" y="4242858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501836" y="4078725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7" name="直線コネクタ 16"/>
          <p:cNvCxnSpPr/>
          <p:nvPr userDrawn="1"/>
        </p:nvCxnSpPr>
        <p:spPr>
          <a:xfrm>
            <a:off x="5375812" y="5718143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27100" y="6046407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5501836" y="5882274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0" name="直線コネクタ 19"/>
          <p:cNvCxnSpPr/>
          <p:nvPr userDrawn="1"/>
        </p:nvCxnSpPr>
        <p:spPr>
          <a:xfrm>
            <a:off x="5375812" y="7521693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27100" y="7849957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501836" y="7685824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32701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つのキーワー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5375812" y="1905140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27100" y="2151338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1836" y="1987206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3" name="直線コネクタ 22"/>
          <p:cNvCxnSpPr/>
          <p:nvPr userDrawn="1"/>
        </p:nvCxnSpPr>
        <p:spPr>
          <a:xfrm>
            <a:off x="5375812" y="3401787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7100" y="3647985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501836" y="3483853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6" name="直線コネクタ 25"/>
          <p:cNvCxnSpPr/>
          <p:nvPr userDrawn="1"/>
        </p:nvCxnSpPr>
        <p:spPr>
          <a:xfrm>
            <a:off x="5375812" y="4898434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27100" y="5144632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5501836" y="4980500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9" name="直線コネクタ 28"/>
          <p:cNvCxnSpPr/>
          <p:nvPr userDrawn="1"/>
        </p:nvCxnSpPr>
        <p:spPr>
          <a:xfrm>
            <a:off x="5375812" y="6395081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27100" y="6641279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501836" y="6477147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32" name="直線コネクタ 31"/>
          <p:cNvCxnSpPr/>
          <p:nvPr userDrawn="1"/>
        </p:nvCxnSpPr>
        <p:spPr>
          <a:xfrm>
            <a:off x="5375812" y="7891728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27100" y="8137926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5501836" y="7973794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10612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 - 画面いっぱ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1549400"/>
            <a:ext cx="13030200" cy="8072438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24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3932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に画像を挿入できるレイアウト - 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677053" y="2110512"/>
            <a:ext cx="9175847" cy="6892118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24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3"/>
          </p:nvPr>
        </p:nvSpPr>
        <p:spPr>
          <a:xfrm>
            <a:off x="1645920" y="2110511"/>
            <a:ext cx="5776546" cy="6892119"/>
          </a:xfrm>
          <a:solidFill>
            <a:schemeClr val="accent1">
              <a:lumMod val="20000"/>
              <a:lumOff val="80000"/>
            </a:schemeClr>
          </a:solidFill>
          <a:effectLst>
            <a:outerShdw dist="127000" dir="2700000" algn="tl" rotWithShape="0">
              <a:schemeClr val="accent1"/>
            </a:outerShdw>
          </a:effectLst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0022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に画像を挿入できるレイアウト - 箇条書き - 2つず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677053" y="2110512"/>
            <a:ext cx="9175847" cy="3320981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3"/>
          </p:nvPr>
        </p:nvSpPr>
        <p:spPr>
          <a:xfrm>
            <a:off x="1640645" y="2110512"/>
            <a:ext cx="5781821" cy="3320981"/>
          </a:xfrm>
          <a:solidFill>
            <a:schemeClr val="accent1">
              <a:lumMod val="20000"/>
              <a:lumOff val="80000"/>
            </a:schemeClr>
          </a:solidFill>
          <a:effectLst>
            <a:outerShdw dist="127000" dir="2700000" algn="tl" rotWithShape="0">
              <a:schemeClr val="accent1"/>
            </a:outerShdw>
          </a:effectLst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kumimoji="1" lang="ja-JP" altLang="en-US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677053" y="5866117"/>
            <a:ext cx="9175847" cy="3320981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sp>
        <p:nvSpPr>
          <p:cNvPr id="11" name="図プレースホルダー 7"/>
          <p:cNvSpPr>
            <a:spLocks noGrp="1"/>
          </p:cNvSpPr>
          <p:nvPr>
            <p:ph type="pic" sz="quarter" idx="15"/>
          </p:nvPr>
        </p:nvSpPr>
        <p:spPr>
          <a:xfrm>
            <a:off x="1640645" y="5866117"/>
            <a:ext cx="5781821" cy="3320981"/>
          </a:xfrm>
          <a:solidFill>
            <a:schemeClr val="accent1">
              <a:lumMod val="20000"/>
              <a:lumOff val="80000"/>
            </a:schemeClr>
          </a:solidFill>
          <a:effectLst>
            <a:outerShdw dist="127000" dir="2700000" algn="tl" rotWithShape="0">
              <a:schemeClr val="accent1"/>
            </a:outerShdw>
          </a:effectLst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3439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幅の広い画像を挿入できる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3"/>
          </p:nvPr>
        </p:nvSpPr>
        <p:spPr>
          <a:xfrm>
            <a:off x="0" y="1969832"/>
            <a:ext cx="18288000" cy="5043558"/>
          </a:xfrm>
          <a:solidFill>
            <a:schemeClr val="accent1">
              <a:lumMod val="20000"/>
              <a:lumOff val="80000"/>
            </a:schemeClr>
          </a:solidFill>
          <a:effectLst/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kumimoji="1" lang="ja-JP" altLang="en-US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2628900" y="730646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95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 - 番号付き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7576457" cy="102854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56344" y="2051163"/>
            <a:ext cx="6110514" cy="6183086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8171543" y="1783556"/>
            <a:ext cx="9100457" cy="6718300"/>
          </a:xfrm>
        </p:spPr>
        <p:txBody>
          <a:bodyPr anchor="ctr">
            <a:normAutofit/>
          </a:bodyPr>
          <a:lstStyle>
            <a:lvl1pPr marL="504000" indent="-828000" algn="l">
              <a:lnSpc>
                <a:spcPct val="100000"/>
              </a:lnSpc>
              <a:spcBef>
                <a:spcPts val="4200"/>
              </a:spcBef>
              <a:buClr>
                <a:schemeClr val="accent1"/>
              </a:buClr>
              <a:buSzPct val="150000"/>
              <a:buFont typeface="+mj-lt"/>
              <a:buAutoNum type="arabicPeriod"/>
              <a:defRPr sz="3200"/>
            </a:lvl1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テキスト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253308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が左半分を占める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340948" y="1856206"/>
            <a:ext cx="8054746" cy="314284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800">
                <a:solidFill>
                  <a:schemeClr val="accent1"/>
                </a:solidFill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5153800"/>
            <a:ext cx="1828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9340948" y="5266345"/>
            <a:ext cx="8054746" cy="3807314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197803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が上半分を占める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8288000" cy="54301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5728337"/>
            <a:ext cx="13030200" cy="1077996"/>
          </a:xfrm>
        </p:spPr>
        <p:txBody>
          <a:bodyPr anchor="b"/>
          <a:lstStyle>
            <a:lvl1pPr algn="l">
              <a:lnSpc>
                <a:spcPct val="100000"/>
              </a:lnSpc>
              <a:defRPr/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7045482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2628900" y="691183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3285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3053556"/>
            <a:ext cx="13030200" cy="41783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/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469481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スライドタイトルとテキスト - 中央寄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3728076"/>
            <a:ext cx="13030200" cy="1077996"/>
          </a:xfrm>
        </p:spPr>
        <p:txBody>
          <a:bodyPr anchor="b"/>
          <a:lstStyle>
            <a:lvl1pPr algn="l">
              <a:lnSpc>
                <a:spcPct val="100000"/>
              </a:lnSpc>
              <a:defRPr/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5045221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2628900" y="4911578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6748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4147741"/>
            <a:ext cx="13030200" cy="198993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833881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印象的な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6243827"/>
            <a:ext cx="13030200" cy="198993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0"/>
            <a:ext cx="18288000" cy="51419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45588" y="829993"/>
            <a:ext cx="16796825" cy="3896751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</p:spTree>
    <p:extLst>
      <p:ext uri="{BB962C8B-B14F-4D97-AF65-F5344CB8AC3E}">
        <p14:creationId xmlns:p14="http://schemas.microsoft.com/office/powerpoint/2010/main" val="1690547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"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4102100"/>
            <a:ext cx="13030200" cy="4583906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bg1"/>
              </a:buClr>
              <a:buFont typeface="Wingdings" panose="05000000000000000000" pitchFamily="2" charset="2"/>
              <a:buChar char="n"/>
              <a:defRPr sz="3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3911600"/>
            <a:ext cx="156591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2738355"/>
            <a:ext cx="13030200" cy="1077996"/>
          </a:xfrm>
        </p:spPr>
        <p:txBody>
          <a:bodyPr anchor="b"/>
          <a:lstStyle>
            <a:lvl1pPr algn="l"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</p:spTree>
    <p:extLst>
      <p:ext uri="{BB962C8B-B14F-4D97-AF65-F5344CB8AC3E}">
        <p14:creationId xmlns:p14="http://schemas.microsoft.com/office/powerpoint/2010/main" val="8214543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シンプ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403704"/>
            <a:ext cx="16878300" cy="147800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78294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サブタイトル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3830596"/>
            <a:ext cx="16878300" cy="1478004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5308600"/>
            <a:ext cx="13030200" cy="1473200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719164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サブタイトル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846596"/>
            <a:ext cx="16878300" cy="13383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3937000"/>
            <a:ext cx="13030200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344563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サブタイトル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846596"/>
            <a:ext cx="16878300" cy="13383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3937000"/>
            <a:ext cx="13030200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  <p:sp>
        <p:nvSpPr>
          <p:cNvPr id="5" name="図プレースホルダー 4"/>
          <p:cNvSpPr>
            <a:spLocks noGrp="1"/>
          </p:cNvSpPr>
          <p:nvPr>
            <p:ph type="pic" sz="quarter" idx="14"/>
          </p:nvPr>
        </p:nvSpPr>
        <p:spPr>
          <a:xfrm>
            <a:off x="8570687" y="2790374"/>
            <a:ext cx="1146627" cy="1146626"/>
          </a:xfrm>
          <a:noFill/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34726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矩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505200" y="4494202"/>
            <a:ext cx="14077950" cy="109540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3517900" y="5791210"/>
            <a:ext cx="13030200" cy="2024856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0" y="4494202"/>
            <a:ext cx="3238500" cy="1297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9863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矩形と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479800" y="4986296"/>
            <a:ext cx="14243050" cy="11351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3505200" y="4152900"/>
            <a:ext cx="12319000" cy="909596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4494202"/>
            <a:ext cx="3238500" cy="1297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0084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とテキスト - 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6533660"/>
            <a:ext cx="13030200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6527800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673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画像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0"/>
            <a:ext cx="9144000" cy="10285413"/>
          </a:xfrm>
          <a:solidFill>
            <a:schemeClr val="accent1">
              <a:alpha val="30000"/>
            </a:schemeClr>
          </a:solidFill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417956" y="7924800"/>
            <a:ext cx="844913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9392557" y="5160468"/>
            <a:ext cx="8474529" cy="18209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4400">
                <a:solidFill>
                  <a:schemeClr val="bg1"/>
                </a:solidFill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417957" y="4269016"/>
            <a:ext cx="8450833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1108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画像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878287"/>
            <a:ext cx="18288000" cy="3381828"/>
          </a:xfrm>
          <a:solidFill>
            <a:schemeClr val="accent1">
              <a:alpha val="30000"/>
            </a:schemeClr>
          </a:solidFill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3671661" y="8069943"/>
            <a:ext cx="10944679" cy="1008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1029597" y="6761719"/>
            <a:ext cx="16228806" cy="996933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4800">
                <a:solidFill>
                  <a:schemeClr val="bg1"/>
                </a:solidFill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52286" y="5870267"/>
            <a:ext cx="16183428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719508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おわりに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403704"/>
            <a:ext cx="16878300" cy="147800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4800"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テキスト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489209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おわりに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994547"/>
            <a:ext cx="16878300" cy="14780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4800"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テキスト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5" name="図プレースホルダー 4"/>
          <p:cNvSpPr>
            <a:spLocks noGrp="1"/>
          </p:cNvSpPr>
          <p:nvPr>
            <p:ph type="pic" sz="quarter" idx="13"/>
          </p:nvPr>
        </p:nvSpPr>
        <p:spPr>
          <a:xfrm>
            <a:off x="8570687" y="3468094"/>
            <a:ext cx="1146627" cy="1146626"/>
          </a:xfrm>
          <a:noFill/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504309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 - メインカラーの背景 -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2392472"/>
            <a:ext cx="18288000" cy="55004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3178600"/>
            <a:ext cx="16878300" cy="946851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800"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テキスト</a:t>
            </a:r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35251" y="4531628"/>
            <a:ext cx="13253357" cy="2667207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2628900" y="4389064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2308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 - メインカラーの背景 -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>
            <a:spLocks noChangeAspect="1"/>
          </p:cNvSpPr>
          <p:nvPr userDrawn="1"/>
        </p:nvSpPr>
        <p:spPr>
          <a:xfrm>
            <a:off x="535147" y="542571"/>
            <a:ext cx="17217707" cy="9200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517322" y="2552032"/>
            <a:ext cx="13253357" cy="5181349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0704448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ブレイク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8124859"/>
            <a:ext cx="15659100" cy="107799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セクションタイトル</a:t>
            </a:r>
          </a:p>
        </p:txBody>
      </p:sp>
      <p:cxnSp>
        <p:nvCxnSpPr>
          <p:cNvPr id="3" name="直線コネクタ 2"/>
          <p:cNvCxnSpPr/>
          <p:nvPr userDrawn="1"/>
        </p:nvCxnSpPr>
        <p:spPr>
          <a:xfrm>
            <a:off x="2628900" y="7994650"/>
            <a:ext cx="156591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10513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とテキスト - メインカラーの背景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314450" y="3733231"/>
            <a:ext cx="15659100" cy="1292568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見出しを入力</a:t>
            </a:r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5221798"/>
            <a:ext cx="13030200" cy="1989931"/>
          </a:xfrm>
        </p:spPr>
        <p:txBody>
          <a:bodyPr anchor="t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657997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フルスクリーン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5908530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フルスクリーン画像と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8004517"/>
            <a:ext cx="18288000" cy="1224475"/>
          </a:xfrm>
          <a:solidFill>
            <a:schemeClr val="tx1">
              <a:alpha val="20000"/>
            </a:schemeClr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スライドタイトル</a:t>
            </a:r>
          </a:p>
        </p:txBody>
      </p:sp>
    </p:spTree>
    <p:extLst>
      <p:ext uri="{BB962C8B-B14F-4D97-AF65-F5344CB8AC3E}">
        <p14:creationId xmlns:p14="http://schemas.microsoft.com/office/powerpoint/2010/main" val="3138547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順番説明用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2101453"/>
            <a:ext cx="14986000" cy="5031978"/>
          </a:xfrm>
        </p:spPr>
        <p:txBody>
          <a:bodyPr anchor="ctr">
            <a:normAutofit/>
          </a:bodyPr>
          <a:lstStyle>
            <a:lvl1pPr marL="742950" indent="-792000" algn="l">
              <a:lnSpc>
                <a:spcPct val="120000"/>
              </a:lnSpc>
              <a:spcBef>
                <a:spcPts val="3000"/>
              </a:spcBef>
              <a:buClr>
                <a:schemeClr val="accent1"/>
              </a:buClr>
              <a:buSzPct val="150000"/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2628900" y="730646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65848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フルスクリーン画像とタイトルおよび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344529"/>
            <a:ext cx="18288000" cy="3940884"/>
          </a:xfrm>
          <a:solidFill>
            <a:schemeClr val="accent1">
              <a:alpha val="30000"/>
            </a:schemeClr>
          </a:solidFill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6541481"/>
            <a:ext cx="13030200" cy="1097866"/>
          </a:xfrm>
          <a:noFill/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スライドタイトル</a:t>
            </a:r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7696462"/>
            <a:ext cx="13030200" cy="2024318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32789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順番説明用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6533660"/>
            <a:ext cx="13030200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6527800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2101453"/>
            <a:ext cx="14986000" cy="4253309"/>
          </a:xfrm>
        </p:spPr>
        <p:txBody>
          <a:bodyPr anchor="ctr">
            <a:normAutofit/>
          </a:bodyPr>
          <a:lstStyle>
            <a:lvl1pPr marL="742950" indent="-792000" algn="l">
              <a:lnSpc>
                <a:spcPct val="120000"/>
              </a:lnSpc>
              <a:spcBef>
                <a:spcPts val="3000"/>
              </a:spcBef>
              <a:buClr>
                <a:schemeClr val="accent1"/>
              </a:buClr>
              <a:buSzPct val="150000"/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07821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 - 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730646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062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4102100"/>
            <a:ext cx="13030200" cy="4583906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3911600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02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 - 上が広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5689600"/>
            <a:ext cx="13030200" cy="3403600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5499100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00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 - 見出しあ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3259137"/>
            <a:ext cx="13030200" cy="2336800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3170237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2204150"/>
            <a:ext cx="13030200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6821092"/>
            <a:ext cx="13030200" cy="2336800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2628900" y="6749656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2628900" y="5780619"/>
            <a:ext cx="13030200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16402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7100" y="471404"/>
            <a:ext cx="16687800" cy="1077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7100" y="1981200"/>
            <a:ext cx="16675100" cy="740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7043400" y="9533055"/>
            <a:ext cx="736600" cy="752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43400" y="9621955"/>
            <a:ext cx="7366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3"/>
          </p:nvPr>
        </p:nvSpPr>
        <p:spPr>
          <a:xfrm>
            <a:off x="10680700" y="9621838"/>
            <a:ext cx="6172200" cy="5476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-12700" y="589932"/>
            <a:ext cx="736600" cy="752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5561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90" r:id="rId4"/>
    <p:sldLayoutId id="2147483691" r:id="rId5"/>
    <p:sldLayoutId id="2147483670" r:id="rId6"/>
    <p:sldLayoutId id="2147483671" r:id="rId7"/>
    <p:sldLayoutId id="2147483674" r:id="rId8"/>
    <p:sldLayoutId id="2147483673" r:id="rId9"/>
    <p:sldLayoutId id="2147483687" r:id="rId10"/>
    <p:sldLayoutId id="2147483688" r:id="rId11"/>
    <p:sldLayoutId id="2147483689" r:id="rId12"/>
    <p:sldLayoutId id="2147483672" r:id="rId13"/>
    <p:sldLayoutId id="2147483679" r:id="rId14"/>
    <p:sldLayoutId id="2147483693" r:id="rId15"/>
    <p:sldLayoutId id="2147483680" r:id="rId16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4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90000"/>
        </a:lnSpc>
        <a:spcBef>
          <a:spcPts val="1500"/>
        </a:spcBef>
        <a:buFont typeface="Wingdings" panose="05000000000000000000" pitchFamily="2" charset="2"/>
        <a:buNone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0000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32000" indent="-342854" algn="l" defTabSz="1371417" rtl="0" eaLnBrk="1" latinLnBrk="0" hangingPunct="1">
        <a:lnSpc>
          <a:spcPct val="90000"/>
        </a:lnSpc>
        <a:spcBef>
          <a:spcPts val="120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7100" y="471404"/>
            <a:ext cx="16687800" cy="1077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7100" y="1981200"/>
            <a:ext cx="16675100" cy="740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7043400" y="9533055"/>
            <a:ext cx="736600" cy="752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43400" y="9621955"/>
            <a:ext cx="7366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3"/>
          </p:nvPr>
        </p:nvSpPr>
        <p:spPr>
          <a:xfrm>
            <a:off x="10680700" y="9621838"/>
            <a:ext cx="6172200" cy="5476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1819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4" r:id="rId2"/>
    <p:sldLayoutId id="2147483692" r:id="rId3"/>
    <p:sldLayoutId id="2147483685" r:id="rId4"/>
    <p:sldLayoutId id="2147483686" r:id="rId5"/>
    <p:sldLayoutId id="2147483696" r:id="rId6"/>
    <p:sldLayoutId id="2147483697" r:id="rId7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4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90000"/>
        </a:lnSpc>
        <a:spcBef>
          <a:spcPts val="1500"/>
        </a:spcBef>
        <a:buFont typeface="Wingdings" panose="05000000000000000000" pitchFamily="2" charset="2"/>
        <a:buNone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0000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32000" indent="-342854" algn="l" defTabSz="1371417" rtl="0" eaLnBrk="1" latinLnBrk="0" hangingPunct="1">
        <a:lnSpc>
          <a:spcPct val="90000"/>
        </a:lnSpc>
        <a:spcBef>
          <a:spcPts val="120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3900" y="484104"/>
            <a:ext cx="16878300" cy="1077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981200"/>
            <a:ext cx="16878300" cy="740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245361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700" r:id="rId4"/>
    <p:sldLayoutId id="2147483668" r:id="rId5"/>
    <p:sldLayoutId id="2147483669" r:id="rId6"/>
    <p:sldLayoutId id="2147483701" r:id="rId7"/>
    <p:sldLayoutId id="2147483702" r:id="rId8"/>
    <p:sldLayoutId id="2147483694" r:id="rId9"/>
    <p:sldLayoutId id="2147483695" r:id="rId10"/>
    <p:sldLayoutId id="2147483698" r:id="rId11"/>
    <p:sldLayoutId id="2147483699" r:id="rId12"/>
    <p:sldLayoutId id="2147483675" r:id="rId13"/>
    <p:sldLayoutId id="2147483703" r:id="rId14"/>
    <p:sldLayoutId id="2147483682" r:id="rId15"/>
    <p:sldLayoutId id="2147483681" r:id="rId16"/>
    <p:sldLayoutId id="2147483683" r:id="rId17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4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90000"/>
        </a:lnSpc>
        <a:spcBef>
          <a:spcPts val="1500"/>
        </a:spcBef>
        <a:buFont typeface="Wingdings" panose="05000000000000000000" pitchFamily="2" charset="2"/>
        <a:buNone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46" indent="0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None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32000" indent="-342854" algn="l" defTabSz="1371417" rtl="0" eaLnBrk="1" latinLnBrk="0" hangingPunct="1">
        <a:lnSpc>
          <a:spcPct val="90000"/>
        </a:lnSpc>
        <a:spcBef>
          <a:spcPts val="120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/>
              <a:t>이진 트리의 종류와 이진 검색 트리</a:t>
            </a:r>
            <a:endParaRPr kumimoji="1" lang="ja-JP" altLang="en-US" b="1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2"/>
          </p:nvPr>
        </p:nvSpPr>
        <p:spPr>
          <a:xfrm>
            <a:off x="2178424" y="7107377"/>
            <a:ext cx="13541188" cy="2024856"/>
          </a:xfrm>
        </p:spPr>
        <p:txBody>
          <a:bodyPr/>
          <a:lstStyle/>
          <a:p>
            <a:r>
              <a:rPr lang="ko-KR" altLang="en-US" dirty="0"/>
              <a:t>컴퓨터 공학과 </a:t>
            </a:r>
            <a:r>
              <a:rPr lang="en-US" altLang="ko-KR" dirty="0"/>
              <a:t>20230546 </a:t>
            </a:r>
            <a:r>
              <a:rPr lang="ko-KR" altLang="en-US" dirty="0"/>
              <a:t>서보경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ja-JP" dirty="0"/>
              <a:t>2025 </a:t>
            </a:r>
            <a:r>
              <a:rPr lang="ko-KR" altLang="en-US" dirty="0"/>
              <a:t>겨울방학 알고리즘 스터디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8349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D70D1A-11EA-8BEA-3865-731E673019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00DE6DD4-05DD-7562-AA11-ECF6F9233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이진 검색 트리의 삽입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1CE3CD78-A21F-7C53-4419-697FDB5508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98A4E0-FB1F-753E-AC1C-E043F9F7050E}"/>
              </a:ext>
            </a:extLst>
          </p:cNvPr>
          <p:cNvSpPr txBox="1"/>
          <p:nvPr/>
        </p:nvSpPr>
        <p:spPr>
          <a:xfrm>
            <a:off x="2143100" y="6397841"/>
            <a:ext cx="5302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문제 상황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값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을 삽입하기</a:t>
            </a:r>
            <a:endParaRPr lang="en-US" altLang="ko-KR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6F7F84E-5B4E-F907-ED55-4B478FDA0F48}"/>
              </a:ext>
            </a:extLst>
          </p:cNvPr>
          <p:cNvSpPr/>
          <p:nvPr/>
        </p:nvSpPr>
        <p:spPr>
          <a:xfrm>
            <a:off x="12140701" y="2500039"/>
            <a:ext cx="1008993" cy="961696"/>
          </a:xfrm>
          <a:prstGeom prst="ellipse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8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11" name="그림 10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9750BBBB-0E28-89D9-CD30-E4426649B7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885" y="4478678"/>
            <a:ext cx="1462314" cy="14623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D879FA9-12D2-A7EF-E603-B2CF226117A0}"/>
              </a:ext>
            </a:extLst>
          </p:cNvPr>
          <p:cNvSpPr txBox="1"/>
          <p:nvPr/>
        </p:nvSpPr>
        <p:spPr>
          <a:xfrm>
            <a:off x="362856" y="7314057"/>
            <a:ext cx="1084718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왼쪽으로 이동했지만 아무것도 존재하지 않는다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그렇다면</a:t>
            </a:r>
            <a:r>
              <a:rPr lang="ko-KR" altLang="en-US" sz="3200" b="1" dirty="0">
                <a:solidFill>
                  <a:schemeClr val="accent4"/>
                </a:solidFill>
              </a:rPr>
              <a:t> </a:t>
            </a:r>
            <a:r>
              <a:rPr lang="ko-KR" altLang="en-US" sz="3200" b="1" dirty="0">
                <a:solidFill>
                  <a:srgbClr val="FF0000"/>
                </a:solidFill>
              </a:rPr>
              <a:t>중복되는 값이 없다는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의미이므로 삽입을 해준다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삽입 절차가 끝났으므로 복귀한다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EFD3AAB6-2179-4DB6-EB0C-20058EFB119B}"/>
              </a:ext>
            </a:extLst>
          </p:cNvPr>
          <p:cNvSpPr/>
          <p:nvPr/>
        </p:nvSpPr>
        <p:spPr>
          <a:xfrm>
            <a:off x="10705546" y="3891848"/>
            <a:ext cx="1008993" cy="9616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33FC1A2B-E904-F643-1544-056DB1F8DA77}"/>
              </a:ext>
            </a:extLst>
          </p:cNvPr>
          <p:cNvCxnSpPr>
            <a:cxnSpLocks/>
            <a:endCxn id="2" idx="7"/>
          </p:cNvCxnSpPr>
          <p:nvPr/>
        </p:nvCxnSpPr>
        <p:spPr>
          <a:xfrm flipH="1">
            <a:off x="11566775" y="3333849"/>
            <a:ext cx="715241" cy="698836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19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7A5A34-EFAF-E7CE-F969-9FFE658751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3651E887-0E77-92E8-F23C-E1A63129B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이진 검색 트리의 삽입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36EC9C2F-9A61-F13D-6A8B-92ECC9341C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846DD0-DAC2-3152-D296-8D3C4BECF118}"/>
              </a:ext>
            </a:extLst>
          </p:cNvPr>
          <p:cNvSpPr txBox="1"/>
          <p:nvPr/>
        </p:nvSpPr>
        <p:spPr>
          <a:xfrm>
            <a:off x="2143100" y="6397841"/>
            <a:ext cx="5302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문제 상황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값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10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을 삽입하기</a:t>
            </a:r>
            <a:endParaRPr lang="en-US" altLang="ko-KR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F1EA4C2-FC8F-B151-4576-11A7F6E9ACF7}"/>
              </a:ext>
            </a:extLst>
          </p:cNvPr>
          <p:cNvSpPr/>
          <p:nvPr/>
        </p:nvSpPr>
        <p:spPr>
          <a:xfrm>
            <a:off x="12140701" y="2500039"/>
            <a:ext cx="1008993" cy="961696"/>
          </a:xfrm>
          <a:prstGeom prst="ellipse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8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29923907-E499-CEE6-E572-9904E0765454}"/>
              </a:ext>
            </a:extLst>
          </p:cNvPr>
          <p:cNvSpPr/>
          <p:nvPr/>
        </p:nvSpPr>
        <p:spPr>
          <a:xfrm>
            <a:off x="10705546" y="3891848"/>
            <a:ext cx="1008993" cy="9616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3A748E93-5E58-80B7-16FA-2A0D1682A0A4}"/>
              </a:ext>
            </a:extLst>
          </p:cNvPr>
          <p:cNvCxnSpPr>
            <a:cxnSpLocks/>
            <a:endCxn id="2" idx="7"/>
          </p:cNvCxnSpPr>
          <p:nvPr/>
        </p:nvCxnSpPr>
        <p:spPr>
          <a:xfrm flipH="1">
            <a:off x="11566775" y="3333849"/>
            <a:ext cx="715241" cy="698836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96150236-17C3-18BE-B647-1798A7AB5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4040" y="1286839"/>
            <a:ext cx="1462314" cy="1462314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C72894C0-1D4B-CD45-AA0C-03257264C575}"/>
              </a:ext>
            </a:extLst>
          </p:cNvPr>
          <p:cNvSpPr/>
          <p:nvPr/>
        </p:nvSpPr>
        <p:spPr>
          <a:xfrm>
            <a:off x="12140701" y="700009"/>
            <a:ext cx="1008993" cy="9616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10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70463A-0038-203B-10FF-917FF4A3D59D}"/>
              </a:ext>
            </a:extLst>
          </p:cNvPr>
          <p:cNvSpPr txBox="1"/>
          <p:nvPr/>
        </p:nvSpPr>
        <p:spPr>
          <a:xfrm>
            <a:off x="348341" y="7341211"/>
            <a:ext cx="1179235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노드가 존재하므로 삽입할 값과 현재 노드의 값을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비교한다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8(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노드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) &lt; 10(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삽입할 값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)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이므로 삽입 값이</a:t>
            </a:r>
            <a:r>
              <a:rPr lang="ko-KR" altLang="en-US" sz="3200" b="1" dirty="0">
                <a:solidFill>
                  <a:schemeClr val="accent4"/>
                </a:solidFill>
              </a:rPr>
              <a:t> </a:t>
            </a:r>
            <a:r>
              <a:rPr lang="ko-KR" altLang="en-US" sz="3200" b="1" dirty="0">
                <a:solidFill>
                  <a:srgbClr val="FF0000"/>
                </a:solidFill>
              </a:rPr>
              <a:t>더 크다</a:t>
            </a:r>
            <a:r>
              <a:rPr lang="en-US" altLang="ko-KR" sz="3200" b="1" dirty="0">
                <a:solidFill>
                  <a:schemeClr val="accent4"/>
                </a:solidFill>
              </a:rPr>
              <a:t>.</a:t>
            </a:r>
          </a:p>
          <a:p>
            <a:endParaRPr lang="en-US" altLang="ko-KR" sz="3200" b="1" dirty="0">
              <a:solidFill>
                <a:schemeClr val="accent4"/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고로</a:t>
            </a:r>
            <a:r>
              <a:rPr lang="ko-KR" altLang="en-US" sz="3200" b="1" dirty="0">
                <a:solidFill>
                  <a:schemeClr val="accent4"/>
                </a:solidFill>
              </a:rPr>
              <a:t> </a:t>
            </a:r>
            <a:r>
              <a:rPr lang="ko-KR" altLang="en-US" sz="3200" b="1" dirty="0">
                <a:solidFill>
                  <a:srgbClr val="FF0000"/>
                </a:solidFill>
              </a:rPr>
              <a:t>오른쪽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으로 이동한다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9160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00A35F-DF77-E7C7-6BCB-AC10DF8509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62C0E2AD-A5E2-B1FB-1943-75B4F178E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이진 검색 트리의 삽입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CE9003D4-B722-46E1-8D88-0E34EF6526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793A4A-FB89-4FE7-9639-579E0E429784}"/>
              </a:ext>
            </a:extLst>
          </p:cNvPr>
          <p:cNvSpPr txBox="1"/>
          <p:nvPr/>
        </p:nvSpPr>
        <p:spPr>
          <a:xfrm>
            <a:off x="2143100" y="6397841"/>
            <a:ext cx="5302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문제 상황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값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10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을 삽입하기</a:t>
            </a:r>
            <a:endParaRPr lang="en-US" altLang="ko-KR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42D7C7E-EA49-5FD4-25CA-2B7D27AF1CA3}"/>
              </a:ext>
            </a:extLst>
          </p:cNvPr>
          <p:cNvSpPr/>
          <p:nvPr/>
        </p:nvSpPr>
        <p:spPr>
          <a:xfrm>
            <a:off x="12140701" y="2500039"/>
            <a:ext cx="1008993" cy="961696"/>
          </a:xfrm>
          <a:prstGeom prst="ellipse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8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B6CDF487-0152-E46E-B67C-1D2F4D4BA0C1}"/>
              </a:ext>
            </a:extLst>
          </p:cNvPr>
          <p:cNvSpPr/>
          <p:nvPr/>
        </p:nvSpPr>
        <p:spPr>
          <a:xfrm>
            <a:off x="10705546" y="3891848"/>
            <a:ext cx="1008993" cy="9616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E41C61E-DB75-9041-6EED-FAD2E3996B4B}"/>
              </a:ext>
            </a:extLst>
          </p:cNvPr>
          <p:cNvCxnSpPr>
            <a:cxnSpLocks/>
            <a:endCxn id="2" idx="7"/>
          </p:cNvCxnSpPr>
          <p:nvPr/>
        </p:nvCxnSpPr>
        <p:spPr>
          <a:xfrm flipH="1">
            <a:off x="11566775" y="3333849"/>
            <a:ext cx="715241" cy="698836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037EE34C-83F4-076A-58ED-E7C7E22E4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7842" y="4482612"/>
            <a:ext cx="1462314" cy="1462314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C691CACC-46FD-D7B5-F4EA-B5FD03810CD2}"/>
              </a:ext>
            </a:extLst>
          </p:cNvPr>
          <p:cNvSpPr/>
          <p:nvPr/>
        </p:nvSpPr>
        <p:spPr>
          <a:xfrm>
            <a:off x="13304503" y="3895782"/>
            <a:ext cx="1008993" cy="9616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10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A23D92-DCBA-A2DE-7DC3-804FEDDAB91C}"/>
              </a:ext>
            </a:extLst>
          </p:cNvPr>
          <p:cNvSpPr txBox="1"/>
          <p:nvPr/>
        </p:nvSpPr>
        <p:spPr>
          <a:xfrm>
            <a:off x="362856" y="7314057"/>
            <a:ext cx="1084718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오른쪽으로 이동했지만 아무것도 존재하지 않는다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그렇다면</a:t>
            </a:r>
            <a:r>
              <a:rPr lang="ko-KR" altLang="en-US" sz="3200" b="1" dirty="0">
                <a:solidFill>
                  <a:schemeClr val="accent4"/>
                </a:solidFill>
              </a:rPr>
              <a:t> </a:t>
            </a:r>
            <a:r>
              <a:rPr lang="ko-KR" altLang="en-US" sz="3200" b="1" dirty="0">
                <a:solidFill>
                  <a:srgbClr val="FF0000"/>
                </a:solidFill>
              </a:rPr>
              <a:t>중복되는 값이 없다는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의미이므로 삽입을 해준다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삽입 절차가 끝났으므로 복귀한다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E6036EB-1601-CDE8-B1D6-72388CD2008F}"/>
              </a:ext>
            </a:extLst>
          </p:cNvPr>
          <p:cNvCxnSpPr>
            <a:cxnSpLocks/>
          </p:cNvCxnSpPr>
          <p:nvPr/>
        </p:nvCxnSpPr>
        <p:spPr>
          <a:xfrm>
            <a:off x="12968426" y="3340409"/>
            <a:ext cx="589196" cy="62648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134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5FBC08-830B-FD9D-A422-8E7594157F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C09877A6-A6B7-29DC-C1C2-9A293BD28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이진 검색 트리의 삽입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BA30D000-0E42-ABC9-C338-22812A5B23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1D2FB5-BDCD-4BE7-FFFB-054F8D743BB4}"/>
              </a:ext>
            </a:extLst>
          </p:cNvPr>
          <p:cNvSpPr txBox="1"/>
          <p:nvPr/>
        </p:nvSpPr>
        <p:spPr>
          <a:xfrm>
            <a:off x="2143100" y="6397841"/>
            <a:ext cx="5302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문제 상황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값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을 삽입하기</a:t>
            </a:r>
            <a:endParaRPr lang="en-US" altLang="ko-KR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292F589-F6D8-4B16-4746-D90AA8B8B0A7}"/>
              </a:ext>
            </a:extLst>
          </p:cNvPr>
          <p:cNvSpPr/>
          <p:nvPr/>
        </p:nvSpPr>
        <p:spPr>
          <a:xfrm>
            <a:off x="12140701" y="2500039"/>
            <a:ext cx="1008993" cy="961696"/>
          </a:xfrm>
          <a:prstGeom prst="ellipse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8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0BF349DC-2515-75C8-33E1-9D51FE77E7A6}"/>
              </a:ext>
            </a:extLst>
          </p:cNvPr>
          <p:cNvSpPr/>
          <p:nvPr/>
        </p:nvSpPr>
        <p:spPr>
          <a:xfrm>
            <a:off x="10705546" y="3891848"/>
            <a:ext cx="1008993" cy="9616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998C39F-D68A-077B-98F3-22EEEBAC5B79}"/>
              </a:ext>
            </a:extLst>
          </p:cNvPr>
          <p:cNvCxnSpPr>
            <a:cxnSpLocks/>
            <a:endCxn id="2" idx="7"/>
          </p:cNvCxnSpPr>
          <p:nvPr/>
        </p:nvCxnSpPr>
        <p:spPr>
          <a:xfrm flipH="1">
            <a:off x="11566775" y="3333849"/>
            <a:ext cx="715241" cy="698836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77D4A79A-8808-EF08-B38D-294D6C775CDD}"/>
              </a:ext>
            </a:extLst>
          </p:cNvPr>
          <p:cNvSpPr/>
          <p:nvPr/>
        </p:nvSpPr>
        <p:spPr>
          <a:xfrm>
            <a:off x="13304503" y="3895782"/>
            <a:ext cx="1008993" cy="9616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10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7A0F159-DC9F-4126-2B63-AE79EB2BE4D5}"/>
              </a:ext>
            </a:extLst>
          </p:cNvPr>
          <p:cNvCxnSpPr>
            <a:cxnSpLocks/>
          </p:cNvCxnSpPr>
          <p:nvPr/>
        </p:nvCxnSpPr>
        <p:spPr>
          <a:xfrm>
            <a:off x="12968426" y="3340409"/>
            <a:ext cx="589196" cy="62648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00EE60A5-7F8C-3769-8568-1C46B3079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4040" y="1286839"/>
            <a:ext cx="1462314" cy="1462314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23CE525C-0874-3FA9-AE7B-EAA1DFCCAC85}"/>
              </a:ext>
            </a:extLst>
          </p:cNvPr>
          <p:cNvSpPr/>
          <p:nvPr/>
        </p:nvSpPr>
        <p:spPr>
          <a:xfrm>
            <a:off x="12140701" y="700009"/>
            <a:ext cx="1008993" cy="9616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8EC313-DFD7-1A56-1179-5AA95BB2C064}"/>
              </a:ext>
            </a:extLst>
          </p:cNvPr>
          <p:cNvSpPr txBox="1"/>
          <p:nvPr/>
        </p:nvSpPr>
        <p:spPr>
          <a:xfrm>
            <a:off x="348341" y="7341211"/>
            <a:ext cx="1179235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노드가 존재하므로 삽입할 값과 현재 노드의 값을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비교한다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8(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노드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) &gt; 1(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삽입할 값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)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이므로 삽입 값이</a:t>
            </a:r>
            <a:r>
              <a:rPr lang="ko-KR" altLang="en-US" sz="3200" b="1" dirty="0">
                <a:solidFill>
                  <a:schemeClr val="accent4"/>
                </a:solidFill>
              </a:rPr>
              <a:t> </a:t>
            </a:r>
            <a:r>
              <a:rPr lang="ko-KR" altLang="en-US" sz="3200" b="1" dirty="0">
                <a:solidFill>
                  <a:srgbClr val="FF0000"/>
                </a:solidFill>
              </a:rPr>
              <a:t>더 작다</a:t>
            </a:r>
            <a:r>
              <a:rPr lang="en-US" altLang="ko-KR" sz="3200" b="1" dirty="0">
                <a:solidFill>
                  <a:schemeClr val="accent4"/>
                </a:solidFill>
              </a:rPr>
              <a:t>.</a:t>
            </a:r>
          </a:p>
          <a:p>
            <a:endParaRPr lang="en-US" altLang="ko-KR" sz="3200" b="1" dirty="0">
              <a:solidFill>
                <a:schemeClr val="accent4"/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고로</a:t>
            </a:r>
            <a:r>
              <a:rPr lang="ko-KR" altLang="en-US" sz="3200" b="1" dirty="0">
                <a:solidFill>
                  <a:schemeClr val="accent4"/>
                </a:solidFill>
              </a:rPr>
              <a:t> </a:t>
            </a:r>
            <a:r>
              <a:rPr lang="ko-KR" altLang="en-US" sz="3200" b="1" dirty="0">
                <a:solidFill>
                  <a:srgbClr val="FF0000"/>
                </a:solidFill>
              </a:rPr>
              <a:t>왼쪽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으로 이동한다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262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AE3575-7E2B-2C33-A7AD-85C95E70CE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2883B3C8-ACE3-AE95-48C8-D7F8C9FD2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이진 검색 트리의 삽입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B1F1963C-9851-4FFC-63CC-3DCE8212B2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A067AE-7E93-A73B-24BD-2BEB8BD6BF1C}"/>
              </a:ext>
            </a:extLst>
          </p:cNvPr>
          <p:cNvSpPr txBox="1"/>
          <p:nvPr/>
        </p:nvSpPr>
        <p:spPr>
          <a:xfrm>
            <a:off x="2143100" y="6397841"/>
            <a:ext cx="5302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문제 상황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값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을 삽입하기</a:t>
            </a:r>
            <a:endParaRPr lang="en-US" altLang="ko-KR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1CAA052-95A9-DDAD-B576-88FFE56392B6}"/>
              </a:ext>
            </a:extLst>
          </p:cNvPr>
          <p:cNvSpPr/>
          <p:nvPr/>
        </p:nvSpPr>
        <p:spPr>
          <a:xfrm>
            <a:off x="12140701" y="2500039"/>
            <a:ext cx="1008993" cy="961696"/>
          </a:xfrm>
          <a:prstGeom prst="ellipse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8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B2B45D31-CBEE-02DD-EE51-3AB542F16CF5}"/>
              </a:ext>
            </a:extLst>
          </p:cNvPr>
          <p:cNvSpPr/>
          <p:nvPr/>
        </p:nvSpPr>
        <p:spPr>
          <a:xfrm>
            <a:off x="10705546" y="3891848"/>
            <a:ext cx="1008993" cy="9616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F08B32FE-0F67-EAB8-181A-52ADC952632C}"/>
              </a:ext>
            </a:extLst>
          </p:cNvPr>
          <p:cNvCxnSpPr>
            <a:cxnSpLocks/>
            <a:endCxn id="2" idx="7"/>
          </p:cNvCxnSpPr>
          <p:nvPr/>
        </p:nvCxnSpPr>
        <p:spPr>
          <a:xfrm flipH="1">
            <a:off x="11566775" y="3333849"/>
            <a:ext cx="715241" cy="698836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20A00C6E-5908-6A3F-1886-87CD9443FB34}"/>
              </a:ext>
            </a:extLst>
          </p:cNvPr>
          <p:cNvSpPr/>
          <p:nvPr/>
        </p:nvSpPr>
        <p:spPr>
          <a:xfrm>
            <a:off x="13304503" y="3895782"/>
            <a:ext cx="1008993" cy="9616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10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1F52F2A-37AC-9071-CB0F-0C6146870596}"/>
              </a:ext>
            </a:extLst>
          </p:cNvPr>
          <p:cNvCxnSpPr>
            <a:cxnSpLocks/>
          </p:cNvCxnSpPr>
          <p:nvPr/>
        </p:nvCxnSpPr>
        <p:spPr>
          <a:xfrm>
            <a:off x="12968426" y="3340409"/>
            <a:ext cx="589196" cy="62648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91871C68-BD65-A79E-9345-E16EA9662B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1750" y="2730578"/>
            <a:ext cx="1462314" cy="1462314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99F9B679-EF90-EADD-B801-4CAFC722149F}"/>
              </a:ext>
            </a:extLst>
          </p:cNvPr>
          <p:cNvSpPr/>
          <p:nvPr/>
        </p:nvSpPr>
        <p:spPr>
          <a:xfrm>
            <a:off x="10658411" y="2143748"/>
            <a:ext cx="1008993" cy="9616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149A9F-BFF8-235A-C882-38C08FB77F8B}"/>
              </a:ext>
            </a:extLst>
          </p:cNvPr>
          <p:cNvSpPr txBox="1"/>
          <p:nvPr/>
        </p:nvSpPr>
        <p:spPr>
          <a:xfrm>
            <a:off x="348341" y="7341211"/>
            <a:ext cx="1179235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노드가 존재하므로 삽입할 값과 현재 노드의 값을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비교한다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3(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노드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) &gt; 1(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삽입할 값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)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이므로 삽입 값이</a:t>
            </a:r>
            <a:r>
              <a:rPr lang="ko-KR" altLang="en-US" sz="3200" b="1" dirty="0">
                <a:solidFill>
                  <a:schemeClr val="accent4"/>
                </a:solidFill>
              </a:rPr>
              <a:t> </a:t>
            </a:r>
            <a:r>
              <a:rPr lang="ko-KR" altLang="en-US" sz="3200" b="1" dirty="0">
                <a:solidFill>
                  <a:srgbClr val="FF0000"/>
                </a:solidFill>
              </a:rPr>
              <a:t>더 작다</a:t>
            </a:r>
            <a:r>
              <a:rPr lang="en-US" altLang="ko-KR" sz="3200" b="1" dirty="0">
                <a:solidFill>
                  <a:schemeClr val="accent4"/>
                </a:solidFill>
              </a:rPr>
              <a:t>.</a:t>
            </a:r>
          </a:p>
          <a:p>
            <a:endParaRPr lang="en-US" altLang="ko-KR" sz="3200" b="1" dirty="0">
              <a:solidFill>
                <a:schemeClr val="accent4"/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고로</a:t>
            </a:r>
            <a:r>
              <a:rPr lang="ko-KR" altLang="en-US" sz="3200" b="1" dirty="0">
                <a:solidFill>
                  <a:schemeClr val="accent4"/>
                </a:solidFill>
              </a:rPr>
              <a:t> </a:t>
            </a:r>
            <a:r>
              <a:rPr lang="ko-KR" altLang="en-US" sz="3200" b="1" dirty="0">
                <a:solidFill>
                  <a:srgbClr val="FF0000"/>
                </a:solidFill>
              </a:rPr>
              <a:t>왼쪽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으로 이동한다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159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7D530B-FFE0-EDFE-ADC6-998847DCDE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65905C16-A8DE-A788-9D04-5A410E4AD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이진 검색 트리의 삽입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B6C47879-918C-DBC7-A657-6E21D30700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3D8A54-1072-F071-7B48-C3ACAF93C218}"/>
              </a:ext>
            </a:extLst>
          </p:cNvPr>
          <p:cNvSpPr txBox="1"/>
          <p:nvPr/>
        </p:nvSpPr>
        <p:spPr>
          <a:xfrm>
            <a:off x="2143100" y="6397841"/>
            <a:ext cx="5302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문제 상황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값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을 삽입하기</a:t>
            </a:r>
            <a:endParaRPr lang="en-US" altLang="ko-KR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362E1CD-68D9-DCEE-324E-6C4A32F62B70}"/>
              </a:ext>
            </a:extLst>
          </p:cNvPr>
          <p:cNvSpPr/>
          <p:nvPr/>
        </p:nvSpPr>
        <p:spPr>
          <a:xfrm>
            <a:off x="12140701" y="2500039"/>
            <a:ext cx="1008993" cy="961696"/>
          </a:xfrm>
          <a:prstGeom prst="ellipse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8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B0614079-E3D6-6D26-C953-A0B06E2301E6}"/>
              </a:ext>
            </a:extLst>
          </p:cNvPr>
          <p:cNvSpPr/>
          <p:nvPr/>
        </p:nvSpPr>
        <p:spPr>
          <a:xfrm>
            <a:off x="10705546" y="3891848"/>
            <a:ext cx="1008993" cy="9616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EB37F3D7-B0E9-E0F7-A533-5494DD29EAAC}"/>
              </a:ext>
            </a:extLst>
          </p:cNvPr>
          <p:cNvCxnSpPr>
            <a:cxnSpLocks/>
            <a:endCxn id="2" idx="7"/>
          </p:cNvCxnSpPr>
          <p:nvPr/>
        </p:nvCxnSpPr>
        <p:spPr>
          <a:xfrm flipH="1">
            <a:off x="11566775" y="3333849"/>
            <a:ext cx="715241" cy="698836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A5630AA4-F2D2-7DA4-C4A7-3D4C1015C0A1}"/>
              </a:ext>
            </a:extLst>
          </p:cNvPr>
          <p:cNvSpPr/>
          <p:nvPr/>
        </p:nvSpPr>
        <p:spPr>
          <a:xfrm>
            <a:off x="13304503" y="3895782"/>
            <a:ext cx="1008993" cy="9616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10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056E61D-9209-3B50-9941-0B580BB3DE51}"/>
              </a:ext>
            </a:extLst>
          </p:cNvPr>
          <p:cNvCxnSpPr>
            <a:cxnSpLocks/>
          </p:cNvCxnSpPr>
          <p:nvPr/>
        </p:nvCxnSpPr>
        <p:spPr>
          <a:xfrm>
            <a:off x="12968426" y="3340409"/>
            <a:ext cx="589196" cy="62648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75D4EAA9-E53D-C2BC-26E9-D0369A287F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859" y="5798969"/>
            <a:ext cx="1462314" cy="1462314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5B8F661C-A08D-1CA6-CA1C-44DE7FB282C4}"/>
              </a:ext>
            </a:extLst>
          </p:cNvPr>
          <p:cNvSpPr/>
          <p:nvPr/>
        </p:nvSpPr>
        <p:spPr>
          <a:xfrm>
            <a:off x="9606520" y="5212139"/>
            <a:ext cx="1008993" cy="9616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E4CC47-51C6-8396-DF14-4BB723C9C8A3}"/>
              </a:ext>
            </a:extLst>
          </p:cNvPr>
          <p:cNvSpPr txBox="1"/>
          <p:nvPr/>
        </p:nvSpPr>
        <p:spPr>
          <a:xfrm>
            <a:off x="348341" y="7341211"/>
            <a:ext cx="1179235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왼쪽으로 이동했지만 아무것도 존재하지 않는다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그렇다면</a:t>
            </a:r>
            <a:r>
              <a:rPr lang="ko-KR" altLang="en-US" sz="3200" b="1" dirty="0">
                <a:solidFill>
                  <a:schemeClr val="accent4"/>
                </a:solidFill>
              </a:rPr>
              <a:t> </a:t>
            </a:r>
            <a:r>
              <a:rPr lang="ko-KR" altLang="en-US" sz="3200" b="1" dirty="0">
                <a:solidFill>
                  <a:srgbClr val="FF0000"/>
                </a:solidFill>
              </a:rPr>
              <a:t>중복되는 값이 없다는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의미이므로 삽입을 해준다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삽입 절차가 끝났으므로 복귀한다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5FCCE81A-9AFD-4FBC-05CE-BA0AD638A358}"/>
              </a:ext>
            </a:extLst>
          </p:cNvPr>
          <p:cNvCxnSpPr>
            <a:cxnSpLocks/>
          </p:cNvCxnSpPr>
          <p:nvPr/>
        </p:nvCxnSpPr>
        <p:spPr>
          <a:xfrm flipH="1">
            <a:off x="10371223" y="4698432"/>
            <a:ext cx="449682" cy="571822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945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82F186-2F76-1BA7-E40C-D02D4A6B5A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E0E364BB-CFEF-EA78-E95A-1BEA370D5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이진 검색 트리의 삽입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20118A5-BAF0-0077-8448-17689A9E64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65F2CA-DF3B-53F1-01BF-DE1971066869}"/>
              </a:ext>
            </a:extLst>
          </p:cNvPr>
          <p:cNvSpPr txBox="1"/>
          <p:nvPr/>
        </p:nvSpPr>
        <p:spPr>
          <a:xfrm>
            <a:off x="2143100" y="6397841"/>
            <a:ext cx="5302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문제 상황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값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10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을 삽입하기</a:t>
            </a:r>
            <a:endParaRPr lang="en-US" altLang="ko-KR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97AA863-74DE-3427-BF4E-124F43653FD4}"/>
              </a:ext>
            </a:extLst>
          </p:cNvPr>
          <p:cNvSpPr/>
          <p:nvPr/>
        </p:nvSpPr>
        <p:spPr>
          <a:xfrm>
            <a:off x="12140701" y="2500039"/>
            <a:ext cx="1008993" cy="961696"/>
          </a:xfrm>
          <a:prstGeom prst="ellipse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8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84ABD61-0B3C-F152-BE73-FF48F78DFDC1}"/>
              </a:ext>
            </a:extLst>
          </p:cNvPr>
          <p:cNvSpPr/>
          <p:nvPr/>
        </p:nvSpPr>
        <p:spPr>
          <a:xfrm>
            <a:off x="10705546" y="3891848"/>
            <a:ext cx="1008993" cy="9616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338733B-60D8-6B61-2C82-95F73C3C7A13}"/>
              </a:ext>
            </a:extLst>
          </p:cNvPr>
          <p:cNvCxnSpPr>
            <a:cxnSpLocks/>
            <a:endCxn id="2" idx="7"/>
          </p:cNvCxnSpPr>
          <p:nvPr/>
        </p:nvCxnSpPr>
        <p:spPr>
          <a:xfrm flipH="1">
            <a:off x="11566775" y="3333849"/>
            <a:ext cx="715241" cy="698836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B697DABB-AD7A-CE49-0C13-B7F81CACCEC9}"/>
              </a:ext>
            </a:extLst>
          </p:cNvPr>
          <p:cNvSpPr/>
          <p:nvPr/>
        </p:nvSpPr>
        <p:spPr>
          <a:xfrm>
            <a:off x="13304503" y="3895782"/>
            <a:ext cx="1008993" cy="9616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10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E923F83-7DC1-6257-07AD-FFC1721DCF16}"/>
              </a:ext>
            </a:extLst>
          </p:cNvPr>
          <p:cNvCxnSpPr>
            <a:cxnSpLocks/>
          </p:cNvCxnSpPr>
          <p:nvPr/>
        </p:nvCxnSpPr>
        <p:spPr>
          <a:xfrm>
            <a:off x="12968426" y="3340409"/>
            <a:ext cx="589196" cy="62648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29DAA1C8-046D-9FAD-315F-1CA5C4824BFD}"/>
              </a:ext>
            </a:extLst>
          </p:cNvPr>
          <p:cNvSpPr/>
          <p:nvPr/>
        </p:nvSpPr>
        <p:spPr>
          <a:xfrm>
            <a:off x="9606520" y="5212139"/>
            <a:ext cx="1008993" cy="9616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83D5FD-1C9E-D063-9982-6172EE93A342}"/>
              </a:ext>
            </a:extLst>
          </p:cNvPr>
          <p:cNvSpPr txBox="1"/>
          <p:nvPr/>
        </p:nvSpPr>
        <p:spPr>
          <a:xfrm>
            <a:off x="348341" y="7341211"/>
            <a:ext cx="1179235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노드가 존재하므로 삽입할 값과 현재 노드의 값을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비교한다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3(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노드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) &gt; 10(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삽입할 값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)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이므로 삽입 값이</a:t>
            </a:r>
            <a:r>
              <a:rPr lang="ko-KR" altLang="en-US" sz="3200" b="1" dirty="0">
                <a:solidFill>
                  <a:schemeClr val="accent4"/>
                </a:solidFill>
              </a:rPr>
              <a:t> </a:t>
            </a:r>
            <a:r>
              <a:rPr lang="ko-KR" altLang="en-US" sz="3200" b="1" dirty="0">
                <a:solidFill>
                  <a:srgbClr val="FF0000"/>
                </a:solidFill>
              </a:rPr>
              <a:t>더 크다</a:t>
            </a:r>
            <a:r>
              <a:rPr lang="en-US" altLang="ko-KR" sz="3200" b="1" dirty="0">
                <a:solidFill>
                  <a:schemeClr val="accent4"/>
                </a:solidFill>
              </a:rPr>
              <a:t>.</a:t>
            </a:r>
          </a:p>
          <a:p>
            <a:endParaRPr lang="en-US" altLang="ko-KR" sz="3200" b="1" dirty="0">
              <a:solidFill>
                <a:schemeClr val="accent4"/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고로</a:t>
            </a:r>
            <a:r>
              <a:rPr lang="ko-KR" altLang="en-US" sz="3200" b="1" dirty="0">
                <a:solidFill>
                  <a:schemeClr val="accent4"/>
                </a:solidFill>
              </a:rPr>
              <a:t> </a:t>
            </a:r>
            <a:r>
              <a:rPr lang="ko-KR" altLang="en-US" sz="3200" b="1" dirty="0">
                <a:solidFill>
                  <a:srgbClr val="FF0000"/>
                </a:solidFill>
              </a:rPr>
              <a:t>오른쪽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으로 이동한다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12CA7781-FD72-240E-08FE-598CCBBCE8FD}"/>
              </a:ext>
            </a:extLst>
          </p:cNvPr>
          <p:cNvCxnSpPr>
            <a:cxnSpLocks/>
          </p:cNvCxnSpPr>
          <p:nvPr/>
        </p:nvCxnSpPr>
        <p:spPr>
          <a:xfrm flipH="1">
            <a:off x="10371223" y="4698432"/>
            <a:ext cx="449682" cy="571822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BF4FD05C-97B0-3577-0B1F-58C6BD7663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4040" y="1286839"/>
            <a:ext cx="1462314" cy="1462314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A13AE782-9E2E-2749-DDDB-99A6777ECBD4}"/>
              </a:ext>
            </a:extLst>
          </p:cNvPr>
          <p:cNvSpPr/>
          <p:nvPr/>
        </p:nvSpPr>
        <p:spPr>
          <a:xfrm>
            <a:off x="12140701" y="700009"/>
            <a:ext cx="1008993" cy="9616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10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173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95679A-BE38-E5B2-25A4-7AD6BC982F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5BDBA149-20E6-D6BC-C80B-641F378AD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이진 검색 트리의 삽입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68F31359-F557-06B2-A1F4-63DBD91AC0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20FDC4-E61B-025D-7185-36196AE69BF1}"/>
              </a:ext>
            </a:extLst>
          </p:cNvPr>
          <p:cNvSpPr txBox="1"/>
          <p:nvPr/>
        </p:nvSpPr>
        <p:spPr>
          <a:xfrm>
            <a:off x="2143100" y="6397841"/>
            <a:ext cx="5302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문제 상황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값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10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을 삽입하기</a:t>
            </a:r>
            <a:endParaRPr lang="en-US" altLang="ko-KR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5CE6837-73C9-7AD3-0EF5-F46794F3BEF8}"/>
              </a:ext>
            </a:extLst>
          </p:cNvPr>
          <p:cNvSpPr/>
          <p:nvPr/>
        </p:nvSpPr>
        <p:spPr>
          <a:xfrm>
            <a:off x="12140701" y="2500039"/>
            <a:ext cx="1008993" cy="961696"/>
          </a:xfrm>
          <a:prstGeom prst="ellipse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8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2536A5-D8BC-3286-6275-23A7D39D4D4E}"/>
              </a:ext>
            </a:extLst>
          </p:cNvPr>
          <p:cNvSpPr/>
          <p:nvPr/>
        </p:nvSpPr>
        <p:spPr>
          <a:xfrm>
            <a:off x="10705546" y="3891848"/>
            <a:ext cx="1008993" cy="9616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4BC0D0B-510F-1EA9-286F-441A16B7B9F6}"/>
              </a:ext>
            </a:extLst>
          </p:cNvPr>
          <p:cNvCxnSpPr>
            <a:cxnSpLocks/>
            <a:endCxn id="2" idx="7"/>
          </p:cNvCxnSpPr>
          <p:nvPr/>
        </p:nvCxnSpPr>
        <p:spPr>
          <a:xfrm flipH="1">
            <a:off x="11566775" y="3333849"/>
            <a:ext cx="715241" cy="698836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09F2CFF1-3219-E917-1B14-B7DC4DCF2D89}"/>
              </a:ext>
            </a:extLst>
          </p:cNvPr>
          <p:cNvSpPr/>
          <p:nvPr/>
        </p:nvSpPr>
        <p:spPr>
          <a:xfrm>
            <a:off x="13304503" y="3895782"/>
            <a:ext cx="1008993" cy="9616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10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CBAE7F8-02E0-0BD1-B19E-515650573503}"/>
              </a:ext>
            </a:extLst>
          </p:cNvPr>
          <p:cNvCxnSpPr>
            <a:cxnSpLocks/>
          </p:cNvCxnSpPr>
          <p:nvPr/>
        </p:nvCxnSpPr>
        <p:spPr>
          <a:xfrm>
            <a:off x="12968426" y="3340409"/>
            <a:ext cx="589196" cy="62648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C3761573-E6E3-9FC8-BEA4-B7201DB3C34B}"/>
              </a:ext>
            </a:extLst>
          </p:cNvPr>
          <p:cNvSpPr/>
          <p:nvPr/>
        </p:nvSpPr>
        <p:spPr>
          <a:xfrm>
            <a:off x="9606520" y="5212139"/>
            <a:ext cx="1008993" cy="9616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B3408F-0612-3F10-4888-FFCB91F26D2A}"/>
              </a:ext>
            </a:extLst>
          </p:cNvPr>
          <p:cNvSpPr txBox="1"/>
          <p:nvPr/>
        </p:nvSpPr>
        <p:spPr>
          <a:xfrm>
            <a:off x="348341" y="7341211"/>
            <a:ext cx="157334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노드가 존재하므로 삽입할 값과 현재 노드의 값을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비교한다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10(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노드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) == 10(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삽입할 값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)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이므로 삽입 값과 현재 값이 </a:t>
            </a:r>
            <a:r>
              <a:rPr lang="ko-KR" altLang="en-US" sz="3200" b="1" dirty="0">
                <a:solidFill>
                  <a:srgbClr val="FF0000"/>
                </a:solidFill>
              </a:rPr>
              <a:t>같다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accent4"/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이진 검색 트리는 일반적으로 중복을 허용하지 않으므로 </a:t>
            </a:r>
            <a:r>
              <a:rPr lang="ko-KR" altLang="en-US" sz="3200" b="1" dirty="0">
                <a:solidFill>
                  <a:srgbClr val="FF0000"/>
                </a:solidFill>
              </a:rPr>
              <a:t>아무것도 하지 않고 복귀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EC65017E-7948-EB4F-D9E9-63F4F7BD7D25}"/>
              </a:ext>
            </a:extLst>
          </p:cNvPr>
          <p:cNvCxnSpPr>
            <a:cxnSpLocks/>
          </p:cNvCxnSpPr>
          <p:nvPr/>
        </p:nvCxnSpPr>
        <p:spPr>
          <a:xfrm flipH="1">
            <a:off x="10371223" y="4698432"/>
            <a:ext cx="449682" cy="571822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F7325F43-A682-1649-DCCD-FC9928EA8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9694" y="2730578"/>
            <a:ext cx="1462314" cy="1462314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E4B6D196-686D-015A-0531-086DD220A6CA}"/>
              </a:ext>
            </a:extLst>
          </p:cNvPr>
          <p:cNvSpPr/>
          <p:nvPr/>
        </p:nvSpPr>
        <p:spPr>
          <a:xfrm>
            <a:off x="13376355" y="2143748"/>
            <a:ext cx="1008993" cy="9616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10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527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D23EEF-EE43-27A8-072B-08E8A8D4E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B639D108-531A-DE0E-A035-A7E5D6D3A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이진 검색 트리의 검색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4BC070F4-54A9-1BBB-69F5-9D3F83E1F4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8D33DD-F015-5D43-68A8-99ED3F0FFF29}"/>
              </a:ext>
            </a:extLst>
          </p:cNvPr>
          <p:cNvSpPr txBox="1"/>
          <p:nvPr/>
        </p:nvSpPr>
        <p:spPr>
          <a:xfrm>
            <a:off x="2143100" y="6397841"/>
            <a:ext cx="5302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문제 상황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값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을 찾기</a:t>
            </a:r>
            <a:endParaRPr lang="en-US" altLang="ko-KR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24415BC-2B6D-715B-71F0-798B644F92B7}"/>
              </a:ext>
            </a:extLst>
          </p:cNvPr>
          <p:cNvSpPr/>
          <p:nvPr/>
        </p:nvSpPr>
        <p:spPr>
          <a:xfrm>
            <a:off x="12140701" y="2500039"/>
            <a:ext cx="1008993" cy="961696"/>
          </a:xfrm>
          <a:prstGeom prst="ellipse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8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C743B460-C1ED-4949-2B63-0AAEC7FEB064}"/>
              </a:ext>
            </a:extLst>
          </p:cNvPr>
          <p:cNvSpPr/>
          <p:nvPr/>
        </p:nvSpPr>
        <p:spPr>
          <a:xfrm>
            <a:off x="10705546" y="3891848"/>
            <a:ext cx="1008993" cy="9616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DA09EBFB-9435-EF0D-43B4-5645F40A508E}"/>
              </a:ext>
            </a:extLst>
          </p:cNvPr>
          <p:cNvCxnSpPr>
            <a:cxnSpLocks/>
            <a:endCxn id="2" idx="7"/>
          </p:cNvCxnSpPr>
          <p:nvPr/>
        </p:nvCxnSpPr>
        <p:spPr>
          <a:xfrm flipH="1">
            <a:off x="11566775" y="3333849"/>
            <a:ext cx="715241" cy="698836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2BB26BDC-E42B-93E0-7A1C-043FE04C51E5}"/>
              </a:ext>
            </a:extLst>
          </p:cNvPr>
          <p:cNvSpPr/>
          <p:nvPr/>
        </p:nvSpPr>
        <p:spPr>
          <a:xfrm>
            <a:off x="13304503" y="3895782"/>
            <a:ext cx="1008993" cy="9616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10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016290F-CBC8-C7EB-E477-A72014FA7924}"/>
              </a:ext>
            </a:extLst>
          </p:cNvPr>
          <p:cNvCxnSpPr>
            <a:cxnSpLocks/>
          </p:cNvCxnSpPr>
          <p:nvPr/>
        </p:nvCxnSpPr>
        <p:spPr>
          <a:xfrm>
            <a:off x="12968426" y="3340409"/>
            <a:ext cx="589196" cy="62648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52E746D0-82AC-800E-B18B-95A4AF8F4948}"/>
              </a:ext>
            </a:extLst>
          </p:cNvPr>
          <p:cNvSpPr/>
          <p:nvPr/>
        </p:nvSpPr>
        <p:spPr>
          <a:xfrm>
            <a:off x="9606520" y="5212139"/>
            <a:ext cx="1008993" cy="9616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C2DBAF-8B67-DE6E-AFF3-0A5D4DA58C40}"/>
              </a:ext>
            </a:extLst>
          </p:cNvPr>
          <p:cNvSpPr txBox="1"/>
          <p:nvPr/>
        </p:nvSpPr>
        <p:spPr>
          <a:xfrm>
            <a:off x="348341" y="7341211"/>
            <a:ext cx="157334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노드가 존재하므로 삽입할 값과 현재 노드의 값을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비교한다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8(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노드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)  &gt; 7(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찾을 값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)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이므로 찾을 값이 더 </a:t>
            </a:r>
            <a:r>
              <a:rPr lang="ko-KR" altLang="en-US" sz="3200" b="1" dirty="0">
                <a:solidFill>
                  <a:srgbClr val="FF0000"/>
                </a:solidFill>
              </a:rPr>
              <a:t>작다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accent4"/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고로</a:t>
            </a:r>
            <a:r>
              <a:rPr lang="ko-KR" altLang="en-US" sz="3200" b="1" dirty="0">
                <a:solidFill>
                  <a:schemeClr val="accent4"/>
                </a:solidFill>
              </a:rPr>
              <a:t> </a:t>
            </a:r>
            <a:r>
              <a:rPr lang="ko-KR" altLang="en-US" sz="3200" b="1" dirty="0">
                <a:solidFill>
                  <a:srgbClr val="FF0000"/>
                </a:solidFill>
              </a:rPr>
              <a:t>왼쪽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으로 이동한다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33AFD97B-0368-08B4-3482-5361CE7203AC}"/>
              </a:ext>
            </a:extLst>
          </p:cNvPr>
          <p:cNvCxnSpPr>
            <a:cxnSpLocks/>
          </p:cNvCxnSpPr>
          <p:nvPr/>
        </p:nvCxnSpPr>
        <p:spPr>
          <a:xfrm flipH="1">
            <a:off x="10371223" y="4698432"/>
            <a:ext cx="449682" cy="571822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6AE4CD63-1575-876F-B54D-E3CE5186A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4040" y="1286839"/>
            <a:ext cx="1462314" cy="146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486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8F0073-CC49-80C8-F26F-A592771EF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48B00722-7137-7F8F-BB38-0C340982E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이진 검색 트리의 검색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FD02C1A4-ACE3-4B6E-CA5A-DDA5F36A1B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57E7BC-F54B-6AF9-24D9-B94C0F14FEEE}"/>
              </a:ext>
            </a:extLst>
          </p:cNvPr>
          <p:cNvSpPr txBox="1"/>
          <p:nvPr/>
        </p:nvSpPr>
        <p:spPr>
          <a:xfrm>
            <a:off x="2143100" y="6397841"/>
            <a:ext cx="5302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문제 상황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값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을 찾기</a:t>
            </a:r>
            <a:endParaRPr lang="en-US" altLang="ko-KR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4703644-2A34-1073-809B-08058F18572A}"/>
              </a:ext>
            </a:extLst>
          </p:cNvPr>
          <p:cNvSpPr/>
          <p:nvPr/>
        </p:nvSpPr>
        <p:spPr>
          <a:xfrm>
            <a:off x="12140701" y="2500039"/>
            <a:ext cx="1008993" cy="961696"/>
          </a:xfrm>
          <a:prstGeom prst="ellipse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8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60EC0ED3-05E4-E66C-7748-330AAFE9881F}"/>
              </a:ext>
            </a:extLst>
          </p:cNvPr>
          <p:cNvSpPr/>
          <p:nvPr/>
        </p:nvSpPr>
        <p:spPr>
          <a:xfrm>
            <a:off x="10705546" y="3891848"/>
            <a:ext cx="1008993" cy="9616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430B9F1B-E919-76FC-9903-D7DB1DF7EB88}"/>
              </a:ext>
            </a:extLst>
          </p:cNvPr>
          <p:cNvCxnSpPr>
            <a:cxnSpLocks/>
            <a:endCxn id="2" idx="7"/>
          </p:cNvCxnSpPr>
          <p:nvPr/>
        </p:nvCxnSpPr>
        <p:spPr>
          <a:xfrm flipH="1">
            <a:off x="11566775" y="3333849"/>
            <a:ext cx="715241" cy="698836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94407B0A-00BA-94D1-1424-70306DD5BCCB}"/>
              </a:ext>
            </a:extLst>
          </p:cNvPr>
          <p:cNvSpPr/>
          <p:nvPr/>
        </p:nvSpPr>
        <p:spPr>
          <a:xfrm>
            <a:off x="13304503" y="3895782"/>
            <a:ext cx="1008993" cy="9616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10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6D0F7F4-2482-5132-2432-D4369B97F4C9}"/>
              </a:ext>
            </a:extLst>
          </p:cNvPr>
          <p:cNvCxnSpPr>
            <a:cxnSpLocks/>
          </p:cNvCxnSpPr>
          <p:nvPr/>
        </p:nvCxnSpPr>
        <p:spPr>
          <a:xfrm>
            <a:off x="12968426" y="3340409"/>
            <a:ext cx="589196" cy="62648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43703D56-F98A-994B-F055-849619C65BDC}"/>
              </a:ext>
            </a:extLst>
          </p:cNvPr>
          <p:cNvSpPr/>
          <p:nvPr/>
        </p:nvSpPr>
        <p:spPr>
          <a:xfrm>
            <a:off x="9606520" y="5212139"/>
            <a:ext cx="1008993" cy="9616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430A31-C9F2-3BFF-0735-89A041717FAB}"/>
              </a:ext>
            </a:extLst>
          </p:cNvPr>
          <p:cNvSpPr txBox="1"/>
          <p:nvPr/>
        </p:nvSpPr>
        <p:spPr>
          <a:xfrm>
            <a:off x="348341" y="7341211"/>
            <a:ext cx="157334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노드가 존재하므로 삽입할 값과 현재 노드의 값을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비교한다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3(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노드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)  &lt; 7(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찾을 값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)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이므로 찾을 값이 더 </a:t>
            </a:r>
            <a:r>
              <a:rPr lang="ko-KR" altLang="en-US" sz="3200" b="1" dirty="0">
                <a:solidFill>
                  <a:srgbClr val="FF0000"/>
                </a:solidFill>
              </a:rPr>
              <a:t>크다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accent4"/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고로</a:t>
            </a:r>
            <a:r>
              <a:rPr lang="ko-KR" altLang="en-US" sz="3200" b="1" dirty="0">
                <a:solidFill>
                  <a:schemeClr val="accent4"/>
                </a:solidFill>
              </a:rPr>
              <a:t> </a:t>
            </a:r>
            <a:r>
              <a:rPr lang="ko-KR" altLang="en-US" sz="3200" b="1" dirty="0">
                <a:solidFill>
                  <a:srgbClr val="FF0000"/>
                </a:solidFill>
              </a:rPr>
              <a:t>오른쪽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으로 이동한다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0ECC7B3-44F4-118C-9B2D-001C8CA829C1}"/>
              </a:ext>
            </a:extLst>
          </p:cNvPr>
          <p:cNvCxnSpPr>
            <a:cxnSpLocks/>
          </p:cNvCxnSpPr>
          <p:nvPr/>
        </p:nvCxnSpPr>
        <p:spPr>
          <a:xfrm flipH="1">
            <a:off x="10371223" y="4698432"/>
            <a:ext cx="449682" cy="571822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00D40E9D-8660-086B-8BE8-5C90C69402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5004" y="2743981"/>
            <a:ext cx="1462314" cy="146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234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목차</a:t>
            </a:r>
            <a:endParaRPr kumimoji="1" lang="ja-JP" altLang="en-US" b="1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tx1">
                    <a:lumMod val="50000"/>
                  </a:schemeClr>
                </a:solidFill>
              </a:rPr>
              <a:t>기본적인 이진 트리들</a:t>
            </a:r>
            <a:endParaRPr lang="en-US" altLang="ko-KR" b="1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ko-KR" altLang="en-US" b="1" dirty="0">
                <a:solidFill>
                  <a:schemeClr val="tx1">
                    <a:lumMod val="50000"/>
                  </a:schemeClr>
                </a:solidFill>
              </a:rPr>
              <a:t>이진 검색 </a:t>
            </a:r>
            <a:r>
              <a:rPr lang="ko-KR" altLang="en-US" b="1" dirty="0" err="1">
                <a:solidFill>
                  <a:schemeClr val="tx1">
                    <a:lumMod val="50000"/>
                  </a:schemeClr>
                </a:solidFill>
              </a:rPr>
              <a:t>트리란</a:t>
            </a:r>
            <a:r>
              <a:rPr lang="en-US" altLang="ko-KR" b="1" dirty="0">
                <a:solidFill>
                  <a:schemeClr val="tx1">
                    <a:lumMod val="50000"/>
                  </a:schemeClr>
                </a:solidFill>
              </a:rPr>
              <a:t>?</a:t>
            </a:r>
          </a:p>
          <a:p>
            <a:r>
              <a:rPr lang="ko-KR" altLang="en-US" b="1" dirty="0">
                <a:solidFill>
                  <a:schemeClr val="tx1">
                    <a:lumMod val="50000"/>
                  </a:schemeClr>
                </a:solidFill>
              </a:rPr>
              <a:t>이진 검색 트리의 삽입과 검색</a:t>
            </a:r>
            <a:endParaRPr lang="en-US" altLang="ko-KR" b="1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ko-KR" altLang="en-US" b="1" dirty="0">
                <a:solidFill>
                  <a:schemeClr val="tx1">
                    <a:lumMod val="50000"/>
                  </a:schemeClr>
                </a:solidFill>
              </a:rPr>
              <a:t>이진 검색 트리의 삭제</a:t>
            </a:r>
            <a:endParaRPr lang="en-US" altLang="ko-KR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442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31D1D8-7F8E-CB9A-B843-497A7F311B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2B96BCEA-C7C6-4870-2C6B-281A47397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이진 검색 트리의 검색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9EBB7235-B6B7-B11D-7941-91A6C06443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B5CF4B-76A4-E07B-1359-F84AAF66F189}"/>
              </a:ext>
            </a:extLst>
          </p:cNvPr>
          <p:cNvSpPr txBox="1"/>
          <p:nvPr/>
        </p:nvSpPr>
        <p:spPr>
          <a:xfrm>
            <a:off x="2143100" y="6397841"/>
            <a:ext cx="5302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문제 상황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값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을 찾기</a:t>
            </a:r>
            <a:endParaRPr lang="en-US" altLang="ko-KR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2591A91-456D-B8FE-914F-3C85F2E77902}"/>
              </a:ext>
            </a:extLst>
          </p:cNvPr>
          <p:cNvSpPr/>
          <p:nvPr/>
        </p:nvSpPr>
        <p:spPr>
          <a:xfrm>
            <a:off x="12140701" y="2500039"/>
            <a:ext cx="1008993" cy="961696"/>
          </a:xfrm>
          <a:prstGeom prst="ellipse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8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02D5ADA2-EDB4-ED8B-248B-1E9BF7623840}"/>
              </a:ext>
            </a:extLst>
          </p:cNvPr>
          <p:cNvSpPr/>
          <p:nvPr/>
        </p:nvSpPr>
        <p:spPr>
          <a:xfrm>
            <a:off x="10705546" y="3891848"/>
            <a:ext cx="1008993" cy="9616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931AAFBC-88AD-2E80-8AD3-BEA2D4EA1E80}"/>
              </a:ext>
            </a:extLst>
          </p:cNvPr>
          <p:cNvCxnSpPr>
            <a:cxnSpLocks/>
            <a:endCxn id="2" idx="7"/>
          </p:cNvCxnSpPr>
          <p:nvPr/>
        </p:nvCxnSpPr>
        <p:spPr>
          <a:xfrm flipH="1">
            <a:off x="11566775" y="3333849"/>
            <a:ext cx="715241" cy="698836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92308764-C0C5-4D1C-194C-207B1C377E76}"/>
              </a:ext>
            </a:extLst>
          </p:cNvPr>
          <p:cNvSpPr/>
          <p:nvPr/>
        </p:nvSpPr>
        <p:spPr>
          <a:xfrm>
            <a:off x="13304503" y="3895782"/>
            <a:ext cx="1008993" cy="9616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10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B35ABFE-E39C-7B01-0D95-7890023684D7}"/>
              </a:ext>
            </a:extLst>
          </p:cNvPr>
          <p:cNvCxnSpPr>
            <a:cxnSpLocks/>
          </p:cNvCxnSpPr>
          <p:nvPr/>
        </p:nvCxnSpPr>
        <p:spPr>
          <a:xfrm>
            <a:off x="12968426" y="3340409"/>
            <a:ext cx="589196" cy="62648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65DB8259-CCF0-1F6C-5AFC-260F0BA1C803}"/>
              </a:ext>
            </a:extLst>
          </p:cNvPr>
          <p:cNvSpPr/>
          <p:nvPr/>
        </p:nvSpPr>
        <p:spPr>
          <a:xfrm>
            <a:off x="9606520" y="5212139"/>
            <a:ext cx="1008993" cy="9616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BA2B6F-A31D-DFAD-7F30-3ED67328F9D0}"/>
              </a:ext>
            </a:extLst>
          </p:cNvPr>
          <p:cNvSpPr txBox="1"/>
          <p:nvPr/>
        </p:nvSpPr>
        <p:spPr>
          <a:xfrm>
            <a:off x="348341" y="7341211"/>
            <a:ext cx="157334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노드가 존재 하지 않는다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탐색 과정에서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7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을 찾지 못했으므로 실패 했다는 메시지를 들고 복귀한다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A1DC9827-B665-83A1-3814-19AC6966D60C}"/>
              </a:ext>
            </a:extLst>
          </p:cNvPr>
          <p:cNvCxnSpPr>
            <a:cxnSpLocks/>
          </p:cNvCxnSpPr>
          <p:nvPr/>
        </p:nvCxnSpPr>
        <p:spPr>
          <a:xfrm flipH="1">
            <a:off x="10371223" y="4698432"/>
            <a:ext cx="449682" cy="571822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CFC511F5-A2C3-9147-38EF-499963CE8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544" y="4844479"/>
            <a:ext cx="1462314" cy="1462314"/>
          </a:xfrm>
          <a:prstGeom prst="rect">
            <a:avLst/>
          </a:prstGeom>
        </p:spPr>
      </p:pic>
      <p:pic>
        <p:nvPicPr>
          <p:cNvPr id="15" name="그림 14" descr="달, 그래픽이(가) 표시된 사진&#10;&#10;자동 생성된 설명">
            <a:extLst>
              <a:ext uri="{FF2B5EF4-FFF2-40B4-BE49-F238E27FC236}">
                <a16:creationId xmlns:a16="http://schemas.microsoft.com/office/drawing/2014/main" id="{719914B8-B384-9B34-00EA-590E169D51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120645" y="4887221"/>
            <a:ext cx="967536" cy="72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61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F90369-3414-2C31-95FF-BC8A1EB63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AF081B0A-A5F3-42E9-2DE4-7842FC14A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이진 검색 트리의 삭제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35EAE3C9-6C31-A809-D83F-B0AEF71301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904C53F-0091-004F-375A-7170440C6A57}"/>
              </a:ext>
            </a:extLst>
          </p:cNvPr>
          <p:cNvSpPr/>
          <p:nvPr/>
        </p:nvSpPr>
        <p:spPr>
          <a:xfrm>
            <a:off x="13446987" y="2022134"/>
            <a:ext cx="1008993" cy="961696"/>
          </a:xfrm>
          <a:prstGeom prst="ellipse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8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3974A93-1743-C216-9BEB-FD0D4477BF82}"/>
              </a:ext>
            </a:extLst>
          </p:cNvPr>
          <p:cNvSpPr/>
          <p:nvPr/>
        </p:nvSpPr>
        <p:spPr>
          <a:xfrm>
            <a:off x="12011832" y="3413943"/>
            <a:ext cx="1008993" cy="9616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189F1D3-4321-D60C-CC6E-44EC2A531DC8}"/>
              </a:ext>
            </a:extLst>
          </p:cNvPr>
          <p:cNvCxnSpPr>
            <a:cxnSpLocks/>
            <a:endCxn id="11" idx="7"/>
          </p:cNvCxnSpPr>
          <p:nvPr/>
        </p:nvCxnSpPr>
        <p:spPr>
          <a:xfrm flipH="1">
            <a:off x="12873061" y="2855944"/>
            <a:ext cx="715241" cy="698836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BEB8CDFC-04F7-9843-DA5A-3E1B2FC19A57}"/>
              </a:ext>
            </a:extLst>
          </p:cNvPr>
          <p:cNvSpPr/>
          <p:nvPr/>
        </p:nvSpPr>
        <p:spPr>
          <a:xfrm>
            <a:off x="14610789" y="3417877"/>
            <a:ext cx="1008993" cy="9616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10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6564274-105F-726E-F6A2-27E97C9EE48D}"/>
              </a:ext>
            </a:extLst>
          </p:cNvPr>
          <p:cNvCxnSpPr>
            <a:cxnSpLocks/>
          </p:cNvCxnSpPr>
          <p:nvPr/>
        </p:nvCxnSpPr>
        <p:spPr>
          <a:xfrm>
            <a:off x="14274712" y="2862504"/>
            <a:ext cx="589196" cy="62648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F12E9169-B391-AF9A-FB01-33FE9CD6EB27}"/>
              </a:ext>
            </a:extLst>
          </p:cNvPr>
          <p:cNvSpPr/>
          <p:nvPr/>
        </p:nvSpPr>
        <p:spPr>
          <a:xfrm>
            <a:off x="10666762" y="4833453"/>
            <a:ext cx="1008993" cy="9616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3375037-BE6F-EE8A-9835-D62FDEC84830}"/>
              </a:ext>
            </a:extLst>
          </p:cNvPr>
          <p:cNvCxnSpPr>
            <a:cxnSpLocks/>
          </p:cNvCxnSpPr>
          <p:nvPr/>
        </p:nvCxnSpPr>
        <p:spPr>
          <a:xfrm flipH="1">
            <a:off x="11486173" y="4255128"/>
            <a:ext cx="715241" cy="698836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76C28B4-2FF9-C38D-B3FC-7D44231E772B}"/>
              </a:ext>
            </a:extLst>
          </p:cNvPr>
          <p:cNvCxnSpPr>
            <a:cxnSpLocks/>
          </p:cNvCxnSpPr>
          <p:nvPr/>
        </p:nvCxnSpPr>
        <p:spPr>
          <a:xfrm>
            <a:off x="12816905" y="4257147"/>
            <a:ext cx="589196" cy="62648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05AF0EAE-9473-E898-AE6A-48A22FF02956}"/>
              </a:ext>
            </a:extLst>
          </p:cNvPr>
          <p:cNvSpPr/>
          <p:nvPr/>
        </p:nvSpPr>
        <p:spPr>
          <a:xfrm>
            <a:off x="13073910" y="4833453"/>
            <a:ext cx="1008993" cy="9616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7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43A88979-E11A-22A6-F4E4-1A5CEB832F77}"/>
              </a:ext>
            </a:extLst>
          </p:cNvPr>
          <p:cNvSpPr/>
          <p:nvPr/>
        </p:nvSpPr>
        <p:spPr>
          <a:xfrm>
            <a:off x="11883596" y="6250686"/>
            <a:ext cx="1008993" cy="9616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EAFA7BF-C55D-8812-BDC7-9A7255B03281}"/>
              </a:ext>
            </a:extLst>
          </p:cNvPr>
          <p:cNvCxnSpPr>
            <a:cxnSpLocks/>
          </p:cNvCxnSpPr>
          <p:nvPr/>
        </p:nvCxnSpPr>
        <p:spPr>
          <a:xfrm>
            <a:off x="11463903" y="5724086"/>
            <a:ext cx="589196" cy="62648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55C1100-1D11-88A3-3F75-09DF31677260}"/>
              </a:ext>
            </a:extLst>
          </p:cNvPr>
          <p:cNvCxnSpPr>
            <a:cxnSpLocks/>
          </p:cNvCxnSpPr>
          <p:nvPr/>
        </p:nvCxnSpPr>
        <p:spPr>
          <a:xfrm>
            <a:off x="15378269" y="4288653"/>
            <a:ext cx="589196" cy="62648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490E704E-0F82-FCE0-6C7E-47567D13D675}"/>
              </a:ext>
            </a:extLst>
          </p:cNvPr>
          <p:cNvSpPr/>
          <p:nvPr/>
        </p:nvSpPr>
        <p:spPr>
          <a:xfrm>
            <a:off x="15725952" y="4833453"/>
            <a:ext cx="1008993" cy="9616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12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E622021-01DB-6C17-89CA-0D3F3276D25C}"/>
              </a:ext>
            </a:extLst>
          </p:cNvPr>
          <p:cNvSpPr txBox="1"/>
          <p:nvPr/>
        </p:nvSpPr>
        <p:spPr>
          <a:xfrm>
            <a:off x="362856" y="7314057"/>
            <a:ext cx="1084718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 –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자식 노드가 없는 경우</a:t>
            </a:r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 –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자식 노드가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개인 경우</a:t>
            </a:r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 –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자식 노드가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개인 경우</a:t>
            </a:r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129778-9D21-B714-3AFB-C4ABBEF24A0C}"/>
              </a:ext>
            </a:extLst>
          </p:cNvPr>
          <p:cNvSpPr txBox="1"/>
          <p:nvPr/>
        </p:nvSpPr>
        <p:spPr>
          <a:xfrm>
            <a:off x="2143100" y="6397841"/>
            <a:ext cx="5302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이진 검색 트리 삭제의 유형</a:t>
            </a:r>
            <a:endParaRPr lang="en-US" altLang="ko-KR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64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AF52F2-950A-8887-C972-FBD71B0D07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045007FB-7A7E-B615-45BD-12BE0486D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이진 검색 트리의 삭제 </a:t>
            </a:r>
            <a:r>
              <a:rPr lang="en-US" altLang="ko-KR" b="1" dirty="0"/>
              <a:t>– </a:t>
            </a:r>
            <a:r>
              <a:rPr lang="ko-KR" altLang="en-US" b="1" dirty="0"/>
              <a:t>자식 노드가 없음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A8E8F125-75A7-4F3E-6945-73D6FB560A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22</a:t>
            </a:fld>
            <a:endParaRPr kumimoji="1" lang="ja-JP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6D3D5AD-A6E6-EF0B-2217-6C6F5FB63FD8}"/>
              </a:ext>
            </a:extLst>
          </p:cNvPr>
          <p:cNvSpPr/>
          <p:nvPr/>
        </p:nvSpPr>
        <p:spPr>
          <a:xfrm>
            <a:off x="13446987" y="2022134"/>
            <a:ext cx="1008993" cy="961696"/>
          </a:xfrm>
          <a:prstGeom prst="ellipse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8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75F0A49-4A2B-B8FA-71ED-CF46CA070D8F}"/>
              </a:ext>
            </a:extLst>
          </p:cNvPr>
          <p:cNvSpPr/>
          <p:nvPr/>
        </p:nvSpPr>
        <p:spPr>
          <a:xfrm>
            <a:off x="12011832" y="3413943"/>
            <a:ext cx="1008993" cy="9616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AD9C40D-6A9F-11C2-65FF-72F7F23E9FC6}"/>
              </a:ext>
            </a:extLst>
          </p:cNvPr>
          <p:cNvCxnSpPr>
            <a:cxnSpLocks/>
            <a:endCxn id="11" idx="7"/>
          </p:cNvCxnSpPr>
          <p:nvPr/>
        </p:nvCxnSpPr>
        <p:spPr>
          <a:xfrm flipH="1">
            <a:off x="12873061" y="2855944"/>
            <a:ext cx="715241" cy="698836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DEA259B5-BC82-A61A-166A-A5E42A115ABB}"/>
              </a:ext>
            </a:extLst>
          </p:cNvPr>
          <p:cNvSpPr/>
          <p:nvPr/>
        </p:nvSpPr>
        <p:spPr>
          <a:xfrm>
            <a:off x="14610789" y="3417877"/>
            <a:ext cx="1008993" cy="9616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10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6CA31F9-45B1-C9B8-8065-9DDF6C6E2B8A}"/>
              </a:ext>
            </a:extLst>
          </p:cNvPr>
          <p:cNvCxnSpPr>
            <a:cxnSpLocks/>
          </p:cNvCxnSpPr>
          <p:nvPr/>
        </p:nvCxnSpPr>
        <p:spPr>
          <a:xfrm>
            <a:off x="14274712" y="2862504"/>
            <a:ext cx="589196" cy="62648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7DD1C8BC-0AB8-28D9-0F84-88F1C3E6796E}"/>
              </a:ext>
            </a:extLst>
          </p:cNvPr>
          <p:cNvSpPr/>
          <p:nvPr/>
        </p:nvSpPr>
        <p:spPr>
          <a:xfrm>
            <a:off x="10666762" y="4833453"/>
            <a:ext cx="1008993" cy="9616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00D7C8F-3F1E-1E5A-4DDA-B355C437D0B5}"/>
              </a:ext>
            </a:extLst>
          </p:cNvPr>
          <p:cNvCxnSpPr>
            <a:cxnSpLocks/>
          </p:cNvCxnSpPr>
          <p:nvPr/>
        </p:nvCxnSpPr>
        <p:spPr>
          <a:xfrm flipH="1">
            <a:off x="11486173" y="4255128"/>
            <a:ext cx="715241" cy="698836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F977493-EA73-0A63-F65F-4A90307140F3}"/>
              </a:ext>
            </a:extLst>
          </p:cNvPr>
          <p:cNvCxnSpPr>
            <a:cxnSpLocks/>
          </p:cNvCxnSpPr>
          <p:nvPr/>
        </p:nvCxnSpPr>
        <p:spPr>
          <a:xfrm>
            <a:off x="12816905" y="4257147"/>
            <a:ext cx="589196" cy="62648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8CC16EE7-3B9A-C067-4958-20EA833C2D4C}"/>
              </a:ext>
            </a:extLst>
          </p:cNvPr>
          <p:cNvSpPr/>
          <p:nvPr/>
        </p:nvSpPr>
        <p:spPr>
          <a:xfrm>
            <a:off x="13073910" y="4833453"/>
            <a:ext cx="1008993" cy="9616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7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ABA2E09-DA60-6CDC-8C0F-57E1312880B1}"/>
              </a:ext>
            </a:extLst>
          </p:cNvPr>
          <p:cNvSpPr/>
          <p:nvPr/>
        </p:nvSpPr>
        <p:spPr>
          <a:xfrm>
            <a:off x="11883596" y="6250686"/>
            <a:ext cx="1008993" cy="9616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BE864BF-085F-9E00-3EFA-B0E7A400DF7B}"/>
              </a:ext>
            </a:extLst>
          </p:cNvPr>
          <p:cNvCxnSpPr>
            <a:cxnSpLocks/>
          </p:cNvCxnSpPr>
          <p:nvPr/>
        </p:nvCxnSpPr>
        <p:spPr>
          <a:xfrm>
            <a:off x="11463903" y="5724086"/>
            <a:ext cx="589196" cy="62648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142AA54-1B98-D0A6-4C45-E408966D4DAD}"/>
              </a:ext>
            </a:extLst>
          </p:cNvPr>
          <p:cNvCxnSpPr>
            <a:cxnSpLocks/>
          </p:cNvCxnSpPr>
          <p:nvPr/>
        </p:nvCxnSpPr>
        <p:spPr>
          <a:xfrm>
            <a:off x="15378269" y="4288653"/>
            <a:ext cx="589196" cy="62648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E06CE1A0-4A1D-B2AE-C2FC-2169B9F0B49B}"/>
              </a:ext>
            </a:extLst>
          </p:cNvPr>
          <p:cNvSpPr/>
          <p:nvPr/>
        </p:nvSpPr>
        <p:spPr>
          <a:xfrm>
            <a:off x="15725952" y="4833453"/>
            <a:ext cx="1008993" cy="9616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12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EA8402C-ADB5-704F-030E-7163F7953248}"/>
              </a:ext>
            </a:extLst>
          </p:cNvPr>
          <p:cNvSpPr txBox="1"/>
          <p:nvPr/>
        </p:nvSpPr>
        <p:spPr>
          <a:xfrm>
            <a:off x="249952" y="7093246"/>
            <a:ext cx="1230890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노드가 존재하므로 삽입할 값과 현재 노드의 값을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비교한다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8(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노드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) &lt; 12(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삭제할 값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)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이므로 삭제 값이</a:t>
            </a:r>
            <a:r>
              <a:rPr lang="ko-KR" altLang="en-US" sz="3200" b="1" dirty="0">
                <a:solidFill>
                  <a:schemeClr val="accent4"/>
                </a:solidFill>
              </a:rPr>
              <a:t> </a:t>
            </a:r>
            <a:r>
              <a:rPr lang="ko-KR" altLang="en-US" sz="3200" b="1" dirty="0">
                <a:solidFill>
                  <a:srgbClr val="FF0000"/>
                </a:solidFill>
              </a:rPr>
              <a:t>더 크다</a:t>
            </a:r>
            <a:r>
              <a:rPr lang="en-US" altLang="ko-KR" sz="3200" b="1" dirty="0">
                <a:solidFill>
                  <a:schemeClr val="accent4"/>
                </a:solidFill>
              </a:rPr>
              <a:t>.</a:t>
            </a:r>
          </a:p>
          <a:p>
            <a:endParaRPr lang="en-US" altLang="ko-KR" sz="3200" b="1" dirty="0">
              <a:solidFill>
                <a:schemeClr val="accent4"/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고로</a:t>
            </a:r>
            <a:r>
              <a:rPr lang="ko-KR" altLang="en-US" sz="3200" b="1" dirty="0">
                <a:solidFill>
                  <a:schemeClr val="accent4"/>
                </a:solidFill>
              </a:rPr>
              <a:t> </a:t>
            </a:r>
            <a:r>
              <a:rPr lang="ko-KR" altLang="en-US" sz="3200" b="1" dirty="0">
                <a:solidFill>
                  <a:srgbClr val="FF0000"/>
                </a:solidFill>
              </a:rPr>
              <a:t>오른쪽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으로 이동한다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6A5AFFD-D344-B40B-A24F-4B6170DCE1F0}"/>
              </a:ext>
            </a:extLst>
          </p:cNvPr>
          <p:cNvSpPr txBox="1"/>
          <p:nvPr/>
        </p:nvSpPr>
        <p:spPr>
          <a:xfrm>
            <a:off x="3111239" y="6250686"/>
            <a:ext cx="5302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문제 상황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값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를 삭제</a:t>
            </a:r>
            <a:endParaRPr lang="en-US" altLang="ko-KR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그림 1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54DE5C1D-B40F-BCA0-EC96-F39FB16F0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0326" y="829240"/>
            <a:ext cx="1462314" cy="146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59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6D02FE-C6A2-A014-20D5-0CDA723BFA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639166D1-F9D3-39E5-11DB-EA4F084C4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이진 검색 트리의 삭제 </a:t>
            </a:r>
            <a:r>
              <a:rPr lang="en-US" altLang="ko-KR" b="1" dirty="0"/>
              <a:t>– </a:t>
            </a:r>
            <a:r>
              <a:rPr lang="ko-KR" altLang="en-US" b="1" dirty="0"/>
              <a:t>자식 노드가 없음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9850BA8D-5A13-FDF1-E7D3-01DB5A70AC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23</a:t>
            </a:fld>
            <a:endParaRPr kumimoji="1" lang="ja-JP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E4AA5BF-0FB5-0B65-CB93-11FBD5FD916D}"/>
              </a:ext>
            </a:extLst>
          </p:cNvPr>
          <p:cNvSpPr/>
          <p:nvPr/>
        </p:nvSpPr>
        <p:spPr>
          <a:xfrm>
            <a:off x="13446987" y="2022134"/>
            <a:ext cx="1008993" cy="961696"/>
          </a:xfrm>
          <a:prstGeom prst="ellipse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8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DFFCD28-0B23-A93F-71B1-08077268757E}"/>
              </a:ext>
            </a:extLst>
          </p:cNvPr>
          <p:cNvSpPr/>
          <p:nvPr/>
        </p:nvSpPr>
        <p:spPr>
          <a:xfrm>
            <a:off x="12011832" y="3413943"/>
            <a:ext cx="1008993" cy="9616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075A25A-9CB0-C258-FF5F-8D9EF0865BB8}"/>
              </a:ext>
            </a:extLst>
          </p:cNvPr>
          <p:cNvCxnSpPr>
            <a:cxnSpLocks/>
            <a:endCxn id="11" idx="7"/>
          </p:cNvCxnSpPr>
          <p:nvPr/>
        </p:nvCxnSpPr>
        <p:spPr>
          <a:xfrm flipH="1">
            <a:off x="12873061" y="2855944"/>
            <a:ext cx="715241" cy="698836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9A03E683-924E-3BDF-3120-9D5AF9DBC9D6}"/>
              </a:ext>
            </a:extLst>
          </p:cNvPr>
          <p:cNvSpPr/>
          <p:nvPr/>
        </p:nvSpPr>
        <p:spPr>
          <a:xfrm>
            <a:off x="14610789" y="3417877"/>
            <a:ext cx="1008993" cy="9616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10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CD5987D-E8BE-64D5-A2D3-86388B3CF69E}"/>
              </a:ext>
            </a:extLst>
          </p:cNvPr>
          <p:cNvCxnSpPr>
            <a:cxnSpLocks/>
          </p:cNvCxnSpPr>
          <p:nvPr/>
        </p:nvCxnSpPr>
        <p:spPr>
          <a:xfrm>
            <a:off x="14274712" y="2862504"/>
            <a:ext cx="589196" cy="62648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5CB08CE8-EA38-4AF8-BD47-9E060C3D922C}"/>
              </a:ext>
            </a:extLst>
          </p:cNvPr>
          <p:cNvSpPr/>
          <p:nvPr/>
        </p:nvSpPr>
        <p:spPr>
          <a:xfrm>
            <a:off x="10666762" y="4833453"/>
            <a:ext cx="1008993" cy="9616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D55DB5E-5888-9E02-759B-FF70171DD3D7}"/>
              </a:ext>
            </a:extLst>
          </p:cNvPr>
          <p:cNvCxnSpPr>
            <a:cxnSpLocks/>
          </p:cNvCxnSpPr>
          <p:nvPr/>
        </p:nvCxnSpPr>
        <p:spPr>
          <a:xfrm flipH="1">
            <a:off x="11486173" y="4255128"/>
            <a:ext cx="715241" cy="698836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62CC58A-4261-A843-75A9-0E9AE2C35280}"/>
              </a:ext>
            </a:extLst>
          </p:cNvPr>
          <p:cNvCxnSpPr>
            <a:cxnSpLocks/>
          </p:cNvCxnSpPr>
          <p:nvPr/>
        </p:nvCxnSpPr>
        <p:spPr>
          <a:xfrm>
            <a:off x="12816905" y="4257147"/>
            <a:ext cx="589196" cy="62648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D121B1F0-9E39-15AF-61B1-68CC60067A19}"/>
              </a:ext>
            </a:extLst>
          </p:cNvPr>
          <p:cNvSpPr/>
          <p:nvPr/>
        </p:nvSpPr>
        <p:spPr>
          <a:xfrm>
            <a:off x="13073910" y="4833453"/>
            <a:ext cx="1008993" cy="9616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7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7C9D89E7-1896-9898-0E7C-2ABC4ED4DFB7}"/>
              </a:ext>
            </a:extLst>
          </p:cNvPr>
          <p:cNvSpPr/>
          <p:nvPr/>
        </p:nvSpPr>
        <p:spPr>
          <a:xfrm>
            <a:off x="11883596" y="6250686"/>
            <a:ext cx="1008993" cy="9616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97F5848-BE5F-7928-5536-4E6F4F5F8900}"/>
              </a:ext>
            </a:extLst>
          </p:cNvPr>
          <p:cNvCxnSpPr>
            <a:cxnSpLocks/>
          </p:cNvCxnSpPr>
          <p:nvPr/>
        </p:nvCxnSpPr>
        <p:spPr>
          <a:xfrm>
            <a:off x="11463903" y="5724086"/>
            <a:ext cx="589196" cy="62648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8CCA723-0A80-1E87-A86A-40F461EFE3C1}"/>
              </a:ext>
            </a:extLst>
          </p:cNvPr>
          <p:cNvCxnSpPr>
            <a:cxnSpLocks/>
          </p:cNvCxnSpPr>
          <p:nvPr/>
        </p:nvCxnSpPr>
        <p:spPr>
          <a:xfrm>
            <a:off x="15378269" y="4288653"/>
            <a:ext cx="589196" cy="62648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D6965FFE-3D10-7C54-2ABF-DF9EC1DFA165}"/>
              </a:ext>
            </a:extLst>
          </p:cNvPr>
          <p:cNvSpPr/>
          <p:nvPr/>
        </p:nvSpPr>
        <p:spPr>
          <a:xfrm>
            <a:off x="15725952" y="4833453"/>
            <a:ext cx="1008993" cy="9616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12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6F7B540-55F7-9A89-BCFC-C0DB0458B2C2}"/>
              </a:ext>
            </a:extLst>
          </p:cNvPr>
          <p:cNvSpPr txBox="1"/>
          <p:nvPr/>
        </p:nvSpPr>
        <p:spPr>
          <a:xfrm>
            <a:off x="249952" y="7093246"/>
            <a:ext cx="1230890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노드가 존재하므로 삽입할 값과 현재 노드의 값을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비교한다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10(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노드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) &lt; 12(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삭제할 값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)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이므로 삭제 값이</a:t>
            </a:r>
            <a:r>
              <a:rPr lang="ko-KR" altLang="en-US" sz="3200" b="1" dirty="0">
                <a:solidFill>
                  <a:schemeClr val="accent4"/>
                </a:solidFill>
              </a:rPr>
              <a:t> </a:t>
            </a:r>
            <a:r>
              <a:rPr lang="ko-KR" altLang="en-US" sz="3200" b="1" dirty="0">
                <a:solidFill>
                  <a:srgbClr val="FF0000"/>
                </a:solidFill>
              </a:rPr>
              <a:t>더 크다</a:t>
            </a:r>
            <a:r>
              <a:rPr lang="en-US" altLang="ko-KR" sz="3200" b="1" dirty="0">
                <a:solidFill>
                  <a:schemeClr val="accent4"/>
                </a:solidFill>
              </a:rPr>
              <a:t>.</a:t>
            </a:r>
          </a:p>
          <a:p>
            <a:endParaRPr lang="en-US" altLang="ko-KR" sz="3200" b="1" dirty="0">
              <a:solidFill>
                <a:schemeClr val="accent4"/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고로</a:t>
            </a:r>
            <a:r>
              <a:rPr lang="ko-KR" altLang="en-US" sz="3200" b="1" dirty="0">
                <a:solidFill>
                  <a:schemeClr val="accent4"/>
                </a:solidFill>
              </a:rPr>
              <a:t> </a:t>
            </a:r>
            <a:r>
              <a:rPr lang="ko-KR" altLang="en-US" sz="3200" b="1" dirty="0">
                <a:solidFill>
                  <a:srgbClr val="FF0000"/>
                </a:solidFill>
              </a:rPr>
              <a:t>오른쪽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으로 이동한다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A86C949-929D-E6DA-C344-A2F532BD4190}"/>
              </a:ext>
            </a:extLst>
          </p:cNvPr>
          <p:cNvSpPr txBox="1"/>
          <p:nvPr/>
        </p:nvSpPr>
        <p:spPr>
          <a:xfrm>
            <a:off x="3111239" y="6250686"/>
            <a:ext cx="5302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문제 상황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값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를 삭제</a:t>
            </a:r>
            <a:endParaRPr lang="en-US" altLang="ko-KR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그림 1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8210489F-29A8-E018-DF77-1F9AAFC1C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2605" y="2259182"/>
            <a:ext cx="1462314" cy="146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75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DDED2-4175-3BD9-957A-037784E58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16768647-6C84-3B4F-A0FC-F78B13D34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이진 검색 트리의 삭제 </a:t>
            </a:r>
            <a:r>
              <a:rPr lang="en-US" altLang="ko-KR" b="1" dirty="0"/>
              <a:t>– </a:t>
            </a:r>
            <a:r>
              <a:rPr lang="ko-KR" altLang="en-US" b="1" dirty="0"/>
              <a:t>자식 노드가 없음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3D4D473E-5FDC-97D4-BBD7-B78A754F44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24</a:t>
            </a:fld>
            <a:endParaRPr kumimoji="1" lang="ja-JP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8F53A38-2314-667F-229B-22A99A335BA1}"/>
              </a:ext>
            </a:extLst>
          </p:cNvPr>
          <p:cNvSpPr/>
          <p:nvPr/>
        </p:nvSpPr>
        <p:spPr>
          <a:xfrm>
            <a:off x="13446987" y="2022134"/>
            <a:ext cx="1008993" cy="961696"/>
          </a:xfrm>
          <a:prstGeom prst="ellipse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8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921FFC5-F195-85B1-2838-59A4D31274AC}"/>
              </a:ext>
            </a:extLst>
          </p:cNvPr>
          <p:cNvSpPr/>
          <p:nvPr/>
        </p:nvSpPr>
        <p:spPr>
          <a:xfrm>
            <a:off x="12011832" y="3413943"/>
            <a:ext cx="1008993" cy="9616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5AF649-489C-F474-0E14-1994EFC3CD1B}"/>
              </a:ext>
            </a:extLst>
          </p:cNvPr>
          <p:cNvCxnSpPr>
            <a:cxnSpLocks/>
            <a:endCxn id="11" idx="7"/>
          </p:cNvCxnSpPr>
          <p:nvPr/>
        </p:nvCxnSpPr>
        <p:spPr>
          <a:xfrm flipH="1">
            <a:off x="12873061" y="2855944"/>
            <a:ext cx="715241" cy="698836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42447A3A-060B-8AA4-EDE3-2B58AE4A32A8}"/>
              </a:ext>
            </a:extLst>
          </p:cNvPr>
          <p:cNvSpPr/>
          <p:nvPr/>
        </p:nvSpPr>
        <p:spPr>
          <a:xfrm>
            <a:off x="14610789" y="3417877"/>
            <a:ext cx="1008993" cy="9616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10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DC2C9D1-686B-A06B-F8EF-411D3133CD67}"/>
              </a:ext>
            </a:extLst>
          </p:cNvPr>
          <p:cNvCxnSpPr>
            <a:cxnSpLocks/>
          </p:cNvCxnSpPr>
          <p:nvPr/>
        </p:nvCxnSpPr>
        <p:spPr>
          <a:xfrm>
            <a:off x="14274712" y="2862504"/>
            <a:ext cx="589196" cy="62648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2845F3AD-E8C8-2785-41FC-D5EC771F32D8}"/>
              </a:ext>
            </a:extLst>
          </p:cNvPr>
          <p:cNvSpPr/>
          <p:nvPr/>
        </p:nvSpPr>
        <p:spPr>
          <a:xfrm>
            <a:off x="10666762" y="4833453"/>
            <a:ext cx="1008993" cy="9616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5943820-1B57-DAE5-8682-EDA681CE68B2}"/>
              </a:ext>
            </a:extLst>
          </p:cNvPr>
          <p:cNvCxnSpPr>
            <a:cxnSpLocks/>
          </p:cNvCxnSpPr>
          <p:nvPr/>
        </p:nvCxnSpPr>
        <p:spPr>
          <a:xfrm flipH="1">
            <a:off x="11486173" y="4255128"/>
            <a:ext cx="715241" cy="698836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B6895BA-1272-E09E-4B47-F392E0F89A5E}"/>
              </a:ext>
            </a:extLst>
          </p:cNvPr>
          <p:cNvCxnSpPr>
            <a:cxnSpLocks/>
          </p:cNvCxnSpPr>
          <p:nvPr/>
        </p:nvCxnSpPr>
        <p:spPr>
          <a:xfrm>
            <a:off x="12816905" y="4257147"/>
            <a:ext cx="589196" cy="62648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0F81FE1F-ECB2-CB47-6CA8-BDD21EFCA3A0}"/>
              </a:ext>
            </a:extLst>
          </p:cNvPr>
          <p:cNvSpPr/>
          <p:nvPr/>
        </p:nvSpPr>
        <p:spPr>
          <a:xfrm>
            <a:off x="13073910" y="4833453"/>
            <a:ext cx="1008993" cy="9616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7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303BF15-FF81-7449-66AF-9357E9C3C816}"/>
              </a:ext>
            </a:extLst>
          </p:cNvPr>
          <p:cNvSpPr/>
          <p:nvPr/>
        </p:nvSpPr>
        <p:spPr>
          <a:xfrm>
            <a:off x="11883596" y="6250686"/>
            <a:ext cx="1008993" cy="9616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9FDEA1F-EA4F-161B-9FAC-05C58F115018}"/>
              </a:ext>
            </a:extLst>
          </p:cNvPr>
          <p:cNvCxnSpPr>
            <a:cxnSpLocks/>
          </p:cNvCxnSpPr>
          <p:nvPr/>
        </p:nvCxnSpPr>
        <p:spPr>
          <a:xfrm>
            <a:off x="11463903" y="5724086"/>
            <a:ext cx="589196" cy="62648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9F6B9FD-0B5A-8416-AA7C-CFF245D3C9BB}"/>
              </a:ext>
            </a:extLst>
          </p:cNvPr>
          <p:cNvCxnSpPr>
            <a:cxnSpLocks/>
          </p:cNvCxnSpPr>
          <p:nvPr/>
        </p:nvCxnSpPr>
        <p:spPr>
          <a:xfrm>
            <a:off x="15378269" y="4288653"/>
            <a:ext cx="589196" cy="62648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74F2D543-6AD9-250F-953E-E76F3CE9A236}"/>
              </a:ext>
            </a:extLst>
          </p:cNvPr>
          <p:cNvSpPr/>
          <p:nvPr/>
        </p:nvSpPr>
        <p:spPr>
          <a:xfrm>
            <a:off x="15725952" y="4833453"/>
            <a:ext cx="1008993" cy="9616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12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E303AA7-0009-A682-1B57-03DE55974FE7}"/>
              </a:ext>
            </a:extLst>
          </p:cNvPr>
          <p:cNvSpPr txBox="1"/>
          <p:nvPr/>
        </p:nvSpPr>
        <p:spPr>
          <a:xfrm>
            <a:off x="249952" y="7093246"/>
            <a:ext cx="140247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노드가 존재하므로 삽입할 값과 현재 노드의 값을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비교한다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12(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노드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) == 12(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삭제할 값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)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이므로 현재 노드의 값과 삭제 노드의 값이 같다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!</a:t>
            </a:r>
          </a:p>
          <a:p>
            <a:endParaRPr lang="en-US" altLang="ko-KR" sz="3200" b="1" dirty="0">
              <a:solidFill>
                <a:schemeClr val="accent4"/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노드를 삭제하고 복귀한다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5E7574F-A75B-5937-91B2-79062C077AB6}"/>
              </a:ext>
            </a:extLst>
          </p:cNvPr>
          <p:cNvSpPr txBox="1"/>
          <p:nvPr/>
        </p:nvSpPr>
        <p:spPr>
          <a:xfrm>
            <a:off x="3111239" y="6250686"/>
            <a:ext cx="5302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문제 상황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값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를 삭제</a:t>
            </a:r>
            <a:endParaRPr lang="en-US" altLang="ko-KR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그림 1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B40BBDB8-6771-8E6C-FF86-71CF9A1317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6310" y="3554780"/>
            <a:ext cx="1462314" cy="1462314"/>
          </a:xfrm>
          <a:prstGeom prst="rect">
            <a:avLst/>
          </a:prstGeom>
        </p:spPr>
      </p:pic>
      <p:sp>
        <p:nvSpPr>
          <p:cNvPr id="3" name="십자형 2">
            <a:extLst>
              <a:ext uri="{FF2B5EF4-FFF2-40B4-BE49-F238E27FC236}">
                <a16:creationId xmlns:a16="http://schemas.microsoft.com/office/drawing/2014/main" id="{1DE25812-F9AC-7AB3-5BB7-B42943CB7043}"/>
              </a:ext>
            </a:extLst>
          </p:cNvPr>
          <p:cNvSpPr/>
          <p:nvPr/>
        </p:nvSpPr>
        <p:spPr>
          <a:xfrm rot="18753440">
            <a:off x="15843550" y="4905273"/>
            <a:ext cx="807029" cy="818052"/>
          </a:xfrm>
          <a:prstGeom prst="plus">
            <a:avLst>
              <a:gd name="adj" fmla="val 3915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십자형 3">
            <a:extLst>
              <a:ext uri="{FF2B5EF4-FFF2-40B4-BE49-F238E27FC236}">
                <a16:creationId xmlns:a16="http://schemas.microsoft.com/office/drawing/2014/main" id="{F767E360-2E44-CC17-7B0B-4BDB1E47A39B}"/>
              </a:ext>
            </a:extLst>
          </p:cNvPr>
          <p:cNvSpPr/>
          <p:nvPr/>
        </p:nvSpPr>
        <p:spPr>
          <a:xfrm rot="16997176">
            <a:off x="15439234" y="4294293"/>
            <a:ext cx="549498" cy="592665"/>
          </a:xfrm>
          <a:prstGeom prst="plus">
            <a:avLst>
              <a:gd name="adj" fmla="val 3915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03998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3466D0-F38E-3ADD-203C-33319D1D88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65F618CC-E6A5-4790-644F-BA5532D1F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이진 검색 트리의 삭제 </a:t>
            </a:r>
            <a:r>
              <a:rPr lang="en-US" altLang="ko-KR" b="1" dirty="0"/>
              <a:t>– </a:t>
            </a:r>
            <a:r>
              <a:rPr lang="ko-KR" altLang="en-US" b="1" dirty="0"/>
              <a:t>자식 노드가 </a:t>
            </a:r>
            <a:r>
              <a:rPr lang="en-US" altLang="ko-KR" b="1" dirty="0"/>
              <a:t>1</a:t>
            </a:r>
            <a:r>
              <a:rPr lang="ko-KR" altLang="en-US" b="1" dirty="0"/>
              <a:t>개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45091866-96D0-49F2-7636-DC3BB0A27C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25</a:t>
            </a:fld>
            <a:endParaRPr kumimoji="1" lang="ja-JP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D4FCA16-2CC5-99C0-CDD0-19971FDF5A9B}"/>
              </a:ext>
            </a:extLst>
          </p:cNvPr>
          <p:cNvSpPr/>
          <p:nvPr/>
        </p:nvSpPr>
        <p:spPr>
          <a:xfrm>
            <a:off x="13446987" y="2022134"/>
            <a:ext cx="1008993" cy="961696"/>
          </a:xfrm>
          <a:prstGeom prst="ellipse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8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D207E09-346A-F624-2124-A4D610F85F19}"/>
              </a:ext>
            </a:extLst>
          </p:cNvPr>
          <p:cNvSpPr/>
          <p:nvPr/>
        </p:nvSpPr>
        <p:spPr>
          <a:xfrm>
            <a:off x="12011832" y="3413943"/>
            <a:ext cx="1008993" cy="9616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C1F9E05-65CB-BD11-29E0-CB143BDB0CDB}"/>
              </a:ext>
            </a:extLst>
          </p:cNvPr>
          <p:cNvCxnSpPr>
            <a:cxnSpLocks/>
            <a:endCxn id="11" idx="7"/>
          </p:cNvCxnSpPr>
          <p:nvPr/>
        </p:nvCxnSpPr>
        <p:spPr>
          <a:xfrm flipH="1">
            <a:off x="12873061" y="2855944"/>
            <a:ext cx="715241" cy="698836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47B39203-8B18-88A4-775F-F977A6065412}"/>
              </a:ext>
            </a:extLst>
          </p:cNvPr>
          <p:cNvSpPr/>
          <p:nvPr/>
        </p:nvSpPr>
        <p:spPr>
          <a:xfrm>
            <a:off x="14610789" y="3417877"/>
            <a:ext cx="1008993" cy="9616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10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821CE19-4403-D29F-C6EF-62780568AD4D}"/>
              </a:ext>
            </a:extLst>
          </p:cNvPr>
          <p:cNvCxnSpPr>
            <a:cxnSpLocks/>
          </p:cNvCxnSpPr>
          <p:nvPr/>
        </p:nvCxnSpPr>
        <p:spPr>
          <a:xfrm>
            <a:off x="14274712" y="2862504"/>
            <a:ext cx="589196" cy="62648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9B93F957-1265-0A46-4C8D-2BC6E1306209}"/>
              </a:ext>
            </a:extLst>
          </p:cNvPr>
          <p:cNvSpPr/>
          <p:nvPr/>
        </p:nvSpPr>
        <p:spPr>
          <a:xfrm>
            <a:off x="10666762" y="4833453"/>
            <a:ext cx="1008993" cy="9616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408DE3C-2663-0004-4A6D-4BCDF45D4D50}"/>
              </a:ext>
            </a:extLst>
          </p:cNvPr>
          <p:cNvCxnSpPr>
            <a:cxnSpLocks/>
          </p:cNvCxnSpPr>
          <p:nvPr/>
        </p:nvCxnSpPr>
        <p:spPr>
          <a:xfrm flipH="1">
            <a:off x="11486173" y="4255128"/>
            <a:ext cx="715241" cy="698836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748C33F-8050-D2CE-B7EA-E7CDD286CA01}"/>
              </a:ext>
            </a:extLst>
          </p:cNvPr>
          <p:cNvCxnSpPr>
            <a:cxnSpLocks/>
          </p:cNvCxnSpPr>
          <p:nvPr/>
        </p:nvCxnSpPr>
        <p:spPr>
          <a:xfrm>
            <a:off x="12816905" y="4257147"/>
            <a:ext cx="589196" cy="62648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D6415E3E-7073-0D82-C390-2FBBC8D3955A}"/>
              </a:ext>
            </a:extLst>
          </p:cNvPr>
          <p:cNvSpPr/>
          <p:nvPr/>
        </p:nvSpPr>
        <p:spPr>
          <a:xfrm>
            <a:off x="13073910" y="4833453"/>
            <a:ext cx="1008993" cy="9616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7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32F4269-3C80-199D-953A-E10B2E323A0B}"/>
              </a:ext>
            </a:extLst>
          </p:cNvPr>
          <p:cNvSpPr/>
          <p:nvPr/>
        </p:nvSpPr>
        <p:spPr>
          <a:xfrm>
            <a:off x="11883596" y="6250686"/>
            <a:ext cx="1008993" cy="9616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26EA749-8C85-2411-F927-1C5FCB22C0DA}"/>
              </a:ext>
            </a:extLst>
          </p:cNvPr>
          <p:cNvCxnSpPr>
            <a:cxnSpLocks/>
          </p:cNvCxnSpPr>
          <p:nvPr/>
        </p:nvCxnSpPr>
        <p:spPr>
          <a:xfrm>
            <a:off x="11463903" y="5724086"/>
            <a:ext cx="589196" cy="62648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EE24F56-38E6-FDE2-E196-2DD7A53D3FA3}"/>
              </a:ext>
            </a:extLst>
          </p:cNvPr>
          <p:cNvSpPr txBox="1"/>
          <p:nvPr/>
        </p:nvSpPr>
        <p:spPr>
          <a:xfrm>
            <a:off x="249952" y="7093246"/>
            <a:ext cx="140247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노드가 존재하므로 삽입할 값과 현재 노드의 값을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비교한다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8(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노드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) &lt; 1(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삭제할 값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)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이므로 삭제 값이</a:t>
            </a:r>
            <a:r>
              <a:rPr lang="ko-KR" altLang="en-US" sz="3200" b="1" dirty="0">
                <a:solidFill>
                  <a:schemeClr val="accent4"/>
                </a:solidFill>
              </a:rPr>
              <a:t> </a:t>
            </a:r>
            <a:r>
              <a:rPr lang="ko-KR" altLang="en-US" sz="3200" b="1" dirty="0">
                <a:solidFill>
                  <a:srgbClr val="FF0000"/>
                </a:solidFill>
              </a:rPr>
              <a:t>더 작다</a:t>
            </a:r>
            <a:r>
              <a:rPr lang="en-US" altLang="ko-KR" sz="3200" b="1" dirty="0">
                <a:solidFill>
                  <a:schemeClr val="accent4"/>
                </a:solidFill>
              </a:rPr>
              <a:t>.</a:t>
            </a:r>
          </a:p>
          <a:p>
            <a:endParaRPr lang="en-US" altLang="ko-KR" sz="3200" b="1" dirty="0">
              <a:solidFill>
                <a:schemeClr val="accent4"/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고로</a:t>
            </a:r>
            <a:r>
              <a:rPr lang="ko-KR" altLang="en-US" sz="3200" b="1" dirty="0">
                <a:solidFill>
                  <a:schemeClr val="accent4"/>
                </a:solidFill>
              </a:rPr>
              <a:t> </a:t>
            </a:r>
            <a:r>
              <a:rPr lang="ko-KR" altLang="en-US" sz="3200" b="1" dirty="0">
                <a:solidFill>
                  <a:srgbClr val="FF0000"/>
                </a:solidFill>
              </a:rPr>
              <a:t>왼쪽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으로 이동한다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D618CB3-8A8A-7E91-D1D9-8980D33BE1E8}"/>
              </a:ext>
            </a:extLst>
          </p:cNvPr>
          <p:cNvSpPr txBox="1"/>
          <p:nvPr/>
        </p:nvSpPr>
        <p:spPr>
          <a:xfrm>
            <a:off x="3111239" y="6250686"/>
            <a:ext cx="5302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문제 상황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값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를 삭제</a:t>
            </a:r>
            <a:endParaRPr lang="en-US" altLang="ko-KR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그림 3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52A4DAEE-4354-5966-3972-4F1620509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0326" y="829240"/>
            <a:ext cx="1462314" cy="146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11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ECAA3B-4D87-25E9-5D2B-A5850E2012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AE9DF886-AE81-51DF-EF35-7BD35085A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이진 검색 트리의 삭제 </a:t>
            </a:r>
            <a:r>
              <a:rPr lang="en-US" altLang="ko-KR" b="1" dirty="0"/>
              <a:t>– </a:t>
            </a:r>
            <a:r>
              <a:rPr lang="ko-KR" altLang="en-US" b="1" dirty="0"/>
              <a:t>자식 노드가 </a:t>
            </a:r>
            <a:r>
              <a:rPr lang="en-US" altLang="ko-KR" b="1" dirty="0"/>
              <a:t>1</a:t>
            </a:r>
            <a:r>
              <a:rPr lang="ko-KR" altLang="en-US" b="1" dirty="0"/>
              <a:t>개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550B6778-4EF7-B55F-18F2-746F4428DC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26</a:t>
            </a:fld>
            <a:endParaRPr kumimoji="1" lang="ja-JP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369674A-C32E-6C3D-2DD0-40311CA01480}"/>
              </a:ext>
            </a:extLst>
          </p:cNvPr>
          <p:cNvSpPr/>
          <p:nvPr/>
        </p:nvSpPr>
        <p:spPr>
          <a:xfrm>
            <a:off x="13446987" y="2022134"/>
            <a:ext cx="1008993" cy="961696"/>
          </a:xfrm>
          <a:prstGeom prst="ellipse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8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45E30F5-52B4-EA00-7B72-9456B4509441}"/>
              </a:ext>
            </a:extLst>
          </p:cNvPr>
          <p:cNvSpPr/>
          <p:nvPr/>
        </p:nvSpPr>
        <p:spPr>
          <a:xfrm>
            <a:off x="12011832" y="3413943"/>
            <a:ext cx="1008993" cy="9616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E1C02AF-5EA0-AA52-34F6-BA5FCC447EDD}"/>
              </a:ext>
            </a:extLst>
          </p:cNvPr>
          <p:cNvCxnSpPr>
            <a:cxnSpLocks/>
            <a:endCxn id="11" idx="7"/>
          </p:cNvCxnSpPr>
          <p:nvPr/>
        </p:nvCxnSpPr>
        <p:spPr>
          <a:xfrm flipH="1">
            <a:off x="12873061" y="2855944"/>
            <a:ext cx="715241" cy="698836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7EE61993-3620-DACD-5010-2333C82F949E}"/>
              </a:ext>
            </a:extLst>
          </p:cNvPr>
          <p:cNvSpPr/>
          <p:nvPr/>
        </p:nvSpPr>
        <p:spPr>
          <a:xfrm>
            <a:off x="14610789" y="3417877"/>
            <a:ext cx="1008993" cy="9616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10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3FC20CE-ADBE-86BB-42E2-ACAC8B263108}"/>
              </a:ext>
            </a:extLst>
          </p:cNvPr>
          <p:cNvCxnSpPr>
            <a:cxnSpLocks/>
          </p:cNvCxnSpPr>
          <p:nvPr/>
        </p:nvCxnSpPr>
        <p:spPr>
          <a:xfrm>
            <a:off x="14274712" y="2862504"/>
            <a:ext cx="589196" cy="62648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45219690-CD50-0BBA-6FE1-DC4EC9791668}"/>
              </a:ext>
            </a:extLst>
          </p:cNvPr>
          <p:cNvSpPr/>
          <p:nvPr/>
        </p:nvSpPr>
        <p:spPr>
          <a:xfrm>
            <a:off x="10666762" y="4833453"/>
            <a:ext cx="1008993" cy="9616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6C7E5F8-193D-1677-828B-56806F28ED76}"/>
              </a:ext>
            </a:extLst>
          </p:cNvPr>
          <p:cNvCxnSpPr>
            <a:cxnSpLocks/>
          </p:cNvCxnSpPr>
          <p:nvPr/>
        </p:nvCxnSpPr>
        <p:spPr>
          <a:xfrm flipH="1">
            <a:off x="11486173" y="4255128"/>
            <a:ext cx="715241" cy="698836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AF39F5F-A3BC-9AB8-857A-75F44BEF83F5}"/>
              </a:ext>
            </a:extLst>
          </p:cNvPr>
          <p:cNvCxnSpPr>
            <a:cxnSpLocks/>
          </p:cNvCxnSpPr>
          <p:nvPr/>
        </p:nvCxnSpPr>
        <p:spPr>
          <a:xfrm>
            <a:off x="12816905" y="4257147"/>
            <a:ext cx="589196" cy="62648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AA5841D6-D465-D2B8-E26A-54547E73003A}"/>
              </a:ext>
            </a:extLst>
          </p:cNvPr>
          <p:cNvSpPr/>
          <p:nvPr/>
        </p:nvSpPr>
        <p:spPr>
          <a:xfrm>
            <a:off x="13073910" y="4833453"/>
            <a:ext cx="1008993" cy="9616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7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7A2B1EBA-C347-8E54-03C3-074CC376F02E}"/>
              </a:ext>
            </a:extLst>
          </p:cNvPr>
          <p:cNvSpPr/>
          <p:nvPr/>
        </p:nvSpPr>
        <p:spPr>
          <a:xfrm>
            <a:off x="11883596" y="6250686"/>
            <a:ext cx="1008993" cy="9616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A530CF7-ADB4-F0AD-0FA4-2F20B7F0C864}"/>
              </a:ext>
            </a:extLst>
          </p:cNvPr>
          <p:cNvCxnSpPr>
            <a:cxnSpLocks/>
          </p:cNvCxnSpPr>
          <p:nvPr/>
        </p:nvCxnSpPr>
        <p:spPr>
          <a:xfrm>
            <a:off x="11463903" y="5724086"/>
            <a:ext cx="589196" cy="62648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400FF78-C82B-7308-AF6F-433FEA1D1928}"/>
              </a:ext>
            </a:extLst>
          </p:cNvPr>
          <p:cNvSpPr txBox="1"/>
          <p:nvPr/>
        </p:nvSpPr>
        <p:spPr>
          <a:xfrm>
            <a:off x="249952" y="7093246"/>
            <a:ext cx="140247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노드가 존재하므로 삽입할 값과 현재 노드의 값을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비교한다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3(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노드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) &lt; 1(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삭제할 값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)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이므로 삭제 값이</a:t>
            </a:r>
            <a:r>
              <a:rPr lang="ko-KR" altLang="en-US" sz="3200" b="1" dirty="0">
                <a:solidFill>
                  <a:schemeClr val="accent4"/>
                </a:solidFill>
              </a:rPr>
              <a:t> </a:t>
            </a:r>
            <a:r>
              <a:rPr lang="ko-KR" altLang="en-US" sz="3200" b="1" dirty="0">
                <a:solidFill>
                  <a:srgbClr val="FF0000"/>
                </a:solidFill>
              </a:rPr>
              <a:t>더 작다</a:t>
            </a:r>
            <a:r>
              <a:rPr lang="en-US" altLang="ko-KR" sz="3200" b="1" dirty="0">
                <a:solidFill>
                  <a:schemeClr val="accent4"/>
                </a:solidFill>
              </a:rPr>
              <a:t>.</a:t>
            </a:r>
          </a:p>
          <a:p>
            <a:endParaRPr lang="en-US" altLang="ko-KR" sz="3200" b="1" dirty="0">
              <a:solidFill>
                <a:schemeClr val="accent4"/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고로</a:t>
            </a:r>
            <a:r>
              <a:rPr lang="ko-KR" altLang="en-US" sz="3200" b="1" dirty="0">
                <a:solidFill>
                  <a:schemeClr val="accent4"/>
                </a:solidFill>
              </a:rPr>
              <a:t> </a:t>
            </a:r>
            <a:r>
              <a:rPr lang="ko-KR" altLang="en-US" sz="3200" b="1" dirty="0">
                <a:solidFill>
                  <a:srgbClr val="FF0000"/>
                </a:solidFill>
              </a:rPr>
              <a:t>왼쪽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으로 이동한다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4FD4C9-F9A9-2CE2-9C51-7D8A4F4ACA71}"/>
              </a:ext>
            </a:extLst>
          </p:cNvPr>
          <p:cNvSpPr txBox="1"/>
          <p:nvPr/>
        </p:nvSpPr>
        <p:spPr>
          <a:xfrm>
            <a:off x="3111239" y="6250686"/>
            <a:ext cx="5302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문제 상황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값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를 삭제</a:t>
            </a:r>
            <a:endParaRPr lang="en-US" altLang="ko-KR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그림 3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0A341067-526A-0D6C-75C8-29DF49DC17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8501" y="2252673"/>
            <a:ext cx="1462314" cy="146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77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FCF47A-08BA-5253-3536-806249D9CA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9CC7B0A1-7027-62D3-ABAC-E97448D77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이진 검색 트리의 삭제 </a:t>
            </a:r>
            <a:r>
              <a:rPr lang="en-US" altLang="ko-KR" b="1" dirty="0"/>
              <a:t>– </a:t>
            </a:r>
            <a:r>
              <a:rPr lang="ko-KR" altLang="en-US" b="1" dirty="0"/>
              <a:t>자식 노드가 </a:t>
            </a:r>
            <a:r>
              <a:rPr lang="en-US" altLang="ko-KR" b="1" dirty="0"/>
              <a:t>1</a:t>
            </a:r>
            <a:r>
              <a:rPr lang="ko-KR" altLang="en-US" b="1" dirty="0"/>
              <a:t>개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0B7077ED-178E-AD67-B26F-4B31451BBA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27</a:t>
            </a:fld>
            <a:endParaRPr kumimoji="1" lang="ja-JP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D8FE15A-864B-AE75-F750-A2E15ED6D9D2}"/>
              </a:ext>
            </a:extLst>
          </p:cNvPr>
          <p:cNvSpPr/>
          <p:nvPr/>
        </p:nvSpPr>
        <p:spPr>
          <a:xfrm>
            <a:off x="13446987" y="2022134"/>
            <a:ext cx="1008993" cy="961696"/>
          </a:xfrm>
          <a:prstGeom prst="ellipse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8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E7ACA13-BD06-048D-EECB-7C6876770881}"/>
              </a:ext>
            </a:extLst>
          </p:cNvPr>
          <p:cNvSpPr/>
          <p:nvPr/>
        </p:nvSpPr>
        <p:spPr>
          <a:xfrm>
            <a:off x="12011832" y="3413943"/>
            <a:ext cx="1008993" cy="9616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05FE0E0-B9CB-998D-F41A-F44D570A520A}"/>
              </a:ext>
            </a:extLst>
          </p:cNvPr>
          <p:cNvCxnSpPr>
            <a:cxnSpLocks/>
            <a:endCxn id="11" idx="7"/>
          </p:cNvCxnSpPr>
          <p:nvPr/>
        </p:nvCxnSpPr>
        <p:spPr>
          <a:xfrm flipH="1">
            <a:off x="12873061" y="2855944"/>
            <a:ext cx="715241" cy="698836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816BFD8A-F6A9-2916-785D-BB1EC52C205D}"/>
              </a:ext>
            </a:extLst>
          </p:cNvPr>
          <p:cNvSpPr/>
          <p:nvPr/>
        </p:nvSpPr>
        <p:spPr>
          <a:xfrm>
            <a:off x="14610789" y="3417877"/>
            <a:ext cx="1008993" cy="9616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10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820385A-DBD6-7089-C80D-9FB926D2BB9B}"/>
              </a:ext>
            </a:extLst>
          </p:cNvPr>
          <p:cNvCxnSpPr>
            <a:cxnSpLocks/>
          </p:cNvCxnSpPr>
          <p:nvPr/>
        </p:nvCxnSpPr>
        <p:spPr>
          <a:xfrm>
            <a:off x="14274712" y="2862504"/>
            <a:ext cx="589196" cy="62648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B0EB44F6-A0FC-154B-605E-1466EFD73712}"/>
              </a:ext>
            </a:extLst>
          </p:cNvPr>
          <p:cNvSpPr/>
          <p:nvPr/>
        </p:nvSpPr>
        <p:spPr>
          <a:xfrm>
            <a:off x="10666762" y="4833453"/>
            <a:ext cx="1008993" cy="9616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9AD7127-8615-8108-F857-AA60B6BA93EA}"/>
              </a:ext>
            </a:extLst>
          </p:cNvPr>
          <p:cNvCxnSpPr>
            <a:cxnSpLocks/>
          </p:cNvCxnSpPr>
          <p:nvPr/>
        </p:nvCxnSpPr>
        <p:spPr>
          <a:xfrm flipH="1">
            <a:off x="11486173" y="4255128"/>
            <a:ext cx="715241" cy="698836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DE54B30-30BE-3C40-5735-B1EEFAC7F077}"/>
              </a:ext>
            </a:extLst>
          </p:cNvPr>
          <p:cNvCxnSpPr>
            <a:cxnSpLocks/>
          </p:cNvCxnSpPr>
          <p:nvPr/>
        </p:nvCxnSpPr>
        <p:spPr>
          <a:xfrm>
            <a:off x="12816905" y="4257147"/>
            <a:ext cx="589196" cy="62648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284DEC1F-1D60-24EE-9189-0605C2F85DDA}"/>
              </a:ext>
            </a:extLst>
          </p:cNvPr>
          <p:cNvSpPr/>
          <p:nvPr/>
        </p:nvSpPr>
        <p:spPr>
          <a:xfrm>
            <a:off x="13073910" y="4833453"/>
            <a:ext cx="1008993" cy="9616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7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7479C10-E2C0-0BB0-2BFC-72294751718C}"/>
              </a:ext>
            </a:extLst>
          </p:cNvPr>
          <p:cNvSpPr/>
          <p:nvPr/>
        </p:nvSpPr>
        <p:spPr>
          <a:xfrm>
            <a:off x="11883596" y="6250686"/>
            <a:ext cx="1008993" cy="9616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2D4EEB-6893-8123-970F-F3541926AE4F}"/>
              </a:ext>
            </a:extLst>
          </p:cNvPr>
          <p:cNvCxnSpPr>
            <a:cxnSpLocks/>
          </p:cNvCxnSpPr>
          <p:nvPr/>
        </p:nvCxnSpPr>
        <p:spPr>
          <a:xfrm>
            <a:off x="11463903" y="5724086"/>
            <a:ext cx="589196" cy="62648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9194297-1425-2A33-4EC7-48C51D11B7A9}"/>
              </a:ext>
            </a:extLst>
          </p:cNvPr>
          <p:cNvSpPr txBox="1"/>
          <p:nvPr/>
        </p:nvSpPr>
        <p:spPr>
          <a:xfrm>
            <a:off x="249952" y="7093246"/>
            <a:ext cx="1679344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노드가 존재하므로 삽입할 값과 현재 노드의 값을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비교한다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 (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노드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) == 1 (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삭제할 값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)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이므로 현재 노드의 값과 삭제 노드의 값이 같다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!</a:t>
            </a:r>
          </a:p>
          <a:p>
            <a:endParaRPr lang="en-US" altLang="ko-KR" sz="3200" b="1" dirty="0">
              <a:solidFill>
                <a:schemeClr val="accent4"/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노드에겐 자식이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개 있으므로 그 자식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(2)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을 삭제할 노드의 부모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(3)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와 연결 시켜준다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D033787-D0CE-FAD8-0FEF-F7DABE239BB1}"/>
              </a:ext>
            </a:extLst>
          </p:cNvPr>
          <p:cNvSpPr txBox="1"/>
          <p:nvPr/>
        </p:nvSpPr>
        <p:spPr>
          <a:xfrm>
            <a:off x="3111239" y="6250686"/>
            <a:ext cx="5302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문제 상황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값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를 삭제</a:t>
            </a:r>
            <a:endParaRPr lang="en-US" altLang="ko-KR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그림 3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68F82BC4-491B-C011-47B2-6D12BBCB08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6344" y="3705121"/>
            <a:ext cx="1462314" cy="1462314"/>
          </a:xfrm>
          <a:prstGeom prst="rect">
            <a:avLst/>
          </a:prstGeom>
        </p:spPr>
      </p:pic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6FF22D66-5212-F859-3E29-4AD54F30CF4F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12388093" y="4373432"/>
            <a:ext cx="113729" cy="18772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십자형 4">
            <a:extLst>
              <a:ext uri="{FF2B5EF4-FFF2-40B4-BE49-F238E27FC236}">
                <a16:creationId xmlns:a16="http://schemas.microsoft.com/office/drawing/2014/main" id="{D4C305C3-4EFD-A981-E4EE-0AA1EEBFB46C}"/>
              </a:ext>
            </a:extLst>
          </p:cNvPr>
          <p:cNvSpPr/>
          <p:nvPr/>
        </p:nvSpPr>
        <p:spPr>
          <a:xfrm rot="16997176">
            <a:off x="11401006" y="5691054"/>
            <a:ext cx="549498" cy="592665"/>
          </a:xfrm>
          <a:prstGeom prst="plus">
            <a:avLst>
              <a:gd name="adj" fmla="val 3915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90523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4621F3-71D6-4D3C-5F55-E63720EB06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C5FE1C23-8548-78B0-781A-2EDCBA983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이진 검색 트리의 삭제 </a:t>
            </a:r>
            <a:r>
              <a:rPr lang="en-US" altLang="ko-KR" b="1" dirty="0"/>
              <a:t>– </a:t>
            </a:r>
            <a:r>
              <a:rPr lang="ko-KR" altLang="en-US" b="1" dirty="0"/>
              <a:t>자식 노드가 </a:t>
            </a:r>
            <a:r>
              <a:rPr lang="en-US" altLang="ko-KR" b="1" dirty="0"/>
              <a:t>1</a:t>
            </a:r>
            <a:r>
              <a:rPr lang="ko-KR" altLang="en-US" b="1" dirty="0"/>
              <a:t>개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974B2790-684A-2175-ABD2-C53230DAE4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28</a:t>
            </a:fld>
            <a:endParaRPr kumimoji="1" lang="ja-JP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ADCC90C-83CC-F42C-8267-69EF42C6D381}"/>
              </a:ext>
            </a:extLst>
          </p:cNvPr>
          <p:cNvSpPr/>
          <p:nvPr/>
        </p:nvSpPr>
        <p:spPr>
          <a:xfrm>
            <a:off x="13446987" y="2022134"/>
            <a:ext cx="1008993" cy="961696"/>
          </a:xfrm>
          <a:prstGeom prst="ellipse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8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1F479A4-8152-32A9-089B-31EACECC21E7}"/>
              </a:ext>
            </a:extLst>
          </p:cNvPr>
          <p:cNvSpPr/>
          <p:nvPr/>
        </p:nvSpPr>
        <p:spPr>
          <a:xfrm>
            <a:off x="12011832" y="3413943"/>
            <a:ext cx="1008993" cy="9616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51697C5-A88A-F6F0-7BF8-71C4B5391CC7}"/>
              </a:ext>
            </a:extLst>
          </p:cNvPr>
          <p:cNvCxnSpPr>
            <a:cxnSpLocks/>
            <a:endCxn id="11" idx="7"/>
          </p:cNvCxnSpPr>
          <p:nvPr/>
        </p:nvCxnSpPr>
        <p:spPr>
          <a:xfrm flipH="1">
            <a:off x="12873061" y="2855944"/>
            <a:ext cx="715241" cy="698836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25598D2E-74E2-C8C8-69BC-F371B19BC84E}"/>
              </a:ext>
            </a:extLst>
          </p:cNvPr>
          <p:cNvSpPr/>
          <p:nvPr/>
        </p:nvSpPr>
        <p:spPr>
          <a:xfrm>
            <a:off x="14610789" y="3417877"/>
            <a:ext cx="1008993" cy="9616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10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FA7ACBE-2A04-7A2A-2915-6E77A2447853}"/>
              </a:ext>
            </a:extLst>
          </p:cNvPr>
          <p:cNvCxnSpPr>
            <a:cxnSpLocks/>
          </p:cNvCxnSpPr>
          <p:nvPr/>
        </p:nvCxnSpPr>
        <p:spPr>
          <a:xfrm>
            <a:off x="14274712" y="2862504"/>
            <a:ext cx="589196" cy="62648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A3DF0164-5DB4-532E-2A4C-1D9AC7BB63F8}"/>
              </a:ext>
            </a:extLst>
          </p:cNvPr>
          <p:cNvSpPr/>
          <p:nvPr/>
        </p:nvSpPr>
        <p:spPr>
          <a:xfrm>
            <a:off x="10666762" y="4833453"/>
            <a:ext cx="1008993" cy="9616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E77E866-E831-5243-881F-BC073437D945}"/>
              </a:ext>
            </a:extLst>
          </p:cNvPr>
          <p:cNvCxnSpPr>
            <a:cxnSpLocks/>
          </p:cNvCxnSpPr>
          <p:nvPr/>
        </p:nvCxnSpPr>
        <p:spPr>
          <a:xfrm flipH="1">
            <a:off x="11486173" y="4255128"/>
            <a:ext cx="715241" cy="698836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86D1D0D-0EFB-E1DB-AF4D-023C4D2BEFC5}"/>
              </a:ext>
            </a:extLst>
          </p:cNvPr>
          <p:cNvCxnSpPr>
            <a:cxnSpLocks/>
          </p:cNvCxnSpPr>
          <p:nvPr/>
        </p:nvCxnSpPr>
        <p:spPr>
          <a:xfrm>
            <a:off x="12816905" y="4257147"/>
            <a:ext cx="589196" cy="62648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A8469AFD-EB81-D05F-4A7D-0BA6E2C8C519}"/>
              </a:ext>
            </a:extLst>
          </p:cNvPr>
          <p:cNvSpPr/>
          <p:nvPr/>
        </p:nvSpPr>
        <p:spPr>
          <a:xfrm>
            <a:off x="13073910" y="4833453"/>
            <a:ext cx="1008993" cy="9616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7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D39DA1F-BB8D-CE8C-6BC7-19008B5F6F27}"/>
              </a:ext>
            </a:extLst>
          </p:cNvPr>
          <p:cNvSpPr/>
          <p:nvPr/>
        </p:nvSpPr>
        <p:spPr>
          <a:xfrm>
            <a:off x="11883596" y="6250686"/>
            <a:ext cx="1008993" cy="9616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738A30-8329-75BA-6419-8B340B2BBA7E}"/>
              </a:ext>
            </a:extLst>
          </p:cNvPr>
          <p:cNvSpPr txBox="1"/>
          <p:nvPr/>
        </p:nvSpPr>
        <p:spPr>
          <a:xfrm>
            <a:off x="861794" y="7109548"/>
            <a:ext cx="16793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이후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노드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(1)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을 삭제 시켜준 후 복귀한다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8D8B86-680B-264A-E183-69AA821B963D}"/>
              </a:ext>
            </a:extLst>
          </p:cNvPr>
          <p:cNvSpPr txBox="1"/>
          <p:nvPr/>
        </p:nvSpPr>
        <p:spPr>
          <a:xfrm>
            <a:off x="3111239" y="6250686"/>
            <a:ext cx="5302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문제 상황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값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를 삭제</a:t>
            </a:r>
            <a:endParaRPr lang="en-US" altLang="ko-KR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그림 3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CE163F89-C93A-54D2-58B9-D61C6ACB2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6344" y="3705121"/>
            <a:ext cx="1462314" cy="1462314"/>
          </a:xfrm>
          <a:prstGeom prst="rect">
            <a:avLst/>
          </a:prstGeom>
        </p:spPr>
      </p:pic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B4E9840B-279B-25EC-E665-1158B1918564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12388093" y="4373432"/>
            <a:ext cx="113729" cy="1877254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십자형 2">
            <a:extLst>
              <a:ext uri="{FF2B5EF4-FFF2-40B4-BE49-F238E27FC236}">
                <a16:creationId xmlns:a16="http://schemas.microsoft.com/office/drawing/2014/main" id="{8C186AC0-EADB-0521-71AC-A912A25EC378}"/>
              </a:ext>
            </a:extLst>
          </p:cNvPr>
          <p:cNvSpPr/>
          <p:nvPr/>
        </p:nvSpPr>
        <p:spPr>
          <a:xfrm rot="18753440">
            <a:off x="10767576" y="4903033"/>
            <a:ext cx="807029" cy="818052"/>
          </a:xfrm>
          <a:prstGeom prst="plus">
            <a:avLst>
              <a:gd name="adj" fmla="val 3915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십자형 5">
            <a:extLst>
              <a:ext uri="{FF2B5EF4-FFF2-40B4-BE49-F238E27FC236}">
                <a16:creationId xmlns:a16="http://schemas.microsoft.com/office/drawing/2014/main" id="{472B0512-7B05-EA4B-FDA4-752CA81BB1C2}"/>
              </a:ext>
            </a:extLst>
          </p:cNvPr>
          <p:cNvSpPr/>
          <p:nvPr/>
        </p:nvSpPr>
        <p:spPr>
          <a:xfrm rot="16997176">
            <a:off x="11675558" y="4239342"/>
            <a:ext cx="549498" cy="592665"/>
          </a:xfrm>
          <a:prstGeom prst="plus">
            <a:avLst>
              <a:gd name="adj" fmla="val 3915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6757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C52982-405F-5776-22C8-476AF7BBD4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B4007CA3-688C-6DD5-36F1-BF8D8CFB9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이진 검색 트리의 삭제 </a:t>
            </a:r>
            <a:r>
              <a:rPr lang="en-US" altLang="ko-KR" b="1" dirty="0"/>
              <a:t>– </a:t>
            </a:r>
            <a:r>
              <a:rPr lang="ko-KR" altLang="en-US" b="1" dirty="0"/>
              <a:t>자식 노드가 </a:t>
            </a:r>
            <a:r>
              <a:rPr lang="en-US" altLang="ko-KR" b="1" dirty="0"/>
              <a:t>2</a:t>
            </a:r>
            <a:r>
              <a:rPr lang="ko-KR" altLang="en-US" b="1" dirty="0"/>
              <a:t>개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38B9F54D-8208-034E-4345-28A57256CD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29</a:t>
            </a:fld>
            <a:endParaRPr kumimoji="1" lang="ja-JP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36381E7-334B-B32B-F38B-84EF1E9AA996}"/>
              </a:ext>
            </a:extLst>
          </p:cNvPr>
          <p:cNvSpPr/>
          <p:nvPr/>
        </p:nvSpPr>
        <p:spPr>
          <a:xfrm>
            <a:off x="13446987" y="2022134"/>
            <a:ext cx="1008993" cy="961696"/>
          </a:xfrm>
          <a:prstGeom prst="ellipse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8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821F217-35D0-291F-5B5A-44136032D412}"/>
              </a:ext>
            </a:extLst>
          </p:cNvPr>
          <p:cNvSpPr/>
          <p:nvPr/>
        </p:nvSpPr>
        <p:spPr>
          <a:xfrm>
            <a:off x="12011832" y="3413943"/>
            <a:ext cx="1008993" cy="9616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55979CF-316E-F8F3-A73E-E4E2D6AE1BDC}"/>
              </a:ext>
            </a:extLst>
          </p:cNvPr>
          <p:cNvCxnSpPr>
            <a:cxnSpLocks/>
            <a:endCxn id="11" idx="7"/>
          </p:cNvCxnSpPr>
          <p:nvPr/>
        </p:nvCxnSpPr>
        <p:spPr>
          <a:xfrm flipH="1">
            <a:off x="12873061" y="2855944"/>
            <a:ext cx="715241" cy="698836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3EA37FA8-B6C1-7039-365B-7DA463DADBD5}"/>
              </a:ext>
            </a:extLst>
          </p:cNvPr>
          <p:cNvSpPr/>
          <p:nvPr/>
        </p:nvSpPr>
        <p:spPr>
          <a:xfrm>
            <a:off x="14610789" y="3417877"/>
            <a:ext cx="1008993" cy="9616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10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0D616D5-33F3-7D9B-5CA5-ECC1D95669DC}"/>
              </a:ext>
            </a:extLst>
          </p:cNvPr>
          <p:cNvCxnSpPr>
            <a:cxnSpLocks/>
          </p:cNvCxnSpPr>
          <p:nvPr/>
        </p:nvCxnSpPr>
        <p:spPr>
          <a:xfrm>
            <a:off x="14274712" y="2862504"/>
            <a:ext cx="589196" cy="62648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6192BA53-BD24-DD77-98C2-D3DA71FF267E}"/>
              </a:ext>
            </a:extLst>
          </p:cNvPr>
          <p:cNvSpPr/>
          <p:nvPr/>
        </p:nvSpPr>
        <p:spPr>
          <a:xfrm>
            <a:off x="10666762" y="4833453"/>
            <a:ext cx="1008993" cy="9616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EEDFCA1-9691-21D2-9EC2-4A875BF7CE54}"/>
              </a:ext>
            </a:extLst>
          </p:cNvPr>
          <p:cNvCxnSpPr>
            <a:cxnSpLocks/>
          </p:cNvCxnSpPr>
          <p:nvPr/>
        </p:nvCxnSpPr>
        <p:spPr>
          <a:xfrm flipH="1">
            <a:off x="11486173" y="4255128"/>
            <a:ext cx="715241" cy="698836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4F092D9-F042-8980-248B-50B47997EB58}"/>
              </a:ext>
            </a:extLst>
          </p:cNvPr>
          <p:cNvCxnSpPr>
            <a:cxnSpLocks/>
          </p:cNvCxnSpPr>
          <p:nvPr/>
        </p:nvCxnSpPr>
        <p:spPr>
          <a:xfrm>
            <a:off x="12816905" y="4257147"/>
            <a:ext cx="589196" cy="62648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85082F8E-2B52-3B4B-93E6-830F7F4792B6}"/>
              </a:ext>
            </a:extLst>
          </p:cNvPr>
          <p:cNvSpPr/>
          <p:nvPr/>
        </p:nvSpPr>
        <p:spPr>
          <a:xfrm>
            <a:off x="13073910" y="4833453"/>
            <a:ext cx="1008993" cy="9616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7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C0A014-EB60-981F-DD19-32BAC69D2E8C}"/>
              </a:ext>
            </a:extLst>
          </p:cNvPr>
          <p:cNvSpPr txBox="1"/>
          <p:nvPr/>
        </p:nvSpPr>
        <p:spPr>
          <a:xfrm>
            <a:off x="3111239" y="6250686"/>
            <a:ext cx="5302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문제 상황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값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를 삭제</a:t>
            </a:r>
            <a:endParaRPr lang="en-US" altLang="ko-KR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그림 3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74B444BF-53C4-DC8A-6B41-390635AA5F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0326" y="829240"/>
            <a:ext cx="1462314" cy="14623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7E8822B-6618-1773-9CBB-EB6DA6A57775}"/>
              </a:ext>
            </a:extLst>
          </p:cNvPr>
          <p:cNvSpPr txBox="1"/>
          <p:nvPr/>
        </p:nvSpPr>
        <p:spPr>
          <a:xfrm>
            <a:off x="249952" y="7093246"/>
            <a:ext cx="1679344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노드가 존재하므로 삽입할 값과 현재 노드의 값을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비교한다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8(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노드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) == 8(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삭제할 값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)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이므로 현재 노드의 값과 삭제 노드의 값이 </a:t>
            </a:r>
            <a:r>
              <a:rPr lang="ko-KR" altLang="en-US" sz="3200" b="1" dirty="0">
                <a:solidFill>
                  <a:srgbClr val="FF0000"/>
                </a:solidFill>
              </a:rPr>
              <a:t>같다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!</a:t>
            </a:r>
          </a:p>
          <a:p>
            <a:endParaRPr lang="en-US" altLang="ko-KR" sz="3200" b="1" dirty="0">
              <a:solidFill>
                <a:schemeClr val="accent4"/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노드에겐 자식이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3200" b="1">
                <a:solidFill>
                  <a:schemeClr val="bg2">
                    <a:lumMod val="10000"/>
                  </a:schemeClr>
                </a:solidFill>
              </a:rPr>
              <a:t>개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있다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이번 삭제 방법은 조금 더 </a:t>
            </a:r>
            <a:r>
              <a:rPr lang="ko-KR" altLang="en-US" sz="3200" b="1" dirty="0">
                <a:solidFill>
                  <a:srgbClr val="FF0000"/>
                </a:solidFill>
              </a:rPr>
              <a:t>특이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하다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1346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이진 트리의 특징</a:t>
            </a:r>
            <a:endParaRPr kumimoji="1" lang="en-US" altLang="ja-JP" b="1" dirty="0"/>
          </a:p>
        </p:txBody>
      </p:sp>
      <p:sp>
        <p:nvSpPr>
          <p:cNvPr id="12" name="スライド番号プレースホルダー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98C340-AC74-61D3-48DB-5A8D16CE474A}"/>
              </a:ext>
            </a:extLst>
          </p:cNvPr>
          <p:cNvSpPr txBox="1"/>
          <p:nvPr/>
        </p:nvSpPr>
        <p:spPr>
          <a:xfrm>
            <a:off x="9449888" y="2880548"/>
            <a:ext cx="846865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50000"/>
                  </a:schemeClr>
                </a:solidFill>
              </a:rPr>
              <a:t>계층적 구조로 부모와 자식 관계를 가진다</a:t>
            </a:r>
            <a:r>
              <a:rPr lang="en-US" altLang="ko-KR" sz="2400" b="1" dirty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  <a:p>
            <a:r>
              <a:rPr lang="en-US" altLang="ko-KR" sz="2400" b="1" dirty="0">
                <a:solidFill>
                  <a:schemeClr val="tx1">
                    <a:lumMod val="50000"/>
                  </a:schemeClr>
                </a:solidFill>
              </a:rPr>
              <a:t> (</a:t>
            </a:r>
            <a:r>
              <a:rPr lang="ko-KR" altLang="en-US" sz="2400" b="1" dirty="0">
                <a:solidFill>
                  <a:schemeClr val="tx1">
                    <a:lumMod val="50000"/>
                  </a:schemeClr>
                </a:solidFill>
              </a:rPr>
              <a:t>한 노드의 부모는 루트 노드가 아닌 이상 무조건 하나다</a:t>
            </a:r>
            <a:r>
              <a:rPr lang="en-US" altLang="ko-KR" sz="2400" b="1" dirty="0">
                <a:solidFill>
                  <a:schemeClr val="tx1">
                    <a:lumMod val="50000"/>
                  </a:schemeClr>
                </a:solidFill>
              </a:rPr>
              <a:t>.)</a:t>
            </a:r>
          </a:p>
          <a:p>
            <a:endParaRPr lang="en-US" altLang="ko-KR" sz="2400" b="1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ko-KR" altLang="en-US" sz="2400" b="1" dirty="0">
                <a:solidFill>
                  <a:schemeClr val="tx1">
                    <a:lumMod val="50000"/>
                  </a:schemeClr>
                </a:solidFill>
              </a:rPr>
              <a:t>각 노드는 </a:t>
            </a:r>
            <a:r>
              <a:rPr lang="ko-KR" altLang="en-US" sz="2400" b="1" dirty="0">
                <a:solidFill>
                  <a:srgbClr val="FF0000"/>
                </a:solidFill>
              </a:rPr>
              <a:t>최대 </a:t>
            </a:r>
            <a:r>
              <a:rPr lang="en-US" altLang="ko-KR" sz="2400" b="1" dirty="0">
                <a:solidFill>
                  <a:srgbClr val="FF0000"/>
                </a:solidFill>
              </a:rPr>
              <a:t>2</a:t>
            </a:r>
            <a:r>
              <a:rPr lang="ko-KR" altLang="en-US" sz="2400" b="1" dirty="0">
                <a:solidFill>
                  <a:srgbClr val="FF0000"/>
                </a:solidFill>
              </a:rPr>
              <a:t>개</a:t>
            </a:r>
            <a:r>
              <a:rPr lang="ko-KR" altLang="en-US" sz="2400" b="1" dirty="0">
                <a:solidFill>
                  <a:schemeClr val="tx1">
                    <a:lumMod val="50000"/>
                  </a:schemeClr>
                </a:solidFill>
              </a:rPr>
              <a:t>의 자식을 가진다</a:t>
            </a:r>
            <a:r>
              <a:rPr lang="en-US" altLang="ko-KR" sz="2400" b="1" dirty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  <a:p>
            <a:endParaRPr lang="en-US" altLang="ko-KR" sz="2400" b="1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최대 차수가 </a:t>
            </a:r>
            <a:r>
              <a:rPr lang="en-US" altLang="ko-KR" sz="2400" b="1" dirty="0">
                <a:solidFill>
                  <a:srgbClr val="FF0000"/>
                </a:solidFill>
              </a:rPr>
              <a:t>2</a:t>
            </a:r>
            <a:r>
              <a:rPr lang="ko-KR" altLang="en-US" sz="2400" b="1" dirty="0">
                <a:solidFill>
                  <a:schemeClr val="tx1">
                    <a:lumMod val="50000"/>
                  </a:schemeClr>
                </a:solidFill>
              </a:rPr>
              <a:t>이다</a:t>
            </a:r>
            <a:r>
              <a:rPr lang="en-US" altLang="ko-KR" sz="2400" b="1" dirty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  <a:p>
            <a:endParaRPr lang="en-US" altLang="ko-KR" sz="2400" b="1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ko-KR" altLang="en-US" sz="2400" b="1" dirty="0">
                <a:solidFill>
                  <a:schemeClr val="tx1">
                    <a:lumMod val="50000"/>
                  </a:schemeClr>
                </a:solidFill>
              </a:rPr>
              <a:t>자식은 </a:t>
            </a:r>
            <a:r>
              <a:rPr lang="ko-KR" altLang="en-US" sz="2400" b="1" dirty="0">
                <a:solidFill>
                  <a:srgbClr val="FF0000"/>
                </a:solidFill>
              </a:rPr>
              <a:t>왼쪽 자식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과</a:t>
            </a:r>
            <a:r>
              <a:rPr lang="ko-KR" altLang="en-US" sz="2400" b="1" dirty="0">
                <a:solidFill>
                  <a:srgbClr val="FF0000"/>
                </a:solidFill>
              </a:rPr>
              <a:t> 오른쪽 자식</a:t>
            </a:r>
            <a:r>
              <a:rPr lang="ko-KR" altLang="en-US" sz="2400" b="1" dirty="0">
                <a:solidFill>
                  <a:schemeClr val="tx1">
                    <a:lumMod val="50000"/>
                  </a:schemeClr>
                </a:solidFill>
              </a:rPr>
              <a:t>으로 구분한다</a:t>
            </a:r>
            <a:r>
              <a:rPr lang="en-US" altLang="ko-KR" sz="2400" b="1" dirty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  <a:p>
            <a:endParaRPr lang="en-US" altLang="ko-KR" sz="2400" b="1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ko-KR" altLang="en-US" sz="2400" b="1" dirty="0">
                <a:solidFill>
                  <a:schemeClr val="tx1">
                    <a:lumMod val="50000"/>
                  </a:schemeClr>
                </a:solidFill>
              </a:rPr>
              <a:t>트리의 높이는 루트 노드에서 가장 깊은 리프 노드까지의 거리</a:t>
            </a:r>
            <a:endParaRPr lang="en-US" altLang="ko-KR" sz="2400" b="1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ko-KR" sz="2400" b="1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ko-KR" altLang="en-US" sz="2400" b="1" dirty="0">
                <a:solidFill>
                  <a:schemeClr val="tx1">
                    <a:lumMod val="50000"/>
                  </a:schemeClr>
                </a:solidFill>
              </a:rPr>
              <a:t>등등</a:t>
            </a:r>
            <a:r>
              <a:rPr lang="en-US" altLang="ko-KR" sz="2400" b="1" dirty="0">
                <a:solidFill>
                  <a:schemeClr val="tx1">
                    <a:lumMod val="50000"/>
                  </a:schemeClr>
                </a:solidFill>
              </a:rPr>
              <a:t>…</a:t>
            </a:r>
          </a:p>
          <a:p>
            <a:endParaRPr lang="en-US" altLang="ko-KR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A5533C95-56AE-765E-3787-F9B8463EE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442" y="2199544"/>
            <a:ext cx="7681009" cy="514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264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B88B7D-BF15-8537-A9A5-5E22CB70D0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1801C569-6AD5-8222-BED5-B32A43D6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이진 검색 트리의 삭제 </a:t>
            </a:r>
            <a:r>
              <a:rPr lang="en-US" altLang="ko-KR" b="1" dirty="0"/>
              <a:t>– </a:t>
            </a:r>
            <a:r>
              <a:rPr lang="ko-KR" altLang="en-US" b="1" dirty="0"/>
              <a:t>자식 노드가 </a:t>
            </a:r>
            <a:r>
              <a:rPr lang="en-US" altLang="ko-KR" b="1" dirty="0"/>
              <a:t>2</a:t>
            </a:r>
            <a:r>
              <a:rPr lang="ko-KR" altLang="en-US" b="1" dirty="0"/>
              <a:t>개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E2ADBC67-4FB7-9012-6D81-DCDB5DB500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30</a:t>
            </a:fld>
            <a:endParaRPr kumimoji="1" lang="ja-JP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7C8EC3E-AC3B-3E2B-DB33-E0BF33C52FD6}"/>
              </a:ext>
            </a:extLst>
          </p:cNvPr>
          <p:cNvSpPr/>
          <p:nvPr/>
        </p:nvSpPr>
        <p:spPr>
          <a:xfrm>
            <a:off x="13446987" y="2022134"/>
            <a:ext cx="1008993" cy="961696"/>
          </a:xfrm>
          <a:prstGeom prst="ellipse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8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60F3211-854D-BC23-E2BE-23F40A8F4B22}"/>
              </a:ext>
            </a:extLst>
          </p:cNvPr>
          <p:cNvSpPr/>
          <p:nvPr/>
        </p:nvSpPr>
        <p:spPr>
          <a:xfrm>
            <a:off x="12011832" y="3413943"/>
            <a:ext cx="1008993" cy="9616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6B21F56-DD4F-2E65-1831-BA2EAA9FAD9C}"/>
              </a:ext>
            </a:extLst>
          </p:cNvPr>
          <p:cNvCxnSpPr>
            <a:cxnSpLocks/>
            <a:endCxn id="11" idx="7"/>
          </p:cNvCxnSpPr>
          <p:nvPr/>
        </p:nvCxnSpPr>
        <p:spPr>
          <a:xfrm flipH="1">
            <a:off x="12873061" y="2855944"/>
            <a:ext cx="715241" cy="698836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6CB997FD-771F-5117-E317-E4F2E2ECD5C7}"/>
              </a:ext>
            </a:extLst>
          </p:cNvPr>
          <p:cNvSpPr/>
          <p:nvPr/>
        </p:nvSpPr>
        <p:spPr>
          <a:xfrm>
            <a:off x="14610789" y="3417877"/>
            <a:ext cx="1008993" cy="9616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10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27DA640-7619-6321-DBFE-9AF446440CE2}"/>
              </a:ext>
            </a:extLst>
          </p:cNvPr>
          <p:cNvCxnSpPr>
            <a:cxnSpLocks/>
          </p:cNvCxnSpPr>
          <p:nvPr/>
        </p:nvCxnSpPr>
        <p:spPr>
          <a:xfrm>
            <a:off x="14274712" y="2862504"/>
            <a:ext cx="589196" cy="62648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F0D3012C-FD50-CDFE-87A3-99708789597F}"/>
              </a:ext>
            </a:extLst>
          </p:cNvPr>
          <p:cNvSpPr/>
          <p:nvPr/>
        </p:nvSpPr>
        <p:spPr>
          <a:xfrm>
            <a:off x="10666762" y="4833453"/>
            <a:ext cx="1008993" cy="9616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DC53218-F477-584F-233E-F3CA08CC27C0}"/>
              </a:ext>
            </a:extLst>
          </p:cNvPr>
          <p:cNvCxnSpPr>
            <a:cxnSpLocks/>
          </p:cNvCxnSpPr>
          <p:nvPr/>
        </p:nvCxnSpPr>
        <p:spPr>
          <a:xfrm flipH="1">
            <a:off x="11486173" y="4255128"/>
            <a:ext cx="715241" cy="698836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3F5F8C1-BD64-84FC-F976-25D0BF34D2EA}"/>
              </a:ext>
            </a:extLst>
          </p:cNvPr>
          <p:cNvCxnSpPr>
            <a:cxnSpLocks/>
          </p:cNvCxnSpPr>
          <p:nvPr/>
        </p:nvCxnSpPr>
        <p:spPr>
          <a:xfrm>
            <a:off x="12816905" y="4257147"/>
            <a:ext cx="589196" cy="62648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8A89EFC6-2946-025E-4B31-2F662687BDFA}"/>
              </a:ext>
            </a:extLst>
          </p:cNvPr>
          <p:cNvSpPr/>
          <p:nvPr/>
        </p:nvSpPr>
        <p:spPr>
          <a:xfrm>
            <a:off x="13073910" y="4833453"/>
            <a:ext cx="1008993" cy="9616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7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85730D-4547-C84E-7862-93596572EBCB}"/>
              </a:ext>
            </a:extLst>
          </p:cNvPr>
          <p:cNvSpPr txBox="1"/>
          <p:nvPr/>
        </p:nvSpPr>
        <p:spPr>
          <a:xfrm>
            <a:off x="249952" y="7093246"/>
            <a:ext cx="1402476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첫번째로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왼쪽 서브 트리에서 제일 큰 값을 찾는다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자명하게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왼쪽 서브 트리에서 제일 큰 값은 제일 오른쪽에 있는 값일 것이다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(BST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특성상 현재 노드 보다 큰 값이면 오른쪽에 배치하기 때문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>
                <a:solidFill>
                  <a:srgbClr val="FF0000"/>
                </a:solidFill>
              </a:rPr>
              <a:t>7</a:t>
            </a:r>
            <a:r>
              <a:rPr lang="ko-KR" altLang="en-US" sz="3200" b="1" dirty="0">
                <a:solidFill>
                  <a:srgbClr val="FF0000"/>
                </a:solidFill>
              </a:rPr>
              <a:t>을 찾았다</a:t>
            </a:r>
            <a:r>
              <a:rPr lang="en-US" altLang="ko-KR" sz="3200" b="1" dirty="0">
                <a:solidFill>
                  <a:srgbClr val="FF0000"/>
                </a:solidFill>
              </a:rPr>
              <a:t>!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E94252-3468-9121-20E9-D699551250AF}"/>
              </a:ext>
            </a:extLst>
          </p:cNvPr>
          <p:cNvSpPr txBox="1"/>
          <p:nvPr/>
        </p:nvSpPr>
        <p:spPr>
          <a:xfrm>
            <a:off x="3111239" y="6250686"/>
            <a:ext cx="5302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문제 상황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값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를 삭제</a:t>
            </a:r>
            <a:endParaRPr lang="en-US" altLang="ko-KR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그림 3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923460FD-9CDB-8F1B-2D63-61176B7D3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0326" y="829240"/>
            <a:ext cx="1462314" cy="1462314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165534EF-164C-4F9C-5E80-27DCACD67BC8}"/>
              </a:ext>
            </a:extLst>
          </p:cNvPr>
          <p:cNvSpPr/>
          <p:nvPr/>
        </p:nvSpPr>
        <p:spPr>
          <a:xfrm>
            <a:off x="10319657" y="3248475"/>
            <a:ext cx="4136323" cy="3208804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C3A8320-5CA3-B3CD-E874-BF717F1E57E2}"/>
              </a:ext>
            </a:extLst>
          </p:cNvPr>
          <p:cNvCxnSpPr>
            <a:cxnSpLocks/>
          </p:cNvCxnSpPr>
          <p:nvPr/>
        </p:nvCxnSpPr>
        <p:spPr>
          <a:xfrm flipH="1" flipV="1">
            <a:off x="13588302" y="5881415"/>
            <a:ext cx="9896" cy="893848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052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F21D89-47B4-3B2E-7007-406235E1B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CC1F2F2A-F5CF-14A0-979E-BA07EF2F9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이진 검색 트리의 삭제 </a:t>
            </a:r>
            <a:r>
              <a:rPr lang="en-US" altLang="ko-KR" b="1" dirty="0"/>
              <a:t>– </a:t>
            </a:r>
            <a:r>
              <a:rPr lang="ko-KR" altLang="en-US" b="1" dirty="0"/>
              <a:t>자식 노드가 </a:t>
            </a:r>
            <a:r>
              <a:rPr lang="en-US" altLang="ko-KR" b="1" dirty="0"/>
              <a:t>2</a:t>
            </a:r>
            <a:r>
              <a:rPr lang="ko-KR" altLang="en-US" b="1" dirty="0"/>
              <a:t>개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7E43287A-6146-B3A3-DCB4-BD324F6E0B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31</a:t>
            </a:fld>
            <a:endParaRPr kumimoji="1" lang="ja-JP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99367B9-8383-822C-38FF-480CF2DAE31F}"/>
              </a:ext>
            </a:extLst>
          </p:cNvPr>
          <p:cNvSpPr/>
          <p:nvPr/>
        </p:nvSpPr>
        <p:spPr>
          <a:xfrm>
            <a:off x="13446987" y="2022134"/>
            <a:ext cx="1008993" cy="961696"/>
          </a:xfrm>
          <a:prstGeom prst="ellipse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rgbClr val="FF0000"/>
                </a:solidFill>
              </a:rPr>
              <a:t>7</a:t>
            </a:r>
            <a:endParaRPr kumimoji="1"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B6DD98C-F086-0B34-B121-B3AF0B1F3AE5}"/>
              </a:ext>
            </a:extLst>
          </p:cNvPr>
          <p:cNvSpPr/>
          <p:nvPr/>
        </p:nvSpPr>
        <p:spPr>
          <a:xfrm>
            <a:off x="12011832" y="3413943"/>
            <a:ext cx="1008993" cy="9616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18C88C7-CC5E-737F-AA0D-6907F0E97A6F}"/>
              </a:ext>
            </a:extLst>
          </p:cNvPr>
          <p:cNvCxnSpPr>
            <a:cxnSpLocks/>
            <a:endCxn id="11" idx="7"/>
          </p:cNvCxnSpPr>
          <p:nvPr/>
        </p:nvCxnSpPr>
        <p:spPr>
          <a:xfrm flipH="1">
            <a:off x="12873061" y="2855944"/>
            <a:ext cx="715241" cy="698836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39292E2F-B796-D2FD-9B59-E05F65EC0A30}"/>
              </a:ext>
            </a:extLst>
          </p:cNvPr>
          <p:cNvSpPr/>
          <p:nvPr/>
        </p:nvSpPr>
        <p:spPr>
          <a:xfrm>
            <a:off x="14610789" y="3417877"/>
            <a:ext cx="1008993" cy="9616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10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EE36768-9271-8403-295C-D6268B665994}"/>
              </a:ext>
            </a:extLst>
          </p:cNvPr>
          <p:cNvCxnSpPr>
            <a:cxnSpLocks/>
          </p:cNvCxnSpPr>
          <p:nvPr/>
        </p:nvCxnSpPr>
        <p:spPr>
          <a:xfrm>
            <a:off x="14274712" y="2862504"/>
            <a:ext cx="589196" cy="62648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047E2AB0-BE67-8F55-E2D1-E306ECD70417}"/>
              </a:ext>
            </a:extLst>
          </p:cNvPr>
          <p:cNvSpPr/>
          <p:nvPr/>
        </p:nvSpPr>
        <p:spPr>
          <a:xfrm>
            <a:off x="10666762" y="4833453"/>
            <a:ext cx="1008993" cy="9616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6185F46-CC65-EF76-8322-6738FEBDA862}"/>
              </a:ext>
            </a:extLst>
          </p:cNvPr>
          <p:cNvCxnSpPr>
            <a:cxnSpLocks/>
          </p:cNvCxnSpPr>
          <p:nvPr/>
        </p:nvCxnSpPr>
        <p:spPr>
          <a:xfrm flipH="1">
            <a:off x="11486173" y="4255128"/>
            <a:ext cx="715241" cy="698836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48E7649-25C9-D271-0270-363D3E4430FD}"/>
              </a:ext>
            </a:extLst>
          </p:cNvPr>
          <p:cNvCxnSpPr>
            <a:cxnSpLocks/>
          </p:cNvCxnSpPr>
          <p:nvPr/>
        </p:nvCxnSpPr>
        <p:spPr>
          <a:xfrm>
            <a:off x="12816905" y="4257147"/>
            <a:ext cx="589196" cy="62648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4EF66AFA-C753-C916-810F-71C852D075DB}"/>
              </a:ext>
            </a:extLst>
          </p:cNvPr>
          <p:cNvSpPr/>
          <p:nvPr/>
        </p:nvSpPr>
        <p:spPr>
          <a:xfrm>
            <a:off x="13073910" y="4833453"/>
            <a:ext cx="1008993" cy="9616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7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BEC552-53A8-5E89-F90F-A62B5E620213}"/>
              </a:ext>
            </a:extLst>
          </p:cNvPr>
          <p:cNvSpPr txBox="1"/>
          <p:nvPr/>
        </p:nvSpPr>
        <p:spPr>
          <a:xfrm>
            <a:off x="249952" y="7093246"/>
            <a:ext cx="140247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찾은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7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을 삭제할 노드에 대입 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이러면 삭제 노드의 데이터는 자연적으로 소멸 되며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덮어 쓰기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), </a:t>
            </a: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트리 내에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3200" b="1" dirty="0">
                <a:solidFill>
                  <a:srgbClr val="FF0000"/>
                </a:solidFill>
              </a:rPr>
              <a:t>2</a:t>
            </a:r>
            <a:r>
              <a:rPr lang="ko-KR" altLang="en-US" sz="3200" b="1" dirty="0">
                <a:solidFill>
                  <a:srgbClr val="FF0000"/>
                </a:solidFill>
              </a:rPr>
              <a:t>개의 </a:t>
            </a:r>
            <a:r>
              <a:rPr lang="en-US" altLang="ko-KR" sz="3200" b="1" dirty="0">
                <a:solidFill>
                  <a:srgbClr val="FF0000"/>
                </a:solidFill>
              </a:rPr>
              <a:t>7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 존재한다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  <a:endParaRPr lang="en-US" altLang="ko-KR" sz="3200" b="1" dirty="0">
              <a:solidFill>
                <a:srgbClr val="FF0000"/>
              </a:solidFill>
            </a:endParaRP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90E26EF-529C-CC4A-093B-C1F0721D793C}"/>
              </a:ext>
            </a:extLst>
          </p:cNvPr>
          <p:cNvSpPr txBox="1"/>
          <p:nvPr/>
        </p:nvSpPr>
        <p:spPr>
          <a:xfrm>
            <a:off x="3111239" y="6250686"/>
            <a:ext cx="5302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문제 상황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값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를 삭제</a:t>
            </a:r>
            <a:endParaRPr lang="en-US" altLang="ko-KR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그림 3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39A6B587-51AB-486B-5C64-951AC6748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0326" y="829240"/>
            <a:ext cx="1462314" cy="1462314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00E8B0F3-FE7B-4BD9-6F0C-6711107B288C}"/>
              </a:ext>
            </a:extLst>
          </p:cNvPr>
          <p:cNvSpPr/>
          <p:nvPr/>
        </p:nvSpPr>
        <p:spPr>
          <a:xfrm>
            <a:off x="10319657" y="3248475"/>
            <a:ext cx="4136323" cy="3208804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9432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6A7241-F9B7-EC9D-AEF5-6BBE2504E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8108372D-A889-04D4-77D9-0FAB5E80D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이진 검색 트리의 삭제 </a:t>
            </a:r>
            <a:r>
              <a:rPr lang="en-US" altLang="ko-KR" b="1" dirty="0"/>
              <a:t>– </a:t>
            </a:r>
            <a:r>
              <a:rPr lang="ko-KR" altLang="en-US" b="1" dirty="0"/>
              <a:t>자식 노드가 </a:t>
            </a:r>
            <a:r>
              <a:rPr lang="en-US" altLang="ko-KR" b="1" dirty="0"/>
              <a:t>2</a:t>
            </a:r>
            <a:r>
              <a:rPr lang="ko-KR" altLang="en-US" b="1" dirty="0"/>
              <a:t>개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EF8E290D-D244-F8E9-61B4-718E8702CF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32</a:t>
            </a:fld>
            <a:endParaRPr kumimoji="1" lang="ja-JP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0C1DD55-23EF-F4EF-82F7-14DF646C313B}"/>
              </a:ext>
            </a:extLst>
          </p:cNvPr>
          <p:cNvSpPr/>
          <p:nvPr/>
        </p:nvSpPr>
        <p:spPr>
          <a:xfrm>
            <a:off x="13446987" y="2022134"/>
            <a:ext cx="1008993" cy="961696"/>
          </a:xfrm>
          <a:prstGeom prst="ellipse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7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9CA36AC-8C34-1E1B-DEA4-D16227DFCCA3}"/>
              </a:ext>
            </a:extLst>
          </p:cNvPr>
          <p:cNvSpPr/>
          <p:nvPr/>
        </p:nvSpPr>
        <p:spPr>
          <a:xfrm>
            <a:off x="12011832" y="3413943"/>
            <a:ext cx="1008993" cy="9616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BEF1F29-02AF-1014-1E70-4EE7B41B6154}"/>
              </a:ext>
            </a:extLst>
          </p:cNvPr>
          <p:cNvCxnSpPr>
            <a:cxnSpLocks/>
            <a:endCxn id="11" idx="7"/>
          </p:cNvCxnSpPr>
          <p:nvPr/>
        </p:nvCxnSpPr>
        <p:spPr>
          <a:xfrm flipH="1">
            <a:off x="12873061" y="2855944"/>
            <a:ext cx="715241" cy="698836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BC4F3B42-E280-83F8-4309-AC887AAA7CB7}"/>
              </a:ext>
            </a:extLst>
          </p:cNvPr>
          <p:cNvSpPr/>
          <p:nvPr/>
        </p:nvSpPr>
        <p:spPr>
          <a:xfrm>
            <a:off x="14610789" y="3417877"/>
            <a:ext cx="1008993" cy="9616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10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F84B849-3F02-C506-0D95-FE6472AA90B3}"/>
              </a:ext>
            </a:extLst>
          </p:cNvPr>
          <p:cNvCxnSpPr>
            <a:cxnSpLocks/>
          </p:cNvCxnSpPr>
          <p:nvPr/>
        </p:nvCxnSpPr>
        <p:spPr>
          <a:xfrm>
            <a:off x="14274712" y="2862504"/>
            <a:ext cx="589196" cy="62648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A46943DD-C086-C48F-3E60-DBF497A44DFC}"/>
              </a:ext>
            </a:extLst>
          </p:cNvPr>
          <p:cNvSpPr/>
          <p:nvPr/>
        </p:nvSpPr>
        <p:spPr>
          <a:xfrm>
            <a:off x="10666762" y="4833453"/>
            <a:ext cx="1008993" cy="9616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D423D3A-6450-0E7F-B661-EF8002EE6469}"/>
              </a:ext>
            </a:extLst>
          </p:cNvPr>
          <p:cNvCxnSpPr>
            <a:cxnSpLocks/>
          </p:cNvCxnSpPr>
          <p:nvPr/>
        </p:nvCxnSpPr>
        <p:spPr>
          <a:xfrm flipH="1">
            <a:off x="11486173" y="4255128"/>
            <a:ext cx="715241" cy="698836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9C56C16-D4B5-1414-1106-3A98DCDE590B}"/>
              </a:ext>
            </a:extLst>
          </p:cNvPr>
          <p:cNvCxnSpPr>
            <a:cxnSpLocks/>
          </p:cNvCxnSpPr>
          <p:nvPr/>
        </p:nvCxnSpPr>
        <p:spPr>
          <a:xfrm>
            <a:off x="12816905" y="4257147"/>
            <a:ext cx="589196" cy="62648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EAF5550C-478C-4F41-1ECE-75E03A246CA0}"/>
              </a:ext>
            </a:extLst>
          </p:cNvPr>
          <p:cNvSpPr/>
          <p:nvPr/>
        </p:nvSpPr>
        <p:spPr>
          <a:xfrm>
            <a:off x="13073910" y="4833453"/>
            <a:ext cx="1008993" cy="9616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7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35CDBC-23C3-75E9-C1DB-4AC43490DC99}"/>
              </a:ext>
            </a:extLst>
          </p:cNvPr>
          <p:cNvSpPr txBox="1"/>
          <p:nvPr/>
        </p:nvSpPr>
        <p:spPr>
          <a:xfrm>
            <a:off x="249952" y="7093246"/>
            <a:ext cx="140247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이진 검색 트리는 중복된 값을 허용 하지 않으므로 원본인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7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을 삭제 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해야한다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고로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왼쪽 서브 트리로 이동한다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F9AFF5-80FC-8F7E-464C-E32450542D64}"/>
              </a:ext>
            </a:extLst>
          </p:cNvPr>
          <p:cNvSpPr txBox="1"/>
          <p:nvPr/>
        </p:nvSpPr>
        <p:spPr>
          <a:xfrm>
            <a:off x="3111239" y="6250686"/>
            <a:ext cx="5302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문제 상황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값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를 삭제</a:t>
            </a:r>
            <a:endParaRPr lang="en-US" altLang="ko-KR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4EF73129-F3C7-C058-8C42-BFD40F7C109B}"/>
              </a:ext>
            </a:extLst>
          </p:cNvPr>
          <p:cNvSpPr/>
          <p:nvPr/>
        </p:nvSpPr>
        <p:spPr>
          <a:xfrm>
            <a:off x="10319657" y="3248475"/>
            <a:ext cx="4136323" cy="3208804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" name="그림 3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595EE091-78B3-5C97-8D94-7B60D5B9D3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3976" y="2238320"/>
            <a:ext cx="1462314" cy="146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18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41358A-659F-3C71-CD74-73B071698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2227A986-65DF-56CE-9415-13D5A0466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이진 검색 트리의 삭제 </a:t>
            </a:r>
            <a:r>
              <a:rPr lang="en-US" altLang="ko-KR" b="1" dirty="0"/>
              <a:t>– </a:t>
            </a:r>
            <a:r>
              <a:rPr lang="ko-KR" altLang="en-US" b="1" dirty="0"/>
              <a:t>자식 노드가 </a:t>
            </a:r>
            <a:r>
              <a:rPr lang="en-US" altLang="ko-KR" b="1" dirty="0"/>
              <a:t>2</a:t>
            </a:r>
            <a:r>
              <a:rPr lang="ko-KR" altLang="en-US" b="1" dirty="0"/>
              <a:t>개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C773A127-B1D4-62A2-8F01-8EF886E746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33</a:t>
            </a:fld>
            <a:endParaRPr kumimoji="1" lang="ja-JP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BF3D28F-87F7-41E1-D733-16CC04ABCBB3}"/>
              </a:ext>
            </a:extLst>
          </p:cNvPr>
          <p:cNvSpPr/>
          <p:nvPr/>
        </p:nvSpPr>
        <p:spPr>
          <a:xfrm>
            <a:off x="13446987" y="2022134"/>
            <a:ext cx="1008993" cy="961696"/>
          </a:xfrm>
          <a:prstGeom prst="ellipse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7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2F78DEE-70E8-4D26-B2C9-B6207CA6EA90}"/>
              </a:ext>
            </a:extLst>
          </p:cNvPr>
          <p:cNvSpPr/>
          <p:nvPr/>
        </p:nvSpPr>
        <p:spPr>
          <a:xfrm>
            <a:off x="12011832" y="3413943"/>
            <a:ext cx="1008993" cy="9616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101172A-8E7A-D981-7D0F-97C31469B716}"/>
              </a:ext>
            </a:extLst>
          </p:cNvPr>
          <p:cNvCxnSpPr>
            <a:cxnSpLocks/>
            <a:endCxn id="11" idx="7"/>
          </p:cNvCxnSpPr>
          <p:nvPr/>
        </p:nvCxnSpPr>
        <p:spPr>
          <a:xfrm flipH="1">
            <a:off x="12873061" y="2855944"/>
            <a:ext cx="715241" cy="698836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ED679DCE-4272-BF15-A8BA-623013C65A7C}"/>
              </a:ext>
            </a:extLst>
          </p:cNvPr>
          <p:cNvSpPr/>
          <p:nvPr/>
        </p:nvSpPr>
        <p:spPr>
          <a:xfrm>
            <a:off x="14610789" y="3417877"/>
            <a:ext cx="1008993" cy="9616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10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3177AE9-D5DA-06C8-D069-D5DB9F69F7F6}"/>
              </a:ext>
            </a:extLst>
          </p:cNvPr>
          <p:cNvCxnSpPr>
            <a:cxnSpLocks/>
          </p:cNvCxnSpPr>
          <p:nvPr/>
        </p:nvCxnSpPr>
        <p:spPr>
          <a:xfrm>
            <a:off x="14274712" y="2862504"/>
            <a:ext cx="589196" cy="62648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51C9A332-A7BC-01EC-A498-63DEABFE3E70}"/>
              </a:ext>
            </a:extLst>
          </p:cNvPr>
          <p:cNvSpPr/>
          <p:nvPr/>
        </p:nvSpPr>
        <p:spPr>
          <a:xfrm>
            <a:off x="10666762" y="4833453"/>
            <a:ext cx="1008993" cy="9616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8F2A86E-E8ED-94CB-F21C-E72BB0E6F475}"/>
              </a:ext>
            </a:extLst>
          </p:cNvPr>
          <p:cNvCxnSpPr>
            <a:cxnSpLocks/>
          </p:cNvCxnSpPr>
          <p:nvPr/>
        </p:nvCxnSpPr>
        <p:spPr>
          <a:xfrm flipH="1">
            <a:off x="11486173" y="4255128"/>
            <a:ext cx="715241" cy="698836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2AE20C2-F7E2-59E3-C486-2F726C7B87F2}"/>
              </a:ext>
            </a:extLst>
          </p:cNvPr>
          <p:cNvCxnSpPr>
            <a:cxnSpLocks/>
          </p:cNvCxnSpPr>
          <p:nvPr/>
        </p:nvCxnSpPr>
        <p:spPr>
          <a:xfrm>
            <a:off x="12816905" y="4257147"/>
            <a:ext cx="589196" cy="62648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A4A66340-CB2F-F0E8-C3E8-67C25CA77B9A}"/>
              </a:ext>
            </a:extLst>
          </p:cNvPr>
          <p:cNvSpPr/>
          <p:nvPr/>
        </p:nvSpPr>
        <p:spPr>
          <a:xfrm>
            <a:off x="13073910" y="4833453"/>
            <a:ext cx="1008993" cy="9616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7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127C3D0-6039-6B9E-3F4F-E13FFFFB3790}"/>
              </a:ext>
            </a:extLst>
          </p:cNvPr>
          <p:cNvSpPr txBox="1"/>
          <p:nvPr/>
        </p:nvSpPr>
        <p:spPr>
          <a:xfrm>
            <a:off x="3111239" y="6250686"/>
            <a:ext cx="5302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문제 상황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값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를 삭제</a:t>
            </a:r>
            <a:endParaRPr lang="en-US" altLang="ko-KR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그림 3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1F005C35-B7AE-F640-3F6D-BC1C1F2210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3976" y="2238320"/>
            <a:ext cx="1462314" cy="14623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BC0AF7-D6B5-BEAF-8B75-F6A366D6F8A3}"/>
              </a:ext>
            </a:extLst>
          </p:cNvPr>
          <p:cNvSpPr txBox="1"/>
          <p:nvPr/>
        </p:nvSpPr>
        <p:spPr>
          <a:xfrm>
            <a:off x="249952" y="7093246"/>
            <a:ext cx="1679344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노드가 존재하므로 삽입할 값과 현재 노드의 값을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비교한다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3(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노드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) &lt; 7(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삭제할 값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)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이므로 삭제 값이</a:t>
            </a:r>
            <a:r>
              <a:rPr lang="ko-KR" altLang="en-US" sz="3200" b="1" dirty="0">
                <a:solidFill>
                  <a:schemeClr val="accent4"/>
                </a:solidFill>
              </a:rPr>
              <a:t> </a:t>
            </a:r>
            <a:r>
              <a:rPr lang="ko-KR" altLang="en-US" sz="3200" b="1" dirty="0">
                <a:solidFill>
                  <a:srgbClr val="FF0000"/>
                </a:solidFill>
              </a:rPr>
              <a:t>더 크다</a:t>
            </a:r>
            <a:r>
              <a:rPr lang="en-US" altLang="ko-KR" sz="3200" b="1" dirty="0">
                <a:solidFill>
                  <a:schemeClr val="accent4"/>
                </a:solidFill>
              </a:rPr>
              <a:t>.</a:t>
            </a:r>
          </a:p>
          <a:p>
            <a:endParaRPr lang="en-US" altLang="ko-KR" sz="3200" b="1" dirty="0">
              <a:solidFill>
                <a:schemeClr val="accent4"/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고로</a:t>
            </a:r>
            <a:r>
              <a:rPr lang="ko-KR" altLang="en-US" sz="3200" b="1" dirty="0">
                <a:solidFill>
                  <a:schemeClr val="accent4"/>
                </a:solidFill>
              </a:rPr>
              <a:t> </a:t>
            </a:r>
            <a:r>
              <a:rPr lang="ko-KR" altLang="en-US" sz="3200" b="1" dirty="0">
                <a:solidFill>
                  <a:srgbClr val="FF0000"/>
                </a:solidFill>
              </a:rPr>
              <a:t>오른쪽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으로 이동한다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859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971658-7C7C-CE28-42A3-8309E692BF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605EFADA-005A-8CD2-F7B5-AAB7BCF31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이진 검색 트리의 삭제 </a:t>
            </a:r>
            <a:r>
              <a:rPr lang="en-US" altLang="ko-KR" b="1" dirty="0"/>
              <a:t>– </a:t>
            </a:r>
            <a:r>
              <a:rPr lang="ko-KR" altLang="en-US" b="1" dirty="0"/>
              <a:t>자식 노드가 </a:t>
            </a:r>
            <a:r>
              <a:rPr lang="en-US" altLang="ko-KR" b="1" dirty="0"/>
              <a:t>2</a:t>
            </a:r>
            <a:r>
              <a:rPr lang="ko-KR" altLang="en-US" b="1" dirty="0"/>
              <a:t>개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46AC6C5A-09E7-2F23-4DBA-811BA402C6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34</a:t>
            </a:fld>
            <a:endParaRPr kumimoji="1" lang="ja-JP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3D2BD82-55D7-78B6-8782-118082ABA974}"/>
              </a:ext>
            </a:extLst>
          </p:cNvPr>
          <p:cNvSpPr/>
          <p:nvPr/>
        </p:nvSpPr>
        <p:spPr>
          <a:xfrm>
            <a:off x="13446987" y="2022134"/>
            <a:ext cx="1008993" cy="961696"/>
          </a:xfrm>
          <a:prstGeom prst="ellipse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7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1436811-FBF3-8B7D-356E-47E2411CFFE0}"/>
              </a:ext>
            </a:extLst>
          </p:cNvPr>
          <p:cNvSpPr/>
          <p:nvPr/>
        </p:nvSpPr>
        <p:spPr>
          <a:xfrm>
            <a:off x="12011832" y="3413943"/>
            <a:ext cx="1008993" cy="9616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9C492AD-9489-BB66-B8FB-5FAF87F679E3}"/>
              </a:ext>
            </a:extLst>
          </p:cNvPr>
          <p:cNvCxnSpPr>
            <a:cxnSpLocks/>
            <a:endCxn id="11" idx="7"/>
          </p:cNvCxnSpPr>
          <p:nvPr/>
        </p:nvCxnSpPr>
        <p:spPr>
          <a:xfrm flipH="1">
            <a:off x="12873061" y="2855944"/>
            <a:ext cx="715241" cy="698836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FBFA6297-E005-8100-72B0-D06A5975E151}"/>
              </a:ext>
            </a:extLst>
          </p:cNvPr>
          <p:cNvSpPr/>
          <p:nvPr/>
        </p:nvSpPr>
        <p:spPr>
          <a:xfrm>
            <a:off x="14610789" y="3417877"/>
            <a:ext cx="1008993" cy="9616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10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DE096B5-6CF7-A266-ECED-A8B5F2E43EC4}"/>
              </a:ext>
            </a:extLst>
          </p:cNvPr>
          <p:cNvCxnSpPr>
            <a:cxnSpLocks/>
          </p:cNvCxnSpPr>
          <p:nvPr/>
        </p:nvCxnSpPr>
        <p:spPr>
          <a:xfrm>
            <a:off x="14274712" y="2862504"/>
            <a:ext cx="589196" cy="62648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D5EBF41E-E8F6-6513-7B3D-E9B51AE57EFF}"/>
              </a:ext>
            </a:extLst>
          </p:cNvPr>
          <p:cNvSpPr/>
          <p:nvPr/>
        </p:nvSpPr>
        <p:spPr>
          <a:xfrm>
            <a:off x="10666762" y="4833453"/>
            <a:ext cx="1008993" cy="9616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C29FB4B-4E91-E201-14E2-DDDEA858B0D7}"/>
              </a:ext>
            </a:extLst>
          </p:cNvPr>
          <p:cNvCxnSpPr>
            <a:cxnSpLocks/>
          </p:cNvCxnSpPr>
          <p:nvPr/>
        </p:nvCxnSpPr>
        <p:spPr>
          <a:xfrm flipH="1">
            <a:off x="11486173" y="4255128"/>
            <a:ext cx="715241" cy="698836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B79219E-5C61-5BB7-B05B-B88235A228CF}"/>
              </a:ext>
            </a:extLst>
          </p:cNvPr>
          <p:cNvCxnSpPr>
            <a:cxnSpLocks/>
          </p:cNvCxnSpPr>
          <p:nvPr/>
        </p:nvCxnSpPr>
        <p:spPr>
          <a:xfrm>
            <a:off x="12816905" y="4257147"/>
            <a:ext cx="589196" cy="62648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41BB67C4-8B2F-249C-4CF2-EA5892F7BD4C}"/>
              </a:ext>
            </a:extLst>
          </p:cNvPr>
          <p:cNvSpPr/>
          <p:nvPr/>
        </p:nvSpPr>
        <p:spPr>
          <a:xfrm>
            <a:off x="13073910" y="4833453"/>
            <a:ext cx="1008993" cy="9616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7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3D2FFD-D80B-4882-FB69-84C0100553BC}"/>
              </a:ext>
            </a:extLst>
          </p:cNvPr>
          <p:cNvSpPr txBox="1"/>
          <p:nvPr/>
        </p:nvSpPr>
        <p:spPr>
          <a:xfrm>
            <a:off x="3111239" y="6250686"/>
            <a:ext cx="5302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문제 상황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값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를 삭제</a:t>
            </a:r>
            <a:endParaRPr lang="en-US" altLang="ko-KR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그림 3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9C356580-EB71-6ECA-5BE5-4693E5002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1071" y="3644482"/>
            <a:ext cx="1462314" cy="14623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BB5246-CC19-2355-D462-DAEDC0527CFB}"/>
              </a:ext>
            </a:extLst>
          </p:cNvPr>
          <p:cNvSpPr txBox="1"/>
          <p:nvPr/>
        </p:nvSpPr>
        <p:spPr>
          <a:xfrm>
            <a:off x="249952" y="7093246"/>
            <a:ext cx="1679344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노드가 존재하므로 삽입할 값과 현재 노드의 값을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비교한다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7(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노드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) == 7(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삭제할 값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)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이므로 현재 노드의 값과 삭제 노드의 값이 같다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!</a:t>
            </a:r>
          </a:p>
          <a:p>
            <a:endParaRPr lang="en-US" altLang="ko-KR" sz="3200" b="1" dirty="0">
              <a:solidFill>
                <a:schemeClr val="accent4"/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노드를 삭제 시켜주고 복귀한다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sp>
        <p:nvSpPr>
          <p:cNvPr id="8" name="십자형 7">
            <a:extLst>
              <a:ext uri="{FF2B5EF4-FFF2-40B4-BE49-F238E27FC236}">
                <a16:creationId xmlns:a16="http://schemas.microsoft.com/office/drawing/2014/main" id="{622C5A7D-9886-455B-6DE0-38D95A5CAA1B}"/>
              </a:ext>
            </a:extLst>
          </p:cNvPr>
          <p:cNvSpPr/>
          <p:nvPr/>
        </p:nvSpPr>
        <p:spPr>
          <a:xfrm rot="16997176">
            <a:off x="12823479" y="4206610"/>
            <a:ext cx="549498" cy="592665"/>
          </a:xfrm>
          <a:prstGeom prst="plus">
            <a:avLst>
              <a:gd name="adj" fmla="val 3915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십자형 9">
            <a:extLst>
              <a:ext uri="{FF2B5EF4-FFF2-40B4-BE49-F238E27FC236}">
                <a16:creationId xmlns:a16="http://schemas.microsoft.com/office/drawing/2014/main" id="{2ABF1BE1-741C-12EC-1C88-D9346C953478}"/>
              </a:ext>
            </a:extLst>
          </p:cNvPr>
          <p:cNvSpPr/>
          <p:nvPr/>
        </p:nvSpPr>
        <p:spPr>
          <a:xfrm rot="18753440">
            <a:off x="13174891" y="4905275"/>
            <a:ext cx="807029" cy="818052"/>
          </a:xfrm>
          <a:prstGeom prst="plus">
            <a:avLst>
              <a:gd name="adj" fmla="val 3915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9942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3BFD81-5494-34D0-77FE-A188CAC2C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202950BD-0106-A168-7D6E-5582F6995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이진 검색 트리의 삭제 </a:t>
            </a:r>
            <a:r>
              <a:rPr lang="en-US" altLang="ko-KR" b="1" dirty="0"/>
              <a:t>– </a:t>
            </a:r>
            <a:r>
              <a:rPr lang="ko-KR" altLang="en-US" b="1" dirty="0"/>
              <a:t>자식 노드가 </a:t>
            </a:r>
            <a:r>
              <a:rPr lang="en-US" altLang="ko-KR" b="1" dirty="0"/>
              <a:t>2</a:t>
            </a:r>
            <a:r>
              <a:rPr lang="ko-KR" altLang="en-US" b="1" dirty="0"/>
              <a:t>개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484FA872-E40B-6D6E-1511-87FE30FD22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35</a:t>
            </a:fld>
            <a:endParaRPr kumimoji="1" lang="ja-JP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77DEE10-FD7C-D7AB-2DBD-C4E21D27DE06}"/>
              </a:ext>
            </a:extLst>
          </p:cNvPr>
          <p:cNvSpPr/>
          <p:nvPr/>
        </p:nvSpPr>
        <p:spPr>
          <a:xfrm>
            <a:off x="13446987" y="2022134"/>
            <a:ext cx="1008993" cy="961696"/>
          </a:xfrm>
          <a:prstGeom prst="ellipse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7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D045D7E-EB7A-BE8D-957B-3A393C88D47F}"/>
              </a:ext>
            </a:extLst>
          </p:cNvPr>
          <p:cNvSpPr/>
          <p:nvPr/>
        </p:nvSpPr>
        <p:spPr>
          <a:xfrm>
            <a:off x="12011832" y="3413943"/>
            <a:ext cx="1008993" cy="9616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9F93150-19E7-887C-1A8A-33F7B7436052}"/>
              </a:ext>
            </a:extLst>
          </p:cNvPr>
          <p:cNvCxnSpPr>
            <a:cxnSpLocks/>
            <a:endCxn id="11" idx="7"/>
          </p:cNvCxnSpPr>
          <p:nvPr/>
        </p:nvCxnSpPr>
        <p:spPr>
          <a:xfrm flipH="1">
            <a:off x="12873061" y="2855944"/>
            <a:ext cx="715241" cy="698836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167B0D3A-84C1-ACD9-EC90-1EE9A2E6B7EF}"/>
              </a:ext>
            </a:extLst>
          </p:cNvPr>
          <p:cNvSpPr/>
          <p:nvPr/>
        </p:nvSpPr>
        <p:spPr>
          <a:xfrm>
            <a:off x="14610789" y="3417877"/>
            <a:ext cx="1008993" cy="9616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10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8D1BA1C-AA72-DED4-C444-89039069250B}"/>
              </a:ext>
            </a:extLst>
          </p:cNvPr>
          <p:cNvCxnSpPr>
            <a:cxnSpLocks/>
          </p:cNvCxnSpPr>
          <p:nvPr/>
        </p:nvCxnSpPr>
        <p:spPr>
          <a:xfrm>
            <a:off x="14274712" y="2862504"/>
            <a:ext cx="589196" cy="62648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7336E196-646B-820A-D452-8B63E7C7CA60}"/>
              </a:ext>
            </a:extLst>
          </p:cNvPr>
          <p:cNvSpPr/>
          <p:nvPr/>
        </p:nvSpPr>
        <p:spPr>
          <a:xfrm>
            <a:off x="10666762" y="4833453"/>
            <a:ext cx="1008993" cy="9616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44D48A4-7499-934E-6846-8390E0B8CAF9}"/>
              </a:ext>
            </a:extLst>
          </p:cNvPr>
          <p:cNvCxnSpPr>
            <a:cxnSpLocks/>
          </p:cNvCxnSpPr>
          <p:nvPr/>
        </p:nvCxnSpPr>
        <p:spPr>
          <a:xfrm flipH="1">
            <a:off x="11486173" y="4255128"/>
            <a:ext cx="715241" cy="698836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52CB46C-4194-FCDA-E4E9-9CF623CE274E}"/>
              </a:ext>
            </a:extLst>
          </p:cNvPr>
          <p:cNvSpPr txBox="1"/>
          <p:nvPr/>
        </p:nvSpPr>
        <p:spPr>
          <a:xfrm>
            <a:off x="249952" y="7093246"/>
            <a:ext cx="1679344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본 예제 에서는 현재 노드의 </a:t>
            </a:r>
            <a:r>
              <a:rPr lang="ko-KR" altLang="en-US" sz="3200" b="1" dirty="0">
                <a:solidFill>
                  <a:srgbClr val="FF0000"/>
                </a:solidFill>
              </a:rPr>
              <a:t>왼쪽 서브 트리의 제일 큰 값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으로 교체하는 방법을 택했다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그러나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rgbClr val="FF0000"/>
                </a:solidFill>
              </a:rPr>
              <a:t>오른쪽 서브 트리의 제일 작은 값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으로 교체해도 무방하다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왜일까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??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679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8C383D-D041-6600-6540-383773EF27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89B0F160-8E5A-DB6D-B505-C897715B0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이진 검색 트리의 삭제 </a:t>
            </a:r>
            <a:r>
              <a:rPr lang="en-US" altLang="ko-KR" b="1" dirty="0"/>
              <a:t>– </a:t>
            </a:r>
            <a:r>
              <a:rPr lang="ko-KR" altLang="en-US" b="1" dirty="0"/>
              <a:t>자식 노드가 </a:t>
            </a:r>
            <a:r>
              <a:rPr lang="en-US" altLang="ko-KR" b="1" dirty="0"/>
              <a:t>2</a:t>
            </a:r>
            <a:r>
              <a:rPr lang="ko-KR" altLang="en-US" b="1" dirty="0"/>
              <a:t>개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CC8732EA-CDEA-EDE3-31F7-46105E16AF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36</a:t>
            </a:fld>
            <a:endParaRPr kumimoji="1" lang="ja-JP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566F47-30A2-FB42-386B-069AF059E152}"/>
              </a:ext>
            </a:extLst>
          </p:cNvPr>
          <p:cNvSpPr txBox="1"/>
          <p:nvPr/>
        </p:nvSpPr>
        <p:spPr>
          <a:xfrm>
            <a:off x="986552" y="1798036"/>
            <a:ext cx="16793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bg2">
                    <a:lumMod val="10000"/>
                  </a:schemeClr>
                </a:solidFill>
              </a:rPr>
              <a:t>이유</a:t>
            </a:r>
            <a:endParaRPr lang="en-US" altLang="ko-KR" sz="40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458C51-D233-B901-CA01-CC96A0BCDD14}"/>
              </a:ext>
            </a:extLst>
          </p:cNvPr>
          <p:cNvSpPr txBox="1"/>
          <p:nvPr/>
        </p:nvSpPr>
        <p:spPr>
          <a:xfrm>
            <a:off x="482181" y="2686243"/>
            <a:ext cx="16793448" cy="766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	</a:t>
            </a:r>
            <a:r>
              <a:rPr lang="ko-KR" altLang="en-US" sz="2800" b="1" dirty="0">
                <a:solidFill>
                  <a:srgbClr val="0070C0"/>
                </a:solidFill>
              </a:rPr>
              <a:t>이진 탐색 트리는 다음 조건을 만족해야 한다</a:t>
            </a:r>
            <a:r>
              <a:rPr lang="en-US" altLang="ko-KR" sz="2800" b="1" dirty="0">
                <a:solidFill>
                  <a:srgbClr val="0070C0"/>
                </a:solidFill>
              </a:rPr>
              <a:t>.</a:t>
            </a:r>
          </a:p>
          <a:p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		-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 왼쪽 서브 트리의 모든 값은 부모 노드보다 작아야 한다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		-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 오른쪽 서브 트리의 모든 값은 부모 노드보다 커야 한다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28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	</a:t>
            </a:r>
            <a:r>
              <a:rPr lang="ko-KR" altLang="en-US" sz="2800" b="1" dirty="0">
                <a:solidFill>
                  <a:srgbClr val="0070C0"/>
                </a:solidFill>
              </a:rPr>
              <a:t>왼쪽 서브 트리의 최댓값</a:t>
            </a:r>
            <a:r>
              <a:rPr lang="en-US" altLang="ko-KR" sz="2800" b="1" dirty="0">
                <a:solidFill>
                  <a:srgbClr val="0070C0"/>
                </a:solidFill>
              </a:rPr>
              <a:t>.</a:t>
            </a:r>
          </a:p>
          <a:p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		-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 왼쪽 서브 트리의 가장 큰 값은 부모 노드보다 작고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왼쪽 서브 트리 내에서는 가장 크다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		-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 따라서 이 값을 삭제할 노드의 위치로 대체하면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, BST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의 조건이 유지 된다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28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	</a:t>
            </a:r>
            <a:r>
              <a:rPr lang="ko-KR" altLang="en-US" sz="2800" b="1" dirty="0">
                <a:solidFill>
                  <a:srgbClr val="0070C0"/>
                </a:solidFill>
              </a:rPr>
              <a:t>오른쪽 서브 트리의 최소값</a:t>
            </a:r>
            <a:r>
              <a:rPr lang="en-US" altLang="ko-KR" sz="2800" b="1" dirty="0">
                <a:solidFill>
                  <a:srgbClr val="0070C0"/>
                </a:solidFill>
              </a:rPr>
              <a:t>.</a:t>
            </a:r>
          </a:p>
          <a:p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		-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 오른쪽 서브 트리의 가장 작은 값은 부모 노드보다 크고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오른쪽 서브 트리 내에서는 가장 작다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		-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 따라서 이 값을 삭제할 노드의 위치로 대체하면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, BST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의 조건이 유지 된다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28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	</a:t>
            </a:r>
            <a:r>
              <a:rPr lang="ko-KR" altLang="en-US" sz="2800" b="1" dirty="0">
                <a:solidFill>
                  <a:srgbClr val="0070C0"/>
                </a:solidFill>
              </a:rPr>
              <a:t>왼쪽 서브 트리의 최댓값 또는 오른쪽 서브 트리의 최솟값은 항상 리프 노드 이거나</a:t>
            </a:r>
            <a:r>
              <a:rPr lang="en-US" altLang="ko-KR" sz="2800" b="1" dirty="0">
                <a:solidFill>
                  <a:srgbClr val="0070C0"/>
                </a:solidFill>
              </a:rPr>
              <a:t>,</a:t>
            </a:r>
            <a:r>
              <a:rPr lang="ko-KR" altLang="en-US" sz="2800" b="1" dirty="0">
                <a:solidFill>
                  <a:srgbClr val="0070C0"/>
                </a:solidFill>
              </a:rPr>
              <a:t> 자식이 하나이다</a:t>
            </a:r>
            <a:r>
              <a:rPr lang="en-US" altLang="ko-KR" sz="2800" b="1" dirty="0">
                <a:solidFill>
                  <a:srgbClr val="0070C0"/>
                </a:solidFill>
              </a:rPr>
              <a:t>.</a:t>
            </a:r>
          </a:p>
          <a:p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		-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 즉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대체 노드를 삭제하는 경우 단순히 해당 노드를 부모와 끊는 것으로 간단하게 처리 가능하다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		-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 덕분에 삭제 과정이 단순화되고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추가적인 트리 구조 조정이 필요 없게 된다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2800" b="1" dirty="0">
              <a:solidFill>
                <a:schemeClr val="bg2">
                  <a:lumMod val="10000"/>
                </a:schemeClr>
              </a:solidFill>
            </a:endParaRPr>
          </a:p>
          <a:p>
            <a:endParaRPr lang="en-US" altLang="ko-KR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92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448D20-0A4A-F981-6A8D-198B283F61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83D03F7A-541B-F20C-76EE-7D6C4BA9B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포화 이진 트리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AC227596-3954-9AE1-23DC-D5C8DD1BCE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682788-DFF6-8EA1-DC5A-36665DBE3EDC}"/>
              </a:ext>
            </a:extLst>
          </p:cNvPr>
          <p:cNvSpPr txBox="1"/>
          <p:nvPr/>
        </p:nvSpPr>
        <p:spPr>
          <a:xfrm>
            <a:off x="9491452" y="3684112"/>
            <a:ext cx="84686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50000"/>
                  </a:schemeClr>
                </a:solidFill>
              </a:rPr>
              <a:t>모든 노드가 </a:t>
            </a:r>
            <a:r>
              <a:rPr lang="en-US" altLang="ko-KR" sz="2400" b="1" dirty="0">
                <a:solidFill>
                  <a:srgbClr val="FF0000"/>
                </a:solidFill>
              </a:rPr>
              <a:t>0</a:t>
            </a:r>
            <a:r>
              <a:rPr lang="ko-KR" altLang="en-US" sz="2400" b="1" dirty="0">
                <a:solidFill>
                  <a:srgbClr val="FF0000"/>
                </a:solidFill>
              </a:rPr>
              <a:t>개 또는 </a:t>
            </a:r>
            <a:r>
              <a:rPr lang="en-US" altLang="ko-KR" sz="2400" b="1" dirty="0">
                <a:solidFill>
                  <a:srgbClr val="FF0000"/>
                </a:solidFill>
              </a:rPr>
              <a:t>2</a:t>
            </a:r>
            <a:r>
              <a:rPr lang="ko-KR" altLang="en-US" sz="2400" b="1" dirty="0">
                <a:solidFill>
                  <a:srgbClr val="FF0000"/>
                </a:solidFill>
              </a:rPr>
              <a:t>개의 자식</a:t>
            </a:r>
            <a:r>
              <a:rPr lang="ko-KR" altLang="en-US" sz="2400" b="1" dirty="0">
                <a:solidFill>
                  <a:schemeClr val="tx1">
                    <a:lumMod val="50000"/>
                  </a:schemeClr>
                </a:solidFill>
              </a:rPr>
              <a:t>을 가진다</a:t>
            </a:r>
            <a:r>
              <a:rPr lang="en-US" altLang="ko-KR" sz="2400" b="1" dirty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  <a:p>
            <a:endParaRPr lang="en-US" altLang="ko-KR" sz="2400" b="1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ko-KR" altLang="en-US" sz="2400" b="1" dirty="0">
                <a:solidFill>
                  <a:schemeClr val="tx1">
                    <a:lumMod val="50000"/>
                  </a:schemeClr>
                </a:solidFill>
              </a:rPr>
              <a:t>모든 리프 노드가 동일한 깊이에 존재한다</a:t>
            </a:r>
            <a:r>
              <a:rPr lang="en-US" altLang="ko-KR" sz="2400" b="1" dirty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  <a:p>
            <a:endParaRPr lang="en-US" altLang="ko-KR" sz="2400" b="1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ko-KR" altLang="en-US" sz="2400" b="1" dirty="0">
                <a:solidFill>
                  <a:schemeClr val="tx1">
                    <a:lumMod val="50000"/>
                  </a:schemeClr>
                </a:solidFill>
              </a:rPr>
              <a:t>노드 개수 </a:t>
            </a:r>
            <a:r>
              <a:rPr lang="en-US" altLang="ko-KR" sz="2400" b="1" dirty="0">
                <a:solidFill>
                  <a:schemeClr val="tx1">
                    <a:lumMod val="50000"/>
                  </a:schemeClr>
                </a:solidFill>
              </a:rPr>
              <a:t>: 2^(h+1) – 1 </a:t>
            </a:r>
          </a:p>
          <a:p>
            <a:r>
              <a:rPr lang="en-US" altLang="ko-KR" sz="2400" b="1" dirty="0">
                <a:solidFill>
                  <a:srgbClr val="FF0000"/>
                </a:solidFill>
              </a:rPr>
              <a:t>*h = </a:t>
            </a:r>
            <a:r>
              <a:rPr lang="ko-KR" altLang="en-US" sz="2400" b="1" dirty="0">
                <a:solidFill>
                  <a:srgbClr val="FF0000"/>
                </a:solidFill>
              </a:rPr>
              <a:t>트리의 높이</a:t>
            </a:r>
            <a:endParaRPr lang="en-US" altLang="ko-KR" sz="2400" b="1" dirty="0">
              <a:solidFill>
                <a:srgbClr val="FF000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B0DB56B-5E8C-30D7-AFBC-38B781F75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441" y="2620108"/>
            <a:ext cx="7109997" cy="4664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0302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DC9B23-BD50-F125-9E1C-DCD9687C5B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24E43FF8-2A29-5B39-7BF1-D08D067F9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완전 </a:t>
            </a:r>
            <a:r>
              <a:rPr kumimoji="1" lang="ko-KR" altLang="en-US" b="1" dirty="0"/>
              <a:t>이진 트리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C211CE22-3996-8118-57B5-74A24BE654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CF8D4E-F3AA-E5DA-119B-F82B8FF6B9FB}"/>
              </a:ext>
            </a:extLst>
          </p:cNvPr>
          <p:cNvSpPr txBox="1"/>
          <p:nvPr/>
        </p:nvSpPr>
        <p:spPr>
          <a:xfrm>
            <a:off x="9593052" y="3191260"/>
            <a:ext cx="8468658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마지막 레벨을 제외한 모든 레벨이 완전히 채워진 형태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ko-KR" altLang="en-US" sz="2400" b="1" dirty="0">
                <a:solidFill>
                  <a:schemeClr val="tx1">
                    <a:lumMod val="50000"/>
                  </a:schemeClr>
                </a:solidFill>
              </a:rPr>
              <a:t>마지막 레벨은 </a:t>
            </a:r>
            <a:r>
              <a:rPr lang="ko-KR" altLang="en-US" sz="2400" b="1" dirty="0">
                <a:solidFill>
                  <a:srgbClr val="FF0000"/>
                </a:solidFill>
              </a:rPr>
              <a:t>왼쪽부터 차례대로</a:t>
            </a:r>
            <a:r>
              <a:rPr lang="ko-KR" altLang="en-US" sz="2400" b="1" dirty="0">
                <a:solidFill>
                  <a:schemeClr val="tx1">
                    <a:lumMod val="50000"/>
                  </a:schemeClr>
                </a:solidFill>
              </a:rPr>
              <a:t> 채워진다</a:t>
            </a:r>
            <a:r>
              <a:rPr lang="en-US" altLang="ko-KR" sz="2400" b="1" dirty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  <a:p>
            <a:endParaRPr lang="en-US" altLang="ko-KR" sz="2400" b="1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ko-KR" altLang="en-US" sz="2400" b="1" dirty="0">
                <a:solidFill>
                  <a:schemeClr val="tx1">
                    <a:lumMod val="50000"/>
                  </a:schemeClr>
                </a:solidFill>
              </a:rPr>
              <a:t>주로 배열로 구현한다</a:t>
            </a:r>
            <a:r>
              <a:rPr lang="en-US" altLang="ko-KR" sz="2400" b="1" dirty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  <a:p>
            <a:endParaRPr lang="en-US" altLang="ko-KR" sz="2400" b="1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ko-KR" sz="2400" b="1" dirty="0">
                <a:solidFill>
                  <a:schemeClr val="tx1">
                    <a:lumMod val="50000"/>
                  </a:schemeClr>
                </a:solidFill>
              </a:rPr>
              <a:t>Heap </a:t>
            </a:r>
            <a:r>
              <a:rPr lang="ko-KR" altLang="en-US" sz="2400" b="1" dirty="0">
                <a:solidFill>
                  <a:schemeClr val="tx1">
                    <a:lumMod val="50000"/>
                  </a:schemeClr>
                </a:solidFill>
              </a:rPr>
              <a:t>구조의 기반이다</a:t>
            </a:r>
            <a:r>
              <a:rPr lang="en-US" altLang="ko-KR" sz="2400" b="1" dirty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  <a:p>
            <a:endParaRPr lang="en-US" altLang="ko-KR" sz="2400" b="1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ko-KR" altLang="en-US" sz="2400" b="1" dirty="0">
                <a:solidFill>
                  <a:srgbClr val="0070C0"/>
                </a:solidFill>
              </a:rPr>
              <a:t>완전 이진 트리 </a:t>
            </a:r>
            <a:r>
              <a:rPr lang="ko-KR" altLang="en-US" sz="3200" b="1" dirty="0">
                <a:solidFill>
                  <a:srgbClr val="0070C0"/>
                </a:solidFill>
              </a:rPr>
              <a:t>⊆</a:t>
            </a:r>
            <a:r>
              <a:rPr lang="ko-KR" altLang="en-US" sz="3200" dirty="0">
                <a:solidFill>
                  <a:srgbClr val="0070C0"/>
                </a:solidFill>
              </a:rPr>
              <a:t> </a:t>
            </a:r>
            <a:r>
              <a:rPr lang="ko-KR" altLang="en-US" sz="2400" b="1" dirty="0">
                <a:solidFill>
                  <a:srgbClr val="0070C0"/>
                </a:solidFill>
              </a:rPr>
              <a:t>포화 이진 트리</a:t>
            </a:r>
            <a:endParaRPr lang="en-US" altLang="ko-KR" sz="2400" b="1" dirty="0">
              <a:solidFill>
                <a:srgbClr val="0070C0"/>
              </a:solidFill>
            </a:endParaRPr>
          </a:p>
          <a:p>
            <a:r>
              <a:rPr lang="en-US" altLang="ko-KR" sz="2400" b="1" dirty="0">
                <a:solidFill>
                  <a:srgbClr val="0070C0"/>
                </a:solidFill>
              </a:rPr>
              <a:t>(</a:t>
            </a:r>
            <a:r>
              <a:rPr lang="ko-KR" altLang="en-US" sz="2400" b="1" dirty="0">
                <a:solidFill>
                  <a:srgbClr val="0070C0"/>
                </a:solidFill>
              </a:rPr>
              <a:t>역은 성립하지 않음</a:t>
            </a:r>
            <a:r>
              <a:rPr lang="en-US" altLang="ko-KR" sz="2400" b="1" dirty="0">
                <a:solidFill>
                  <a:srgbClr val="0070C0"/>
                </a:solidFill>
              </a:rPr>
              <a:t>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C4EF46B-C8B0-52F7-0FF0-979CA16EB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52" y="3164748"/>
            <a:ext cx="8796548" cy="3100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7926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F44702-EA6E-CAD3-A59A-B377CD537B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A28CF5C1-7A85-9717-BB05-44A5D7CD2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편향 </a:t>
            </a:r>
            <a:r>
              <a:rPr kumimoji="1" lang="ko-KR" altLang="en-US" b="1" dirty="0"/>
              <a:t>이진 트리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8AF2353D-0B42-7B69-0442-E8972F8C9A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A5997A-2D91-42AB-A907-1C659477E0AE}"/>
              </a:ext>
            </a:extLst>
          </p:cNvPr>
          <p:cNvSpPr txBox="1"/>
          <p:nvPr/>
        </p:nvSpPr>
        <p:spPr>
          <a:xfrm>
            <a:off x="9819342" y="3803878"/>
            <a:ext cx="846865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50000"/>
                  </a:schemeClr>
                </a:solidFill>
              </a:rPr>
              <a:t>한쪽 자식만 계속 이어지는 트리 구조</a:t>
            </a:r>
            <a:r>
              <a:rPr lang="en-US" altLang="ko-KR" sz="2400" b="1" dirty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  <a:p>
            <a:endParaRPr lang="en-US" altLang="ko-KR" sz="2400" b="1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ko-KR" altLang="en-US" sz="2400" b="1" dirty="0">
                <a:solidFill>
                  <a:schemeClr val="tx1">
                    <a:lumMod val="50000"/>
                  </a:schemeClr>
                </a:solidFill>
              </a:rPr>
              <a:t>트리가 배열과 유사하게 동작한다</a:t>
            </a:r>
            <a:r>
              <a:rPr lang="en-US" altLang="ko-KR" sz="2400" b="1" dirty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  <a:p>
            <a:endParaRPr lang="en-US" altLang="ko-KR" sz="2400" b="1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ko-KR" altLang="en-US" sz="2400" b="1" dirty="0">
                <a:solidFill>
                  <a:schemeClr val="tx1">
                    <a:lumMod val="50000"/>
                  </a:schemeClr>
                </a:solidFill>
              </a:rPr>
              <a:t>왼쪽 편향 </a:t>
            </a:r>
            <a:r>
              <a:rPr lang="en-US" altLang="ko-KR" sz="2400" b="1" dirty="0">
                <a:solidFill>
                  <a:schemeClr val="tx1">
                    <a:lumMod val="50000"/>
                  </a:schemeClr>
                </a:solidFill>
              </a:rPr>
              <a:t>: </a:t>
            </a:r>
            <a:r>
              <a:rPr lang="ko-KR" altLang="en-US" sz="2400" b="1" dirty="0">
                <a:solidFill>
                  <a:schemeClr val="tx1">
                    <a:lumMod val="50000"/>
                  </a:schemeClr>
                </a:solidFill>
              </a:rPr>
              <a:t>모든 노드가 왼쪽 자식만 가진다</a:t>
            </a:r>
            <a:r>
              <a:rPr lang="en-US" altLang="ko-KR" sz="2400" b="1" dirty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  <a:p>
            <a:endParaRPr lang="en-US" altLang="ko-KR" sz="2400" b="1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ko-KR" altLang="en-US" sz="2400" b="1" dirty="0">
                <a:solidFill>
                  <a:schemeClr val="tx1">
                    <a:lumMod val="50000"/>
                  </a:schemeClr>
                </a:solidFill>
              </a:rPr>
              <a:t>오른쪽 편향 </a:t>
            </a:r>
            <a:r>
              <a:rPr lang="en-US" altLang="ko-KR" sz="2400" b="1" dirty="0">
                <a:solidFill>
                  <a:schemeClr val="tx1">
                    <a:lumMod val="50000"/>
                  </a:schemeClr>
                </a:solidFill>
              </a:rPr>
              <a:t>: </a:t>
            </a:r>
            <a:r>
              <a:rPr lang="ko-KR" altLang="en-US" sz="2400" b="1" dirty="0">
                <a:solidFill>
                  <a:schemeClr val="tx1">
                    <a:lumMod val="50000"/>
                  </a:schemeClr>
                </a:solidFill>
              </a:rPr>
              <a:t>모든 노드가 오른쪽 자식만 가진다</a:t>
            </a:r>
            <a:r>
              <a:rPr lang="en-US" altLang="ko-KR" sz="2400" b="1" dirty="0">
                <a:solidFill>
                  <a:schemeClr val="tx1">
                    <a:lumMod val="50000"/>
                  </a:schemeClr>
                </a:solidFill>
              </a:rPr>
              <a:t>.</a:t>
            </a:r>
            <a:endParaRPr lang="en-US" altLang="ko-KR" sz="2400" b="1" dirty="0">
              <a:solidFill>
                <a:srgbClr val="FF0000"/>
              </a:solidFill>
            </a:endParaRPr>
          </a:p>
        </p:txBody>
      </p:sp>
      <p:pic>
        <p:nvPicPr>
          <p:cNvPr id="3074" name="Picture 2" descr="자료구조] Tree">
            <a:extLst>
              <a:ext uri="{FF2B5EF4-FFF2-40B4-BE49-F238E27FC236}">
                <a16:creationId xmlns:a16="http://schemas.microsoft.com/office/drawing/2014/main" id="{AA449476-76E1-66DB-8023-8C8C32549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43" y="2002971"/>
            <a:ext cx="8716826" cy="6921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8853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3A6DA1-B301-82E0-6A86-108F867C48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716AE499-E3B5-B7D7-285C-DBC9464DC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이진 검색 </a:t>
            </a:r>
            <a:r>
              <a:rPr lang="ko-KR" altLang="en-US" b="1" dirty="0" err="1"/>
              <a:t>트리란</a:t>
            </a:r>
            <a:r>
              <a:rPr lang="en-US" altLang="ko-KR" b="1" dirty="0"/>
              <a:t>?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9FE10E05-2875-A160-7C33-7A1F5EAC9F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pic>
        <p:nvPicPr>
          <p:cNvPr id="4098" name="Picture 2" descr="이진 탐색 트리 - 위키백과, 우리 모두의 백과사전">
            <a:extLst>
              <a:ext uri="{FF2B5EF4-FFF2-40B4-BE49-F238E27FC236}">
                <a16:creationId xmlns:a16="http://schemas.microsoft.com/office/drawing/2014/main" id="{BEDCB8AC-3086-4188-37DA-7C26408BD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828" y="2197554"/>
            <a:ext cx="7620000" cy="635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7D2E8E-6207-134D-0399-AE34316E5B9A}"/>
              </a:ext>
            </a:extLst>
          </p:cNvPr>
          <p:cNvSpPr txBox="1"/>
          <p:nvPr/>
        </p:nvSpPr>
        <p:spPr>
          <a:xfrm>
            <a:off x="9311342" y="3086806"/>
            <a:ext cx="846865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50000"/>
                  </a:schemeClr>
                </a:solidFill>
              </a:rPr>
              <a:t>이진 탐색 트리</a:t>
            </a:r>
            <a:r>
              <a:rPr lang="en-US" altLang="ko-KR" sz="2400" b="1" dirty="0">
                <a:solidFill>
                  <a:schemeClr val="tx1">
                    <a:lumMod val="50000"/>
                  </a:schemeClr>
                </a:solidFill>
              </a:rPr>
              <a:t>(Binary Search Tree)</a:t>
            </a:r>
            <a:r>
              <a:rPr lang="ko-KR" altLang="en-US" sz="2400" b="1" dirty="0">
                <a:solidFill>
                  <a:schemeClr val="tx1">
                    <a:lumMod val="50000"/>
                  </a:schemeClr>
                </a:solidFill>
              </a:rPr>
              <a:t>란 이진 트리의 한 종류로</a:t>
            </a:r>
            <a:r>
              <a:rPr lang="en-US" altLang="ko-KR" sz="2400" b="1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ko-KR" altLang="en-US" sz="2400" b="1" dirty="0">
                <a:solidFill>
                  <a:schemeClr val="tx1">
                    <a:lumMod val="50000"/>
                  </a:schemeClr>
                </a:solidFill>
              </a:rPr>
              <a:t>효율적인 데이터 탐색</a:t>
            </a:r>
            <a:r>
              <a:rPr lang="en-US" altLang="ko-KR" sz="2400" b="1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ko-KR" altLang="en-US" sz="2400" b="1" dirty="0">
                <a:solidFill>
                  <a:schemeClr val="tx1">
                    <a:lumMod val="50000"/>
                  </a:schemeClr>
                </a:solidFill>
              </a:rPr>
              <a:t>삽입</a:t>
            </a:r>
            <a:r>
              <a:rPr lang="en-US" altLang="ko-KR" sz="2400" b="1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ko-KR" altLang="en-US" sz="2400" b="1" dirty="0">
                <a:solidFill>
                  <a:schemeClr val="tx1">
                    <a:lumMod val="50000"/>
                  </a:schemeClr>
                </a:solidFill>
              </a:rPr>
              <a:t>삭제를 가능하게 하는 구조를 일컫는다</a:t>
            </a:r>
            <a:r>
              <a:rPr lang="en-US" altLang="ko-KR" sz="2400" b="1" dirty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  <a:p>
            <a:endParaRPr lang="en-US" altLang="ko-KR" sz="2400" b="1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ko-KR" sz="2400" b="1" dirty="0">
                <a:solidFill>
                  <a:schemeClr val="tx1">
                    <a:lumMod val="50000"/>
                  </a:schemeClr>
                </a:solidFill>
              </a:rPr>
              <a:t>C</a:t>
            </a:r>
            <a:r>
              <a:rPr lang="ko-KR" altLang="en-US" sz="2400" b="1" dirty="0">
                <a:solidFill>
                  <a:schemeClr val="tx1">
                    <a:lumMod val="50000"/>
                  </a:schemeClr>
                </a:solidFill>
              </a:rPr>
              <a:t>언어 에서는 주로 포인터 연산으로 구현하게 되며 제일 쉽게 구현할 수 있는 트리 구조 중 하나이다</a:t>
            </a:r>
            <a:r>
              <a:rPr lang="en-US" altLang="ko-KR" sz="2400" b="1" dirty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  <a:p>
            <a:endParaRPr lang="en-US" altLang="ko-KR" sz="2400" b="1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ko-KR" altLang="en-US" sz="2400" b="1" dirty="0">
                <a:solidFill>
                  <a:schemeClr val="tx1">
                    <a:lumMod val="50000"/>
                  </a:schemeClr>
                </a:solidFill>
              </a:rPr>
              <a:t>노드 구조 </a:t>
            </a:r>
            <a:r>
              <a:rPr lang="en-US" altLang="ko-KR" sz="2400" b="1" dirty="0">
                <a:solidFill>
                  <a:schemeClr val="tx1">
                    <a:lumMod val="50000"/>
                  </a:schemeClr>
                </a:solidFill>
              </a:rPr>
              <a:t>: </a:t>
            </a:r>
            <a:r>
              <a:rPr lang="ko-KR" altLang="en-US" sz="2400" b="1" dirty="0">
                <a:solidFill>
                  <a:schemeClr val="tx1">
                    <a:lumMod val="50000"/>
                  </a:schemeClr>
                </a:solidFill>
              </a:rPr>
              <a:t>각 노드에는 값</a:t>
            </a:r>
            <a:r>
              <a:rPr lang="en-US" altLang="ko-KR" sz="2400" b="1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ko-KR" altLang="en-US" sz="2400" b="1" dirty="0">
                <a:solidFill>
                  <a:schemeClr val="tx1">
                    <a:lumMod val="50000"/>
                  </a:schemeClr>
                </a:solidFill>
              </a:rPr>
              <a:t>왼쪽 자식</a:t>
            </a:r>
            <a:r>
              <a:rPr lang="en-US" altLang="ko-KR" sz="2400" b="1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ko-KR" altLang="en-US" sz="2400" b="1" dirty="0">
                <a:solidFill>
                  <a:schemeClr val="tx1">
                    <a:lumMod val="50000"/>
                  </a:schemeClr>
                </a:solidFill>
              </a:rPr>
              <a:t>오른쪽 자식이 있다</a:t>
            </a:r>
            <a:r>
              <a:rPr lang="en-US" altLang="ko-KR" sz="2400" b="1" dirty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  <a:p>
            <a:endParaRPr lang="en-US" altLang="ko-KR" sz="2400" b="1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ko-KR" altLang="en-US" sz="2400" b="1" dirty="0">
                <a:solidFill>
                  <a:schemeClr val="tx1">
                    <a:lumMod val="50000"/>
                  </a:schemeClr>
                </a:solidFill>
              </a:rPr>
              <a:t>노드 값의 조건</a:t>
            </a:r>
            <a:endParaRPr lang="en-US" altLang="ko-KR" sz="2400" b="1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ko-KR" sz="2400" b="1" dirty="0">
                <a:solidFill>
                  <a:schemeClr val="tx1">
                    <a:lumMod val="50000"/>
                  </a:schemeClr>
                </a:solidFill>
              </a:rPr>
              <a:t>	- </a:t>
            </a:r>
            <a:r>
              <a:rPr lang="ko-KR" altLang="en-US" sz="2400" b="1" dirty="0">
                <a:solidFill>
                  <a:schemeClr val="tx1">
                    <a:lumMod val="50000"/>
                  </a:schemeClr>
                </a:solidFill>
              </a:rPr>
              <a:t>왼쪽 서브 트리의 모든 노드 값은 부모 노드의 값보다 작다</a:t>
            </a:r>
            <a:r>
              <a:rPr lang="en-US" altLang="ko-KR" sz="2400" b="1" dirty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  <a:p>
            <a:r>
              <a:rPr lang="en-US" altLang="ko-KR" sz="2400" b="1" dirty="0">
                <a:solidFill>
                  <a:schemeClr val="tx1">
                    <a:lumMod val="50000"/>
                  </a:schemeClr>
                </a:solidFill>
              </a:rPr>
              <a:t>	- </a:t>
            </a:r>
            <a:r>
              <a:rPr lang="ko-KR" altLang="en-US" sz="2400" b="1" dirty="0">
                <a:solidFill>
                  <a:schemeClr val="tx1">
                    <a:lumMod val="50000"/>
                  </a:schemeClr>
                </a:solidFill>
              </a:rPr>
              <a:t>오른쪽 서브 트리의 모든 노드 값은 부모 노드 값보다 크다</a:t>
            </a:r>
            <a:r>
              <a:rPr lang="en-US" altLang="ko-KR" sz="2400" b="1" dirty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  <a:p>
            <a:r>
              <a:rPr lang="en-US" altLang="ko-KR" sz="2400" b="1" dirty="0">
                <a:solidFill>
                  <a:schemeClr val="tx1">
                    <a:lumMod val="50000"/>
                  </a:schemeClr>
                </a:solidFill>
              </a:rPr>
              <a:t>	- </a:t>
            </a:r>
            <a:r>
              <a:rPr lang="ko-KR" altLang="en-US" sz="2400" b="1" dirty="0">
                <a:solidFill>
                  <a:schemeClr val="tx1">
                    <a:lumMod val="50000"/>
                  </a:schemeClr>
                </a:solidFill>
              </a:rPr>
              <a:t>각 서브 트리에도 조건이 재귀적으로 적용된다</a:t>
            </a:r>
            <a:r>
              <a:rPr lang="en-US" altLang="ko-KR" sz="2400" b="1" dirty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  <a:p>
            <a:endParaRPr lang="en-US" altLang="ko-KR" sz="2400" b="1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ko-KR" altLang="en-US" sz="2400" b="1" dirty="0">
                <a:solidFill>
                  <a:schemeClr val="tx1">
                    <a:lumMod val="50000"/>
                  </a:schemeClr>
                </a:solidFill>
              </a:rPr>
              <a:t>일반적으로 중복된 데이터를 허용하지 않는다</a:t>
            </a:r>
            <a:r>
              <a:rPr lang="en-US" altLang="ko-KR" sz="2400" b="1" dirty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  <a:p>
            <a:endParaRPr lang="en-US" altLang="ko-KR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55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E1E53C-352B-C412-220F-6E248F0D79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79C5A5C9-2E4E-4C8F-5465-2AF06A4D0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4040" y="3130153"/>
            <a:ext cx="1462314" cy="1462314"/>
          </a:xfrm>
          <a:prstGeom prst="rect">
            <a:avLst/>
          </a:prstGeom>
        </p:spPr>
      </p:pic>
      <p:sp>
        <p:nvSpPr>
          <p:cNvPr id="9" name="タイトル 8">
            <a:extLst>
              <a:ext uri="{FF2B5EF4-FFF2-40B4-BE49-F238E27FC236}">
                <a16:creationId xmlns:a16="http://schemas.microsoft.com/office/drawing/2014/main" id="{12AF5BD1-AC70-5236-A658-B0378EAA9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이진 검색 트리의 삽입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6DFB5C19-6732-AE71-D16B-2446558B92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5556D1-7AA2-3A02-5B66-004AB088DFB2}"/>
              </a:ext>
            </a:extLst>
          </p:cNvPr>
          <p:cNvSpPr txBox="1"/>
          <p:nvPr/>
        </p:nvSpPr>
        <p:spPr>
          <a:xfrm>
            <a:off x="1780242" y="6499278"/>
            <a:ext cx="5302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문제 상황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값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을 삽입하기</a:t>
            </a:r>
            <a:endParaRPr lang="en-US" altLang="ko-KR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CBB1A8D-E55C-101A-5368-B629F284C385}"/>
              </a:ext>
            </a:extLst>
          </p:cNvPr>
          <p:cNvSpPr/>
          <p:nvPr/>
        </p:nvSpPr>
        <p:spPr>
          <a:xfrm>
            <a:off x="12140701" y="2500039"/>
            <a:ext cx="1008993" cy="9616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8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0B1BEF-574B-982D-49DF-EA06BADE5249}"/>
              </a:ext>
            </a:extLst>
          </p:cNvPr>
          <p:cNvSpPr txBox="1"/>
          <p:nvPr/>
        </p:nvSpPr>
        <p:spPr>
          <a:xfrm>
            <a:off x="508000" y="7341211"/>
            <a:ext cx="10261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루트가 존재 하지 않으므로 </a:t>
            </a:r>
            <a:r>
              <a:rPr lang="ko-KR" altLang="en-US" sz="3200" b="1" dirty="0">
                <a:solidFill>
                  <a:srgbClr val="FF0000"/>
                </a:solidFill>
              </a:rPr>
              <a:t>루트 자리에</a:t>
            </a:r>
            <a:r>
              <a:rPr lang="en-US" altLang="ko-KR" sz="3200" b="1" dirty="0">
                <a:solidFill>
                  <a:srgbClr val="FF0000"/>
                </a:solidFill>
              </a:rPr>
              <a:t> 8</a:t>
            </a:r>
            <a:r>
              <a:rPr lang="ko-KR" altLang="en-US" sz="3200" b="1" dirty="0">
                <a:solidFill>
                  <a:srgbClr val="FF0000"/>
                </a:solidFill>
              </a:rPr>
              <a:t>을 삽입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항상 트리구조의 시작은 </a:t>
            </a:r>
            <a:r>
              <a:rPr lang="ko-KR" altLang="en-US" sz="3200" b="1" dirty="0">
                <a:solidFill>
                  <a:srgbClr val="FF0000"/>
                </a:solidFill>
              </a:rPr>
              <a:t>루트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부터 시작한다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삽입 절차가 끝났으므로 복귀한다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6156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EFF4E3-4CAD-DDB7-752C-6188A5ED2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B18F2BEA-8342-6856-83B5-F42034399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이진 검색 트리의 삽입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5AB1CD91-87AD-69C5-A6B7-1781FBF188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6A40FE-38AE-D785-7D83-FB91F342FE90}"/>
              </a:ext>
            </a:extLst>
          </p:cNvPr>
          <p:cNvSpPr txBox="1"/>
          <p:nvPr/>
        </p:nvSpPr>
        <p:spPr>
          <a:xfrm>
            <a:off x="2201156" y="6412192"/>
            <a:ext cx="5302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문제 상황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값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을 삽입하기</a:t>
            </a:r>
            <a:endParaRPr lang="en-US" altLang="ko-KR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1455F46-E329-4D04-8088-2570C54CC643}"/>
              </a:ext>
            </a:extLst>
          </p:cNvPr>
          <p:cNvSpPr/>
          <p:nvPr/>
        </p:nvSpPr>
        <p:spPr>
          <a:xfrm>
            <a:off x="12140701" y="2500039"/>
            <a:ext cx="1008993" cy="961696"/>
          </a:xfrm>
          <a:prstGeom prst="ellipse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8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11" name="그림 10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43C53A48-7474-1AFD-7ECB-A4D21EADC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4040" y="1286839"/>
            <a:ext cx="1462314" cy="14623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D8D2472-38CF-CB11-8D4B-C951AA3A1DD2}"/>
              </a:ext>
            </a:extLst>
          </p:cNvPr>
          <p:cNvSpPr txBox="1"/>
          <p:nvPr/>
        </p:nvSpPr>
        <p:spPr>
          <a:xfrm>
            <a:off x="348341" y="7341211"/>
            <a:ext cx="1179235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노드가 존재하므로 삽입할 값과 현재 노드의 값을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비교한다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8(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노드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) &gt; 3(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삽입할 값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)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이므로 삽입 값이</a:t>
            </a:r>
            <a:r>
              <a:rPr lang="ko-KR" altLang="en-US" sz="3200" b="1" dirty="0">
                <a:solidFill>
                  <a:schemeClr val="accent4"/>
                </a:solidFill>
              </a:rPr>
              <a:t> </a:t>
            </a:r>
            <a:r>
              <a:rPr lang="ko-KR" altLang="en-US" sz="3200" b="1" dirty="0">
                <a:solidFill>
                  <a:srgbClr val="FF0000"/>
                </a:solidFill>
              </a:rPr>
              <a:t>더 작다</a:t>
            </a:r>
            <a:r>
              <a:rPr lang="en-US" altLang="ko-KR" sz="3200" b="1" dirty="0">
                <a:solidFill>
                  <a:schemeClr val="accent4"/>
                </a:solidFill>
              </a:rPr>
              <a:t>.</a:t>
            </a:r>
          </a:p>
          <a:p>
            <a:endParaRPr lang="en-US" altLang="ko-KR" sz="3200" b="1" dirty="0">
              <a:solidFill>
                <a:schemeClr val="accent4"/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고로</a:t>
            </a:r>
            <a:r>
              <a:rPr lang="ko-KR" altLang="en-US" sz="3200" b="1" dirty="0">
                <a:solidFill>
                  <a:schemeClr val="accent4"/>
                </a:solidFill>
              </a:rPr>
              <a:t> </a:t>
            </a:r>
            <a:r>
              <a:rPr lang="ko-KR" altLang="en-US" sz="3200" b="1" dirty="0">
                <a:solidFill>
                  <a:srgbClr val="FF0000"/>
                </a:solidFill>
              </a:rPr>
              <a:t>왼쪽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으로 이동한다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C9D32E82-150D-81B6-B16D-A0A39FAE179D}"/>
              </a:ext>
            </a:extLst>
          </p:cNvPr>
          <p:cNvSpPr/>
          <p:nvPr/>
        </p:nvSpPr>
        <p:spPr>
          <a:xfrm>
            <a:off x="12140701" y="700009"/>
            <a:ext cx="1008993" cy="9616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</p:bldLst>
  </p:timing>
</p:sld>
</file>

<file path=ppt/theme/theme1.xml><?xml version="1.0" encoding="utf-8"?>
<a:theme xmlns:a="http://schemas.openxmlformats.org/drawingml/2006/main" name="Uranus - Contents">
  <a:themeElements>
    <a:clrScheme name="Uranus Blue">
      <a:dk1>
        <a:srgbClr val="5F5F5F"/>
      </a:dk1>
      <a:lt1>
        <a:sysClr val="window" lastClr="FFFFFF"/>
      </a:lt1>
      <a:dk2>
        <a:srgbClr val="777777"/>
      </a:dk2>
      <a:lt2>
        <a:srgbClr val="EEECE1"/>
      </a:lt2>
      <a:accent1>
        <a:srgbClr val="0086AB"/>
      </a:accent1>
      <a:accent2>
        <a:srgbClr val="DA6272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6AB"/>
      </a:hlink>
      <a:folHlink>
        <a:srgbClr val="006480"/>
      </a:folHlink>
    </a:clrScheme>
    <a:fontScheme name="Uranus">
      <a:majorFont>
        <a:latin typeface="Spica Neue P Light"/>
        <a:ea typeface="Spica Neue P Light"/>
        <a:cs typeface=""/>
      </a:majorFont>
      <a:minorFont>
        <a:latin typeface="Spica Neue P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Uranus - No Header">
  <a:themeElements>
    <a:clrScheme name="Uranus Blue">
      <a:dk1>
        <a:srgbClr val="5F5F5F"/>
      </a:dk1>
      <a:lt1>
        <a:sysClr val="window" lastClr="FFFFFF"/>
      </a:lt1>
      <a:dk2>
        <a:srgbClr val="777777"/>
      </a:dk2>
      <a:lt2>
        <a:srgbClr val="EEECE1"/>
      </a:lt2>
      <a:accent1>
        <a:srgbClr val="0086AB"/>
      </a:accent1>
      <a:accent2>
        <a:srgbClr val="DA6272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6AB"/>
      </a:hlink>
      <a:folHlink>
        <a:srgbClr val="006480"/>
      </a:folHlink>
    </a:clrScheme>
    <a:fontScheme name="Uranus">
      <a:majorFont>
        <a:latin typeface="Spica Neue P Light"/>
        <a:ea typeface="Spica Neue P Light"/>
        <a:cs typeface=""/>
      </a:majorFont>
      <a:minorFont>
        <a:latin typeface="Spica Neue P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kumimoji="1" sz="28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ranus - Free Layout">
  <a:themeElements>
    <a:clrScheme name="Uranus Blue">
      <a:dk1>
        <a:srgbClr val="5F5F5F"/>
      </a:dk1>
      <a:lt1>
        <a:sysClr val="window" lastClr="FFFFFF"/>
      </a:lt1>
      <a:dk2>
        <a:srgbClr val="777777"/>
      </a:dk2>
      <a:lt2>
        <a:srgbClr val="EEECE1"/>
      </a:lt2>
      <a:accent1>
        <a:srgbClr val="0086AB"/>
      </a:accent1>
      <a:accent2>
        <a:srgbClr val="DA6272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6AB"/>
      </a:hlink>
      <a:folHlink>
        <a:srgbClr val="006480"/>
      </a:folHlink>
    </a:clrScheme>
    <a:fontScheme name="Uranus">
      <a:majorFont>
        <a:latin typeface="Spica Neue P Light"/>
        <a:ea typeface="Spica Neue P Light"/>
        <a:cs typeface=""/>
      </a:majorFont>
      <a:minorFont>
        <a:latin typeface="Spica Neue P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1920</TotalTime>
  <Words>1835</Words>
  <Application>Microsoft Office PowerPoint</Application>
  <PresentationFormat>사용자 지정</PresentationFormat>
  <Paragraphs>430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36</vt:i4>
      </vt:variant>
    </vt:vector>
  </HeadingPairs>
  <TitlesOfParts>
    <vt:vector size="45" baseType="lpstr">
      <vt:lpstr>Spica Neue P</vt:lpstr>
      <vt:lpstr>Spica Neue P Bold</vt:lpstr>
      <vt:lpstr>Spica Neue P Light</vt:lpstr>
      <vt:lpstr>游ゴシック</vt:lpstr>
      <vt:lpstr>Arial</vt:lpstr>
      <vt:lpstr>Wingdings</vt:lpstr>
      <vt:lpstr>Uranus - Contents</vt:lpstr>
      <vt:lpstr>Uranus - No Header</vt:lpstr>
      <vt:lpstr>Uranus - Free Layout</vt:lpstr>
      <vt:lpstr>이진 트리의 종류와 이진 검색 트리</vt:lpstr>
      <vt:lpstr>목차</vt:lpstr>
      <vt:lpstr>이진 트리의 특징</vt:lpstr>
      <vt:lpstr>포화 이진 트리</vt:lpstr>
      <vt:lpstr>완전 이진 트리</vt:lpstr>
      <vt:lpstr>편향 이진 트리</vt:lpstr>
      <vt:lpstr>이진 검색 트리란?</vt:lpstr>
      <vt:lpstr>이진 검색 트리의 삽입</vt:lpstr>
      <vt:lpstr>이진 검색 트리의 삽입</vt:lpstr>
      <vt:lpstr>이진 검색 트리의 삽입</vt:lpstr>
      <vt:lpstr>이진 검색 트리의 삽입</vt:lpstr>
      <vt:lpstr>이진 검색 트리의 삽입</vt:lpstr>
      <vt:lpstr>이진 검색 트리의 삽입</vt:lpstr>
      <vt:lpstr>이진 검색 트리의 삽입</vt:lpstr>
      <vt:lpstr>이진 검색 트리의 삽입</vt:lpstr>
      <vt:lpstr>이진 검색 트리의 삽입</vt:lpstr>
      <vt:lpstr>이진 검색 트리의 삽입</vt:lpstr>
      <vt:lpstr>이진 검색 트리의 검색</vt:lpstr>
      <vt:lpstr>이진 검색 트리의 검색</vt:lpstr>
      <vt:lpstr>이진 검색 트리의 검색</vt:lpstr>
      <vt:lpstr>이진 검색 트리의 삭제</vt:lpstr>
      <vt:lpstr>이진 검색 트리의 삭제 – 자식 노드가 없음</vt:lpstr>
      <vt:lpstr>이진 검색 트리의 삭제 – 자식 노드가 없음</vt:lpstr>
      <vt:lpstr>이진 검색 트리의 삭제 – 자식 노드가 없음</vt:lpstr>
      <vt:lpstr>이진 검색 트리의 삭제 – 자식 노드가 1개</vt:lpstr>
      <vt:lpstr>이진 검색 트리의 삭제 – 자식 노드가 1개</vt:lpstr>
      <vt:lpstr>이진 검색 트리의 삭제 – 자식 노드가 1개</vt:lpstr>
      <vt:lpstr>이진 검색 트리의 삭제 – 자식 노드가 1개</vt:lpstr>
      <vt:lpstr>이진 검색 트리의 삭제 – 자식 노드가 2개</vt:lpstr>
      <vt:lpstr>이진 검색 트리의 삭제 – 자식 노드가 2개</vt:lpstr>
      <vt:lpstr>이진 검색 트리의 삭제 – 자식 노드가 2개</vt:lpstr>
      <vt:lpstr>이진 검색 트리의 삭제 – 자식 노드가 2개</vt:lpstr>
      <vt:lpstr>이진 검색 트리의 삭제 – 자식 노드가 2개</vt:lpstr>
      <vt:lpstr>이진 검색 트리의 삭제 – 자식 노드가 2개</vt:lpstr>
      <vt:lpstr>이진 검색 트리의 삭제 – 자식 노드가 2개</vt:lpstr>
      <vt:lpstr>이진 검색 트리의 삭제 – 자식 노드가 2개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Uranus</dc:title>
  <dc:subject>Uranus</dc:subject>
  <dc:creator>Jun Akizaki</dc:creator>
  <cp:keywords>Template</cp:keywords>
  <cp:lastModifiedBy>서보경</cp:lastModifiedBy>
  <cp:revision>134</cp:revision>
  <dcterms:created xsi:type="dcterms:W3CDTF">2016-06-18T12:18:23Z</dcterms:created>
  <dcterms:modified xsi:type="dcterms:W3CDTF">2024-12-31T16:56:02Z</dcterms:modified>
</cp:coreProperties>
</file>