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22"/>
  </p:notesMasterIdLst>
  <p:sldIdLst>
    <p:sldId id="260" r:id="rId4"/>
    <p:sldId id="267" r:id="rId5"/>
    <p:sldId id="366" r:id="rId6"/>
    <p:sldId id="393" r:id="rId7"/>
    <p:sldId id="375" r:id="rId8"/>
    <p:sldId id="399" r:id="rId9"/>
    <p:sldId id="400" r:id="rId10"/>
    <p:sldId id="401" r:id="rId11"/>
    <p:sldId id="403" r:id="rId12"/>
    <p:sldId id="402" r:id="rId13"/>
    <p:sldId id="404" r:id="rId14"/>
    <p:sldId id="405" r:id="rId15"/>
    <p:sldId id="395" r:id="rId16"/>
    <p:sldId id="406" r:id="rId17"/>
    <p:sldId id="407" r:id="rId18"/>
    <p:sldId id="396" r:id="rId19"/>
    <p:sldId id="408" r:id="rId20"/>
    <p:sldId id="397" r:id="rId21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24" y="126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기초 정수론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72B99-8B44-FEFB-52D2-F83852ADC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05239A2-51E2-F381-6A45-B2D74FC6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en-US" altLang="ja-JP" b="1" dirty="0"/>
              <a:t>50</a:t>
            </a:r>
            <a:r>
              <a:rPr kumimoji="1" lang="ko-KR" altLang="en-US" b="1" dirty="0"/>
              <a:t>까지의 소수를 구해보자</a:t>
            </a:r>
            <a:r>
              <a:rPr kumimoji="1" lang="en-US" altLang="ko-KR" b="1" dirty="0"/>
              <a:t>!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FABB869-41F0-D5B3-F3D9-41192B9F4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A8C9ED6-CE19-4FE5-1C5F-C69FCAE05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24315"/>
              </p:ext>
            </p:extLst>
          </p:nvPr>
        </p:nvGraphicFramePr>
        <p:xfrm>
          <a:off x="431112" y="2008724"/>
          <a:ext cx="8880230" cy="767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046">
                  <a:extLst>
                    <a:ext uri="{9D8B030D-6E8A-4147-A177-3AD203B41FA5}">
                      <a16:colId xmlns:a16="http://schemas.microsoft.com/office/drawing/2014/main" val="2351303422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83851251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2309997258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3615422121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2442068668"/>
                    </a:ext>
                  </a:extLst>
                </a:gridCol>
              </a:tblGrid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0067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780268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092552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4527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94996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870420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215269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152146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7402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1654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DDE850-C79C-4C1D-5EB3-5BB361DE1473}"/>
              </a:ext>
            </a:extLst>
          </p:cNvPr>
          <p:cNvSpPr txBox="1"/>
          <p:nvPr/>
        </p:nvSpPr>
        <p:spPr>
          <a:xfrm>
            <a:off x="10059386" y="3919993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STEP 2 + 3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89687-A7EA-F9B1-18B9-F454FA2B7AED}"/>
                  </a:ext>
                </a:extLst>
              </p:cNvPr>
              <p:cNvSpPr txBox="1"/>
              <p:nvPr/>
            </p:nvSpPr>
            <p:spPr>
              <a:xfrm>
                <a:off x="10059386" y="4727207"/>
                <a:ext cx="7720614" cy="1238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현재 선택한 소수가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4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4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𝟓𝟎</m:t>
                        </m:r>
                      </m:e>
                    </m:rad>
                    <m:r>
                      <a:rPr lang="en-US" altLang="ko-KR" sz="2400" b="1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이하일때까지 삭제 작업을 반복한다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(3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의 배수 삭제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 5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의 배수 삭제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……)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89687-A7EA-F9B1-18B9-F454FA2B7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386" y="4727207"/>
                <a:ext cx="7720614" cy="1238865"/>
              </a:xfrm>
              <a:prstGeom prst="rect">
                <a:avLst/>
              </a:prstGeom>
              <a:blipFill>
                <a:blip r:embed="rId2"/>
                <a:stretch>
                  <a:fillRect l="-1184" t="-1961" b="-10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93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254BB-D42E-DAD2-EFD9-FC7DD9F76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AEF6533-63F8-531F-6894-5C3F4227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en-US" altLang="ja-JP" b="1" dirty="0"/>
              <a:t>50</a:t>
            </a:r>
            <a:r>
              <a:rPr kumimoji="1" lang="ko-KR" altLang="en-US" b="1" dirty="0"/>
              <a:t>까지의 소수를 구해보자</a:t>
            </a:r>
            <a:r>
              <a:rPr kumimoji="1" lang="en-US" altLang="ko-KR" b="1" dirty="0"/>
              <a:t>!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01F8EFE-0BA7-5693-111E-445902BF6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8567AA-F29C-77CF-F70A-FF906D296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70094"/>
              </p:ext>
            </p:extLst>
          </p:nvPr>
        </p:nvGraphicFramePr>
        <p:xfrm>
          <a:off x="431112" y="2008724"/>
          <a:ext cx="8880230" cy="767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046">
                  <a:extLst>
                    <a:ext uri="{9D8B030D-6E8A-4147-A177-3AD203B41FA5}">
                      <a16:colId xmlns:a16="http://schemas.microsoft.com/office/drawing/2014/main" val="2351303422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83851251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2309997258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3615422121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2442068668"/>
                    </a:ext>
                  </a:extLst>
                </a:gridCol>
              </a:tblGrid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0067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780268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092552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4527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94996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870420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215269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152146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7402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1654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DD5DD8-1FF6-BD7B-1431-EFC654924E0A}"/>
              </a:ext>
            </a:extLst>
          </p:cNvPr>
          <p:cNvSpPr txBox="1"/>
          <p:nvPr/>
        </p:nvSpPr>
        <p:spPr>
          <a:xfrm>
            <a:off x="10059386" y="3919993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결과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301F0-95F6-D461-10B1-1A09F1250F8E}"/>
              </a:ext>
            </a:extLst>
          </p:cNvPr>
          <p:cNvSpPr txBox="1"/>
          <p:nvPr/>
        </p:nvSpPr>
        <p:spPr>
          <a:xfrm>
            <a:off x="10059386" y="4727207"/>
            <a:ext cx="7720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소수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[2 , 3 , 5 , 7 , 11 , 13 , 17 , 19 , 23, 29 , 31, 37 , 41, 43, 47, 49]</a:t>
            </a: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48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966B4-7154-5F62-B148-AC8F9A769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タイトル 8">
                <a:extLst>
                  <a:ext uri="{FF2B5EF4-FFF2-40B4-BE49-F238E27FC236}">
                    <a16:creationId xmlns:a16="http://schemas.microsoft.com/office/drawing/2014/main" id="{311913F6-FD88-B091-CE7C-CC074AF655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7442" y="457957"/>
                <a:ext cx="16687800" cy="1077996"/>
              </a:xfrm>
            </p:spPr>
            <p:txBody>
              <a:bodyPr/>
              <a:lstStyle/>
              <a:p>
                <a:r>
                  <a:rPr kumimoji="1" lang="ko-KR" altLang="en-US" b="1" dirty="0"/>
                  <a:t>왜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kumimoji="1" lang="en-US" altLang="ja-JP" b="1" dirty="0"/>
                  <a:t> </a:t>
                </a:r>
                <a:r>
                  <a:rPr kumimoji="1" lang="ko-KR" altLang="en-US" b="1" dirty="0"/>
                  <a:t>까지만 봐도 충분할까</a:t>
                </a:r>
                <a:r>
                  <a:rPr kumimoji="1" lang="en-US" altLang="ko-KR" b="1" dirty="0"/>
                  <a:t>?</a:t>
                </a:r>
                <a:endParaRPr kumimoji="1" lang="en-US" altLang="ja-JP" b="1" dirty="0"/>
              </a:p>
            </p:txBody>
          </p:sp>
        </mc:Choice>
        <mc:Fallback>
          <p:sp>
            <p:nvSpPr>
              <p:cNvPr id="9" name="タイトル 8">
                <a:extLst>
                  <a:ext uri="{FF2B5EF4-FFF2-40B4-BE49-F238E27FC236}">
                    <a16:creationId xmlns:a16="http://schemas.microsoft.com/office/drawing/2014/main" id="{311913F6-FD88-B091-CE7C-CC074AF65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7442" y="457957"/>
                <a:ext cx="16687800" cy="1077996"/>
              </a:xfrm>
              <a:blipFill>
                <a:blip r:embed="rId2"/>
                <a:stretch>
                  <a:fillRect l="-1681" t="-6215" b="-15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300C8C2-FD2E-585E-B36F-E5005756AC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84647B-B489-AF11-4F9D-B7CCD1E80C6B}"/>
                  </a:ext>
                </a:extLst>
              </p:cNvPr>
              <p:cNvSpPr txBox="1"/>
              <p:nvPr/>
            </p:nvSpPr>
            <p:spPr>
              <a:xfrm>
                <a:off x="492476" y="2357336"/>
                <a:ext cx="16366774" cy="1400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0070C0"/>
                    </a:solidFill>
                  </a:rPr>
                  <a:t>어떤 숫자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n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이 소수가 아니면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즉 합성수라면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n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은 두개의 약수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a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와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b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의 곱으로 나타낼 수 있다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	-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만약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a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가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보다 크다면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, b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는 반드시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보다 작다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	-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그래서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까지만 확인해도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n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이 소수인지 알 수 있다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  <a:endParaRPr lang="en-US" altLang="ko-KR" sz="20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84647B-B489-AF11-4F9D-B7CCD1E80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6" y="2357336"/>
                <a:ext cx="16366774" cy="1400640"/>
              </a:xfrm>
              <a:prstGeom prst="rect">
                <a:avLst/>
              </a:prstGeom>
              <a:blipFill>
                <a:blip r:embed="rId3"/>
                <a:stretch>
                  <a:fillRect l="-782" t="-5677" b="-12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EC5521-341E-16FB-41AE-10C2F352452C}"/>
              </a:ext>
            </a:extLst>
          </p:cNvPr>
          <p:cNvSpPr txBox="1"/>
          <p:nvPr/>
        </p:nvSpPr>
        <p:spPr>
          <a:xfrm>
            <a:off x="492476" y="1619989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이유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BF6E45-C558-DF5B-E42C-80F849B34D67}"/>
                  </a:ext>
                </a:extLst>
              </p:cNvPr>
              <p:cNvSpPr txBox="1"/>
              <p:nvPr/>
            </p:nvSpPr>
            <p:spPr>
              <a:xfrm>
                <a:off x="676626" y="7026389"/>
                <a:ext cx="16366774" cy="140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0070C0"/>
                    </a:solidFill>
                  </a:rPr>
                  <a:t>만약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altLang="ko-KR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800" b="1" dirty="0">
                    <a:solidFill>
                      <a:srgbClr val="0070C0"/>
                    </a:solidFill>
                  </a:rPr>
                  <a:t>상의 숫자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p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가 남아 있다면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	- p x p &gt; n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이므로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그 배수들은 이미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n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범위를 벗어난다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	- p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이전의 작은 소수들이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n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이하에서 모든 배수를 이미 지워버렸다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  <a:endParaRPr lang="en-US" altLang="ko-KR" sz="20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BF6E45-C558-DF5B-E42C-80F849B34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6" y="7026389"/>
                <a:ext cx="16366774" cy="1408719"/>
              </a:xfrm>
              <a:prstGeom prst="rect">
                <a:avLst/>
              </a:prstGeom>
              <a:blipFill>
                <a:blip r:embed="rId4"/>
                <a:stretch>
                  <a:fillRect l="-782" t="-5195"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929584-D5CE-A66A-08D0-27CDD5C2F781}"/>
                  </a:ext>
                </a:extLst>
              </p:cNvPr>
              <p:cNvSpPr txBox="1"/>
              <p:nvPr/>
            </p:nvSpPr>
            <p:spPr>
              <a:xfrm>
                <a:off x="1127955" y="3955304"/>
                <a:ext cx="16366774" cy="2758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예를 들어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, 36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의 약수 쌍은 다음과 같다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(1, 36), (2,18), (3,12), (4,9), (6,6),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여기서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𝟑𝟔</m:t>
                        </m:r>
                      </m:e>
                    </m:rad>
                  </m:oMath>
                </a14:m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= 6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이다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endParaRPr lang="en-US" altLang="ko-KR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6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보다 큰 약수들은 모두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6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보다 작은 약수와 짝을 이룬다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 ex) 9 x 4 / 12 x 3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등등</a:t>
                </a:r>
                <a:endParaRPr lang="en-US" altLang="ko-KR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endParaRPr lang="en-US" altLang="ko-KR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따라서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𝟑𝟔</m:t>
                        </m:r>
                      </m:e>
                    </m:rad>
                  </m:oMath>
                </a14:m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인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6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까지만 검사하면 충분하다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929584-D5CE-A66A-08D0-27CDD5C2F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55" y="3955304"/>
                <a:ext cx="16366774" cy="2758704"/>
              </a:xfrm>
              <a:prstGeom prst="rect">
                <a:avLst/>
              </a:prstGeom>
              <a:blipFill>
                <a:blip r:embed="rId5"/>
                <a:stretch>
                  <a:fillRect l="-745" t="-2876" b="-5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B7AB6F-461D-6DD4-74A7-E1F386178E46}"/>
                  </a:ext>
                </a:extLst>
              </p:cNvPr>
              <p:cNvSpPr txBox="1"/>
              <p:nvPr/>
            </p:nvSpPr>
            <p:spPr>
              <a:xfrm>
                <a:off x="778226" y="8752977"/>
                <a:ext cx="16366774" cy="531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ko-KR" altLang="en-US" sz="2800" b="1" dirty="0">
                    <a:solidFill>
                      <a:srgbClr val="FF0000"/>
                    </a:solidFill>
                  </a:rPr>
                  <a:t>까지만 확인하면 그 이후가 이미 다른 작은 소수들로 처리된 상태이기 때문에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kumimoji="1" lang="en-US" altLang="ja-JP" sz="28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ko-KR" altLang="en-US" sz="2800" b="1" dirty="0">
                    <a:solidFill>
                      <a:srgbClr val="FF0000"/>
                    </a:solidFill>
                  </a:rPr>
                  <a:t>범위로도 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충분하다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. </a:t>
                </a:r>
                <a:endParaRPr lang="en-US" altLang="ko-KR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B7AB6F-461D-6DD4-74A7-E1F386178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6" y="8752977"/>
                <a:ext cx="16366774" cy="531043"/>
              </a:xfrm>
              <a:prstGeom prst="rect">
                <a:avLst/>
              </a:prstGeom>
              <a:blipFill>
                <a:blip r:embed="rId6"/>
                <a:stretch>
                  <a:fillRect t="-13793" b="-321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28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13821-216C-9EFA-1A55-169DEED7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7C5E1A7-C36D-63B2-1251-E2189615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역원이 </a:t>
            </a:r>
            <a:r>
              <a:rPr lang="ko-KR" altLang="en-US" b="1" dirty="0" err="1"/>
              <a:t>뭘까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CCFE687-6B21-F7DB-4E75-CA5CC067AF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18E77-6F97-CDB8-3274-EBAF70990A9F}"/>
              </a:ext>
            </a:extLst>
          </p:cNvPr>
          <p:cNvSpPr txBox="1"/>
          <p:nvPr/>
        </p:nvSpPr>
        <p:spPr>
          <a:xfrm>
            <a:off x="376362" y="1950936"/>
            <a:ext cx="16366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0070C0"/>
                </a:solidFill>
              </a:rPr>
              <a:t>항등원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어떤 숫자와 계산해도 그 숫자가 변하지 않게 해주는 특별한 숫자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덧셈에서는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0 /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곱셈에서는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BC5AB5-96A1-6EA4-5DA8-020840759270}"/>
                  </a:ext>
                </a:extLst>
              </p:cNvPr>
              <p:cNvSpPr txBox="1"/>
              <p:nvPr/>
            </p:nvSpPr>
            <p:spPr>
              <a:xfrm>
                <a:off x="376362" y="4055292"/>
                <a:ext cx="16366774" cy="2463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0070C0"/>
                    </a:solidFill>
                  </a:rPr>
                  <a:t>역원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endParaRPr lang="en-US" altLang="ko-KR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어떤 숫자와 계산 했을 때 항등원이 되는 숫자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덧셈에서는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–a(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즉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그 숫자의 부호를 반대로 바꾼 것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)</a:t>
                </a:r>
              </a:p>
              <a:p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곱셈에서는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(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즉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그 숫자의 나누기 형태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BC5AB5-96A1-6EA4-5DA8-020840759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62" y="4055292"/>
                <a:ext cx="16366774" cy="2463303"/>
              </a:xfrm>
              <a:prstGeom prst="rect">
                <a:avLst/>
              </a:prstGeom>
              <a:blipFill>
                <a:blip r:embed="rId2"/>
                <a:stretch>
                  <a:fillRect l="-782" t="-2970" b="-1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3B63A3-E2AC-63EC-D6B1-F527F652C58F}"/>
                  </a:ext>
                </a:extLst>
              </p:cNvPr>
              <p:cNvSpPr txBox="1"/>
              <p:nvPr/>
            </p:nvSpPr>
            <p:spPr>
              <a:xfrm>
                <a:off x="376362" y="6965406"/>
                <a:ext cx="16366774" cy="2007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FF0000"/>
                    </a:solidFill>
                  </a:rPr>
                  <a:t>예시</a:t>
                </a:r>
                <a:endParaRPr lang="en-US" altLang="ko-KR" sz="2800" b="1" dirty="0">
                  <a:solidFill>
                    <a:srgbClr val="FF0000"/>
                  </a:solidFill>
                </a:endParaRPr>
              </a:p>
              <a:p>
                <a:endParaRPr lang="en-US" altLang="ko-KR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의 덧셈 역원은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-5 -&gt; 5 + (-5)  = 0</a:t>
                </a:r>
              </a:p>
              <a:p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의 곱셈 역원은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-&gt; 5 *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) = 1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3B63A3-E2AC-63EC-D6B1-F527F652C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62" y="6965406"/>
                <a:ext cx="16366774" cy="2007344"/>
              </a:xfrm>
              <a:prstGeom prst="rect">
                <a:avLst/>
              </a:prstGeom>
              <a:blipFill>
                <a:blip r:embed="rId3"/>
                <a:stretch>
                  <a:fillRect l="-782" t="-3951" b="-3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3566E-BEE0-6C1A-0FF6-BAC05FCCA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FF25194-F313-12DC-3617-39B5992F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모듈러</a:t>
            </a:r>
            <a:r>
              <a:rPr lang="ko-KR" altLang="en-US" b="1" dirty="0"/>
              <a:t> 연산과 </a:t>
            </a:r>
            <a:r>
              <a:rPr lang="ko-KR" altLang="en-US" b="1" dirty="0" err="1"/>
              <a:t>모듈러</a:t>
            </a:r>
            <a:r>
              <a:rPr lang="ko-KR" altLang="en-US" b="1" dirty="0"/>
              <a:t> 역원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87B0936-1889-87A3-78F3-73C8C325D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B1578-C369-5790-6C56-D70B68C83B68}"/>
              </a:ext>
            </a:extLst>
          </p:cNvPr>
          <p:cNvSpPr txBox="1"/>
          <p:nvPr/>
        </p:nvSpPr>
        <p:spPr>
          <a:xfrm>
            <a:off x="376361" y="1651058"/>
            <a:ext cx="171714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0070C0"/>
                </a:solidFill>
              </a:rPr>
              <a:t>모듈러</a:t>
            </a:r>
            <a:r>
              <a:rPr lang="ko-KR" altLang="en-US" sz="2800" b="1" dirty="0">
                <a:solidFill>
                  <a:srgbClr val="0070C0"/>
                </a:solidFill>
              </a:rPr>
              <a:t> 연산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 err="1">
                <a:solidFill>
                  <a:schemeClr val="bg2">
                    <a:lumMod val="10000"/>
                  </a:schemeClr>
                </a:solidFill>
              </a:rPr>
              <a:t>모듈러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연산은 나머지 연산이라고도 불리며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어떤 숫자를 다른 숫자로 나눈 뒤 나머지를 구하는 연산이다</a:t>
            </a:r>
            <a:r>
              <a:rPr lang="en-US" altLang="ko-KR" sz="2800" dirty="0"/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a mod n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라고 표현한다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 err="1">
                <a:solidFill>
                  <a:schemeClr val="bg2">
                    <a:lumMod val="10000"/>
                  </a:schemeClr>
                </a:solidFill>
              </a:rPr>
              <a:t>모듈러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연산은 다음과 같은 성질을 가진다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(a + b) mod n = [(a mod n) + (b mod n)] mod n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(a x b) mod n = [(a mod n) x (b mod n)] mod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DAE38-3909-3F7B-A8E3-FF42993E5FBE}"/>
              </a:ext>
            </a:extLst>
          </p:cNvPr>
          <p:cNvSpPr txBox="1"/>
          <p:nvPr/>
        </p:nvSpPr>
        <p:spPr>
          <a:xfrm>
            <a:off x="376361" y="5368260"/>
            <a:ext cx="175352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0070C0"/>
                </a:solidFill>
              </a:rPr>
              <a:t>모듈러</a:t>
            </a:r>
            <a:r>
              <a:rPr lang="ko-KR" altLang="en-US" sz="2800" b="1" dirty="0">
                <a:solidFill>
                  <a:srgbClr val="0070C0"/>
                </a:solidFill>
              </a:rPr>
              <a:t> 역원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 err="1">
                <a:solidFill>
                  <a:schemeClr val="bg2">
                    <a:lumMod val="10000"/>
                  </a:schemeClr>
                </a:solidFill>
              </a:rPr>
              <a:t>모듈러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연산에서도 곱셈의 역원이 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a x b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≡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 (mod n)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를 만족하는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a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ko-KR" altLang="en-US" sz="2800" b="1" dirty="0" err="1">
                <a:solidFill>
                  <a:schemeClr val="bg2">
                    <a:lumMod val="10000"/>
                  </a:schemeClr>
                </a:solidFill>
              </a:rPr>
              <a:t>모듈러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역원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이라고 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즉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를 곱했을 때 나머지가 </a:t>
            </a:r>
            <a:r>
              <a:rPr lang="ko-KR" altLang="en-US" sz="2800" b="1" dirty="0" err="1">
                <a:solidFill>
                  <a:schemeClr val="bg2">
                    <a:lumMod val="10000"/>
                  </a:schemeClr>
                </a:solidFill>
              </a:rPr>
              <a:t>항등원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 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(a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ko-KR" altLang="en-US" sz="2800" b="1" dirty="0" err="1">
                <a:solidFill>
                  <a:schemeClr val="bg2">
                    <a:lumMod val="10000"/>
                  </a:schemeClr>
                </a:solidFill>
              </a:rPr>
              <a:t>서로소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2800" b="1" dirty="0" err="1">
                <a:solidFill>
                  <a:schemeClr val="bg2">
                    <a:lumMod val="10000"/>
                  </a:schemeClr>
                </a:solidFill>
              </a:rPr>
              <a:t>gcd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2800" b="1" dirty="0" err="1">
                <a:solidFill>
                  <a:schemeClr val="bg2">
                    <a:lumMod val="10000"/>
                  </a:schemeClr>
                </a:solidFill>
              </a:rPr>
              <a:t>a,n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) = 1)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일 때만 역원이 존재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C0AA2-9A0E-9444-DAD3-4175F2713845}"/>
              </a:ext>
            </a:extLst>
          </p:cNvPr>
          <p:cNvSpPr txBox="1"/>
          <p:nvPr/>
        </p:nvSpPr>
        <p:spPr>
          <a:xfrm>
            <a:off x="376361" y="7806073"/>
            <a:ext cx="16366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예시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 × b ≡ 1 (mod7) | 3 x 1 = 3 -&gt; mod7 : 3 | 3 x 2 = 6 -&gt; mod7 : 6 | </a:t>
            </a:r>
            <a:r>
              <a:rPr lang="en-US" altLang="ko-KR" sz="2800" b="1" dirty="0">
                <a:solidFill>
                  <a:srgbClr val="FF0000"/>
                </a:solidFill>
              </a:rPr>
              <a:t>3 x 5 = 15 -&gt; mod7 : 1</a:t>
            </a:r>
          </a:p>
          <a:p>
            <a:r>
              <a:rPr lang="ko-KR" altLang="en-US" sz="2800" b="1" dirty="0">
                <a:solidFill>
                  <a:srgbClr val="FF0000"/>
                </a:solidFill>
              </a:rPr>
              <a:t>고로 위 식의 </a:t>
            </a:r>
            <a:r>
              <a:rPr lang="ko-KR" altLang="en-US" sz="2800" b="1" dirty="0" err="1">
                <a:solidFill>
                  <a:srgbClr val="FF0000"/>
                </a:solidFill>
              </a:rPr>
              <a:t>모듈러</a:t>
            </a:r>
            <a:r>
              <a:rPr lang="ko-KR" altLang="en-US" sz="2800" b="1" dirty="0">
                <a:solidFill>
                  <a:srgbClr val="FF0000"/>
                </a:solidFill>
              </a:rPr>
              <a:t> 역원은 </a:t>
            </a:r>
            <a:r>
              <a:rPr lang="en-US" altLang="ko-KR" sz="28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2577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356-4AEC-A1D7-4837-EB16A4597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5FA42D0-BD81-43EB-3C80-20CF5081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페르마의</a:t>
            </a:r>
            <a:r>
              <a:rPr lang="ko-KR" altLang="en-US" b="1" dirty="0"/>
              <a:t> 소정리를 이용한 역원 구하기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45DF70C-BBC0-D939-3E7C-CC7ABBCA6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F3DD3-CDC4-7ECA-E7C7-DD1A86E14C2F}"/>
                  </a:ext>
                </a:extLst>
              </p:cNvPr>
              <p:cNvSpPr txBox="1"/>
              <p:nvPr/>
            </p:nvSpPr>
            <p:spPr>
              <a:xfrm>
                <a:off x="376361" y="1926830"/>
                <a:ext cx="17171409" cy="1825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0070C0"/>
                    </a:solidFill>
                  </a:rPr>
                  <a:t>페르마의 </a:t>
                </a:r>
                <a:r>
                  <a:rPr lang="ko-KR" altLang="en-US" sz="2800" b="1" dirty="0" err="1">
                    <a:solidFill>
                      <a:srgbClr val="0070C0"/>
                    </a:solidFill>
                  </a:rPr>
                  <a:t>소정리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endParaRPr lang="en-US" altLang="ko-KR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소수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p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와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p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와 서로소인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a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가 있다고 하자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그러면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가 성립한다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이 성질은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p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가 소수일 때 항상 성립한다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F3DD3-CDC4-7ECA-E7C7-DD1A86E1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61" y="1926830"/>
                <a:ext cx="17171409" cy="1825628"/>
              </a:xfrm>
              <a:prstGeom prst="rect">
                <a:avLst/>
              </a:prstGeom>
              <a:blipFill>
                <a:blip r:embed="rId2"/>
                <a:stretch>
                  <a:fillRect l="-745" t="-4000" b="-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6E40E0-B978-7891-3A93-AE3BA4E6D8A6}"/>
                  </a:ext>
                </a:extLst>
              </p:cNvPr>
              <p:cNvSpPr txBox="1"/>
              <p:nvPr/>
            </p:nvSpPr>
            <p:spPr>
              <a:xfrm>
                <a:off x="376361" y="4266694"/>
                <a:ext cx="17535277" cy="2266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0070C0"/>
                    </a:solidFill>
                  </a:rPr>
                  <a:t>페르마의 소정리를 이용한 역원 계산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a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의 </a:t>
                </a:r>
                <a:r>
                  <a:rPr lang="ko-KR" altLang="en-US" sz="2800" b="1" dirty="0" err="1">
                    <a:solidFill>
                      <a:schemeClr val="bg2">
                        <a:lumMod val="10000"/>
                      </a:schemeClr>
                    </a:solidFill>
                  </a:rPr>
                  <a:t>모듈러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역원은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altLang="ko-K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ko-K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en-US" altLang="ko-K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로 표현되며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:r>
                  <a:rPr lang="ko-KR" altLang="en-US" sz="2800" b="1" dirty="0" err="1">
                    <a:solidFill>
                      <a:schemeClr val="bg2">
                        <a:lumMod val="10000"/>
                      </a:schemeClr>
                    </a:solidFill>
                  </a:rPr>
                  <a:t>페르마의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소정리에 의해서</a:t>
                </a:r>
                <a:endParaRPr lang="en-US" altLang="ko-KR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8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28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28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28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</m:t>
                      </m:r>
                      <m:r>
                        <a:rPr lang="en-US" altLang="ko-KR" sz="28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altLang="ko-KR" sz="28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altLang="ko-KR" sz="28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ko-KR" sz="28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n-US" altLang="ko-KR" sz="28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28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28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8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ko-KR" sz="28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28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28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8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altLang="ko-KR" sz="28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altLang="ko-KR" sz="2800" b="1" dirty="0">
                  <a:solidFill>
                    <a:schemeClr val="bg2">
                      <a:lumMod val="10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ko-KR" altLang="en-US" sz="2800" b="1" dirty="0">
                    <a:solidFill>
                      <a:srgbClr val="FF0000"/>
                    </a:solidFill>
                  </a:rPr>
                  <a:t>즉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b="1" dirty="0">
                    <a:solidFill>
                      <a:srgbClr val="FF0000"/>
                    </a:solidFill>
                  </a:rPr>
                  <a:t>로 계산 할 수 있다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!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6E40E0-B978-7891-3A93-AE3BA4E6D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61" y="4266694"/>
                <a:ext cx="17535277" cy="2266261"/>
              </a:xfrm>
              <a:prstGeom prst="rect">
                <a:avLst/>
              </a:prstGeom>
              <a:blipFill>
                <a:blip r:embed="rId3"/>
                <a:stretch>
                  <a:fillRect l="-730" t="-3495" b="-7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608E5C-9420-4F64-5B4D-A3CD7C519C4B}"/>
                  </a:ext>
                </a:extLst>
              </p:cNvPr>
              <p:cNvSpPr txBox="1"/>
              <p:nvPr/>
            </p:nvSpPr>
            <p:spPr>
              <a:xfrm>
                <a:off x="376361" y="6862645"/>
                <a:ext cx="16366774" cy="2765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FF0000"/>
                    </a:solidFill>
                  </a:rPr>
                  <a:t>예시</a:t>
                </a:r>
                <a:endParaRPr lang="en-US" altLang="ko-KR" sz="2800" b="1" dirty="0">
                  <a:solidFill>
                    <a:srgbClr val="FF0000"/>
                  </a:solidFill>
                </a:endParaRPr>
              </a:p>
              <a:p>
                <a:endParaRPr lang="en-US" altLang="ko-KR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  <m: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ko-KR" sz="28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altLang="ko-KR" sz="2800" b="1" dirty="0">
                    <a:solidFill>
                      <a:srgbClr val="FF000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e>
                      <m:sup>
                        <m:r>
                          <a:rPr lang="en-US" altLang="ko-KR" sz="28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2800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ko-KR" sz="2800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𝟐𝟏𝟏</m:t>
                    </m:r>
                    <m:r>
                      <a:rPr lang="en-US" altLang="ko-KR" sz="2800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e>
                      <m:sup>
                        <m: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𝟐𝟏𝟏</m:t>
                        </m:r>
                        <m:r>
                          <a:rPr lang="en-US" altLang="ko-KR" sz="28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800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ko-KR" sz="2800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𝟐𝟏𝟏</m:t>
                    </m:r>
                    <m:r>
                      <a:rPr lang="en-US" altLang="ko-KR" sz="2800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e>
                      <m:sup>
                        <m: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𝟐𝟎𝟗</m:t>
                        </m:r>
                      </m:sup>
                    </m:sSup>
                    <m:r>
                      <a:rPr lang="en-US" altLang="ko-KR" sz="2800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ko-KR" sz="2800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𝟐𝟏𝟏</m:t>
                    </m:r>
                    <m:r>
                      <a:rPr lang="en-US" altLang="ko-KR" sz="2800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𝟒𝟖</m:t>
                    </m:r>
                  </m:oMath>
                </a14:m>
                <a:r>
                  <a:rPr lang="en-US" altLang="ko-KR" sz="2800" b="1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US" altLang="ko-KR" sz="28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sz="3200" b="1" dirty="0">
                    <a:solidFill>
                      <a:srgbClr val="FF0000"/>
                    </a:solidFill>
                  </a:rPr>
                  <a:t>그래서 이걸 어따 쓰는데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??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608E5C-9420-4F64-5B4D-A3CD7C519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61" y="6862645"/>
                <a:ext cx="16366774" cy="2765052"/>
              </a:xfrm>
              <a:prstGeom prst="rect">
                <a:avLst/>
              </a:prstGeom>
              <a:blipFill>
                <a:blip r:embed="rId4"/>
                <a:stretch>
                  <a:fillRect l="-782" t="-2870" b="-6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D13A0-95D6-DF9C-D7FA-ECE759339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C9651E7-13CC-31B4-D5D0-5D0FCC02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분할 정복을 이용한 거듭제곱 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15F688B-8B06-8397-ACCE-9FB23B31B5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4FB6AE-3C19-4235-A242-4314AEE9F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42" y="2460647"/>
            <a:ext cx="5114044" cy="45774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41541-0938-EF0F-A0A6-6762A2654189}"/>
                  </a:ext>
                </a:extLst>
              </p:cNvPr>
              <p:cNvSpPr txBox="1"/>
              <p:nvPr/>
            </p:nvSpPr>
            <p:spPr>
              <a:xfrm>
                <a:off x="1151696" y="7511282"/>
                <a:ext cx="5370446" cy="603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FF0000"/>
                    </a:solidFill>
                  </a:rPr>
                  <a:t>정직하게 구한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ko-KR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: O(b)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41541-0938-EF0F-A0A6-6762A2654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96" y="7511282"/>
                <a:ext cx="5370446" cy="603435"/>
              </a:xfrm>
              <a:prstGeom prst="rect">
                <a:avLst/>
              </a:prstGeom>
              <a:blipFill>
                <a:blip r:embed="rId3"/>
                <a:stretch>
                  <a:fillRect l="-2951" t="-13131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3BA842-37A6-697D-4C11-FF56F4A59DA0}"/>
                  </a:ext>
                </a:extLst>
              </p:cNvPr>
              <p:cNvSpPr txBox="1"/>
              <p:nvPr/>
            </p:nvSpPr>
            <p:spPr>
              <a:xfrm>
                <a:off x="8911772" y="4173210"/>
                <a:ext cx="772061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b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가 작다면 충분히 빠르게 계산 할 수 있지만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</a:t>
                </a:r>
              </a:p>
              <a:p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b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가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10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억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아니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1000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억 이라면 너무 느리다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!</a:t>
                </a:r>
              </a:p>
              <a:p>
                <a:endParaRPr lang="en-US" altLang="ko-KR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2400" b="1" dirty="0">
                    <a:solidFill>
                      <a:srgbClr val="FF0000"/>
                    </a:solidFill>
                  </a:rPr>
                  <a:t>지수를 절반으로 나누어 </a:t>
                </a:r>
                <a:r>
                  <a:rPr lang="ko-KR" altLang="en-US" sz="2400" b="1" dirty="0" err="1">
                    <a:solidFill>
                      <a:srgbClr val="FF0000"/>
                    </a:solidFill>
                  </a:rPr>
                  <a:t>계산량을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 줄일 수 없을까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?</a:t>
                </a:r>
              </a:p>
              <a:p>
                <a:r>
                  <a:rPr lang="en-US" altLang="ko-KR" sz="2400" b="1" dirty="0">
                    <a:solidFill>
                      <a:srgbClr val="FF0000"/>
                    </a:solidFill>
                  </a:rPr>
                  <a:t>-&gt;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분할 정복을 이용한 거듭 제곱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: O(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𝒍𝒐𝒈𝒃</m:t>
                    </m:r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3BA842-37A6-697D-4C11-FF56F4A5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772" y="4173210"/>
                <a:ext cx="7720614" cy="1938992"/>
              </a:xfrm>
              <a:prstGeom prst="rect">
                <a:avLst/>
              </a:prstGeom>
              <a:blipFill>
                <a:blip r:embed="rId4"/>
                <a:stretch>
                  <a:fillRect l="-1264" t="-3145" b="-6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63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B1004-9395-175C-9F19-4184DB058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BC1571D-4DF8-3154-D1A2-9489288E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분할 정복을 이용한 거듭제곱 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219F622-6A35-C6BE-36C1-4ECF5A226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FAE6D-C4FA-7281-DE33-ACA2DDAFE760}"/>
              </a:ext>
            </a:extLst>
          </p:cNvPr>
          <p:cNvSpPr txBox="1"/>
          <p:nvPr/>
        </p:nvSpPr>
        <p:spPr>
          <a:xfrm>
            <a:off x="967442" y="7452664"/>
            <a:ext cx="31740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ko-KR" altLang="en-US" sz="2800" b="1" dirty="0">
                <a:solidFill>
                  <a:srgbClr val="FF0000"/>
                </a:solidFill>
              </a:rPr>
              <a:t>홀수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인 경우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result = result * a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5B5AF9-EB0D-B1E8-D719-63375E275EF9}"/>
                  </a:ext>
                </a:extLst>
              </p:cNvPr>
              <p:cNvSpPr txBox="1"/>
              <p:nvPr/>
            </p:nvSpPr>
            <p:spPr>
              <a:xfrm>
                <a:off x="967442" y="2175324"/>
                <a:ext cx="11224558" cy="658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3600" b="1" dirty="0">
                    <a:solidFill>
                      <a:schemeClr val="bg2">
                        <a:lumMod val="10000"/>
                      </a:schemeClr>
                    </a:solidFill>
                  </a:rPr>
                  <a:t>예시 </a:t>
                </a:r>
                <a:r>
                  <a:rPr lang="en-US" altLang="ko-KR" sz="3600" b="1" dirty="0">
                    <a:solidFill>
                      <a:schemeClr val="bg2">
                        <a:lumMod val="1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6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𝟒𝟎</m:t>
                        </m:r>
                      </m:sup>
                    </m:sSup>
                  </m:oMath>
                </a14:m>
                <a:r>
                  <a:rPr lang="en-US" altLang="ko-KR" sz="36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ko-KR" altLang="en-US" sz="3600" b="1" dirty="0">
                    <a:solidFill>
                      <a:schemeClr val="bg2">
                        <a:lumMod val="10000"/>
                      </a:schemeClr>
                    </a:solidFill>
                  </a:rPr>
                  <a:t>구하기 </a:t>
                </a:r>
                <a:r>
                  <a:rPr lang="en-US" altLang="ko-KR" sz="3600" b="1" dirty="0">
                    <a:solidFill>
                      <a:schemeClr val="bg2">
                        <a:lumMod val="10000"/>
                      </a:schemeClr>
                    </a:solidFill>
                  </a:rPr>
                  <a:t>(</a:t>
                </a:r>
                <a:r>
                  <a:rPr lang="ko-KR" altLang="en-US" sz="3600" b="1" dirty="0">
                    <a:solidFill>
                      <a:schemeClr val="bg2">
                        <a:lumMod val="10000"/>
                      </a:schemeClr>
                    </a:solidFill>
                  </a:rPr>
                  <a:t>초기값 </a:t>
                </a:r>
                <a:r>
                  <a:rPr lang="en-US" altLang="ko-KR" sz="3600" b="1" dirty="0">
                    <a:solidFill>
                      <a:schemeClr val="bg2">
                        <a:lumMod val="10000"/>
                      </a:schemeClr>
                    </a:solidFill>
                  </a:rPr>
                  <a:t>: a = 2, b = 40, result = 1)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5B5AF9-EB0D-B1E8-D719-63375E275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42" y="2175324"/>
                <a:ext cx="11224558" cy="658898"/>
              </a:xfrm>
              <a:prstGeom prst="rect">
                <a:avLst/>
              </a:prstGeom>
              <a:blipFill>
                <a:blip r:embed="rId2"/>
                <a:stretch>
                  <a:fillRect l="-1684" t="-15741" b="-35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4803F9D-B788-144F-01E3-28F0B199920F}"/>
              </a:ext>
            </a:extLst>
          </p:cNvPr>
          <p:cNvSpPr txBox="1"/>
          <p:nvPr/>
        </p:nvSpPr>
        <p:spPr>
          <a:xfrm>
            <a:off x="4803847" y="7452664"/>
            <a:ext cx="6532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홀수인 경우를 포함하여 일반적인 경우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a = a * a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b = b / 2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85BD0FF-E653-F785-B261-4AAEDE75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89400"/>
              </p:ext>
            </p:extLst>
          </p:nvPr>
        </p:nvGraphicFramePr>
        <p:xfrm>
          <a:off x="967442" y="3142637"/>
          <a:ext cx="1502256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61">
                  <a:extLst>
                    <a:ext uri="{9D8B030D-6E8A-4147-A177-3AD203B41FA5}">
                      <a16:colId xmlns:a16="http://schemas.microsoft.com/office/drawing/2014/main" val="644634449"/>
                    </a:ext>
                  </a:extLst>
                </a:gridCol>
                <a:gridCol w="4338613">
                  <a:extLst>
                    <a:ext uri="{9D8B030D-6E8A-4147-A177-3AD203B41FA5}">
                      <a16:colId xmlns:a16="http://schemas.microsoft.com/office/drawing/2014/main" val="3131458123"/>
                    </a:ext>
                  </a:extLst>
                </a:gridCol>
                <a:gridCol w="1820884">
                  <a:extLst>
                    <a:ext uri="{9D8B030D-6E8A-4147-A177-3AD203B41FA5}">
                      <a16:colId xmlns:a16="http://schemas.microsoft.com/office/drawing/2014/main" val="964072899"/>
                    </a:ext>
                  </a:extLst>
                </a:gridCol>
                <a:gridCol w="6359302">
                  <a:extLst>
                    <a:ext uri="{9D8B030D-6E8A-4147-A177-3AD203B41FA5}">
                      <a16:colId xmlns:a16="http://schemas.microsoft.com/office/drawing/2014/main" val="3691718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6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* 2 = 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40 / 2 = 20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* 4 = 16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 / 2 = 10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09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 * 16 = 256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 / 2 = 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97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256 * 256 = 65536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 / 2 = 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* 256 = 256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17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65536 * 65536 = 4294967296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/ 2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74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의미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/ 2 = 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256 * 4294967296 = 1099511627776 </a:t>
                      </a:r>
                      <a:endParaRPr lang="ko-KR" altLang="en-US" sz="2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28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4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48A00-54B4-0921-E8DA-F397240DA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030438A-72D2-5187-530F-96B5657D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모듈러</a:t>
            </a:r>
            <a:r>
              <a:rPr lang="ko-KR" altLang="en-US" b="1" dirty="0"/>
              <a:t> 역원과 분할 정복을 이용한 이항 계수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F051FCD-A264-B5DB-8C6E-B9F05371E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pic>
        <p:nvPicPr>
          <p:cNvPr id="2050" name="Picture 2" descr="post-thumbnail">
            <a:extLst>
              <a:ext uri="{FF2B5EF4-FFF2-40B4-BE49-F238E27FC236}">
                <a16:creationId xmlns:a16="http://schemas.microsoft.com/office/drawing/2014/main" id="{8AE46BAC-A43C-146C-E0AF-2D95E058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8" y="1969438"/>
            <a:ext cx="8270423" cy="159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1215AA-C29C-42F2-7820-A62A8E318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48" y="4659086"/>
            <a:ext cx="9634766" cy="3391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718FA0-BBD1-A346-F97A-728345C97911}"/>
              </a:ext>
            </a:extLst>
          </p:cNvPr>
          <p:cNvSpPr txBox="1"/>
          <p:nvPr/>
        </p:nvSpPr>
        <p:spPr>
          <a:xfrm>
            <a:off x="10129238" y="1867838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푸는 방법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9FC61-2F85-623D-A354-27A1C96B2F31}"/>
              </a:ext>
            </a:extLst>
          </p:cNvPr>
          <p:cNvSpPr txBox="1"/>
          <p:nvPr/>
        </p:nvSpPr>
        <p:spPr>
          <a:xfrm>
            <a:off x="10129238" y="2846054"/>
            <a:ext cx="8057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–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부터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까지의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팩토리얼을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모두 구한다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 –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모듈러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역원은 단순한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모듈러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연산으로 구할 수 없다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그러기 때문에 아까 배운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페르마의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소정리를 이용하여 역원을 구한다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 –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잘 조합 해주면 답이 나온다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!!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BFC42-2C60-275A-D132-51E558E46779}"/>
              </a:ext>
            </a:extLst>
          </p:cNvPr>
          <p:cNvSpPr txBox="1"/>
          <p:nvPr/>
        </p:nvSpPr>
        <p:spPr>
          <a:xfrm>
            <a:off x="10129238" y="5855595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주의 사항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AFA1-26BE-BDE7-12A1-0B690201EA63}"/>
                  </a:ext>
                </a:extLst>
              </p:cNvPr>
              <p:cNvSpPr txBox="1"/>
              <p:nvPr/>
            </p:nvSpPr>
            <p:spPr>
              <a:xfrm>
                <a:off x="10129238" y="6711600"/>
                <a:ext cx="8057162" cy="2691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ko-KR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ko-KR" sz="2400" b="1" dirty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</a:rPr>
                              <m:t> </m:t>
                            </m:r>
                          </m:e>
                          <m:sup>
                            <m: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𝟏𝟎𝟎𝟎𝟎𝟎𝟎𝟎𝟎𝟓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sz="2400" b="1" dirty="0">
                    <a:solidFill>
                      <a:srgbClr val="FF0000"/>
                    </a:solidFill>
                  </a:rPr>
                  <a:t> 등을 구할 때도 당연히 오버 플로우의 위험성이 있기 때문에 항상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a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를 제곱하거나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, result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에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a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를 곱해줄 때도 나머지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ko-K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𝟏𝟎𝟎𝟎𝟎𝟎𝟎𝟎𝟎</m:t>
                    </m:r>
                    <m:r>
                      <a:rPr lang="en-US" altLang="ko-KR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 연산을 활용하여야 한다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altLang="ko-KR" sz="2400" b="1" dirty="0">
                  <a:solidFill>
                    <a:srgbClr val="FF0000"/>
                  </a:solidFill>
                </a:endParaRPr>
              </a:p>
              <a:p>
                <a:r>
                  <a:rPr lang="ko-KR" altLang="en-US" sz="2400" b="1" dirty="0">
                    <a:solidFill>
                      <a:srgbClr val="FF0000"/>
                    </a:solidFill>
                  </a:rPr>
                  <a:t>또한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2400" b="1" dirty="0" err="1">
                    <a:solidFill>
                      <a:srgbClr val="FF0000"/>
                    </a:solidFill>
                  </a:rPr>
                  <a:t>모듈러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p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자체가 소수가 아니라면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b="1" dirty="0" err="1">
                    <a:solidFill>
                      <a:srgbClr val="FF0000"/>
                    </a:solidFill>
                  </a:rPr>
                  <a:t>페르마의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 소정리를</a:t>
                </a:r>
                <a:endParaRPr lang="en-US" altLang="ko-KR" sz="2400" b="1" dirty="0">
                  <a:solidFill>
                    <a:srgbClr val="FF0000"/>
                  </a:solidFill>
                </a:endParaRPr>
              </a:p>
              <a:p>
                <a:r>
                  <a:rPr lang="ko-KR" altLang="en-US" sz="2400" b="1" dirty="0">
                    <a:solidFill>
                      <a:srgbClr val="FF0000"/>
                    </a:solidFill>
                  </a:rPr>
                  <a:t>쓸 수 없다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. (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확장 유클리드 </a:t>
                </a:r>
                <a:r>
                  <a:rPr lang="ko-KR" altLang="en-US" sz="2400" b="1" dirty="0" err="1">
                    <a:solidFill>
                      <a:srgbClr val="FF0000"/>
                    </a:solidFill>
                  </a:rPr>
                  <a:t>호제법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b="1" dirty="0" err="1">
                    <a:solidFill>
                      <a:srgbClr val="FF0000"/>
                    </a:solidFill>
                  </a:rPr>
                  <a:t>사용해야함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)</a:t>
                </a:r>
                <a:endParaRPr lang="en-US" altLang="ko-KR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AFA1-26BE-BDE7-12A1-0B690201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238" y="6711600"/>
                <a:ext cx="8057162" cy="2691442"/>
              </a:xfrm>
              <a:prstGeom prst="rect">
                <a:avLst/>
              </a:prstGeom>
              <a:blipFill>
                <a:blip r:embed="rId4"/>
                <a:stretch>
                  <a:fillRect l="-5905" t="-21995" b="-45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14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소수를 어떻게 빠르게 구할까</a:t>
            </a:r>
            <a:r>
              <a:rPr kumimoji="1"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에라토스테네스의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 체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역원이 </a:t>
            </a:r>
            <a:r>
              <a:rPr kumimoji="1" lang="ko-KR" altLang="en-US" b="1" dirty="0" err="1">
                <a:solidFill>
                  <a:schemeClr val="tx1">
                    <a:lumMod val="50000"/>
                  </a:schemeClr>
                </a:solidFill>
              </a:rPr>
              <a:t>뭘까</a:t>
            </a:r>
            <a:r>
              <a:rPr kumimoji="1"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kumimoji="1" lang="ko-KR" altLang="en-US" b="1" dirty="0" err="1">
                <a:solidFill>
                  <a:schemeClr val="tx1">
                    <a:lumMod val="50000"/>
                  </a:schemeClr>
                </a:solidFill>
              </a:rPr>
              <a:t>페르마의</a:t>
            </a:r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 소정리를 이용한 역원 구하기</a:t>
            </a:r>
            <a:endParaRPr kumimoji="1"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모듈러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 역원과 분할정복을 이용한 이항계수</a:t>
            </a:r>
            <a:endParaRPr kumimoji="1" lang="en-US" altLang="ja-JP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소수를 구하기 위해선</a:t>
            </a:r>
            <a:r>
              <a:rPr kumimoji="1"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FFBEF-06BA-EF16-B03E-DE549FC3C9C4}"/>
              </a:ext>
            </a:extLst>
          </p:cNvPr>
          <p:cNvSpPr txBox="1"/>
          <p:nvPr/>
        </p:nvSpPr>
        <p:spPr>
          <a:xfrm>
            <a:off x="3235155" y="1921350"/>
            <a:ext cx="11262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지금까지 소수를 구하기 위해서는 어떤 방법을 사용했을까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C40D9-8C2C-D718-B8D1-A8070CA4FA96}"/>
              </a:ext>
            </a:extLst>
          </p:cNvPr>
          <p:cNvSpPr txBox="1"/>
          <p:nvPr/>
        </p:nvSpPr>
        <p:spPr>
          <a:xfrm>
            <a:off x="2487009" y="8564449"/>
            <a:ext cx="5370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rgbClr val="FF0000"/>
                </a:solidFill>
              </a:rPr>
              <a:t>브루트</a:t>
            </a:r>
            <a:r>
              <a:rPr lang="ko-KR" altLang="en-US" sz="3200" b="1" dirty="0">
                <a:solidFill>
                  <a:srgbClr val="FF0000"/>
                </a:solidFill>
              </a:rPr>
              <a:t> 포스 </a:t>
            </a:r>
            <a:r>
              <a:rPr lang="en-US" altLang="ko-KR" sz="3200" b="1" dirty="0">
                <a:solidFill>
                  <a:srgbClr val="FF0000"/>
                </a:solidFill>
              </a:rPr>
              <a:t>: O(N * K)</a:t>
            </a:r>
            <a:endParaRPr lang="ko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DAC1E2-9316-0A35-41CD-E8561013DDA0}"/>
                  </a:ext>
                </a:extLst>
              </p:cNvPr>
              <p:cNvSpPr txBox="1"/>
              <p:nvPr/>
            </p:nvSpPr>
            <p:spPr>
              <a:xfrm>
                <a:off x="9812118" y="8583414"/>
                <a:ext cx="6331198" cy="6540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FF0000"/>
                    </a:solidFill>
                  </a:rPr>
                  <a:t>최적화 </a:t>
                </a:r>
                <a:r>
                  <a:rPr lang="ko-KR" altLang="en-US" sz="3200" b="1" dirty="0" err="1">
                    <a:solidFill>
                      <a:srgbClr val="FF0000"/>
                    </a:solidFill>
                  </a:rPr>
                  <a:t>브루트</a:t>
                </a:r>
                <a:r>
                  <a:rPr lang="ko-KR" altLang="en-US" sz="3200" b="1" dirty="0">
                    <a:solidFill>
                      <a:srgbClr val="FF0000"/>
                    </a:solidFill>
                  </a:rPr>
                  <a:t> 포스 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: O(N 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rad>
                  </m:oMath>
                </a14:m>
                <a:r>
                  <a:rPr lang="en-US" altLang="ko-KR" sz="3200" b="1" dirty="0">
                    <a:solidFill>
                      <a:srgbClr val="FF0000"/>
                    </a:solidFill>
                  </a:rPr>
                  <a:t>) </a:t>
                </a:r>
                <a:endParaRPr lang="ko-KR" altLang="en-US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DAC1E2-9316-0A35-41CD-E8561013D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118" y="8583414"/>
                <a:ext cx="6331198" cy="654025"/>
              </a:xfrm>
              <a:prstGeom prst="rect">
                <a:avLst/>
              </a:prstGeom>
              <a:blipFill>
                <a:blip r:embed="rId2"/>
                <a:stretch>
                  <a:fillRect l="-2505" t="-8411" b="-27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16B81509-40C7-6176-C2CB-C48F3BDC2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772733"/>
            <a:ext cx="5729394" cy="54478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5B62F7-1D78-C091-A01B-3313D447F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806" y="2891522"/>
            <a:ext cx="6031902" cy="561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0384-5C19-53DB-563A-08F50F01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B2FAFA2-7FB3-3786-251D-D7F3E78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너무 느리다</a:t>
            </a:r>
            <a:r>
              <a:rPr kumimoji="1" lang="en-US" altLang="ko-KR" b="1" dirty="0"/>
              <a:t>!!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4B78A2F-71CA-C29D-796D-5507E4928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37D998-FDA0-40E3-0A92-383C7C26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99" y="1951904"/>
            <a:ext cx="8019353" cy="69265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CC0FFB-6665-3458-3195-D07766C87EEF}"/>
                  </a:ext>
                </a:extLst>
              </p:cNvPr>
              <p:cNvSpPr txBox="1"/>
              <p:nvPr/>
            </p:nvSpPr>
            <p:spPr>
              <a:xfrm>
                <a:off x="10059386" y="3862843"/>
                <a:ext cx="7720614" cy="410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브루트 </a:t>
                </a:r>
                <a:r>
                  <a:rPr lang="ko-KR" altLang="en-US" sz="2400" b="1" dirty="0" err="1">
                    <a:solidFill>
                      <a:schemeClr val="bg2">
                        <a:lumMod val="10000"/>
                      </a:schemeClr>
                    </a:solidFill>
                  </a:rPr>
                  <a:t>포싱을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 이용해서 검사를 한다고 치면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ko-KR" sz="2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𝒊𝒔𝒑𝒓𝒊𝒎𝒆</m:t>
                          </m:r>
                          <m:r>
                            <a:rPr lang="en-US" altLang="ko-KR" sz="2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/>
                <a:endParaRPr lang="en-US" altLang="ko-KR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/>
                <a:r>
                  <a:rPr lang="en-US" altLang="ko-KR" sz="2400" b="1" dirty="0" err="1">
                    <a:solidFill>
                      <a:schemeClr val="bg2">
                        <a:lumMod val="10000"/>
                      </a:schemeClr>
                    </a:solidFill>
                  </a:rPr>
                  <a:t>isprime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()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함수가 대충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root(</a:t>
                </a:r>
                <a:r>
                  <a:rPr lang="en-US" altLang="ko-KR" sz="2400" b="1" dirty="0" err="1">
                    <a:solidFill>
                      <a:schemeClr val="bg2">
                        <a:lumMod val="10000"/>
                      </a:schemeClr>
                    </a:solidFill>
                  </a:rPr>
                  <a:t>i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)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만큼 걸린다고 하자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pPr/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또한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50</a:t>
                </a:r>
                <a:r>
                  <a:rPr lang="ko-KR" altLang="en-US" sz="2400" b="1" dirty="0" err="1">
                    <a:solidFill>
                      <a:schemeClr val="bg2">
                        <a:lumMod val="10000"/>
                      </a:schemeClr>
                    </a:solidFill>
                  </a:rPr>
                  <a:t>만번째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 소수는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7500000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이하의 범위에 존재한다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pPr/>
                <a:endParaRPr lang="en-US" altLang="ko-KR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/>
                <a:r>
                  <a:rPr lang="ko-KR" altLang="en-US" sz="2400" b="1" dirty="0" err="1">
                    <a:solidFill>
                      <a:srgbClr val="FF0000"/>
                    </a:solidFill>
                  </a:rPr>
                  <a:t>브루트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 포스 </a:t>
                </a:r>
                <a:r>
                  <a:rPr lang="ko-KR" altLang="en-US" sz="2400" b="1" dirty="0" err="1">
                    <a:solidFill>
                      <a:srgbClr val="FF0000"/>
                    </a:solidFill>
                  </a:rPr>
                  <a:t>연산량은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 무려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13689316869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개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.</a:t>
                </a:r>
              </a:p>
              <a:p>
                <a:pPr/>
                <a:endParaRPr lang="en-US" altLang="ko-KR" sz="2400" b="1" dirty="0">
                  <a:solidFill>
                    <a:srgbClr val="FF0000"/>
                  </a:solidFill>
                </a:endParaRPr>
              </a:p>
              <a:p>
                <a:pPr/>
                <a:r>
                  <a:rPr lang="en-US" altLang="ko-KR" sz="2400" b="1" dirty="0">
                    <a:solidFill>
                      <a:srgbClr val="FF0000"/>
                    </a:solidFill>
                  </a:rPr>
                  <a:t>-&gt;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시간내에 통과 하기 어렵다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약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136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초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CC0FFB-6665-3458-3195-D07766C87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386" y="3862843"/>
                <a:ext cx="7720614" cy="4100033"/>
              </a:xfrm>
              <a:prstGeom prst="rect">
                <a:avLst/>
              </a:prstGeom>
              <a:blipFill>
                <a:blip r:embed="rId3"/>
                <a:stretch>
                  <a:fillRect l="-1184" t="-1488" b="-1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3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6D188-773B-AE4A-535B-A0B013449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AA29678-42B9-740D-29B2-69B84C2A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에라토스테네스의</a:t>
            </a:r>
            <a:r>
              <a:rPr lang="ko-KR" altLang="en-US" b="1" dirty="0"/>
              <a:t> 체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ABB511E-1A00-7C5A-21E5-B4F544572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1026" name="Picture 2" descr="attachment/Erath...">
            <a:extLst>
              <a:ext uri="{FF2B5EF4-FFF2-40B4-BE49-F238E27FC236}">
                <a16:creationId xmlns:a16="http://schemas.microsoft.com/office/drawing/2014/main" id="{C3BA753F-BD74-C34F-244A-6F9A8B80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55" y="3253960"/>
            <a:ext cx="6038042" cy="464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757656-8E68-231D-045E-4FAAC92F5506}"/>
                  </a:ext>
                </a:extLst>
              </p:cNvPr>
              <p:cNvSpPr txBox="1"/>
              <p:nvPr/>
            </p:nvSpPr>
            <p:spPr>
              <a:xfrm>
                <a:off x="8569799" y="4173210"/>
                <a:ext cx="847360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고대 그리스의 수학자 </a:t>
                </a:r>
                <a:r>
                  <a:rPr lang="ko-KR" altLang="en-US" sz="2400" b="1" dirty="0" err="1">
                    <a:solidFill>
                      <a:schemeClr val="bg2">
                        <a:lumMod val="10000"/>
                      </a:schemeClr>
                    </a:solidFill>
                  </a:rPr>
                  <a:t>에라토스테네스가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 만들어 낸</a:t>
                </a:r>
                <a:endParaRPr lang="en-US" altLang="ko-KR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2400" b="1" dirty="0">
                    <a:solidFill>
                      <a:srgbClr val="FF0000"/>
                    </a:solidFill>
                  </a:rPr>
                  <a:t>특정 범위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의 모든 소수를 찾는 방법이다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체로 치듯이 수를 걸어낸다고 하여 그 이름이 명명 되었다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endParaRPr lang="en-US" altLang="ko-KR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2400" b="1" dirty="0">
                    <a:solidFill>
                      <a:schemeClr val="accent1"/>
                    </a:solidFill>
                  </a:rPr>
                  <a:t>시간 복잡도 </a:t>
                </a:r>
                <a:r>
                  <a:rPr lang="en-US" altLang="ko-KR" sz="2400" b="1" dirty="0">
                    <a:solidFill>
                      <a:schemeClr val="accent1"/>
                    </a:solidFill>
                  </a:rPr>
                  <a:t>: O(n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𝒍𝒐𝒈𝒍𝒐𝒈𝒏</m:t>
                    </m:r>
                  </m:oMath>
                </a14:m>
                <a:r>
                  <a:rPr lang="en-US" altLang="ko-KR" sz="2400" b="1" dirty="0">
                    <a:solidFill>
                      <a:schemeClr val="accent1"/>
                    </a:solidFill>
                  </a:rPr>
                  <a:t>)</a:t>
                </a:r>
              </a:p>
              <a:p>
                <a:endParaRPr lang="en-US" altLang="ko-KR" sz="2400" b="1" dirty="0">
                  <a:solidFill>
                    <a:schemeClr val="accent1"/>
                  </a:solidFill>
                </a:endParaRPr>
              </a:p>
              <a:p>
                <a:r>
                  <a:rPr lang="en-US" altLang="ko-KR" sz="2400" b="1" dirty="0">
                    <a:solidFill>
                      <a:srgbClr val="FF0000"/>
                    </a:solidFill>
                  </a:rPr>
                  <a:t>*</a:t>
                </a:r>
                <a:r>
                  <a:rPr lang="en-US" altLang="ko-KR" sz="2400" b="1" dirty="0" err="1">
                    <a:solidFill>
                      <a:srgbClr val="FF0000"/>
                    </a:solidFill>
                  </a:rPr>
                  <a:t>tmi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* </a:t>
                </a:r>
              </a:p>
              <a:p>
                <a:r>
                  <a:rPr lang="ko-KR" altLang="en-US" sz="2400" b="1" dirty="0" err="1">
                    <a:solidFill>
                      <a:srgbClr val="FF0000"/>
                    </a:solidFill>
                  </a:rPr>
                  <a:t>에라토스테네스의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 체는 특정 </a:t>
                </a:r>
                <a:r>
                  <a:rPr lang="en-US" altLang="ko-KR" sz="2400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 ~ j 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구간에 있는 모든 소수를 구하는 알고리즘 중에 제일 빠르다</a:t>
                </a:r>
                <a:r>
                  <a:rPr lang="en-US" altLang="ko-KR" sz="2400" b="1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757656-8E68-231D-045E-4FAAC92F5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799" y="4173210"/>
                <a:ext cx="8473601" cy="3416320"/>
              </a:xfrm>
              <a:prstGeom prst="rect">
                <a:avLst/>
              </a:prstGeom>
              <a:blipFill>
                <a:blip r:embed="rId3"/>
                <a:stretch>
                  <a:fillRect l="-1151" t="-1786" b="-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49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ED32B-002A-387A-8AE9-9CA2AF826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25D67A7-8199-568C-4E20-B5ABC10D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en-US" altLang="ja-JP" b="1" dirty="0"/>
              <a:t>50</a:t>
            </a:r>
            <a:r>
              <a:rPr kumimoji="1" lang="ko-KR" altLang="en-US" b="1" dirty="0"/>
              <a:t>까지의 소수를 구해보자</a:t>
            </a:r>
            <a:r>
              <a:rPr kumimoji="1" lang="en-US" altLang="ko-KR" b="1" dirty="0"/>
              <a:t>!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6F410C5-BF0B-FF2F-CC87-DB851858F2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10D894-6F0E-0611-99DE-75D6C6F9F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9663"/>
              </p:ext>
            </p:extLst>
          </p:nvPr>
        </p:nvGraphicFramePr>
        <p:xfrm>
          <a:off x="431112" y="2008724"/>
          <a:ext cx="8880230" cy="767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046">
                  <a:extLst>
                    <a:ext uri="{9D8B030D-6E8A-4147-A177-3AD203B41FA5}">
                      <a16:colId xmlns:a16="http://schemas.microsoft.com/office/drawing/2014/main" val="2351303422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83851251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2309997258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3615422121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2442068668"/>
                    </a:ext>
                  </a:extLst>
                </a:gridCol>
              </a:tblGrid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0067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780268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092552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4527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94996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870420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215269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152146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7402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1654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DC4BD5-3775-5434-C63E-BB1BB3D9B2B2}"/>
              </a:ext>
            </a:extLst>
          </p:cNvPr>
          <p:cNvSpPr txBox="1"/>
          <p:nvPr/>
        </p:nvSpPr>
        <p:spPr>
          <a:xfrm>
            <a:off x="10059386" y="3919993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STEP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9BD4E-AC90-A0AF-D329-92EB73E2942E}"/>
              </a:ext>
            </a:extLst>
          </p:cNvPr>
          <p:cNvSpPr txBox="1"/>
          <p:nvPr/>
        </p:nvSpPr>
        <p:spPr>
          <a:xfrm>
            <a:off x="10059386" y="4727207"/>
            <a:ext cx="7720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먼저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개 만큼의 배열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리스트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를 선언한다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그 수가 소수인지 아닌지 체크하기 위함이다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3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0F077-F1CE-754D-9884-04E478BC8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AA4EE03-50CD-8EDB-09C6-7CC7399A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en-US" altLang="ja-JP" b="1" dirty="0"/>
              <a:t>50</a:t>
            </a:r>
            <a:r>
              <a:rPr kumimoji="1" lang="ko-KR" altLang="en-US" b="1" dirty="0"/>
              <a:t>까지의 소수를 구해보자</a:t>
            </a:r>
            <a:r>
              <a:rPr kumimoji="1" lang="en-US" altLang="ko-KR" b="1" dirty="0"/>
              <a:t>!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C8594AA-E363-33DA-9D15-2102E3FC7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079E77-4669-F60A-071B-50B9D29B4B63}"/>
              </a:ext>
            </a:extLst>
          </p:cNvPr>
          <p:cNvGraphicFramePr>
            <a:graphicFrameLocks noGrp="1"/>
          </p:cNvGraphicFramePr>
          <p:nvPr/>
        </p:nvGraphicFramePr>
        <p:xfrm>
          <a:off x="431112" y="2008724"/>
          <a:ext cx="8880230" cy="767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046">
                  <a:extLst>
                    <a:ext uri="{9D8B030D-6E8A-4147-A177-3AD203B41FA5}">
                      <a16:colId xmlns:a16="http://schemas.microsoft.com/office/drawing/2014/main" val="2351303422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83851251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2309997258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3615422121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2442068668"/>
                    </a:ext>
                  </a:extLst>
                </a:gridCol>
              </a:tblGrid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0067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780268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092552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4527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94996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870420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215269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152146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7402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1654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7EE06B-5CB1-97E8-E853-C72946413362}"/>
              </a:ext>
            </a:extLst>
          </p:cNvPr>
          <p:cNvSpPr txBox="1"/>
          <p:nvPr/>
        </p:nvSpPr>
        <p:spPr>
          <a:xfrm>
            <a:off x="10059386" y="3919993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STEP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C49DD-09CD-E579-2FB4-B13A2A46138A}"/>
              </a:ext>
            </a:extLst>
          </p:cNvPr>
          <p:cNvSpPr txBox="1"/>
          <p:nvPr/>
        </p:nvSpPr>
        <p:spPr>
          <a:xfrm>
            <a:off x="10059386" y="4727207"/>
            <a:ext cx="7720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은 소수가 아님에 자명하니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을 지운 후 다음수로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넘어간다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배열의 경우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false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혹은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0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할당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AA2FB7-34E3-1FE3-868F-0EAA54B86F83}"/>
              </a:ext>
            </a:extLst>
          </p:cNvPr>
          <p:cNvCxnSpPr>
            <a:cxnSpLocks/>
          </p:cNvCxnSpPr>
          <p:nvPr/>
        </p:nvCxnSpPr>
        <p:spPr>
          <a:xfrm flipV="1">
            <a:off x="431112" y="2034540"/>
            <a:ext cx="1774878" cy="7086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2C6537-DB59-0470-2815-9D49807445D6}"/>
              </a:ext>
            </a:extLst>
          </p:cNvPr>
          <p:cNvCxnSpPr>
            <a:cxnSpLocks/>
          </p:cNvCxnSpPr>
          <p:nvPr/>
        </p:nvCxnSpPr>
        <p:spPr>
          <a:xfrm>
            <a:off x="431112" y="2008724"/>
            <a:ext cx="1774878" cy="734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9F406-A966-DE6D-263F-E88191771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1B2FD7D-322F-E140-D60B-50D22237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en-US" altLang="ja-JP" b="1" dirty="0"/>
              <a:t>50</a:t>
            </a:r>
            <a:r>
              <a:rPr kumimoji="1" lang="ko-KR" altLang="en-US" b="1" dirty="0"/>
              <a:t>까지의 소수를 구해보자</a:t>
            </a:r>
            <a:r>
              <a:rPr kumimoji="1" lang="en-US" altLang="ko-KR" b="1" dirty="0"/>
              <a:t>!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F906174-A427-45F9-A916-D69F59D13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C7469B-AC26-7E62-7FDC-38051D5FA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0159"/>
              </p:ext>
            </p:extLst>
          </p:nvPr>
        </p:nvGraphicFramePr>
        <p:xfrm>
          <a:off x="431112" y="2008724"/>
          <a:ext cx="8880230" cy="767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046">
                  <a:extLst>
                    <a:ext uri="{9D8B030D-6E8A-4147-A177-3AD203B41FA5}">
                      <a16:colId xmlns:a16="http://schemas.microsoft.com/office/drawing/2014/main" val="2351303422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83851251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2309997258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3615422121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2442068668"/>
                    </a:ext>
                  </a:extLst>
                </a:gridCol>
              </a:tblGrid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0067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780268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092552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4527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94996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870420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215269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152146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7402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1654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FB185CC-B77D-5B51-8297-0D07D5522080}"/>
              </a:ext>
            </a:extLst>
          </p:cNvPr>
          <p:cNvSpPr txBox="1"/>
          <p:nvPr/>
        </p:nvSpPr>
        <p:spPr>
          <a:xfrm>
            <a:off x="10059386" y="3919993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STEP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791A4-A83F-0098-E97E-59AD04EA299F}"/>
              </a:ext>
            </a:extLst>
          </p:cNvPr>
          <p:cNvSpPr txBox="1"/>
          <p:nvPr/>
        </p:nvSpPr>
        <p:spPr>
          <a:xfrm>
            <a:off x="10059386" y="4727207"/>
            <a:ext cx="772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현재 선택 된 수는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2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는 소수이다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29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31F54-6EC0-26D5-BF1F-8E68468FF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C5F206E-22D6-544F-F1C6-85B82555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en-US" altLang="ja-JP" b="1" dirty="0"/>
              <a:t>50</a:t>
            </a:r>
            <a:r>
              <a:rPr kumimoji="1" lang="ko-KR" altLang="en-US" b="1" dirty="0"/>
              <a:t>까지의 소수를 구해보자</a:t>
            </a:r>
            <a:r>
              <a:rPr kumimoji="1" lang="en-US" altLang="ko-KR" b="1" dirty="0"/>
              <a:t>!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30D998F-38A1-4777-C916-A1C6AFD7F0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AFA88E1-145C-0031-65BD-79813C60EEB8}"/>
              </a:ext>
            </a:extLst>
          </p:cNvPr>
          <p:cNvGraphicFramePr>
            <a:graphicFrameLocks noGrp="1"/>
          </p:cNvGraphicFramePr>
          <p:nvPr/>
        </p:nvGraphicFramePr>
        <p:xfrm>
          <a:off x="431112" y="2008724"/>
          <a:ext cx="8880230" cy="767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046">
                  <a:extLst>
                    <a:ext uri="{9D8B030D-6E8A-4147-A177-3AD203B41FA5}">
                      <a16:colId xmlns:a16="http://schemas.microsoft.com/office/drawing/2014/main" val="2351303422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83851251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2309997258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3615422121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2442068668"/>
                    </a:ext>
                  </a:extLst>
                </a:gridCol>
              </a:tblGrid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0067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780268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092552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4527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94996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870420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215269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152146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44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74024"/>
                  </a:ext>
                </a:extLst>
              </a:tr>
              <a:tr h="767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49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165499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A65E4D4-E448-66B4-E8BC-3A2BC7B84132}"/>
              </a:ext>
            </a:extLst>
          </p:cNvPr>
          <p:cNvCxnSpPr>
            <a:cxnSpLocks/>
          </p:cNvCxnSpPr>
          <p:nvPr/>
        </p:nvCxnSpPr>
        <p:spPr>
          <a:xfrm flipV="1">
            <a:off x="5749872" y="2049332"/>
            <a:ext cx="1774878" cy="7086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4D4619-7A9D-8B01-99B6-C4BBC055AAA6}"/>
              </a:ext>
            </a:extLst>
          </p:cNvPr>
          <p:cNvCxnSpPr>
            <a:cxnSpLocks/>
          </p:cNvCxnSpPr>
          <p:nvPr/>
        </p:nvCxnSpPr>
        <p:spPr>
          <a:xfrm>
            <a:off x="5749872" y="2023516"/>
            <a:ext cx="1774878" cy="734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17BDF5B-17B0-C4F7-4685-4AC3CAC5B84B}"/>
              </a:ext>
            </a:extLst>
          </p:cNvPr>
          <p:cNvCxnSpPr>
            <a:cxnSpLocks/>
          </p:cNvCxnSpPr>
          <p:nvPr/>
        </p:nvCxnSpPr>
        <p:spPr>
          <a:xfrm flipV="1">
            <a:off x="428175" y="2797330"/>
            <a:ext cx="1774878" cy="7086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8D37E8-6E6D-4417-48D5-A0572DAFFD69}"/>
              </a:ext>
            </a:extLst>
          </p:cNvPr>
          <p:cNvCxnSpPr>
            <a:cxnSpLocks/>
          </p:cNvCxnSpPr>
          <p:nvPr/>
        </p:nvCxnSpPr>
        <p:spPr>
          <a:xfrm>
            <a:off x="428175" y="2771514"/>
            <a:ext cx="1774878" cy="734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59C684-C3BD-D2B6-6217-8AED6DE840F9}"/>
              </a:ext>
            </a:extLst>
          </p:cNvPr>
          <p:cNvGrpSpPr/>
          <p:nvPr/>
        </p:nvGrpSpPr>
        <p:grpSpPr>
          <a:xfrm>
            <a:off x="3974994" y="2797330"/>
            <a:ext cx="1774878" cy="734476"/>
            <a:chOff x="12634542" y="2062854"/>
            <a:chExt cx="1774878" cy="734476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6968707-3DD5-0138-3EC1-C8E79E49C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DF56B73-D15C-B714-CA6A-FF5E3D6865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FEADC1A-35AD-910C-67DC-12F8C34A378E}"/>
              </a:ext>
            </a:extLst>
          </p:cNvPr>
          <p:cNvGrpSpPr/>
          <p:nvPr/>
        </p:nvGrpSpPr>
        <p:grpSpPr>
          <a:xfrm>
            <a:off x="7536464" y="2810238"/>
            <a:ext cx="1774878" cy="734476"/>
            <a:chOff x="12634542" y="2062854"/>
            <a:chExt cx="1774878" cy="73447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FA68D84-B26F-A562-FD4F-54411374B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2E1CC70-F3BA-D068-93B8-0B4DE7BC204C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91C1FFC-B7CE-5471-53DC-D377F32F34F2}"/>
              </a:ext>
            </a:extLst>
          </p:cNvPr>
          <p:cNvGrpSpPr/>
          <p:nvPr/>
        </p:nvGrpSpPr>
        <p:grpSpPr>
          <a:xfrm>
            <a:off x="5746935" y="3544714"/>
            <a:ext cx="1774878" cy="734476"/>
            <a:chOff x="12634542" y="2062854"/>
            <a:chExt cx="1774878" cy="73447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B7641A8-B73D-1692-96FF-DA3627529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F93BCE5-2325-2C2B-2568-35074BCB724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96C1C9-669E-5675-47F9-A92DFF7083F9}"/>
              </a:ext>
            </a:extLst>
          </p:cNvPr>
          <p:cNvGrpSpPr/>
          <p:nvPr/>
        </p:nvGrpSpPr>
        <p:grpSpPr>
          <a:xfrm>
            <a:off x="2182528" y="3552755"/>
            <a:ext cx="1774878" cy="734476"/>
            <a:chOff x="12634542" y="2062854"/>
            <a:chExt cx="1774878" cy="73447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17AC4AD-E6A2-A229-C17D-8D95C5E96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90BD39C-76A2-2B94-224B-C2088EE5B625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41F454-6C48-813E-D7FD-95B3F90DD9E1}"/>
              </a:ext>
            </a:extLst>
          </p:cNvPr>
          <p:cNvGrpSpPr/>
          <p:nvPr/>
        </p:nvGrpSpPr>
        <p:grpSpPr>
          <a:xfrm>
            <a:off x="428175" y="4279190"/>
            <a:ext cx="1774878" cy="734476"/>
            <a:chOff x="12634542" y="2062854"/>
            <a:chExt cx="1774878" cy="734476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7A30581-1144-43BD-9ACB-8F8DC98E3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67BF02B-CDB5-C02D-EF9C-9FEACED7CDC3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F1BB13-FD3C-6F95-B17D-9D7E86927987}"/>
              </a:ext>
            </a:extLst>
          </p:cNvPr>
          <p:cNvGrpSpPr/>
          <p:nvPr/>
        </p:nvGrpSpPr>
        <p:grpSpPr>
          <a:xfrm>
            <a:off x="3982319" y="4305006"/>
            <a:ext cx="1774878" cy="734476"/>
            <a:chOff x="12634542" y="2062854"/>
            <a:chExt cx="1774878" cy="734476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DFEB693-DBD7-FFD6-6677-98F581ADD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48C4BFD-7BA5-8F87-45E5-F6E36EF78C95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B894546-B227-CB2D-E07F-902EC0C554B7}"/>
              </a:ext>
            </a:extLst>
          </p:cNvPr>
          <p:cNvGrpSpPr/>
          <p:nvPr/>
        </p:nvGrpSpPr>
        <p:grpSpPr>
          <a:xfrm>
            <a:off x="7536464" y="4330822"/>
            <a:ext cx="1774878" cy="734476"/>
            <a:chOff x="12634542" y="2062854"/>
            <a:chExt cx="1774878" cy="734476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E9776EC-24EC-63E5-6972-AF1CDCAE2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4999AB8-36E0-3B25-1638-18A302E89778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7947CBE-FDE0-049E-3E17-A20253333623}"/>
              </a:ext>
            </a:extLst>
          </p:cNvPr>
          <p:cNvGrpSpPr/>
          <p:nvPr/>
        </p:nvGrpSpPr>
        <p:grpSpPr>
          <a:xfrm>
            <a:off x="2208910" y="5071452"/>
            <a:ext cx="1774878" cy="734476"/>
            <a:chOff x="12634542" y="2062854"/>
            <a:chExt cx="1774878" cy="734476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5813388-5854-AD83-F1D9-B92917450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ED4E268-60F4-62BF-3AFF-D76CF8BAFA68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D9E2F89-0B89-9CE5-E15B-35D06FC83DF4}"/>
              </a:ext>
            </a:extLst>
          </p:cNvPr>
          <p:cNvGrpSpPr/>
          <p:nvPr/>
        </p:nvGrpSpPr>
        <p:grpSpPr>
          <a:xfrm>
            <a:off x="5761586" y="5103136"/>
            <a:ext cx="1774878" cy="734476"/>
            <a:chOff x="12634542" y="2062854"/>
            <a:chExt cx="1774878" cy="734476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13162A9-56D8-8F13-7CB8-DF164B3C9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35E82EE-BE1E-A2E0-A83E-AA94701153E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DD67BC1-2080-356C-3A49-244F9C6B6C45}"/>
              </a:ext>
            </a:extLst>
          </p:cNvPr>
          <p:cNvGrpSpPr/>
          <p:nvPr/>
        </p:nvGrpSpPr>
        <p:grpSpPr>
          <a:xfrm>
            <a:off x="407650" y="5846049"/>
            <a:ext cx="1774878" cy="734476"/>
            <a:chOff x="12634542" y="2062854"/>
            <a:chExt cx="1774878" cy="734476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6307544-FCA6-6940-FFD7-2716E6705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4B8E24F-0CE9-96C1-FFC2-0E9CB8814120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E6D19D9-403B-BFEF-9924-99C840BD64A5}"/>
              </a:ext>
            </a:extLst>
          </p:cNvPr>
          <p:cNvGrpSpPr/>
          <p:nvPr/>
        </p:nvGrpSpPr>
        <p:grpSpPr>
          <a:xfrm>
            <a:off x="3982319" y="5863428"/>
            <a:ext cx="1774878" cy="734476"/>
            <a:chOff x="12634542" y="2062854"/>
            <a:chExt cx="1774878" cy="734476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BF9F0C5-137F-52A2-C013-188FD0B85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145F455-853E-C79F-EFB4-895CEF31D9E8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7F517DF-DA45-5D70-6B62-7859B35EDF11}"/>
              </a:ext>
            </a:extLst>
          </p:cNvPr>
          <p:cNvGrpSpPr/>
          <p:nvPr/>
        </p:nvGrpSpPr>
        <p:grpSpPr>
          <a:xfrm>
            <a:off x="7521813" y="5863428"/>
            <a:ext cx="1774878" cy="734476"/>
            <a:chOff x="12634542" y="2062854"/>
            <a:chExt cx="1774878" cy="734476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03709B1-D564-EA2B-8E3B-C43A7972C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D4ABD05-F2CA-053C-39FF-AFBAC315F94C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859A788-7098-7E2F-3488-59E1DA39F509}"/>
              </a:ext>
            </a:extLst>
          </p:cNvPr>
          <p:cNvGrpSpPr/>
          <p:nvPr/>
        </p:nvGrpSpPr>
        <p:grpSpPr>
          <a:xfrm>
            <a:off x="2201585" y="6629588"/>
            <a:ext cx="1774878" cy="734476"/>
            <a:chOff x="12634542" y="2062854"/>
            <a:chExt cx="1774878" cy="734476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7775FE1-6129-A2AA-C8DB-916DF3161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5298147-CF49-BB59-13C7-FEAF508E0E3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8C93019-03C7-B81E-B867-31EB801FA58D}"/>
              </a:ext>
            </a:extLst>
          </p:cNvPr>
          <p:cNvGrpSpPr/>
          <p:nvPr/>
        </p:nvGrpSpPr>
        <p:grpSpPr>
          <a:xfrm>
            <a:off x="5746935" y="6635742"/>
            <a:ext cx="1774878" cy="734476"/>
            <a:chOff x="12634542" y="2062854"/>
            <a:chExt cx="1774878" cy="734476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F4EF547-04EF-A0A6-D4D2-24961FDA6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C327E0C-3106-1A43-88BF-BF467C927A18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EFEB9C3-D5BC-6F05-1961-D73BAB91CFE3}"/>
              </a:ext>
            </a:extLst>
          </p:cNvPr>
          <p:cNvGrpSpPr/>
          <p:nvPr/>
        </p:nvGrpSpPr>
        <p:grpSpPr>
          <a:xfrm>
            <a:off x="428175" y="7382039"/>
            <a:ext cx="1774878" cy="734476"/>
            <a:chOff x="12634542" y="2062854"/>
            <a:chExt cx="1774878" cy="734476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587902F-7A59-DE55-CE09-7FDCDB896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B7D32AB-F82A-F0E7-69EE-B129D1D220CF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69EB92F-CD08-13FF-F892-F2C379AF7D36}"/>
              </a:ext>
            </a:extLst>
          </p:cNvPr>
          <p:cNvGrpSpPr/>
          <p:nvPr/>
        </p:nvGrpSpPr>
        <p:grpSpPr>
          <a:xfrm>
            <a:off x="3974994" y="7396034"/>
            <a:ext cx="1774878" cy="734476"/>
            <a:chOff x="12634542" y="2062854"/>
            <a:chExt cx="1774878" cy="734476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BE27423-4E19-4568-4652-90C772E664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AFF0836-1431-397B-6F22-810CADD68BC7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C69EF68-252E-78AD-2D40-5E75F5C4CEF5}"/>
              </a:ext>
            </a:extLst>
          </p:cNvPr>
          <p:cNvGrpSpPr/>
          <p:nvPr/>
        </p:nvGrpSpPr>
        <p:grpSpPr>
          <a:xfrm>
            <a:off x="7536464" y="7396034"/>
            <a:ext cx="1774878" cy="734476"/>
            <a:chOff x="12634542" y="2062854"/>
            <a:chExt cx="1774878" cy="734476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7E693E9-A88A-7A22-34DD-C2E002A136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86EF6E-2968-2FC8-8E03-53EFEDE25CD5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DBA7B0F-C50E-4E2F-03E9-17808E60D51B}"/>
              </a:ext>
            </a:extLst>
          </p:cNvPr>
          <p:cNvGrpSpPr/>
          <p:nvPr/>
        </p:nvGrpSpPr>
        <p:grpSpPr>
          <a:xfrm>
            <a:off x="5746935" y="8130510"/>
            <a:ext cx="1774878" cy="734476"/>
            <a:chOff x="12634542" y="2062854"/>
            <a:chExt cx="1774878" cy="734476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ABABB9B-64F3-9F44-7F23-1562D9E8D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5B2D42A-3596-718F-446E-3EF96EB4CE60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B5DD44D-0E01-A6B3-85CA-32D9325835EA}"/>
              </a:ext>
            </a:extLst>
          </p:cNvPr>
          <p:cNvGrpSpPr/>
          <p:nvPr/>
        </p:nvGrpSpPr>
        <p:grpSpPr>
          <a:xfrm>
            <a:off x="2198648" y="8143418"/>
            <a:ext cx="1774878" cy="734476"/>
            <a:chOff x="12634542" y="2062854"/>
            <a:chExt cx="1774878" cy="734476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7CE2D4D-B14B-00AB-A9DD-CB66587E1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08661F2C-636F-A575-EE6D-FB8E4CAD176E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0757CC0-9399-E1AC-4974-8D3C1CE6CFF6}"/>
              </a:ext>
            </a:extLst>
          </p:cNvPr>
          <p:cNvGrpSpPr/>
          <p:nvPr/>
        </p:nvGrpSpPr>
        <p:grpSpPr>
          <a:xfrm>
            <a:off x="434032" y="8925950"/>
            <a:ext cx="1774878" cy="734476"/>
            <a:chOff x="12634542" y="2062854"/>
            <a:chExt cx="1774878" cy="734476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09BCB5A-C7C3-E1E2-3BE0-26DB20D00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62C252A-BF5F-1187-CC95-34BC86947D8F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7E1CD60-960C-3CE8-F591-6669D786B13C}"/>
              </a:ext>
            </a:extLst>
          </p:cNvPr>
          <p:cNvGrpSpPr/>
          <p:nvPr/>
        </p:nvGrpSpPr>
        <p:grpSpPr>
          <a:xfrm>
            <a:off x="3982319" y="8912577"/>
            <a:ext cx="1774878" cy="734476"/>
            <a:chOff x="12634542" y="2062854"/>
            <a:chExt cx="1774878" cy="734476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A8253D-597A-16B1-EFED-E9B688FBC9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F1F58BC-76E2-90F1-0327-EFF6AB3BC26A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24E2F18-C885-60A4-72EE-56107EDC4B2C}"/>
              </a:ext>
            </a:extLst>
          </p:cNvPr>
          <p:cNvGrpSpPr/>
          <p:nvPr/>
        </p:nvGrpSpPr>
        <p:grpSpPr>
          <a:xfrm>
            <a:off x="7521813" y="8902791"/>
            <a:ext cx="1774878" cy="734476"/>
            <a:chOff x="12634542" y="2062854"/>
            <a:chExt cx="1774878" cy="734476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5A5B59A-A810-79AF-734F-E5E1DCF2F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34542" y="2088670"/>
              <a:ext cx="1774878" cy="7086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10F6D73-89A8-020D-B519-328DD29A2D41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542" y="2062854"/>
              <a:ext cx="1774878" cy="7344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F83212-8F8D-78F6-4DED-C67D402A1549}"/>
              </a:ext>
            </a:extLst>
          </p:cNvPr>
          <p:cNvSpPr txBox="1"/>
          <p:nvPr/>
        </p:nvSpPr>
        <p:spPr>
          <a:xfrm>
            <a:off x="10059386" y="3919993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STEP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4B3E5-F55A-D593-39FC-37C438FAF74A}"/>
              </a:ext>
            </a:extLst>
          </p:cNvPr>
          <p:cNvSpPr txBox="1"/>
          <p:nvPr/>
        </p:nvSpPr>
        <p:spPr>
          <a:xfrm>
            <a:off x="10059386" y="4727207"/>
            <a:ext cx="7720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본인을 제외한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이하의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의 배수를 싹 지운다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삭제 작업을 완료 한 후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다음 소수로 넘어간다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86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2081</TotalTime>
  <Words>1435</Words>
  <Application>Microsoft Office PowerPoint</Application>
  <PresentationFormat>사용자 지정</PresentationFormat>
  <Paragraphs>431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Spica Neue P</vt:lpstr>
      <vt:lpstr>Spica Neue P Bold</vt:lpstr>
      <vt:lpstr>Spica Neue P Light</vt:lpstr>
      <vt:lpstr>游ゴシック</vt:lpstr>
      <vt:lpstr>Arial</vt:lpstr>
      <vt:lpstr>Cambria Math</vt:lpstr>
      <vt:lpstr>Wingdings</vt:lpstr>
      <vt:lpstr>Uranus - Contents</vt:lpstr>
      <vt:lpstr>Uranus - No Header</vt:lpstr>
      <vt:lpstr>Uranus - Free Layout</vt:lpstr>
      <vt:lpstr>기초 정수론</vt:lpstr>
      <vt:lpstr>목차</vt:lpstr>
      <vt:lpstr>소수를 구하기 위해선?</vt:lpstr>
      <vt:lpstr>너무 느리다!!</vt:lpstr>
      <vt:lpstr>에라토스테네스의 체</vt:lpstr>
      <vt:lpstr>50까지의 소수를 구해보자!</vt:lpstr>
      <vt:lpstr>50까지의 소수를 구해보자!</vt:lpstr>
      <vt:lpstr>50까지의 소수를 구해보자!</vt:lpstr>
      <vt:lpstr>50까지의 소수를 구해보자!</vt:lpstr>
      <vt:lpstr>50까지의 소수를 구해보자!</vt:lpstr>
      <vt:lpstr>50까지의 소수를 구해보자!</vt:lpstr>
      <vt:lpstr>왜 √n 까지만 봐도 충분할까?</vt:lpstr>
      <vt:lpstr>역원이 뭘까?</vt:lpstr>
      <vt:lpstr>모듈러 연산과 모듈러 역원</vt:lpstr>
      <vt:lpstr>페르마의 소정리를 이용한 역원 구하기</vt:lpstr>
      <vt:lpstr>분할 정복을 이용한 거듭제곱 법</vt:lpstr>
      <vt:lpstr>분할 정복을 이용한 거듭제곱 법</vt:lpstr>
      <vt:lpstr>모듈러 역원과 분할 정복을 이용한 이항 계수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132</cp:revision>
  <dcterms:created xsi:type="dcterms:W3CDTF">2016-06-18T12:18:23Z</dcterms:created>
  <dcterms:modified xsi:type="dcterms:W3CDTF">2025-01-04T11:29:31Z</dcterms:modified>
</cp:coreProperties>
</file>