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33"/>
  </p:notesMasterIdLst>
  <p:sldIdLst>
    <p:sldId id="260" r:id="rId4"/>
    <p:sldId id="267" r:id="rId5"/>
    <p:sldId id="366" r:id="rId6"/>
    <p:sldId id="393" r:id="rId7"/>
    <p:sldId id="375" r:id="rId8"/>
    <p:sldId id="409" r:id="rId9"/>
    <p:sldId id="410" r:id="rId10"/>
    <p:sldId id="412" r:id="rId11"/>
    <p:sldId id="414" r:id="rId12"/>
    <p:sldId id="415" r:id="rId13"/>
    <p:sldId id="416" r:id="rId14"/>
    <p:sldId id="417" r:id="rId15"/>
    <p:sldId id="418" r:id="rId16"/>
    <p:sldId id="421" r:id="rId17"/>
    <p:sldId id="419" r:id="rId18"/>
    <p:sldId id="422" r:id="rId19"/>
    <p:sldId id="423" r:id="rId20"/>
    <p:sldId id="426" r:id="rId21"/>
    <p:sldId id="427" r:id="rId22"/>
    <p:sldId id="428" r:id="rId23"/>
    <p:sldId id="429" r:id="rId24"/>
    <p:sldId id="399" r:id="rId25"/>
    <p:sldId id="430" r:id="rId26"/>
    <p:sldId id="431" r:id="rId27"/>
    <p:sldId id="433" r:id="rId28"/>
    <p:sldId id="434" r:id="rId29"/>
    <p:sldId id="435" r:id="rId30"/>
    <p:sldId id="432" r:id="rId31"/>
    <p:sldId id="436" r:id="rId32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8" y="147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 err="1"/>
              <a:t>비트마스킹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AF5D8-38AB-2D82-356E-F1A8B78DD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2951A01-DE53-7F9D-D67D-73B1999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B464E3-E794-DDCF-8E64-EBBDF3731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D1E44-E630-274B-5513-9E3343A0F8D4}"/>
              </a:ext>
            </a:extLst>
          </p:cNvPr>
          <p:cNvSpPr txBox="1"/>
          <p:nvPr/>
        </p:nvSpPr>
        <p:spPr>
          <a:xfrm>
            <a:off x="1599850" y="342780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4F4DE5-C58B-6362-826F-10338F415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24259"/>
              </p:ext>
            </p:extLst>
          </p:nvPr>
        </p:nvGraphicFramePr>
        <p:xfrm>
          <a:off x="3587735" y="3207119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3117CC-EB5F-B933-3CEA-06BCE7E4C621}"/>
              </a:ext>
            </a:extLst>
          </p:cNvPr>
          <p:cNvSpPr txBox="1"/>
          <p:nvPr/>
        </p:nvSpPr>
        <p:spPr>
          <a:xfrm>
            <a:off x="770021" y="7067410"/>
            <a:ext cx="17009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삭제하는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비트를 없애기 위해서는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NOT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연산을 조합해주면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~( 1&lt;&lt; 7 )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하여 비트에서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만 꺼준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 = S &amp; ~(1&lt;&lt;7)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연산으로 특정비트를 끌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FF0000"/>
                </a:solidFill>
              </a:rPr>
              <a:t>나머지 비트는 전부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  <a:r>
              <a:rPr lang="ko-KR" altLang="en-US" sz="3200" b="1" dirty="0" err="1">
                <a:solidFill>
                  <a:srgbClr val="FF0000"/>
                </a:solidFill>
              </a:rPr>
              <a:t>이여서</a:t>
            </a:r>
            <a:r>
              <a:rPr lang="ko-KR" altLang="en-US" sz="3200" b="1" dirty="0">
                <a:solidFill>
                  <a:srgbClr val="FF0000"/>
                </a:solidFill>
              </a:rPr>
              <a:t> 영향 </a:t>
            </a:r>
            <a:r>
              <a:rPr lang="en-US" altLang="ko-KR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07EDD-C7EF-D44E-03C0-24344CD020D8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remove 7</a:t>
            </a:r>
          </a:p>
        </p:txBody>
      </p:sp>
    </p:spTree>
    <p:extLst>
      <p:ext uri="{BB962C8B-B14F-4D97-AF65-F5344CB8AC3E}">
        <p14:creationId xmlns:p14="http://schemas.microsoft.com/office/powerpoint/2010/main" val="115550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9CF8-8C95-CB49-40CB-086B500B7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C13C913-F227-2CE0-451D-7775E5E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4B8ED20-523E-F024-1DB2-776B6029A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151B9C-DE1D-808A-165D-504F54C8511C}"/>
              </a:ext>
            </a:extLst>
          </p:cNvPr>
          <p:cNvSpPr txBox="1"/>
          <p:nvPr/>
        </p:nvSpPr>
        <p:spPr>
          <a:xfrm>
            <a:off x="1599850" y="342780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256363-059E-A10D-D340-46270D3F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32088"/>
              </p:ext>
            </p:extLst>
          </p:nvPr>
        </p:nvGraphicFramePr>
        <p:xfrm>
          <a:off x="3587735" y="3207119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F5CB6DA-A6B2-0AB2-A02D-A3684211876D}"/>
              </a:ext>
            </a:extLst>
          </p:cNvPr>
          <p:cNvSpPr txBox="1"/>
          <p:nvPr/>
        </p:nvSpPr>
        <p:spPr>
          <a:xfrm>
            <a:off x="770021" y="7067410"/>
            <a:ext cx="17009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있으면 제거하고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없으면 삽입하는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비트를 반전 시키는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XOR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연산이 적합하다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 = S ^ ( 1&lt;&lt; 18 )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하여 특정 비트를 반전시켜 주자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</a:p>
          <a:p>
            <a:r>
              <a:rPr lang="en-US" altLang="ko-KR" sz="3200" b="1" dirty="0">
                <a:solidFill>
                  <a:srgbClr val="FF0000"/>
                </a:solidFill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</a:rPr>
              <a:t>다른 비트들은 </a:t>
            </a:r>
            <a:r>
              <a:rPr lang="en-US" altLang="ko-KR" sz="3200" b="1" dirty="0">
                <a:solidFill>
                  <a:srgbClr val="FF0000"/>
                </a:solidFill>
              </a:rPr>
              <a:t>[1 ^ 0 = 1] or [0 ^ 0 = 0] </a:t>
            </a:r>
            <a:r>
              <a:rPr lang="ko-KR" altLang="en-US" sz="3200" b="1" dirty="0">
                <a:solidFill>
                  <a:srgbClr val="FF0000"/>
                </a:solidFill>
              </a:rPr>
              <a:t>으로 원상 유지되기 때문에 </a:t>
            </a:r>
            <a:r>
              <a:rPr lang="ko-KR" altLang="en-US" sz="3200" b="1" dirty="0" err="1">
                <a:solidFill>
                  <a:srgbClr val="FF0000"/>
                </a:solidFill>
              </a:rPr>
              <a:t>신경써줄</a:t>
            </a:r>
            <a:r>
              <a:rPr lang="ko-KR" altLang="en-US" sz="3200" b="1" dirty="0">
                <a:solidFill>
                  <a:srgbClr val="FF0000"/>
                </a:solidFill>
              </a:rPr>
              <a:t> 필요 없다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BAA7B-B05C-5C6C-7741-91B29243BA38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toggle 18</a:t>
            </a:r>
          </a:p>
        </p:txBody>
      </p:sp>
    </p:spTree>
    <p:extLst>
      <p:ext uri="{BB962C8B-B14F-4D97-AF65-F5344CB8AC3E}">
        <p14:creationId xmlns:p14="http://schemas.microsoft.com/office/powerpoint/2010/main" val="20916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2C144-8E07-01E9-2688-591BCF286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4F91CC4-8943-3AE9-6B26-A7960872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6CF4AE6-E5A9-9FEF-B228-52C06C4AD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BFB91-9C6A-C292-6338-5A15E70814AE}"/>
              </a:ext>
            </a:extLst>
          </p:cNvPr>
          <p:cNvSpPr txBox="1"/>
          <p:nvPr/>
        </p:nvSpPr>
        <p:spPr>
          <a:xfrm>
            <a:off x="1599850" y="342780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E921FD-784C-39F4-96A6-5E1831237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45531"/>
              </p:ext>
            </p:extLst>
          </p:nvPr>
        </p:nvGraphicFramePr>
        <p:xfrm>
          <a:off x="3587735" y="3207119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674A01-3CD4-D7D8-56CC-AB0E266D9B05}"/>
              </a:ext>
            </a:extLst>
          </p:cNvPr>
          <p:cNvSpPr txBox="1"/>
          <p:nvPr/>
        </p:nvSpPr>
        <p:spPr>
          <a:xfrm>
            <a:off x="770021" y="7067410"/>
            <a:ext cx="17009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집합을 전부 비우는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비트를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일일히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확인하면서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연산으로 비워줘야 할까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b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</a:b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집합이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비었다는건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비트가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 = 0;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연산으로 초기화 시켜주면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4B2F0-57A6-E97F-73F0-4DCEC0A9224B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empty</a:t>
            </a:r>
          </a:p>
        </p:txBody>
      </p:sp>
    </p:spTree>
    <p:extLst>
      <p:ext uri="{BB962C8B-B14F-4D97-AF65-F5344CB8AC3E}">
        <p14:creationId xmlns:p14="http://schemas.microsoft.com/office/powerpoint/2010/main" val="35177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60256-F7A1-30E3-3100-D2D11C67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230CBB1-9182-1899-AFC3-A4EEB459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B9A501-54E5-B86C-105A-EEDC4B9B0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D3B7F-162F-1AF1-53BB-6250AF52DAC4}"/>
              </a:ext>
            </a:extLst>
          </p:cNvPr>
          <p:cNvSpPr txBox="1"/>
          <p:nvPr/>
        </p:nvSpPr>
        <p:spPr>
          <a:xfrm>
            <a:off x="1599850" y="342780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674305-CC8C-8907-10BF-36963A64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405"/>
              </p:ext>
            </p:extLst>
          </p:nvPr>
        </p:nvGraphicFramePr>
        <p:xfrm>
          <a:off x="3587735" y="3207119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3DCFDF-A032-A2CC-7B2A-71F7A1038637}"/>
              </a:ext>
            </a:extLst>
          </p:cNvPr>
          <p:cNvSpPr txBox="1"/>
          <p:nvPr/>
        </p:nvSpPr>
        <p:spPr>
          <a:xfrm>
            <a:off x="770021" y="7067410"/>
            <a:ext cx="17009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{1,2.....,20}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전부 채우는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비트를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일일히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확인하면서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OR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연산으로 채워줘야 할까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b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</a:b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(1 &lt;&lt; 21)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생각하자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여기서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빼준다면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결론적으로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까지 모든 비트가 켜진 상태가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 = ((1 &lt;&lt; 21) - 1) | 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하여 모든 원소를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O(1)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추가할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773CD-0DB9-F814-D355-1FDD4D30D5F4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all</a:t>
            </a:r>
          </a:p>
        </p:txBody>
      </p:sp>
    </p:spTree>
    <p:extLst>
      <p:ext uri="{BB962C8B-B14F-4D97-AF65-F5344CB8AC3E}">
        <p14:creationId xmlns:p14="http://schemas.microsoft.com/office/powerpoint/2010/main" val="274709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5A292-1D17-51C8-B993-1FAD8901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DD27D12-87DF-4ADE-AB63-39B40B0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D37132E-5433-BD06-B4E1-EA5D0A4107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F61DB2-66AE-2EF1-EED3-059AA3ED9A1C}"/>
              </a:ext>
            </a:extLst>
          </p:cNvPr>
          <p:cNvSpPr txBox="1"/>
          <p:nvPr/>
        </p:nvSpPr>
        <p:spPr>
          <a:xfrm>
            <a:off x="1599850" y="342780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AFC4CA-9470-08F4-F35A-E7DD63AF7D25}"/>
              </a:ext>
            </a:extLst>
          </p:cNvPr>
          <p:cNvGraphicFramePr>
            <a:graphicFrameLocks noGrp="1"/>
          </p:cNvGraphicFramePr>
          <p:nvPr/>
        </p:nvGraphicFramePr>
        <p:xfrm>
          <a:off x="3587735" y="3207119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68E634-2BA6-1A8C-0204-624A5ABF3270}"/>
              </a:ext>
            </a:extLst>
          </p:cNvPr>
          <p:cNvSpPr txBox="1"/>
          <p:nvPr/>
        </p:nvSpPr>
        <p:spPr>
          <a:xfrm>
            <a:off x="770021" y="7067410"/>
            <a:ext cx="1737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집합에서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있으면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없으면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출력하는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집합에 원소를 넣는 것과 같이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원소를 확인하기 위해서는 시프트 연산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 &lt;&lt; 10)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활용한다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b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</a:b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연산을 이용하면 현재 비트가 켜져 있는지 꺼져 있는지 쉽게 확인이 가능하다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rgbClr val="FF0000"/>
                </a:solidFill>
              </a:rPr>
              <a:t>S &amp; (1&lt;&lt; 10)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484E5-32C9-D829-EFB7-D72266C53402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check 10</a:t>
            </a:r>
          </a:p>
        </p:txBody>
      </p:sp>
    </p:spTree>
    <p:extLst>
      <p:ext uri="{BB962C8B-B14F-4D97-AF65-F5344CB8AC3E}">
        <p14:creationId xmlns:p14="http://schemas.microsoft.com/office/powerpoint/2010/main" val="403200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C9E57-2DE3-04AB-889B-1288BAF3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EF34A01-3833-0A71-6715-676CB1D3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BA6D279-A581-169C-8429-B30A1CFA8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AF823B-796F-DCC6-41BF-379A42B433A8}"/>
              </a:ext>
            </a:extLst>
          </p:cNvPr>
          <p:cNvSpPr txBox="1"/>
          <p:nvPr/>
        </p:nvSpPr>
        <p:spPr>
          <a:xfrm>
            <a:off x="1599850" y="342780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E282F6-B1E4-8849-1E2F-10BB613BB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23516"/>
              </p:ext>
            </p:extLst>
          </p:nvPr>
        </p:nvGraphicFramePr>
        <p:xfrm>
          <a:off x="3587735" y="3207119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84E0DA-C4E5-7E87-30F9-F02F3483B638}"/>
              </a:ext>
            </a:extLst>
          </p:cNvPr>
          <p:cNvSpPr txBox="1"/>
          <p:nvPr/>
        </p:nvSpPr>
        <p:spPr>
          <a:xfrm>
            <a:off x="770021" y="7067410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이처럼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비트마스킹을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활용하면 방문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처리뿐만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아니라 상태 관리도 효율적으로 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백트래킹이라던가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그래프 탐색에서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!)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하지만 원소가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개를 초과하는 경우에는 일반 배열이나 다른 자료구조를 사용하는 것이 더 적합하다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5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97926-76B7-3D12-6BE9-E2A4055D4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82911F8-66A6-6639-9260-DAE7FB03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부분 집합 </a:t>
            </a:r>
            <a:r>
              <a:rPr lang="ko-KR" altLang="en-US" b="1" dirty="0" err="1"/>
              <a:t>탐색편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DA0C9C0-7500-AE2E-D970-BBD21FD9D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51A217-E873-EE64-054C-6130539A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67" y="2646949"/>
            <a:ext cx="8453733" cy="5567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3A232-1AEE-DB14-9EA5-9E61595EEFBB}"/>
              </a:ext>
            </a:extLst>
          </p:cNvPr>
          <p:cNvSpPr txBox="1"/>
          <p:nvPr/>
        </p:nvSpPr>
        <p:spPr>
          <a:xfrm>
            <a:off x="9311342" y="3537219"/>
            <a:ext cx="87015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원소가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 밖에 안되니까 아까 배운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비트마스킹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연산으로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날먹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할 수 있겠네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어 근데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모든 부분 집합을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생성하는게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까다로운데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더 간단하게 부분집합을 판단하는 방법이 없을까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r>
              <a:rPr lang="ko-KR" altLang="en-US" sz="2400" b="1" dirty="0" err="1">
                <a:solidFill>
                  <a:srgbClr val="FF0000"/>
                </a:solidFill>
              </a:rPr>
              <a:t>비트마스킹과</a:t>
            </a:r>
            <a:r>
              <a:rPr lang="ko-KR" altLang="en-US" sz="2400" b="1" dirty="0">
                <a:solidFill>
                  <a:srgbClr val="FF0000"/>
                </a:solidFill>
              </a:rPr>
              <a:t> 시프트 연산을 이용해서 모든 부분집합 탐색하기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579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61C7-098B-5303-35B8-641CBFB7B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0AC2153-B692-8B9E-C5E9-39058E8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부분 집합 </a:t>
            </a:r>
            <a:r>
              <a:rPr lang="ko-KR" altLang="en-US" b="1" dirty="0" err="1"/>
              <a:t>탐색편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558983E-8ED5-201F-D2D8-08F021C45D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EE0356-0D51-6D3C-0DA3-B4901445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" y="2621236"/>
            <a:ext cx="1987511" cy="2521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D2F119-C06F-33D0-69DB-6128F330E3EA}"/>
              </a:ext>
            </a:extLst>
          </p:cNvPr>
          <p:cNvSpPr txBox="1"/>
          <p:nvPr/>
        </p:nvSpPr>
        <p:spPr>
          <a:xfrm>
            <a:off x="3605114" y="3457267"/>
            <a:ext cx="19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tasty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ED5E04D-A43C-9A7F-A8A6-00E038A99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51825"/>
              </p:ext>
            </p:extLst>
          </p:nvPr>
        </p:nvGraphicFramePr>
        <p:xfrm>
          <a:off x="5881382" y="3307344"/>
          <a:ext cx="2604892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6">
                  <a:extLst>
                    <a:ext uri="{9D8B030D-6E8A-4147-A177-3AD203B41FA5}">
                      <a16:colId xmlns:a16="http://schemas.microsoft.com/office/drawing/2014/main" val="2019910410"/>
                    </a:ext>
                  </a:extLst>
                </a:gridCol>
                <a:gridCol w="1302446">
                  <a:extLst>
                    <a:ext uri="{9D8B030D-6E8A-4147-A177-3AD203B41FA5}">
                      <a16:colId xmlns:a16="http://schemas.microsoft.com/office/drawing/2014/main" val="312159874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 (5,8)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1(3,8)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164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6423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03FF225-E1F8-D1FA-8F38-56ECA50EE9EB}"/>
              </a:ext>
            </a:extLst>
          </p:cNvPr>
          <p:cNvSpPr txBox="1"/>
          <p:nvPr/>
        </p:nvSpPr>
        <p:spPr>
          <a:xfrm>
            <a:off x="515057" y="6707408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순회 하기위해 변수 하나를 준비한다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요리를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만들긴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해야 하기 때문에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시작한다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안 만들어도 되면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부터 가능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신맛과 쓴맛의 차이가 가장 작은 요리의 차이를 구해야 하므로 처음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차이값은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크게 초기화 시킨다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8924-5A71-3886-E2B4-FCEF1D3C5910}"/>
              </a:ext>
            </a:extLst>
          </p:cNvPr>
          <p:cNvSpPr txBox="1"/>
          <p:nvPr/>
        </p:nvSpPr>
        <p:spPr>
          <a:xfrm>
            <a:off x="3605114" y="5355481"/>
            <a:ext cx="468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최소 차이 </a:t>
            </a:r>
            <a:r>
              <a:rPr lang="en-US" altLang="ko-KR" sz="3200" b="1" dirty="0">
                <a:solidFill>
                  <a:srgbClr val="FF0000"/>
                </a:solidFill>
              </a:rPr>
              <a:t>: INF</a:t>
            </a:r>
          </a:p>
        </p:txBody>
      </p:sp>
    </p:spTree>
    <p:extLst>
      <p:ext uri="{BB962C8B-B14F-4D97-AF65-F5344CB8AC3E}">
        <p14:creationId xmlns:p14="http://schemas.microsoft.com/office/powerpoint/2010/main" val="2609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BE643-9287-BE66-DFF1-5E1722FB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2D0CA1D-39CC-9C7F-36B3-38C2D4173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부분 집합 </a:t>
            </a:r>
            <a:r>
              <a:rPr lang="ko-KR" altLang="en-US" b="1" dirty="0" err="1"/>
              <a:t>탐색편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75FB884-6293-6EED-AF9D-1186443D8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0F48F-793B-0C4B-D08D-22BA4367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" y="2621236"/>
            <a:ext cx="1987511" cy="2521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B655A9-0F16-450F-EF6E-B5F14BAF0518}"/>
              </a:ext>
            </a:extLst>
          </p:cNvPr>
          <p:cNvSpPr txBox="1"/>
          <p:nvPr/>
        </p:nvSpPr>
        <p:spPr>
          <a:xfrm>
            <a:off x="3605114" y="3457267"/>
            <a:ext cx="19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tasty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8C3E619-5BC9-196D-F291-EEF1154EA2D0}"/>
              </a:ext>
            </a:extLst>
          </p:cNvPr>
          <p:cNvGraphicFramePr>
            <a:graphicFrameLocks noGrp="1"/>
          </p:cNvGraphicFramePr>
          <p:nvPr/>
        </p:nvGraphicFramePr>
        <p:xfrm>
          <a:off x="5881382" y="3307344"/>
          <a:ext cx="2604892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6">
                  <a:extLst>
                    <a:ext uri="{9D8B030D-6E8A-4147-A177-3AD203B41FA5}">
                      <a16:colId xmlns:a16="http://schemas.microsoft.com/office/drawing/2014/main" val="2019910410"/>
                    </a:ext>
                  </a:extLst>
                </a:gridCol>
                <a:gridCol w="1302446">
                  <a:extLst>
                    <a:ext uri="{9D8B030D-6E8A-4147-A177-3AD203B41FA5}">
                      <a16:colId xmlns:a16="http://schemas.microsoft.com/office/drawing/2014/main" val="312159874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 (5,8)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1(3,8)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164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642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41104F8-B948-D6B2-544E-28C8A7F6B083}"/>
              </a:ext>
            </a:extLst>
          </p:cNvPr>
          <p:cNvSpPr txBox="1"/>
          <p:nvPr/>
        </p:nvSpPr>
        <p:spPr>
          <a:xfrm>
            <a:off x="3605114" y="5355481"/>
            <a:ext cx="468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최소 차이 </a:t>
            </a:r>
            <a:r>
              <a:rPr lang="en-US" altLang="ko-KR" sz="3200" b="1" dirty="0">
                <a:solidFill>
                  <a:srgbClr val="FF0000"/>
                </a:solidFill>
              </a:rPr>
              <a:t>: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7BD550-AE60-E1B1-FC4A-5ABF0DDC4288}"/>
              </a:ext>
            </a:extLst>
          </p:cNvPr>
          <p:cNvSpPr txBox="1"/>
          <p:nvPr/>
        </p:nvSpPr>
        <p:spPr>
          <a:xfrm>
            <a:off x="515057" y="6706464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이진수로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“01”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번째 비트만 켜져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신맛의 곱은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 /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쓴맛의 합은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차이가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INF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갱신해준다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tasty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값을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증가시켜준다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0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5559D-6EF2-2695-6C64-4E73C3F4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1225C38-61AA-54D5-31C8-F253AA50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부분 집합 </a:t>
            </a:r>
            <a:r>
              <a:rPr lang="ko-KR" altLang="en-US" b="1" dirty="0" err="1"/>
              <a:t>탐색편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A27263F-0F94-C6BD-8742-34996B649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5D0317-75F3-0DE7-6B1B-47ADFDFC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" y="2621236"/>
            <a:ext cx="1987511" cy="2521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C6E722-C1CA-1844-008E-410AD02E9315}"/>
              </a:ext>
            </a:extLst>
          </p:cNvPr>
          <p:cNvSpPr txBox="1"/>
          <p:nvPr/>
        </p:nvSpPr>
        <p:spPr>
          <a:xfrm>
            <a:off x="3605114" y="3457267"/>
            <a:ext cx="19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tasty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040211C-4CBB-542B-DA77-F572CEAD0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64567"/>
              </p:ext>
            </p:extLst>
          </p:nvPr>
        </p:nvGraphicFramePr>
        <p:xfrm>
          <a:off x="5881382" y="3307344"/>
          <a:ext cx="2604892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6">
                  <a:extLst>
                    <a:ext uri="{9D8B030D-6E8A-4147-A177-3AD203B41FA5}">
                      <a16:colId xmlns:a16="http://schemas.microsoft.com/office/drawing/2014/main" val="2019910410"/>
                    </a:ext>
                  </a:extLst>
                </a:gridCol>
                <a:gridCol w="1302446">
                  <a:extLst>
                    <a:ext uri="{9D8B030D-6E8A-4147-A177-3AD203B41FA5}">
                      <a16:colId xmlns:a16="http://schemas.microsoft.com/office/drawing/2014/main" val="312159874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 (5,8)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1(3,8)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164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642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4D5EAFA-572B-14A8-BD0F-0C3B8A9399F4}"/>
              </a:ext>
            </a:extLst>
          </p:cNvPr>
          <p:cNvSpPr txBox="1"/>
          <p:nvPr/>
        </p:nvSpPr>
        <p:spPr>
          <a:xfrm>
            <a:off x="3605114" y="5355481"/>
            <a:ext cx="468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최소 차이 </a:t>
            </a:r>
            <a:r>
              <a:rPr lang="en-US" altLang="ko-KR" sz="3200" b="1" dirty="0">
                <a:solidFill>
                  <a:srgbClr val="FF0000"/>
                </a:solidFill>
              </a:rPr>
              <a:t>: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6E02D-9745-9600-D546-A459302748C2}"/>
              </a:ext>
            </a:extLst>
          </p:cNvPr>
          <p:cNvSpPr txBox="1"/>
          <p:nvPr/>
        </p:nvSpPr>
        <p:spPr>
          <a:xfrm>
            <a:off x="515057" y="6706464"/>
            <a:ext cx="17373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이진수로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“10”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번째 비트만 켜져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신맛의 곱은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 /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쓴맛의 합은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차이가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갱신해준다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tasty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값을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증가시켜준다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2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비트 연산 다들 하실 줄 아시죠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비트마스킹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활용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집합 편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비트마스킹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활용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부분 집합 탐색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편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ja-JP" b="1" dirty="0">
                <a:solidFill>
                  <a:schemeClr val="tx1">
                    <a:lumMod val="50000"/>
                  </a:schemeClr>
                </a:solidFill>
              </a:rPr>
              <a:t>Nim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게임과 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스프라그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-</a:t>
            </a:r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그런디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정리</a:t>
            </a:r>
            <a:endParaRPr kumimoji="1" lang="en-US" altLang="ja-JP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8BCC-7A9B-BA59-5FE9-FF87B4A8B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3B022AA-1DEC-D28E-8BFD-00EB171F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부분 집합 </a:t>
            </a:r>
            <a:r>
              <a:rPr lang="ko-KR" altLang="en-US" b="1" dirty="0" err="1"/>
              <a:t>탐색편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4A6863E-7C92-C235-3BE3-332AC93CFB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F9FB2B-023D-058F-FBCF-09879053C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" y="2621236"/>
            <a:ext cx="1987511" cy="2521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70594-CE26-425D-2B8F-C6C172598CD5}"/>
              </a:ext>
            </a:extLst>
          </p:cNvPr>
          <p:cNvSpPr txBox="1"/>
          <p:nvPr/>
        </p:nvSpPr>
        <p:spPr>
          <a:xfrm>
            <a:off x="3605114" y="3457267"/>
            <a:ext cx="19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tasty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2EDC02B-2A33-8A73-869E-5A42390EA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445346"/>
              </p:ext>
            </p:extLst>
          </p:nvPr>
        </p:nvGraphicFramePr>
        <p:xfrm>
          <a:off x="5881382" y="3307344"/>
          <a:ext cx="2604892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6">
                  <a:extLst>
                    <a:ext uri="{9D8B030D-6E8A-4147-A177-3AD203B41FA5}">
                      <a16:colId xmlns:a16="http://schemas.microsoft.com/office/drawing/2014/main" val="2019910410"/>
                    </a:ext>
                  </a:extLst>
                </a:gridCol>
                <a:gridCol w="1302446">
                  <a:extLst>
                    <a:ext uri="{9D8B030D-6E8A-4147-A177-3AD203B41FA5}">
                      <a16:colId xmlns:a16="http://schemas.microsoft.com/office/drawing/2014/main" val="312159874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 (5,8)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1(3,8)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164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642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CB2F17D-EF21-EEE1-AF92-F1571D602BDF}"/>
              </a:ext>
            </a:extLst>
          </p:cNvPr>
          <p:cNvSpPr txBox="1"/>
          <p:nvPr/>
        </p:nvSpPr>
        <p:spPr>
          <a:xfrm>
            <a:off x="3605114" y="5355481"/>
            <a:ext cx="468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최소 차이 </a:t>
            </a:r>
            <a:r>
              <a:rPr lang="en-US" altLang="ko-KR" sz="3200" b="1" dirty="0">
                <a:solidFill>
                  <a:srgbClr val="FF0000"/>
                </a:solidFill>
              </a:rPr>
              <a:t>: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1DF5C-0C61-A370-D22C-387CE38CD186}"/>
              </a:ext>
            </a:extLst>
          </p:cNvPr>
          <p:cNvSpPr txBox="1"/>
          <p:nvPr/>
        </p:nvSpPr>
        <p:spPr>
          <a:xfrm>
            <a:off x="515057" y="6706464"/>
            <a:ext cx="1737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이진수로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“11”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비트가 전부 켜져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신맛의 곱은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 * 3 = 15 /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쓴맛의 합은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8 + 8 = 16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차이가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갱신해준다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  <a:r>
              <a:rPr lang="ko-KR" altLang="en-US" sz="3200" b="1" dirty="0">
                <a:solidFill>
                  <a:srgbClr val="FF0000"/>
                </a:solidFill>
              </a:rPr>
              <a:t>개의 부분 집합의 개수인 </a:t>
            </a:r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  <a:r>
              <a:rPr lang="ko-KR" altLang="en-US" sz="3200" b="1" dirty="0">
                <a:solidFill>
                  <a:srgbClr val="FF0000"/>
                </a:solidFill>
              </a:rPr>
              <a:t>개에 도달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했으므로 부분 집합 탐색을 멈춘다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02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A3726-60AB-1327-2C43-31D8E8589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034ACC4-57E6-BCF9-EAE3-C9B24B2C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부분 집합 </a:t>
            </a:r>
            <a:r>
              <a:rPr lang="ko-KR" altLang="en-US" b="1" dirty="0" err="1"/>
              <a:t>탐색편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2522FD5-F546-6922-B856-C86BD83333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B4AED6-0FF4-4A73-78E5-369820BE0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57" y="2621236"/>
            <a:ext cx="1987511" cy="25214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615D18-FF38-D7CE-8BE7-364F56E3AE1A}"/>
              </a:ext>
            </a:extLst>
          </p:cNvPr>
          <p:cNvSpPr txBox="1"/>
          <p:nvPr/>
        </p:nvSpPr>
        <p:spPr>
          <a:xfrm>
            <a:off x="3605114" y="3457267"/>
            <a:ext cx="1987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tasty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825A75F-6026-C678-CABE-F13966CF512D}"/>
              </a:ext>
            </a:extLst>
          </p:cNvPr>
          <p:cNvGraphicFramePr>
            <a:graphicFrameLocks noGrp="1"/>
          </p:cNvGraphicFramePr>
          <p:nvPr/>
        </p:nvGraphicFramePr>
        <p:xfrm>
          <a:off x="5881382" y="3307344"/>
          <a:ext cx="2604892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446">
                  <a:extLst>
                    <a:ext uri="{9D8B030D-6E8A-4147-A177-3AD203B41FA5}">
                      <a16:colId xmlns:a16="http://schemas.microsoft.com/office/drawing/2014/main" val="2019910410"/>
                    </a:ext>
                  </a:extLst>
                </a:gridCol>
                <a:gridCol w="1302446">
                  <a:extLst>
                    <a:ext uri="{9D8B030D-6E8A-4147-A177-3AD203B41FA5}">
                      <a16:colId xmlns:a16="http://schemas.microsoft.com/office/drawing/2014/main" val="312159874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 (5,8)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1(3,8)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71647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1642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054F2B0-C6ED-CFDE-315D-C1FC83F17D8C}"/>
              </a:ext>
            </a:extLst>
          </p:cNvPr>
          <p:cNvSpPr txBox="1"/>
          <p:nvPr/>
        </p:nvSpPr>
        <p:spPr>
          <a:xfrm>
            <a:off x="3605114" y="5355481"/>
            <a:ext cx="468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최소 차이 </a:t>
            </a:r>
            <a:r>
              <a:rPr lang="en-US" altLang="ko-KR" sz="3200" b="1" dirty="0">
                <a:solidFill>
                  <a:srgbClr val="FF0000"/>
                </a:solidFill>
              </a:rPr>
              <a:t>: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FB4274-A1FD-0A70-B094-2AAD15F718DF}"/>
              </a:ext>
            </a:extLst>
          </p:cNvPr>
          <p:cNvSpPr txBox="1"/>
          <p:nvPr/>
        </p:nvSpPr>
        <p:spPr>
          <a:xfrm>
            <a:off x="515057" y="6706464"/>
            <a:ext cx="17373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물론 다른 방식으로 구현하는 경우가 충분히 있을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비트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마스킹을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이용하면 반복문을 통해 매우 쉽게 구현할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  <a:b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방법도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작을 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약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 &lt;= 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가능하다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>
                <a:solidFill>
                  <a:srgbClr val="FF0000"/>
                </a:solidFill>
              </a:rPr>
              <a:t>(NP-Hard</a:t>
            </a:r>
            <a:r>
              <a:rPr lang="ko-KR" altLang="en-US" sz="3200" b="1" dirty="0">
                <a:solidFill>
                  <a:srgbClr val="FF0000"/>
                </a:solidFill>
              </a:rPr>
              <a:t>의 </a:t>
            </a:r>
            <a:r>
              <a:rPr lang="ko-KR" altLang="en-US" sz="3200" b="1" dirty="0" err="1">
                <a:solidFill>
                  <a:srgbClr val="FF0000"/>
                </a:solidFill>
              </a:rPr>
              <a:t>본질상</a:t>
            </a:r>
            <a:r>
              <a:rPr lang="en-US" altLang="ko-KR" sz="3200" b="1" dirty="0">
                <a:solidFill>
                  <a:srgbClr val="FF0000"/>
                </a:solidFill>
              </a:rPr>
              <a:t>, </a:t>
            </a:r>
            <a:r>
              <a:rPr lang="ko-KR" altLang="en-US" sz="3200" b="1" dirty="0">
                <a:solidFill>
                  <a:srgbClr val="FF0000"/>
                </a:solidFill>
              </a:rPr>
              <a:t>입력 크기가 커질수록 탐색 공간이 지수적으로 증가하기 때문에 현실적으로 해결하기 어렵다</a:t>
            </a:r>
            <a:r>
              <a:rPr lang="en-US" altLang="ko-KR" sz="3200" b="1" dirty="0">
                <a:solidFill>
                  <a:srgbClr val="FF0000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82078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D32B-002A-387A-8AE9-9CA2AF826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25D67A7-8199-568C-4E20-B5ABC10D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en-US" altLang="ja-JP" b="1" dirty="0"/>
              <a:t>Nim </a:t>
            </a:r>
            <a:r>
              <a:rPr kumimoji="1" lang="ko-KR" altLang="en-US" b="1" dirty="0"/>
              <a:t>게임 이란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6F410C5-BF0B-FF2F-CC87-DB851858F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A8524-AD63-2949-2369-071471EDA69C}"/>
              </a:ext>
            </a:extLst>
          </p:cNvPr>
          <p:cNvSpPr txBox="1"/>
          <p:nvPr/>
        </p:nvSpPr>
        <p:spPr>
          <a:xfrm>
            <a:off x="487248" y="3710163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Nim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게임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199E01-ED26-CEA2-F782-86A69A2AB9E0}"/>
              </a:ext>
            </a:extLst>
          </p:cNvPr>
          <p:cNvSpPr txBox="1"/>
          <p:nvPr/>
        </p:nvSpPr>
        <p:spPr>
          <a:xfrm>
            <a:off x="487248" y="4356494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Nim </a:t>
            </a:r>
            <a:r>
              <a:rPr lang="ko-KR" altLang="en-US" sz="2800" b="1" dirty="0">
                <a:solidFill>
                  <a:srgbClr val="FF0000"/>
                </a:solidFill>
              </a:rPr>
              <a:t>게임</a:t>
            </a:r>
            <a:r>
              <a:rPr lang="ko-KR" altLang="en-US" sz="2800" b="1" dirty="0">
                <a:solidFill>
                  <a:srgbClr val="0070C0"/>
                </a:solidFill>
              </a:rPr>
              <a:t>은 </a:t>
            </a:r>
            <a:r>
              <a:rPr lang="ko-KR" altLang="en-US" sz="2800" b="1" dirty="0">
                <a:solidFill>
                  <a:srgbClr val="FF0000"/>
                </a:solidFill>
              </a:rPr>
              <a:t>조합 게임 이론</a:t>
            </a:r>
            <a:r>
              <a:rPr lang="ko-KR" altLang="en-US" sz="2800" b="1" dirty="0">
                <a:solidFill>
                  <a:srgbClr val="0070C0"/>
                </a:solidFill>
              </a:rPr>
              <a:t>에서 가장 기본적이고 중요한 게임 중 하나이다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rgbClr val="0070C0"/>
                </a:solidFill>
              </a:rPr>
              <a:t>이 게임은 </a:t>
            </a:r>
            <a:r>
              <a:rPr lang="ko-KR" altLang="en-US" sz="2800" b="1" dirty="0" err="1">
                <a:solidFill>
                  <a:srgbClr val="FF0000"/>
                </a:solidFill>
              </a:rPr>
              <a:t>스프라그</a:t>
            </a:r>
            <a:r>
              <a:rPr lang="en-US" altLang="ko-KR" sz="2800" b="1" dirty="0">
                <a:solidFill>
                  <a:srgbClr val="FF0000"/>
                </a:solidFill>
              </a:rPr>
              <a:t>-</a:t>
            </a:r>
            <a:r>
              <a:rPr lang="ko-KR" altLang="en-US" sz="2800" b="1" dirty="0" err="1">
                <a:solidFill>
                  <a:srgbClr val="FF0000"/>
                </a:solidFill>
              </a:rPr>
              <a:t>그런디</a:t>
            </a:r>
            <a:r>
              <a:rPr lang="ko-KR" altLang="en-US" sz="2800" b="1" dirty="0">
                <a:solidFill>
                  <a:srgbClr val="FF0000"/>
                </a:solidFill>
              </a:rPr>
              <a:t> 정리</a:t>
            </a:r>
            <a:r>
              <a:rPr lang="ko-KR" altLang="en-US" sz="2800" b="1" dirty="0">
                <a:solidFill>
                  <a:srgbClr val="0070C0"/>
                </a:solidFill>
              </a:rPr>
              <a:t>의 기본 예시로 자주 사용된다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40809A-3909-9FFB-083A-DF966D6CFB06}"/>
              </a:ext>
            </a:extLst>
          </p:cNvPr>
          <p:cNvSpPr txBox="1"/>
          <p:nvPr/>
        </p:nvSpPr>
        <p:spPr>
          <a:xfrm>
            <a:off x="487248" y="5511672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Nim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게임의 규칙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4806BD-EF92-9B7B-29C3-3FF7B6AF06FC}"/>
                  </a:ext>
                </a:extLst>
              </p:cNvPr>
              <p:cNvSpPr txBox="1"/>
              <p:nvPr/>
            </p:nvSpPr>
            <p:spPr>
              <a:xfrm>
                <a:off x="487248" y="6359074"/>
                <a:ext cx="17424013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1.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더미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게임에는 </a:t>
                </a:r>
                <a:r>
                  <a:rPr lang="ko-KR" altLang="en-US" sz="2800" b="1" dirty="0" err="1">
                    <a:solidFill>
                      <a:srgbClr val="0070C0"/>
                    </a:solidFill>
                  </a:rPr>
                  <a:t>여러개의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 돌 더미가 있다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각 더미에는 돌이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800" b="1" dirty="0">
                    <a:solidFill>
                      <a:srgbClr val="0070C0"/>
                    </a:solidFill>
                  </a:rPr>
                  <a:t>개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존재한다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2.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플레이어 턴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두 플레이어가 번갈아 가며 돌을 제거 한다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각 턴에서 한 플레이어는 한 더미에서 원하는 만큼의 돌을 제거할 수 있다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단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돌은 반드시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1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개 이상 제거해야 하며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마지막 돌을 제거하는 플레이어가 승리한다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4806BD-EF92-9B7B-29C3-3FF7B6AF0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8" y="6359074"/>
                <a:ext cx="17424013" cy="3108543"/>
              </a:xfrm>
              <a:prstGeom prst="rect">
                <a:avLst/>
              </a:prstGeom>
              <a:blipFill>
                <a:blip r:embed="rId2"/>
                <a:stretch>
                  <a:fillRect l="-735" t="-2353" b="-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8D4212-7327-76D5-E1A1-731DB5247EB1}"/>
              </a:ext>
            </a:extLst>
          </p:cNvPr>
          <p:cNvSpPr txBox="1"/>
          <p:nvPr/>
        </p:nvSpPr>
        <p:spPr>
          <a:xfrm>
            <a:off x="487248" y="1940448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2">
                    <a:lumMod val="10000"/>
                  </a:schemeClr>
                </a:solidFill>
              </a:rPr>
              <a:t>무모순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 게임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70156-8156-DEDF-19CF-0CAD05D6A6BA}"/>
              </a:ext>
            </a:extLst>
          </p:cNvPr>
          <p:cNvSpPr txBox="1"/>
          <p:nvPr/>
        </p:nvSpPr>
        <p:spPr>
          <a:xfrm>
            <a:off x="487248" y="2586779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두 플레이어에게 동일한 이동 </a:t>
            </a:r>
            <a:r>
              <a:rPr lang="en-US" altLang="ko-KR" sz="2800" b="1" dirty="0">
                <a:solidFill>
                  <a:srgbClr val="0070C0"/>
                </a:solidFill>
              </a:rPr>
              <a:t>/ </a:t>
            </a:r>
            <a:r>
              <a:rPr lang="ko-KR" altLang="en-US" sz="2800" b="1" dirty="0">
                <a:solidFill>
                  <a:srgbClr val="0070C0"/>
                </a:solidFill>
              </a:rPr>
              <a:t>시행 기회가 주어지는 게임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</a:rPr>
              <a:t>즉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어떤 상태에서 두 플레이어가 선택할 수 있는 선택의 집합이 동일하다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</a:rPr>
              <a:t>아래의 있는 </a:t>
            </a:r>
            <a:r>
              <a:rPr lang="en-US" altLang="ko-KR" sz="2800" b="1" dirty="0">
                <a:solidFill>
                  <a:srgbClr val="0070C0"/>
                </a:solidFill>
              </a:rPr>
              <a:t>Nim </a:t>
            </a:r>
            <a:r>
              <a:rPr lang="ko-KR" altLang="en-US" sz="2800" b="1" dirty="0">
                <a:solidFill>
                  <a:srgbClr val="0070C0"/>
                </a:solidFill>
              </a:rPr>
              <a:t>게임이 </a:t>
            </a:r>
            <a:r>
              <a:rPr lang="ko-KR" altLang="en-US" sz="2800" b="1" dirty="0" err="1">
                <a:solidFill>
                  <a:srgbClr val="0070C0"/>
                </a:solidFill>
              </a:rPr>
              <a:t>무모순</a:t>
            </a:r>
            <a:r>
              <a:rPr lang="ko-KR" altLang="en-US" sz="2800" b="1" dirty="0">
                <a:solidFill>
                  <a:srgbClr val="0070C0"/>
                </a:solidFill>
              </a:rPr>
              <a:t> 게임의 일종이다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3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D865-3B3E-3C1F-9943-3015CB73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0F32E40-4EA8-9EF7-9BE6-27FF1BA3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en-US" altLang="ko-KR" b="1" dirty="0"/>
              <a:t>Nim </a:t>
            </a:r>
            <a:r>
              <a:rPr kumimoji="1" lang="ko-KR" altLang="en-US" b="1" dirty="0"/>
              <a:t>게임의 예시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F11C867-E775-A559-10F2-292987E63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A2FD5-AA9A-1B1E-E0DE-7432A3ABA692}"/>
              </a:ext>
            </a:extLst>
          </p:cNvPr>
          <p:cNvSpPr txBox="1"/>
          <p:nvPr/>
        </p:nvSpPr>
        <p:spPr>
          <a:xfrm>
            <a:off x="355987" y="6004369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ex 1)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두 개의 더미가 존재할 때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AD80A-BA02-DD78-F0DB-BF38437F50BE}"/>
              </a:ext>
            </a:extLst>
          </p:cNvPr>
          <p:cNvSpPr txBox="1"/>
          <p:nvPr/>
        </p:nvSpPr>
        <p:spPr>
          <a:xfrm>
            <a:off x="355987" y="6694341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돌의 개수 </a:t>
            </a:r>
            <a:r>
              <a:rPr lang="en-US" altLang="ko-KR" sz="2800" b="1" dirty="0">
                <a:solidFill>
                  <a:srgbClr val="0070C0"/>
                </a:solidFill>
              </a:rPr>
              <a:t>: {3, 4} / Nim </a:t>
            </a:r>
            <a:r>
              <a:rPr lang="ko-KR" altLang="en-US" sz="2800" b="1" dirty="0">
                <a:solidFill>
                  <a:srgbClr val="0070C0"/>
                </a:solidFill>
              </a:rPr>
              <a:t>합 계산 </a:t>
            </a:r>
            <a:r>
              <a:rPr lang="en-US" altLang="ko-KR" sz="2800" b="1" dirty="0">
                <a:solidFill>
                  <a:srgbClr val="0070C0"/>
                </a:solidFill>
              </a:rPr>
              <a:t>: 3 ⊕ 4 = 7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Nim </a:t>
            </a:r>
            <a:r>
              <a:rPr lang="ko-KR" altLang="en-US" sz="2800" b="1" dirty="0">
                <a:solidFill>
                  <a:srgbClr val="0070C0"/>
                </a:solidFill>
              </a:rPr>
              <a:t>합이 </a:t>
            </a:r>
            <a:r>
              <a:rPr lang="en-US" altLang="ko-KR" sz="2800" b="1" dirty="0">
                <a:solidFill>
                  <a:srgbClr val="0070C0"/>
                </a:solidFill>
              </a:rPr>
              <a:t>0</a:t>
            </a:r>
            <a:r>
              <a:rPr lang="ko-KR" altLang="en-US" sz="2800" b="1" dirty="0">
                <a:solidFill>
                  <a:srgbClr val="0070C0"/>
                </a:solidFill>
              </a:rPr>
              <a:t>이 아니므로 선공이 이긴다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0AB47-2D7A-42A4-8BE1-FF78DF53A834}"/>
              </a:ext>
            </a:extLst>
          </p:cNvPr>
          <p:cNvSpPr txBox="1"/>
          <p:nvPr/>
        </p:nvSpPr>
        <p:spPr>
          <a:xfrm>
            <a:off x="355987" y="7759738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ex 2)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세 개의 더미가 존재할 때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99C6D-2C9E-C453-3656-A72399A4F973}"/>
              </a:ext>
            </a:extLst>
          </p:cNvPr>
          <p:cNvSpPr txBox="1"/>
          <p:nvPr/>
        </p:nvSpPr>
        <p:spPr>
          <a:xfrm>
            <a:off x="355987" y="8449710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돌의 개수 </a:t>
            </a:r>
            <a:r>
              <a:rPr lang="en-US" altLang="ko-KR" sz="2800" b="1" dirty="0">
                <a:solidFill>
                  <a:srgbClr val="0070C0"/>
                </a:solidFill>
              </a:rPr>
              <a:t>: {1, 4,5} / Nim </a:t>
            </a:r>
            <a:r>
              <a:rPr lang="ko-KR" altLang="en-US" sz="2800" b="1" dirty="0">
                <a:solidFill>
                  <a:srgbClr val="0070C0"/>
                </a:solidFill>
              </a:rPr>
              <a:t>합 계산 </a:t>
            </a:r>
            <a:r>
              <a:rPr lang="en-US" altLang="ko-KR" sz="2800" b="1" dirty="0">
                <a:solidFill>
                  <a:srgbClr val="0070C0"/>
                </a:solidFill>
              </a:rPr>
              <a:t>: 1 ⊕ 4 ⊕ 5 = 0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Nim </a:t>
            </a:r>
            <a:r>
              <a:rPr lang="ko-KR" altLang="en-US" sz="2800" b="1" dirty="0">
                <a:solidFill>
                  <a:srgbClr val="0070C0"/>
                </a:solidFill>
              </a:rPr>
              <a:t>합이 </a:t>
            </a:r>
            <a:r>
              <a:rPr lang="en-US" altLang="ko-KR" sz="2800" b="1" dirty="0">
                <a:solidFill>
                  <a:srgbClr val="0070C0"/>
                </a:solidFill>
              </a:rPr>
              <a:t>0</a:t>
            </a:r>
            <a:r>
              <a:rPr lang="ko-KR" altLang="en-US" sz="2800" b="1" dirty="0">
                <a:solidFill>
                  <a:srgbClr val="0070C0"/>
                </a:solidFill>
              </a:rPr>
              <a:t>이므로 선공이 패배한다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F2A1-0553-662B-68B4-5BDF0D80B4E6}"/>
              </a:ext>
            </a:extLst>
          </p:cNvPr>
          <p:cNvSpPr txBox="1"/>
          <p:nvPr/>
        </p:nvSpPr>
        <p:spPr>
          <a:xfrm>
            <a:off x="355987" y="1791177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Nim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합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E89F3-377A-5F8A-E163-8FF98D97BF85}"/>
                  </a:ext>
                </a:extLst>
              </p:cNvPr>
              <p:cNvSpPr txBox="1"/>
              <p:nvPr/>
            </p:nvSpPr>
            <p:spPr>
              <a:xfrm>
                <a:off x="355987" y="2686712"/>
                <a:ext cx="17424013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각 더미에 남은 돌의 개수를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XOR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연산으로 계산한 값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 ex)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800" b="1" dirty="0">
                        <a:solidFill>
                          <a:srgbClr val="0070C0"/>
                        </a:solidFill>
                      </a:rPr>
                      <m:t>⊕</m:t>
                    </m:r>
                    <m:r>
                      <a:rPr lang="en-US" altLang="ko-KR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800" b="1" dirty="0">
                        <a:solidFill>
                          <a:srgbClr val="0070C0"/>
                        </a:solidFill>
                      </a:rPr>
                      <m:t>⊕</m:t>
                    </m:r>
                    <m:r>
                      <m:rPr>
                        <m:nor/>
                      </m:rPr>
                      <a:rPr lang="en-US" altLang="ko-KR" sz="2800" b="1" i="0" dirty="0" smtClean="0">
                        <a:solidFill>
                          <a:srgbClr val="0070C0"/>
                        </a:solidFill>
                      </a:rPr>
                      <m:t> </m:t>
                    </m:r>
                    <m:r>
                      <a:rPr lang="ja-JP" altLang="en-US" sz="28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・・・</m:t>
                    </m:r>
                    <m:r>
                      <m:rPr>
                        <m:nor/>
                      </m:rPr>
                      <a:rPr lang="en-US" altLang="ko-KR" sz="2800" b="1" dirty="0">
                        <a:solidFill>
                          <a:srgbClr val="0070C0"/>
                        </a:solidFill>
                      </a:rPr>
                      <m:t>⊕</m:t>
                    </m:r>
                    <m:r>
                      <a:rPr lang="en-US" altLang="ko-KR" sz="2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rgbClr val="0070C0"/>
                    </a:solidFill>
                  </a:rPr>
                  <a:t> = Nim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합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DE89F3-377A-5F8A-E163-8FF98D97B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7" y="2686712"/>
                <a:ext cx="17424013" cy="531299"/>
              </a:xfrm>
              <a:prstGeom prst="rect">
                <a:avLst/>
              </a:prstGeom>
              <a:blipFill>
                <a:blip r:embed="rId2"/>
                <a:stretch>
                  <a:fillRect l="-700" t="-14943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FE79D6D-8B3A-420A-4FCD-F99F6AAC8BE4}"/>
              </a:ext>
            </a:extLst>
          </p:cNvPr>
          <p:cNvSpPr txBox="1"/>
          <p:nvPr/>
        </p:nvSpPr>
        <p:spPr>
          <a:xfrm>
            <a:off x="355987" y="3455677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승리와 패배 조건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B5BD84-5CFE-1050-23C9-C396BC8DC2CC}"/>
              </a:ext>
            </a:extLst>
          </p:cNvPr>
          <p:cNvSpPr txBox="1"/>
          <p:nvPr/>
        </p:nvSpPr>
        <p:spPr>
          <a:xfrm>
            <a:off x="355987" y="4360691"/>
            <a:ext cx="17424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Nim </a:t>
            </a:r>
            <a:r>
              <a:rPr lang="ko-KR" altLang="en-US" sz="2800" b="1" dirty="0">
                <a:solidFill>
                  <a:srgbClr val="0070C0"/>
                </a:solidFill>
              </a:rPr>
              <a:t>합이 </a:t>
            </a:r>
            <a:r>
              <a:rPr lang="en-US" altLang="ko-KR" sz="2800" b="1" dirty="0">
                <a:solidFill>
                  <a:srgbClr val="0070C0"/>
                </a:solidFill>
              </a:rPr>
              <a:t>0 </a:t>
            </a:r>
            <a:r>
              <a:rPr lang="ko-KR" altLang="en-US" sz="2800" b="1" dirty="0">
                <a:solidFill>
                  <a:srgbClr val="0070C0"/>
                </a:solidFill>
              </a:rPr>
              <a:t>일 때 </a:t>
            </a:r>
            <a:r>
              <a:rPr lang="en-US" altLang="ko-KR" sz="2800" b="1" dirty="0">
                <a:solidFill>
                  <a:srgbClr val="0070C0"/>
                </a:solidFill>
              </a:rPr>
              <a:t>: </a:t>
            </a:r>
            <a:r>
              <a:rPr lang="ko-KR" altLang="en-US" sz="2800" b="1" dirty="0">
                <a:solidFill>
                  <a:srgbClr val="0070C0"/>
                </a:solidFill>
              </a:rPr>
              <a:t>현재 상태는 </a:t>
            </a:r>
            <a:r>
              <a:rPr lang="ko-KR" altLang="en-US" sz="2800" b="1" dirty="0">
                <a:solidFill>
                  <a:srgbClr val="FF0000"/>
                </a:solidFill>
              </a:rPr>
              <a:t>패배 상태</a:t>
            </a:r>
            <a:r>
              <a:rPr lang="ko-KR" altLang="en-US" sz="2800" b="1" dirty="0">
                <a:solidFill>
                  <a:srgbClr val="0070C0"/>
                </a:solidFill>
              </a:rPr>
              <a:t>이며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</a:rPr>
              <a:t>상대가 최적의 플레이</a:t>
            </a:r>
            <a:r>
              <a:rPr lang="ko-KR" altLang="en-US" sz="2800" b="1" dirty="0">
                <a:solidFill>
                  <a:srgbClr val="0070C0"/>
                </a:solidFill>
              </a:rPr>
              <a:t>를 하면 반드시 </a:t>
            </a:r>
            <a:r>
              <a:rPr lang="ko-KR" altLang="en-US" sz="2800" b="1" dirty="0">
                <a:solidFill>
                  <a:srgbClr val="FF0000"/>
                </a:solidFill>
              </a:rPr>
              <a:t>패배</a:t>
            </a:r>
            <a:r>
              <a:rPr lang="ko-KR" altLang="en-US" sz="2800" b="1" dirty="0">
                <a:solidFill>
                  <a:srgbClr val="0070C0"/>
                </a:solidFill>
              </a:rPr>
              <a:t>한다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Nim </a:t>
            </a:r>
            <a:r>
              <a:rPr lang="ko-KR" altLang="en-US" sz="2800" b="1" dirty="0">
                <a:solidFill>
                  <a:srgbClr val="0070C0"/>
                </a:solidFill>
              </a:rPr>
              <a:t>합이 </a:t>
            </a:r>
            <a:r>
              <a:rPr lang="en-US" altLang="ko-KR" sz="2800" b="1" dirty="0">
                <a:solidFill>
                  <a:srgbClr val="0070C0"/>
                </a:solidFill>
              </a:rPr>
              <a:t>0</a:t>
            </a:r>
            <a:r>
              <a:rPr lang="ko-KR" altLang="en-US" sz="2800" b="1" dirty="0">
                <a:solidFill>
                  <a:srgbClr val="0070C0"/>
                </a:solidFill>
              </a:rPr>
              <a:t>이 아닐 때 </a:t>
            </a:r>
            <a:r>
              <a:rPr lang="en-US" altLang="ko-KR" sz="2800" b="1" dirty="0">
                <a:solidFill>
                  <a:srgbClr val="0070C0"/>
                </a:solidFill>
              </a:rPr>
              <a:t>: </a:t>
            </a:r>
            <a:r>
              <a:rPr lang="ko-KR" altLang="en-US" sz="2800" b="1" dirty="0">
                <a:solidFill>
                  <a:srgbClr val="0070C0"/>
                </a:solidFill>
              </a:rPr>
              <a:t>현재 상태는 </a:t>
            </a:r>
            <a:r>
              <a:rPr lang="ko-KR" altLang="en-US" sz="2800" b="1" dirty="0">
                <a:solidFill>
                  <a:srgbClr val="FF0000"/>
                </a:solidFill>
              </a:rPr>
              <a:t>승리 상태</a:t>
            </a:r>
            <a:r>
              <a:rPr lang="ko-KR" altLang="en-US" sz="2800" b="1" dirty="0">
                <a:solidFill>
                  <a:srgbClr val="0070C0"/>
                </a:solidFill>
              </a:rPr>
              <a:t>이며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</a:rPr>
              <a:t>본인이 최적의 플레이</a:t>
            </a:r>
            <a:r>
              <a:rPr lang="ko-KR" altLang="en-US" sz="2800" b="1" dirty="0">
                <a:solidFill>
                  <a:srgbClr val="0070C0"/>
                </a:solidFill>
              </a:rPr>
              <a:t>를 하면 </a:t>
            </a:r>
            <a:r>
              <a:rPr lang="ko-KR" altLang="en-US" sz="2800" b="1" dirty="0">
                <a:solidFill>
                  <a:srgbClr val="FF0000"/>
                </a:solidFill>
              </a:rPr>
              <a:t>승리</a:t>
            </a:r>
            <a:r>
              <a:rPr lang="ko-KR" altLang="en-US" sz="2800" b="1" dirty="0">
                <a:solidFill>
                  <a:srgbClr val="0070C0"/>
                </a:solidFill>
              </a:rPr>
              <a:t>할 수 있다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64B3D-A768-F0BD-891E-150C1885B14A}"/>
              </a:ext>
            </a:extLst>
          </p:cNvPr>
          <p:cNvSpPr txBox="1"/>
          <p:nvPr/>
        </p:nvSpPr>
        <p:spPr>
          <a:xfrm>
            <a:off x="9460482" y="7413268"/>
            <a:ext cx="5442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FF0000"/>
                </a:solidFill>
              </a:rPr>
              <a:t>이게 어떻게 </a:t>
            </a:r>
            <a:r>
              <a:rPr lang="ko-KR" altLang="en-US" sz="3600" b="1" dirty="0" err="1">
                <a:solidFill>
                  <a:srgbClr val="FF0000"/>
                </a:solidFill>
              </a:rPr>
              <a:t>가능한거지</a:t>
            </a:r>
            <a:r>
              <a:rPr lang="en-US" altLang="ko-KR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81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2" grpId="0"/>
      <p:bldP spid="3" grpId="0"/>
      <p:bldP spid="5" grpId="0"/>
      <p:bldP spid="7" grpId="0"/>
      <p:bldP spid="14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DA2D3-4B55-3EB8-9946-30320DFA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54FF195-DBEC-0E17-41EE-7EC2616F8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스프라그</a:t>
            </a:r>
            <a:r>
              <a:rPr kumimoji="1" lang="en-US" altLang="ko-KR" b="1" dirty="0"/>
              <a:t>-</a:t>
            </a:r>
            <a:r>
              <a:rPr kumimoji="1" lang="ko-KR" altLang="en-US" b="1" dirty="0" err="1"/>
              <a:t>그런디</a:t>
            </a:r>
            <a:r>
              <a:rPr kumimoji="1" lang="ko-KR" altLang="en-US" b="1" dirty="0"/>
              <a:t> 정리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F755026-1F65-B031-49BF-69338B13A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B62ED-307B-D6C2-D8CD-8493D18DD641}"/>
              </a:ext>
            </a:extLst>
          </p:cNvPr>
          <p:cNvSpPr txBox="1"/>
          <p:nvPr/>
        </p:nvSpPr>
        <p:spPr>
          <a:xfrm>
            <a:off x="355987" y="1791177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chemeClr val="bg2">
                    <a:lumMod val="10000"/>
                  </a:schemeClr>
                </a:solidFill>
              </a:rPr>
              <a:t>스프라그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lang="ko-KR" altLang="en-US" sz="3600" b="1" dirty="0" err="1">
                <a:solidFill>
                  <a:schemeClr val="bg2">
                    <a:lumMod val="10000"/>
                  </a:schemeClr>
                </a:solidFill>
              </a:rPr>
              <a:t>그런디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 정리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C99C0-08AE-7042-F4BE-1D415D9A396C}"/>
              </a:ext>
            </a:extLst>
          </p:cNvPr>
          <p:cNvSpPr txBox="1"/>
          <p:nvPr/>
        </p:nvSpPr>
        <p:spPr>
          <a:xfrm>
            <a:off x="355987" y="2686712"/>
            <a:ext cx="174240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모든 </a:t>
            </a:r>
            <a:r>
              <a:rPr lang="en-US" altLang="ko-KR" sz="2800" b="1" dirty="0">
                <a:solidFill>
                  <a:srgbClr val="0070C0"/>
                </a:solidFill>
              </a:rPr>
              <a:t>2</a:t>
            </a:r>
            <a:r>
              <a:rPr lang="ko-KR" altLang="en-US" sz="2800" b="1" dirty="0">
                <a:solidFill>
                  <a:srgbClr val="0070C0"/>
                </a:solidFill>
              </a:rPr>
              <a:t>인 조합 게임을 </a:t>
            </a:r>
            <a:r>
              <a:rPr lang="en-US" altLang="ko-KR" sz="2800" b="1" dirty="0">
                <a:solidFill>
                  <a:srgbClr val="0070C0"/>
                </a:solidFill>
              </a:rPr>
              <a:t>Nim </a:t>
            </a:r>
            <a:r>
              <a:rPr lang="ko-KR" altLang="en-US" sz="2800" b="1" dirty="0">
                <a:solidFill>
                  <a:srgbClr val="0070C0"/>
                </a:solidFill>
              </a:rPr>
              <a:t>게임으로 환원 할 수 있다는 이론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800" b="1" dirty="0">
                <a:solidFill>
                  <a:srgbClr val="0070C0"/>
                </a:solidFill>
              </a:rPr>
              <a:t>각 게임 상태에 대해 </a:t>
            </a:r>
            <a:r>
              <a:rPr lang="en-US" altLang="ko-KR" sz="2800" b="1" dirty="0">
                <a:solidFill>
                  <a:srgbClr val="FF0000"/>
                </a:solidFill>
              </a:rPr>
              <a:t>Grundy </a:t>
            </a:r>
            <a:r>
              <a:rPr lang="ko-KR" altLang="en-US" sz="2800" b="1" dirty="0">
                <a:solidFill>
                  <a:srgbClr val="FF0000"/>
                </a:solidFill>
              </a:rPr>
              <a:t>수</a:t>
            </a:r>
            <a:r>
              <a:rPr lang="en-US" altLang="ko-KR" sz="2800" b="1" dirty="0">
                <a:solidFill>
                  <a:srgbClr val="FF0000"/>
                </a:solidFill>
              </a:rPr>
              <a:t>(</a:t>
            </a:r>
            <a:r>
              <a:rPr lang="ko-KR" altLang="en-US" sz="2800" b="1" dirty="0" err="1">
                <a:solidFill>
                  <a:srgbClr val="FF0000"/>
                </a:solidFill>
              </a:rPr>
              <a:t>그런디</a:t>
            </a:r>
            <a:r>
              <a:rPr lang="ko-KR" altLang="en-US" sz="2800" b="1" dirty="0">
                <a:solidFill>
                  <a:srgbClr val="FF0000"/>
                </a:solidFill>
              </a:rPr>
              <a:t> 수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ko-KR" altLang="en-US" sz="2800" b="1" dirty="0">
                <a:solidFill>
                  <a:srgbClr val="FF0000"/>
                </a:solidFill>
              </a:rPr>
              <a:t>를 정의하며</a:t>
            </a:r>
            <a:r>
              <a:rPr lang="en-US" altLang="ko-KR" sz="2800" b="1" dirty="0">
                <a:solidFill>
                  <a:srgbClr val="FF0000"/>
                </a:solidFill>
              </a:rPr>
              <a:t>, Grundy </a:t>
            </a:r>
            <a:r>
              <a:rPr lang="ko-KR" altLang="en-US" sz="2800" b="1" dirty="0">
                <a:solidFill>
                  <a:srgbClr val="FF0000"/>
                </a:solidFill>
              </a:rPr>
              <a:t>수는 해당 상태가 승리 상태인지</a:t>
            </a:r>
            <a:r>
              <a:rPr lang="en-US" altLang="ko-KR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</a:rPr>
              <a:t>패배 상태인지 판별하는데 사용된다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rgbClr val="FF0000"/>
                </a:solidFill>
              </a:rPr>
              <a:t>Grundy </a:t>
            </a:r>
            <a:r>
              <a:rPr lang="ko-KR" altLang="en-US" sz="2800" b="1" dirty="0">
                <a:solidFill>
                  <a:srgbClr val="FF0000"/>
                </a:solidFill>
              </a:rPr>
              <a:t>수는 </a:t>
            </a:r>
            <a:r>
              <a:rPr lang="en-US" altLang="ko-KR" sz="2800" b="1" dirty="0">
                <a:solidFill>
                  <a:srgbClr val="FF0000"/>
                </a:solidFill>
              </a:rPr>
              <a:t>MEX(Minimum </a:t>
            </a:r>
            <a:r>
              <a:rPr lang="en-US" altLang="ko-KR" sz="2800" b="1" dirty="0" err="1">
                <a:solidFill>
                  <a:srgbClr val="FF0000"/>
                </a:solidFill>
              </a:rPr>
              <a:t>EXcludant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ko-KR" altLang="en-US" sz="2800" b="1" dirty="0">
                <a:solidFill>
                  <a:srgbClr val="FF0000"/>
                </a:solidFill>
              </a:rPr>
              <a:t>를 통해 계산된다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0D02A-3FA1-05BF-7B14-CE719B6394D8}"/>
              </a:ext>
            </a:extLst>
          </p:cNvPr>
          <p:cNvSpPr txBox="1"/>
          <p:nvPr/>
        </p:nvSpPr>
        <p:spPr>
          <a:xfrm>
            <a:off x="355987" y="4684117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Grundy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수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FCF770-3F3C-DB41-F96D-BD0B318DEE90}"/>
                  </a:ext>
                </a:extLst>
              </p:cNvPr>
              <p:cNvSpPr txBox="1"/>
              <p:nvPr/>
            </p:nvSpPr>
            <p:spPr>
              <a:xfrm>
                <a:off x="355987" y="5579652"/>
                <a:ext cx="1742401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Grundy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수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G(S)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는 현재 상태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S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에서 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도달 가능한 모든 다음 상태의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Grundy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수의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MEX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(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최소 </a:t>
                </a:r>
                <a:r>
                  <a:rPr lang="ko-KR" altLang="en-US" sz="2800" b="1" dirty="0" err="1">
                    <a:solidFill>
                      <a:srgbClr val="0070C0"/>
                    </a:solidFill>
                  </a:rPr>
                  <a:t>누락값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)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이다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ko-K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altLang="ko-K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𝑴𝑬𝑿</m:t>
                      </m:r>
                      <m:d>
                        <m:dPr>
                          <m:ctrlPr>
                            <a:rPr lang="en-US" altLang="ko-KR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8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altLang="ko-KR" sz="2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ko-KR" sz="2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altLang="ko-KR" sz="28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ko-KR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ko-KR" altLang="en-US" sz="2800" b="1" dirty="0">
                    <a:solidFill>
                      <a:srgbClr val="FF0000"/>
                    </a:solidFill>
                  </a:rPr>
                  <a:t>는 상태 </a:t>
                </a:r>
                <a:r>
                  <a:rPr lang="en-US" altLang="ko-KR" sz="2800" b="1" dirty="0">
                    <a:solidFill>
                      <a:srgbClr val="FF0000"/>
                    </a:solidFill>
                  </a:rPr>
                  <a:t>S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에서 가능한 다음 상태들이다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FCF770-3F3C-DB41-F96D-BD0B318DE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7" y="5579652"/>
                <a:ext cx="17424013" cy="1384995"/>
              </a:xfrm>
              <a:prstGeom prst="rect">
                <a:avLst/>
              </a:prstGeom>
              <a:blipFill>
                <a:blip r:embed="rId2"/>
                <a:stretch>
                  <a:fillRect l="-700" t="-5286" b="-11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30FF5E5-0040-0DC1-F1A2-96323732764B}"/>
              </a:ext>
            </a:extLst>
          </p:cNvPr>
          <p:cNvSpPr txBox="1"/>
          <p:nvPr/>
        </p:nvSpPr>
        <p:spPr>
          <a:xfrm>
            <a:off x="431993" y="7274802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MEX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정의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20E56-DCCF-BFA0-D03D-BB134176F26B}"/>
              </a:ext>
            </a:extLst>
          </p:cNvPr>
          <p:cNvSpPr txBox="1"/>
          <p:nvPr/>
        </p:nvSpPr>
        <p:spPr>
          <a:xfrm>
            <a:off x="431993" y="8170337"/>
            <a:ext cx="17424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MEX(Minimum </a:t>
            </a:r>
            <a:r>
              <a:rPr lang="en-US" altLang="ko-KR" sz="2800" b="1" dirty="0" err="1">
                <a:solidFill>
                  <a:srgbClr val="0070C0"/>
                </a:solidFill>
              </a:rPr>
              <a:t>EXcludant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  <a:r>
              <a:rPr lang="ko-KR" altLang="en-US" sz="2800" b="1" dirty="0">
                <a:solidFill>
                  <a:srgbClr val="0070C0"/>
                </a:solidFill>
              </a:rPr>
              <a:t>란 주어진 숫자 </a:t>
            </a:r>
            <a:r>
              <a:rPr lang="ko-KR" altLang="en-US" sz="2800" b="1" dirty="0">
                <a:solidFill>
                  <a:srgbClr val="FF0000"/>
                </a:solidFill>
              </a:rPr>
              <a:t>집합에서 포함되지 않은 가장 작은 </a:t>
            </a:r>
            <a:r>
              <a:rPr lang="ko-KR" altLang="en-US" sz="2800" b="1" dirty="0" err="1">
                <a:solidFill>
                  <a:srgbClr val="FF0000"/>
                </a:solidFill>
              </a:rPr>
              <a:t>비음수</a:t>
            </a:r>
            <a:r>
              <a:rPr lang="ko-KR" altLang="en-US" sz="2800" b="1" dirty="0">
                <a:solidFill>
                  <a:srgbClr val="FF0000"/>
                </a:solidFill>
              </a:rPr>
              <a:t> 정수</a:t>
            </a:r>
            <a:r>
              <a:rPr lang="ko-KR" altLang="en-US" sz="2800" b="1" dirty="0">
                <a:solidFill>
                  <a:srgbClr val="0070C0"/>
                </a:solidFill>
              </a:rPr>
              <a:t>이다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ex) </a:t>
            </a:r>
            <a:r>
              <a:rPr lang="ko-KR" altLang="en-US" sz="2800" b="1" dirty="0">
                <a:solidFill>
                  <a:srgbClr val="0070C0"/>
                </a:solidFill>
              </a:rPr>
              <a:t>집합 </a:t>
            </a:r>
            <a:r>
              <a:rPr lang="en-US" altLang="ko-KR" sz="2800" b="1" dirty="0">
                <a:solidFill>
                  <a:srgbClr val="0070C0"/>
                </a:solidFill>
              </a:rPr>
              <a:t>{0,1,3}</a:t>
            </a:r>
            <a:r>
              <a:rPr lang="ko-KR" altLang="en-US" sz="2800" b="1" dirty="0">
                <a:solidFill>
                  <a:srgbClr val="0070C0"/>
                </a:solidFill>
              </a:rPr>
              <a:t>의 </a:t>
            </a:r>
            <a:r>
              <a:rPr lang="en-US" altLang="ko-KR" sz="2800" b="1" dirty="0">
                <a:solidFill>
                  <a:srgbClr val="0070C0"/>
                </a:solidFill>
              </a:rPr>
              <a:t>MEX = 2 / </a:t>
            </a:r>
            <a:r>
              <a:rPr lang="ko-KR" altLang="en-US" sz="2800" b="1" dirty="0">
                <a:solidFill>
                  <a:srgbClr val="0070C0"/>
                </a:solidFill>
              </a:rPr>
              <a:t>집합 </a:t>
            </a:r>
            <a:r>
              <a:rPr lang="en-US" altLang="ko-KR" sz="2800" b="1" dirty="0">
                <a:solidFill>
                  <a:srgbClr val="0070C0"/>
                </a:solidFill>
              </a:rPr>
              <a:t>{1,2,3}</a:t>
            </a:r>
            <a:r>
              <a:rPr lang="ko-KR" altLang="en-US" sz="2800" b="1" dirty="0">
                <a:solidFill>
                  <a:srgbClr val="0070C0"/>
                </a:solidFill>
              </a:rPr>
              <a:t>의 </a:t>
            </a:r>
            <a:r>
              <a:rPr lang="en-US" altLang="ko-KR" sz="2800" b="1" dirty="0">
                <a:solidFill>
                  <a:srgbClr val="0070C0"/>
                </a:solidFill>
              </a:rPr>
              <a:t>MEX = 0</a:t>
            </a:r>
          </a:p>
        </p:txBody>
      </p:sp>
    </p:spTree>
    <p:extLst>
      <p:ext uri="{BB962C8B-B14F-4D97-AF65-F5344CB8AC3E}">
        <p14:creationId xmlns:p14="http://schemas.microsoft.com/office/powerpoint/2010/main" val="339521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FD2F7-73CF-1240-3C44-0B976FDF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4ABE2BB-EA87-EBA9-D4BE-E58F26F9C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스프라그</a:t>
            </a:r>
            <a:r>
              <a:rPr kumimoji="1" lang="en-US" altLang="ko-KR" b="1" dirty="0"/>
              <a:t>-</a:t>
            </a:r>
            <a:r>
              <a:rPr kumimoji="1" lang="ko-KR" altLang="en-US" b="1" dirty="0" err="1"/>
              <a:t>그런디</a:t>
            </a:r>
            <a:r>
              <a:rPr kumimoji="1" lang="ko-KR" altLang="en-US" b="1" dirty="0"/>
              <a:t> 정리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15F4B0B-3074-319D-533A-89CADBFB2B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A7C47-5075-A8A1-08DC-074036102348}"/>
              </a:ext>
            </a:extLst>
          </p:cNvPr>
          <p:cNvSpPr txBox="1"/>
          <p:nvPr/>
        </p:nvSpPr>
        <p:spPr>
          <a:xfrm>
            <a:off x="355987" y="1988956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게임의 합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43833-8E03-2434-A273-CB25A06CD3F3}"/>
              </a:ext>
            </a:extLst>
          </p:cNvPr>
          <p:cNvSpPr txBox="1"/>
          <p:nvPr/>
        </p:nvSpPr>
        <p:spPr>
          <a:xfrm>
            <a:off x="355987" y="2884491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여러 개의 독립적 게임을 동시에 </a:t>
            </a:r>
            <a:r>
              <a:rPr lang="ko-KR" altLang="en-US" sz="2800" b="1" dirty="0" err="1">
                <a:solidFill>
                  <a:srgbClr val="0070C0"/>
                </a:solidFill>
              </a:rPr>
              <a:t>진핼하는</a:t>
            </a:r>
            <a:r>
              <a:rPr lang="ko-KR" altLang="en-US" sz="2800" b="1" dirty="0">
                <a:solidFill>
                  <a:srgbClr val="0070C0"/>
                </a:solidFill>
              </a:rPr>
              <a:t> 것으로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플레이어는 자신의 턴에 단 하나의 구성 게임에서만</a:t>
            </a:r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ko-KR" altLang="en-US" sz="2800" b="1" dirty="0">
                <a:solidFill>
                  <a:srgbClr val="0070C0"/>
                </a:solidFill>
              </a:rPr>
              <a:t>이동을 수행할 수 있다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  <a:endParaRPr lang="en-US" altLang="ko-KR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C090F-4F58-5C5B-F8F7-32B7064CE0C7}"/>
              </a:ext>
            </a:extLst>
          </p:cNvPr>
          <p:cNvSpPr txBox="1"/>
          <p:nvPr/>
        </p:nvSpPr>
        <p:spPr>
          <a:xfrm>
            <a:off x="355987" y="4166285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Nim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더미와 동등</a:t>
            </a:r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(equivalence)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06D41-B801-4FDB-B5B3-836647F7BD85}"/>
              </a:ext>
            </a:extLst>
          </p:cNvPr>
          <p:cNvSpPr txBox="1"/>
          <p:nvPr/>
        </p:nvSpPr>
        <p:spPr>
          <a:xfrm>
            <a:off x="355987" y="5061820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게임 상태 </a:t>
            </a:r>
            <a:r>
              <a:rPr lang="en-US" altLang="ko-KR" sz="2800" b="1" dirty="0">
                <a:solidFill>
                  <a:srgbClr val="0070C0"/>
                </a:solidFill>
              </a:rPr>
              <a:t>S</a:t>
            </a:r>
            <a:r>
              <a:rPr lang="ko-KR" altLang="en-US" sz="2800" b="1" dirty="0">
                <a:solidFill>
                  <a:srgbClr val="0070C0"/>
                </a:solidFill>
              </a:rPr>
              <a:t>가 크기 </a:t>
            </a:r>
            <a:r>
              <a:rPr lang="en-US" altLang="ko-KR" sz="2800" b="1" dirty="0">
                <a:solidFill>
                  <a:srgbClr val="0070C0"/>
                </a:solidFill>
              </a:rPr>
              <a:t>m</a:t>
            </a:r>
            <a:r>
              <a:rPr lang="ko-KR" altLang="en-US" sz="2800" b="1" dirty="0">
                <a:solidFill>
                  <a:srgbClr val="0070C0"/>
                </a:solidFill>
              </a:rPr>
              <a:t>인 </a:t>
            </a:r>
            <a:r>
              <a:rPr lang="en-US" altLang="ko-KR" sz="2800" b="1" dirty="0">
                <a:solidFill>
                  <a:srgbClr val="0070C0"/>
                </a:solidFill>
              </a:rPr>
              <a:t>Nim </a:t>
            </a:r>
            <a:r>
              <a:rPr lang="ko-KR" altLang="en-US" sz="2800" b="1" dirty="0">
                <a:solidFill>
                  <a:srgbClr val="0070C0"/>
                </a:solidFill>
              </a:rPr>
              <a:t>더미와 동등하다고 할 때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둘을 결합</a:t>
            </a:r>
            <a:r>
              <a:rPr lang="en-US" altLang="ko-KR" sz="2800" b="1" dirty="0">
                <a:solidFill>
                  <a:srgbClr val="0070C0"/>
                </a:solidFill>
              </a:rPr>
              <a:t>(Disjunctive Sum / </a:t>
            </a:r>
            <a:r>
              <a:rPr lang="en-US" altLang="ko-KR" sz="2800" b="1" dirty="0" err="1">
                <a:solidFill>
                  <a:srgbClr val="0070C0"/>
                </a:solidFill>
              </a:rPr>
              <a:t>xor</a:t>
            </a:r>
            <a:r>
              <a:rPr lang="ko-KR" altLang="en-US" sz="2800" b="1" dirty="0">
                <a:solidFill>
                  <a:srgbClr val="0070C0"/>
                </a:solidFill>
              </a:rPr>
              <a:t>과 동일 개념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  <a:r>
              <a:rPr lang="ko-KR" altLang="en-US" sz="2800" b="1" dirty="0">
                <a:solidFill>
                  <a:srgbClr val="0070C0"/>
                </a:solidFill>
              </a:rPr>
              <a:t>해도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</a:p>
          <a:p>
            <a:r>
              <a:rPr lang="ko-KR" altLang="en-US" sz="2800" b="1" dirty="0">
                <a:solidFill>
                  <a:srgbClr val="0070C0"/>
                </a:solidFill>
              </a:rPr>
              <a:t>항상 첫 번째 플레이어의 승리</a:t>
            </a:r>
            <a:r>
              <a:rPr lang="en-US" altLang="ko-KR" sz="2800" b="1" dirty="0">
                <a:solidFill>
                  <a:srgbClr val="0070C0"/>
                </a:solidFill>
              </a:rPr>
              <a:t>(</a:t>
            </a:r>
            <a:r>
              <a:rPr lang="ko-KR" altLang="en-US" sz="2800" b="1" dirty="0">
                <a:solidFill>
                  <a:srgbClr val="0070C0"/>
                </a:solidFill>
              </a:rPr>
              <a:t>혹은 패배</a:t>
            </a:r>
            <a:r>
              <a:rPr lang="en-US" altLang="ko-KR" sz="2800" b="1" dirty="0">
                <a:solidFill>
                  <a:srgbClr val="0070C0"/>
                </a:solidFill>
              </a:rPr>
              <a:t>) </a:t>
            </a:r>
            <a:r>
              <a:rPr lang="ko-KR" altLang="en-US" sz="2800" b="1" dirty="0">
                <a:solidFill>
                  <a:srgbClr val="0070C0"/>
                </a:solidFill>
              </a:rPr>
              <a:t>여부가 동일하다는 뜻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829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8653D-882F-CA0B-C2E9-211A2EB3D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CCC5FD2-DB01-ADAE-2605-1EB8D102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단일 게임 상태와 </a:t>
            </a:r>
            <a:r>
              <a:rPr kumimoji="1" lang="en-US" altLang="ko-KR" b="1" dirty="0"/>
              <a:t>Nim </a:t>
            </a:r>
            <a:r>
              <a:rPr kumimoji="1" lang="ko-KR" altLang="en-US" b="1" dirty="0"/>
              <a:t>더미의 동등성 증명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6AF9AE5-B8CC-639F-C9A2-FEC850A2E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7C588-AA11-8377-D041-D791A8D14C60}"/>
              </a:ext>
            </a:extLst>
          </p:cNvPr>
          <p:cNvSpPr txBox="1"/>
          <p:nvPr/>
        </p:nvSpPr>
        <p:spPr>
          <a:xfrm>
            <a:off x="431992" y="2653996"/>
            <a:ext cx="1668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주장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무모순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게임 상태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대해서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크기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G(S)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Nim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더미와 게임적으로 동등하다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ABC42D-8E79-B890-B628-7FF0680770AB}"/>
                  </a:ext>
                </a:extLst>
              </p:cNvPr>
              <p:cNvSpPr txBox="1"/>
              <p:nvPr/>
            </p:nvSpPr>
            <p:spPr>
              <a:xfrm>
                <a:off x="431993" y="3639962"/>
                <a:ext cx="1742401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종료 상태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T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가 있다고 가정하자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종료 상태에서는 더 이상 이동이 없으므로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ko-KR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rgbClr val="0070C0"/>
                    </a:solidFill>
                  </a:rPr>
                  <a:t>} =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∅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따라서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G(T) = MEX(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∅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) = 0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- Nim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게임에서 돌 더미의 크기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0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은 더 이상 움직일 수 없는 상태이며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이는 종료 상태와 동일하다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 </a:t>
                </a: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고로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T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는 크기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0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인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더미와 동등하다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ABC42D-8E79-B890-B628-7FF068077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3" y="3639962"/>
                <a:ext cx="17424013" cy="2246769"/>
              </a:xfrm>
              <a:prstGeom prst="rect">
                <a:avLst/>
              </a:prstGeom>
              <a:blipFill>
                <a:blip r:embed="rId2"/>
                <a:stretch>
                  <a:fillRect l="-735" t="-3252" b="-6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27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22B3C-E26E-3222-CAE6-5EDBC3730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891B029-F885-7C6A-16DD-58BD01FB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단일 게임 상태와 </a:t>
            </a:r>
            <a:r>
              <a:rPr kumimoji="1" lang="en-US" altLang="ko-KR" b="1" dirty="0"/>
              <a:t>Nim </a:t>
            </a:r>
            <a:r>
              <a:rPr kumimoji="1" lang="ko-KR" altLang="en-US" b="1" dirty="0"/>
              <a:t>더미의 동등성 증명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5CEBD3-1ADD-46D9-9513-40050AE47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EA9534-9207-DEC7-00A1-4AD2D12377AB}"/>
                  </a:ext>
                </a:extLst>
              </p:cNvPr>
              <p:cNvSpPr txBox="1"/>
              <p:nvPr/>
            </p:nvSpPr>
            <p:spPr>
              <a:xfrm>
                <a:off x="431992" y="3310428"/>
                <a:ext cx="16687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임의의 상태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S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를 고려하자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 S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에서 가능한 다음 상태들을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}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라고 하자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EA9534-9207-DEC7-00A1-4AD2D1237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2" y="3310428"/>
                <a:ext cx="16687414" cy="523220"/>
              </a:xfrm>
              <a:prstGeom prst="rect">
                <a:avLst/>
              </a:prstGeom>
              <a:blipFill>
                <a:blip r:embed="rId2"/>
                <a:stretch>
                  <a:fillRect l="-767" t="-13953" b="-3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24A6C5-8E54-DA86-9635-AEA507DE8C28}"/>
                  </a:ext>
                </a:extLst>
              </p:cNvPr>
              <p:cNvSpPr txBox="1"/>
              <p:nvPr/>
            </p:nvSpPr>
            <p:spPr>
              <a:xfrm>
                <a:off x="431992" y="3953329"/>
                <a:ext cx="115193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1.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하위 상태에 대한 동등성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귀납 가정에 의해 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는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크기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ko-KR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인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더미와 동등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하다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 </a:t>
                </a:r>
                <a:endParaRPr lang="en-US" altLang="ko-KR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24A6C5-8E54-DA86-9635-AEA507DE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2" y="3953329"/>
                <a:ext cx="11519376" cy="954107"/>
              </a:xfrm>
              <a:prstGeom prst="rect">
                <a:avLst/>
              </a:prstGeom>
              <a:blipFill>
                <a:blip r:embed="rId3"/>
                <a:stretch>
                  <a:fillRect l="-1111" t="-8333" b="-12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7A9BAF-B2C7-C0A2-1FBA-4E166A63079B}"/>
                  </a:ext>
                </a:extLst>
              </p:cNvPr>
              <p:cNvSpPr txBox="1"/>
              <p:nvPr/>
            </p:nvSpPr>
            <p:spPr>
              <a:xfrm>
                <a:off x="431992" y="4997820"/>
                <a:ext cx="16655330" cy="1744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2.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상태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S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의 이동과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게임의 관계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- S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에서 한 수를 두어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ko-KR" altLang="en-US" sz="2400" b="1" dirty="0">
                    <a:solidFill>
                      <a:srgbClr val="0070C0"/>
                    </a:solidFill>
                  </a:rPr>
                  <a:t>로 이동하는 것은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크기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ko-KR" sz="2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>
                    <a:solidFill>
                      <a:srgbClr val="0070C0"/>
                    </a:solidFill>
                  </a:rPr>
                  <a:t>인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더미로의 이동과 동일하다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게임에서는 더미의 크기를 줄이는 모든 가능한 이동들이 정의되어 있으며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,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 이를 인해 얻을 수 있는 새 더미 크기들의</a:t>
                </a:r>
                <a:endParaRPr lang="en-US" altLang="ko-KR" sz="24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 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집합은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0070C0"/>
                    </a:solidFill>
                  </a:rPr>
                  <a:t>와 대응된다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 </a:t>
                </a:r>
                <a:endParaRPr lang="en-US" altLang="ko-KR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7A9BAF-B2C7-C0A2-1FBA-4E166A630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2" y="4997820"/>
                <a:ext cx="16655330" cy="1744388"/>
              </a:xfrm>
              <a:prstGeom prst="rect">
                <a:avLst/>
              </a:prstGeom>
              <a:blipFill>
                <a:blip r:embed="rId4"/>
                <a:stretch>
                  <a:fillRect l="-769" t="-4545" r="-146" b="-4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2470B-F8FB-7E5D-4A91-32E26EB1336B}"/>
                  </a:ext>
                </a:extLst>
              </p:cNvPr>
              <p:cNvSpPr txBox="1"/>
              <p:nvPr/>
            </p:nvSpPr>
            <p:spPr>
              <a:xfrm>
                <a:off x="388070" y="6803263"/>
                <a:ext cx="16655330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3. Grundy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수 정의와 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이동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- 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게임에서 현재 더미 크기를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m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이라고 하면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가능한 다음 상태들은 크기가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400" b="1" dirty="0">
                    <a:solidFill>
                      <a:srgbClr val="0070C0"/>
                    </a:solidFill>
                  </a:rPr>
                  <a:t> &lt; m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인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더미로의 이동이다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상태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S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에서 가능한 이동으로 얻을 수 있는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더미들의 크기 집합은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0070C0"/>
                    </a:solidFill>
                  </a:rPr>
                  <a:t>와 같다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따라서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게임의 관점에서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, S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와 동등한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더미의 크기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m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은 이 집합에 포함되지 않는 가장 작은 정수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즉</a:t>
                </a:r>
                <a:endParaRPr lang="en-US" altLang="ko-KR" sz="2400" b="1" dirty="0">
                  <a:solidFill>
                    <a:srgbClr val="0070C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𝒎𝒆𝒙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ko-K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d>
                            <m:dPr>
                              <m:ctrlPr>
                                <a:rPr lang="en-US" altLang="ko-K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 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이것이 바로 정의된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G(S)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와 일치한다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32470B-F8FB-7E5D-4A91-32E26EB13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70" y="6803263"/>
                <a:ext cx="16655330" cy="2431435"/>
              </a:xfrm>
              <a:prstGeom prst="rect">
                <a:avLst/>
              </a:prstGeom>
              <a:blipFill>
                <a:blip r:embed="rId5"/>
                <a:stretch>
                  <a:fillRect l="-769" t="-3008" b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3A2B8DA-10C0-6F71-2025-1614DADA8170}"/>
              </a:ext>
            </a:extLst>
          </p:cNvPr>
          <p:cNvSpPr txBox="1"/>
          <p:nvPr/>
        </p:nvSpPr>
        <p:spPr>
          <a:xfrm>
            <a:off x="431992" y="9272280"/>
            <a:ext cx="16687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귀납법에 의해 상태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크기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G(S)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Num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더미와 동등하다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D3E1F-2E33-5E11-885A-0D299102BA31}"/>
                  </a:ext>
                </a:extLst>
              </p:cNvPr>
              <p:cNvSpPr txBox="1"/>
              <p:nvPr/>
            </p:nvSpPr>
            <p:spPr>
              <a:xfrm>
                <a:off x="431992" y="1928198"/>
                <a:ext cx="166874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귀납 가정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: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임의의 상태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에 대해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가 크기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)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인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Nim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더미와 동등하자고 하자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여기서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는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S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보다 작은 상태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로 갈 수 있는 상태이다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D3E1F-2E33-5E11-885A-0D299102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2" y="1928198"/>
                <a:ext cx="16687414" cy="1077218"/>
              </a:xfrm>
              <a:prstGeom prst="rect">
                <a:avLst/>
              </a:prstGeom>
              <a:blipFill>
                <a:blip r:embed="rId6"/>
                <a:stretch>
                  <a:fillRect l="-950" t="-9040" b="-180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34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6" grpId="0"/>
      <p:bldP spid="7" grpId="0"/>
      <p:bldP spid="8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B513D-89B2-3421-167B-CA7B6607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5A3C627-2D52-2AD7-6F7E-BAFB39C1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게임의 합성과 </a:t>
            </a:r>
            <a:r>
              <a:rPr kumimoji="1" lang="en-US" altLang="ko-KR" b="1" dirty="0"/>
              <a:t>XOR </a:t>
            </a:r>
            <a:r>
              <a:rPr kumimoji="1" lang="ko-KR" altLang="en-US" b="1" dirty="0"/>
              <a:t>연산 증명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BEA9543-ABCE-79E2-DFEB-61CEBEF57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3CABA2-8DE8-355B-1C93-0EDC0B479879}"/>
                  </a:ext>
                </a:extLst>
              </p:cNvPr>
              <p:cNvSpPr txBox="1"/>
              <p:nvPr/>
            </p:nvSpPr>
            <p:spPr>
              <a:xfrm>
                <a:off x="355986" y="1791177"/>
                <a:ext cx="1742401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목표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: </a:t>
                </a:r>
                <a:r>
                  <a:rPr lang="ko-KR" altLang="en-US" sz="2800" b="1" dirty="0" err="1">
                    <a:solidFill>
                      <a:schemeClr val="bg2">
                        <a:lumMod val="10000"/>
                      </a:schemeClr>
                    </a:solidFill>
                  </a:rPr>
                  <a:t>여러개의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독립적인 </a:t>
                </a:r>
                <a:r>
                  <a:rPr lang="ko-KR" altLang="en-US" sz="2800" b="1" dirty="0" err="1">
                    <a:solidFill>
                      <a:schemeClr val="bg2">
                        <a:lumMod val="10000"/>
                      </a:schemeClr>
                    </a:solidFill>
                  </a:rPr>
                  <a:t>무모순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게임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의 합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에 대해</a:t>
                </a:r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・・・</m:t>
                    </m:r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가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성립함을 보이자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3CABA2-8DE8-355B-1C93-0EDC0B479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6" y="1791177"/>
                <a:ext cx="17424013" cy="954107"/>
              </a:xfrm>
              <a:prstGeom prst="rect">
                <a:avLst/>
              </a:prstGeom>
              <a:blipFill>
                <a:blip r:embed="rId2"/>
                <a:stretch>
                  <a:fillRect l="-700" t="-8333"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831137-9877-5ECB-4EA0-50753B0E4ABD}"/>
                  </a:ext>
                </a:extLst>
              </p:cNvPr>
              <p:cNvSpPr txBox="1"/>
              <p:nvPr/>
            </p:nvSpPr>
            <p:spPr>
              <a:xfrm>
                <a:off x="355986" y="3035075"/>
                <a:ext cx="17424013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주장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: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합성 게임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ko-KR" altLang="en-US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크기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인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Nim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게임과 동등하다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endParaRPr lang="en-US" altLang="ko-KR" sz="2800" b="1" dirty="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831137-9877-5ECB-4EA0-50753B0E4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6" y="3035075"/>
                <a:ext cx="17424013" cy="531299"/>
              </a:xfrm>
              <a:prstGeom prst="rect">
                <a:avLst/>
              </a:prstGeom>
              <a:blipFill>
                <a:blip r:embed="rId3"/>
                <a:stretch>
                  <a:fillRect l="-700" t="-13793" b="-321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4C35C8-B406-5E4E-9D46-2DA7A2743E91}"/>
                  </a:ext>
                </a:extLst>
              </p:cNvPr>
              <p:cNvSpPr txBox="1"/>
              <p:nvPr/>
            </p:nvSpPr>
            <p:spPr>
              <a:xfrm>
                <a:off x="399908" y="3722244"/>
                <a:ext cx="1151937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1. Nim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동등성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0070C0"/>
                    </a:solidFill>
                  </a:rPr>
                  <a:t>의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더미 크기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sz="24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0070C0"/>
                    </a:solidFill>
                  </a:rPr>
                  <a:t>의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더미 크기임을 앞서 보였다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더미 크기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더미 크기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라고 볼 수 있다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4C35C8-B406-5E4E-9D46-2DA7A2743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08" y="3722244"/>
                <a:ext cx="11519376" cy="1323439"/>
              </a:xfrm>
              <a:prstGeom prst="rect">
                <a:avLst/>
              </a:prstGeom>
              <a:blipFill>
                <a:blip r:embed="rId4"/>
                <a:stretch>
                  <a:fillRect l="-1112" t="-5991" r="-847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7836A-47CF-F7EB-708B-73DDB28B4D02}"/>
                  </a:ext>
                </a:extLst>
              </p:cNvPr>
              <p:cNvSpPr txBox="1"/>
              <p:nvPr/>
            </p:nvSpPr>
            <p:spPr>
              <a:xfrm>
                <a:off x="399908" y="5287557"/>
                <a:ext cx="1665533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2. Nim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더미의 합성 특성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- 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게임 이론에서 두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더미의 합성 상태는 두 더미를 하나의 게임으로 보는 것과 같다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두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더미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(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(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)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의 합성 상태는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전체적으로 크기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인 하나의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더미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와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	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게임적으로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동등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하다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이 사실은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게임의 기본 성질 중 하나이며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두 더미의 합성 결과는 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XOR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연산을 통해 하나의 더미 크기로 환원된다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A7836A-47CF-F7EB-708B-73DDB28B4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08" y="5287557"/>
                <a:ext cx="16655330" cy="2062103"/>
              </a:xfrm>
              <a:prstGeom prst="rect">
                <a:avLst/>
              </a:prstGeom>
              <a:blipFill>
                <a:blip r:embed="rId5"/>
                <a:stretch>
                  <a:fillRect l="-769" t="-3540" b="-5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F4DAB-8B6F-12BF-C1C9-A889B21A86F8}"/>
                  </a:ext>
                </a:extLst>
              </p:cNvPr>
              <p:cNvSpPr txBox="1"/>
              <p:nvPr/>
            </p:nvSpPr>
            <p:spPr>
              <a:xfrm>
                <a:off x="512203" y="7591534"/>
                <a:ext cx="16655330" cy="1740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3.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동등성 전이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가 두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더미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와 동등하고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가 크기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FF0000"/>
                    </a:solidFill>
                  </a:rPr>
                  <a:t>인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더미와 동등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하다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결론적으로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en-US" altLang="ko-KR" sz="2400" b="1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m:rPr>
                            <m:nor/>
                          </m:rPr>
                          <a:rPr lang="en-US" altLang="ko-KR" sz="2400" b="1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Nim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더미의 크기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이다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이 동등성은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합성 게임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2400" b="1" dirty="0">
                    <a:solidFill>
                      <a:srgbClr val="FF0000"/>
                    </a:solidFill>
                  </a:rPr>
                  <a:t>Grundy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수가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ko-KR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nor/>
                      </m:rPr>
                      <a:rPr lang="en-US" altLang="ko-KR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임을 의미한다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F4DAB-8B6F-12BF-C1C9-A889B21A8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03" y="7591534"/>
                <a:ext cx="16655330" cy="1740285"/>
              </a:xfrm>
              <a:prstGeom prst="rect">
                <a:avLst/>
              </a:prstGeom>
              <a:blipFill>
                <a:blip r:embed="rId6"/>
                <a:stretch>
                  <a:fillRect l="-732" t="-4196" b="-6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61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E8CEF-5BD5-91D3-526A-E4B65266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C1336A1-E94E-38D9-C4EC-1C3B25B3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게임의 합성과 </a:t>
            </a:r>
            <a:r>
              <a:rPr kumimoji="1" lang="en-US" altLang="ko-KR" b="1" dirty="0"/>
              <a:t>XOR </a:t>
            </a:r>
            <a:r>
              <a:rPr kumimoji="1" lang="ko-KR" altLang="en-US" b="1" dirty="0"/>
              <a:t>연산 증명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7EBC5F7-DBB6-D430-DA09-C035E6237A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71B50-455C-706C-18C0-1526750D0303}"/>
                  </a:ext>
                </a:extLst>
              </p:cNvPr>
              <p:cNvSpPr txBox="1"/>
              <p:nvPr/>
            </p:nvSpPr>
            <p:spPr>
              <a:xfrm>
                <a:off x="431993" y="1765994"/>
                <a:ext cx="17424013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귀납 가정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: k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개의 게임에 대해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⊕ </m:t>
                    </m:r>
                    <m:r>
                      <a:rPr lang="ja-JP" altLang="en-US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・・・</m:t>
                    </m:r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이 성립한다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71B50-455C-706C-18C0-1526750D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3" y="1765994"/>
                <a:ext cx="17424013" cy="531299"/>
              </a:xfrm>
              <a:prstGeom prst="rect">
                <a:avLst/>
              </a:prstGeom>
              <a:blipFill>
                <a:blip r:embed="rId2"/>
                <a:stretch>
                  <a:fillRect l="-735" t="-14943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9D42DE-A949-0126-DB57-3E7B5C40595C}"/>
                  </a:ext>
                </a:extLst>
              </p:cNvPr>
              <p:cNvSpPr txBox="1"/>
              <p:nvPr/>
            </p:nvSpPr>
            <p:spPr>
              <a:xfrm>
                <a:off x="431990" y="3439408"/>
                <a:ext cx="12080849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1. k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개의 게임 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p>
                        <m:r>
                          <a:rPr lang="en-US" altLang="ko-KR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800" b="1" dirty="0">
                    <a:solidFill>
                      <a:srgbClr val="0070C0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altLang="ko-KR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:r>
                  <a:rPr lang="ko-KR" altLang="en-US" sz="2400" b="1" dirty="0">
                    <a:solidFill>
                      <a:srgbClr val="0070C0"/>
                    </a:solidFill>
                  </a:rPr>
                  <a:t>귀납 가정에 의해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24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 </m:t>
                    </m:r>
                    <m:r>
                      <a:rPr lang="ja-JP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・・・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400" b="1" dirty="0">
                    <a:solidFill>
                      <a:srgbClr val="0070C0"/>
                    </a:solidFill>
                  </a:rPr>
                  <a:t>임을 알고있다</a:t>
                </a:r>
                <a:r>
                  <a:rPr lang="en-US" altLang="ko-KR" sz="2400" b="1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9D42DE-A949-0126-DB57-3E7B5C405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0" y="3439408"/>
                <a:ext cx="12080849" cy="892552"/>
              </a:xfrm>
              <a:prstGeom prst="rect">
                <a:avLst/>
              </a:prstGeom>
              <a:blipFill>
                <a:blip r:embed="rId3"/>
                <a:stretch>
                  <a:fillRect l="-1060" t="-8163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9831E-42CA-6152-D4D1-8D79162A6FA3}"/>
                  </a:ext>
                </a:extLst>
              </p:cNvPr>
              <p:cNvSpPr txBox="1"/>
              <p:nvPr/>
            </p:nvSpPr>
            <p:spPr>
              <a:xfrm>
                <a:off x="431993" y="2527334"/>
                <a:ext cx="17424013" cy="531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K+1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개의 게임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28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가 있다고 생각하자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69831E-42CA-6152-D4D1-8D79162A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3" y="2527334"/>
                <a:ext cx="17424013" cy="531299"/>
              </a:xfrm>
              <a:prstGeom prst="rect">
                <a:avLst/>
              </a:prstGeom>
              <a:blipFill>
                <a:blip r:embed="rId4"/>
                <a:stretch>
                  <a:fillRect l="-735" t="-14943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705B8-6F7F-7D39-6196-414478A20120}"/>
                  </a:ext>
                </a:extLst>
              </p:cNvPr>
              <p:cNvSpPr txBox="1"/>
              <p:nvPr/>
            </p:nvSpPr>
            <p:spPr>
              <a:xfrm>
                <a:off x="431989" y="4663261"/>
                <a:ext cx="1522510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게임에 대해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앞서 증명한 두 게임합에 대한 결과를 적용한다</a:t>
                </a:r>
                <a:endParaRPr lang="en-US" altLang="ko-KR" sz="2800" b="1" dirty="0">
                  <a:solidFill>
                    <a:srgbClr val="0070C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A705B8-6F7F-7D39-6196-414478A2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9" y="4663261"/>
                <a:ext cx="15225106" cy="892552"/>
              </a:xfrm>
              <a:prstGeom prst="rect">
                <a:avLst/>
              </a:prstGeom>
              <a:blipFill>
                <a:blip r:embed="rId5"/>
                <a:stretch>
                  <a:fillRect l="-841" t="-8904" b="-15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F315E-E8DE-49F8-0E38-E395B26566D0}"/>
                  </a:ext>
                </a:extLst>
              </p:cNvPr>
              <p:cNvSpPr txBox="1"/>
              <p:nvPr/>
            </p:nvSpPr>
            <p:spPr>
              <a:xfrm>
                <a:off x="431988" y="5887114"/>
                <a:ext cx="12080849" cy="204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rgbClr val="0070C0"/>
                    </a:solidFill>
                  </a:rPr>
                  <a:t>3. 2</a:t>
                </a:r>
                <a:r>
                  <a:rPr lang="ko-KR" altLang="en-US" sz="2800" b="1" dirty="0">
                    <a:solidFill>
                      <a:srgbClr val="0070C0"/>
                    </a:solidFill>
                  </a:rPr>
                  <a:t>번식에 귀납 가정의 결과를 대입한다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400" b="1" dirty="0">
                    <a:solidFill>
                      <a:srgbClr val="0070C0"/>
                    </a:solidFill>
                  </a:rPr>
                  <a:t>	-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r>
                          <m:rPr>
                            <m:nor/>
                          </m:rPr>
                          <a:rPr lang="en-US" altLang="ko-KR" sz="2400" b="1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	  </a:t>
                </a:r>
                <a14:m>
                  <m:oMath xmlns:m="http://schemas.openxmlformats.org/officeDocument/2006/math"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=</m:t>
                    </m:r>
                    <m:r>
                      <a:rPr lang="en-US" altLang="ko-K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ko-KR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	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⊕ </m:t>
                        </m:r>
                        <m:r>
                          <a:rPr lang="ja-JP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・・・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ko-KR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ko-KR" sz="2400" b="1" dirty="0">
                    <a:solidFill>
                      <a:srgbClr val="FF0000"/>
                    </a:solidFill>
                  </a:rPr>
                  <a:t>	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 </m:t>
                    </m:r>
                    <m:r>
                      <a:rPr lang="ja-JP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・・・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  <m:r>
                      <a:rPr lang="en-US" altLang="ko-KR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400" b="1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F315E-E8DE-49F8-0E38-E395B2656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8" y="5887114"/>
                <a:ext cx="12080849" cy="2048061"/>
              </a:xfrm>
              <a:prstGeom prst="rect">
                <a:avLst/>
              </a:prstGeom>
              <a:blipFill>
                <a:blip r:embed="rId6"/>
                <a:stretch>
                  <a:fillRect l="-1060" t="-3869" b="-1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8FB771-AC83-AECE-396F-ED322F586276}"/>
                  </a:ext>
                </a:extLst>
              </p:cNvPr>
              <p:cNvSpPr txBox="1"/>
              <p:nvPr/>
            </p:nvSpPr>
            <p:spPr>
              <a:xfrm>
                <a:off x="431988" y="8519419"/>
                <a:ext cx="166874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귀납법에 의해 모든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n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개의 독립 무모순게임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32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32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ko-KR" sz="3200" b="1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에 대해서</a:t>
                </a:r>
                <a:endParaRPr lang="en-US" altLang="ko-KR" sz="3200" b="1" dirty="0">
                  <a:solidFill>
                    <a:schemeClr val="bg2">
                      <a:lumMod val="10000"/>
                    </a:schemeClr>
                  </a:solidFill>
                </a:endParaRPr>
              </a:p>
              <a:p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3200" b="1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32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⊕ </m:t>
                    </m:r>
                    <m:r>
                      <a:rPr lang="ja-JP" altLang="en-US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・・・</m:t>
                    </m:r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3200" b="1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altLang="ko-KR" sz="3200" b="1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1" i="1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sz="3200" b="1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3200" b="1" dirty="0">
                    <a:solidFill>
                      <a:schemeClr val="bg2">
                        <a:lumMod val="10000"/>
                      </a:schemeClr>
                    </a:solidFill>
                  </a:rPr>
                  <a:t>가 성립한다</a:t>
                </a:r>
                <a:r>
                  <a:rPr lang="en-US" altLang="ko-KR" sz="32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8FB771-AC83-AECE-396F-ED322F586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88" y="8519419"/>
                <a:ext cx="16687414" cy="1077218"/>
              </a:xfrm>
              <a:prstGeom prst="rect">
                <a:avLst/>
              </a:prstGeom>
              <a:blipFill>
                <a:blip r:embed="rId7"/>
                <a:stretch>
                  <a:fillRect l="-950" t="-9091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18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기본적인 비트 연산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1EAC81-9E3B-0674-B337-71336C98E716}"/>
              </a:ext>
            </a:extLst>
          </p:cNvPr>
          <p:cNvSpPr txBox="1"/>
          <p:nvPr/>
        </p:nvSpPr>
        <p:spPr>
          <a:xfrm>
            <a:off x="535375" y="1901188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연산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17B00-7850-89F6-20A9-F1E8DEBCA9C2}"/>
              </a:ext>
            </a:extLst>
          </p:cNvPr>
          <p:cNvSpPr txBox="1"/>
          <p:nvPr/>
        </p:nvSpPr>
        <p:spPr>
          <a:xfrm>
            <a:off x="535375" y="3738008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OR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연산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064172-20A5-9651-5BAE-2ECCE572CB40}"/>
              </a:ext>
            </a:extLst>
          </p:cNvPr>
          <p:cNvSpPr txBox="1"/>
          <p:nvPr/>
        </p:nvSpPr>
        <p:spPr>
          <a:xfrm>
            <a:off x="535375" y="5574829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NOT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연산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8C567-CC61-B8BD-9BD6-3478A0A8FE95}"/>
              </a:ext>
            </a:extLst>
          </p:cNvPr>
          <p:cNvSpPr txBox="1"/>
          <p:nvPr/>
        </p:nvSpPr>
        <p:spPr>
          <a:xfrm>
            <a:off x="535375" y="7607265"/>
            <a:ext cx="772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</a:rPr>
              <a:t>XOR </a:t>
            </a:r>
            <a:r>
              <a:rPr lang="ko-KR" altLang="en-US" sz="3600" b="1" dirty="0">
                <a:solidFill>
                  <a:schemeClr val="bg2">
                    <a:lumMod val="10000"/>
                  </a:schemeClr>
                </a:solidFill>
              </a:rPr>
              <a:t>연산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737A8-7246-1CB2-82F4-51F1FFF588C7}"/>
              </a:ext>
            </a:extLst>
          </p:cNvPr>
          <p:cNvSpPr txBox="1"/>
          <p:nvPr/>
        </p:nvSpPr>
        <p:spPr>
          <a:xfrm>
            <a:off x="535375" y="2591160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두 비트</a:t>
            </a:r>
            <a:r>
              <a:rPr lang="en-US" altLang="ko-KR" sz="2800" b="1" dirty="0">
                <a:solidFill>
                  <a:srgbClr val="0070C0"/>
                </a:solidFill>
              </a:rPr>
              <a:t>(</a:t>
            </a:r>
            <a:r>
              <a:rPr lang="ko-KR" altLang="en-US" sz="2800" b="1" dirty="0">
                <a:solidFill>
                  <a:srgbClr val="0070C0"/>
                </a:solidFill>
              </a:rPr>
              <a:t>이진 비트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  <a:r>
              <a:rPr lang="ko-KR" altLang="en-US" sz="2800" b="1" dirty="0">
                <a:solidFill>
                  <a:srgbClr val="0070C0"/>
                </a:solidFill>
              </a:rPr>
              <a:t>를 비교하여 둘 다 </a:t>
            </a:r>
            <a:r>
              <a:rPr lang="en-US" altLang="ko-KR" sz="2800" b="1" dirty="0">
                <a:solidFill>
                  <a:srgbClr val="0070C0"/>
                </a:solidFill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</a:rPr>
              <a:t>인 경우 결과가 </a:t>
            </a:r>
            <a:r>
              <a:rPr lang="en-US" altLang="ko-KR" sz="2800" b="1" dirty="0">
                <a:solidFill>
                  <a:srgbClr val="0070C0"/>
                </a:solidFill>
              </a:rPr>
              <a:t>1, </a:t>
            </a:r>
            <a:r>
              <a:rPr lang="ko-KR" altLang="en-US" sz="2800" b="1" dirty="0">
                <a:solidFill>
                  <a:srgbClr val="0070C0"/>
                </a:solidFill>
              </a:rPr>
              <a:t>나머지는 </a:t>
            </a:r>
            <a:r>
              <a:rPr lang="en-US" altLang="ko-KR" sz="2800" b="1" dirty="0">
                <a:solidFill>
                  <a:srgbClr val="0070C0"/>
                </a:solidFill>
              </a:rPr>
              <a:t>0</a:t>
            </a:r>
            <a:r>
              <a:rPr lang="ko-KR" altLang="en-US" sz="2800" b="1" dirty="0">
                <a:solidFill>
                  <a:srgbClr val="0070C0"/>
                </a:solidFill>
              </a:rPr>
              <a:t>이 되는 연산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</a:rPr>
              <a:t>기호로는 </a:t>
            </a:r>
            <a:r>
              <a:rPr lang="en-US" altLang="ko-KR" sz="2800" b="1" dirty="0">
                <a:solidFill>
                  <a:srgbClr val="0070C0"/>
                </a:solidFill>
              </a:rPr>
              <a:t>&amp;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ex ) 5 (0101) &amp; 3 (0011) = 1 (</a:t>
            </a:r>
            <a:r>
              <a:rPr lang="en-US" altLang="ko-KR" sz="2800" b="1" dirty="0">
                <a:solidFill>
                  <a:srgbClr val="FF0000"/>
                </a:solidFill>
              </a:rPr>
              <a:t>000</a:t>
            </a:r>
            <a:r>
              <a:rPr lang="en-US" altLang="ko-KR" sz="2800" b="1" dirty="0">
                <a:solidFill>
                  <a:srgbClr val="0070C0"/>
                </a:solidFill>
              </a:rPr>
              <a:t>1)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20D68-06D3-3E43-7AF4-8D4A8C7BBB79}"/>
              </a:ext>
            </a:extLst>
          </p:cNvPr>
          <p:cNvSpPr txBox="1"/>
          <p:nvPr/>
        </p:nvSpPr>
        <p:spPr>
          <a:xfrm>
            <a:off x="535375" y="4441798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두 비트</a:t>
            </a:r>
            <a:r>
              <a:rPr lang="en-US" altLang="ko-KR" sz="2800" b="1" dirty="0">
                <a:solidFill>
                  <a:srgbClr val="0070C0"/>
                </a:solidFill>
              </a:rPr>
              <a:t>(</a:t>
            </a:r>
            <a:r>
              <a:rPr lang="ko-KR" altLang="en-US" sz="2800" b="1" dirty="0">
                <a:solidFill>
                  <a:srgbClr val="0070C0"/>
                </a:solidFill>
              </a:rPr>
              <a:t>이진 비트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  <a:r>
              <a:rPr lang="ko-KR" altLang="en-US" sz="2800" b="1" dirty="0">
                <a:solidFill>
                  <a:srgbClr val="0070C0"/>
                </a:solidFill>
              </a:rPr>
              <a:t>를 비교하여 하나라도 </a:t>
            </a:r>
            <a:r>
              <a:rPr lang="en-US" altLang="ko-KR" sz="2800" b="1" dirty="0">
                <a:solidFill>
                  <a:srgbClr val="0070C0"/>
                </a:solidFill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</a:rPr>
              <a:t>인 경우 결과가 </a:t>
            </a:r>
            <a:r>
              <a:rPr lang="en-US" altLang="ko-KR" sz="2800" b="1" dirty="0">
                <a:solidFill>
                  <a:srgbClr val="0070C0"/>
                </a:solidFill>
              </a:rPr>
              <a:t>1, </a:t>
            </a:r>
            <a:r>
              <a:rPr lang="ko-KR" altLang="en-US" sz="2800" b="1" dirty="0">
                <a:solidFill>
                  <a:srgbClr val="0070C0"/>
                </a:solidFill>
              </a:rPr>
              <a:t>나머지는 </a:t>
            </a:r>
            <a:r>
              <a:rPr lang="en-US" altLang="ko-KR" sz="2800" b="1" dirty="0">
                <a:solidFill>
                  <a:srgbClr val="0070C0"/>
                </a:solidFill>
              </a:rPr>
              <a:t>0</a:t>
            </a:r>
            <a:r>
              <a:rPr lang="ko-KR" altLang="en-US" sz="2800" b="1" dirty="0">
                <a:solidFill>
                  <a:srgbClr val="0070C0"/>
                </a:solidFill>
              </a:rPr>
              <a:t>이 되는 연산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</a:rPr>
              <a:t>기호로는 </a:t>
            </a:r>
            <a:r>
              <a:rPr lang="en-US" altLang="ko-KR" sz="2800" b="1" dirty="0">
                <a:solidFill>
                  <a:srgbClr val="0070C0"/>
                </a:solidFill>
              </a:rPr>
              <a:t>|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ex ) 5 (0101) | 3 (0011) = 7 (</a:t>
            </a:r>
            <a:r>
              <a:rPr lang="en-US" altLang="ko-KR" sz="2800" b="1" dirty="0">
                <a:solidFill>
                  <a:srgbClr val="FF0000"/>
                </a:solidFill>
              </a:rPr>
              <a:t>011</a:t>
            </a:r>
            <a:r>
              <a:rPr lang="en-US" altLang="ko-KR" sz="2800" b="1" dirty="0">
                <a:solidFill>
                  <a:srgbClr val="0070C0"/>
                </a:solidFill>
              </a:rPr>
              <a:t>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451CF0-AA0D-9194-E4CB-F1B0E377A34C}"/>
              </a:ext>
            </a:extLst>
          </p:cNvPr>
          <p:cNvSpPr txBox="1"/>
          <p:nvPr/>
        </p:nvSpPr>
        <p:spPr>
          <a:xfrm>
            <a:off x="535374" y="6304956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</a:rPr>
              <a:t>은 </a:t>
            </a:r>
            <a:r>
              <a:rPr lang="en-US" altLang="ko-KR" sz="2800" b="1" dirty="0">
                <a:solidFill>
                  <a:srgbClr val="0070C0"/>
                </a:solidFill>
              </a:rPr>
              <a:t>0</a:t>
            </a:r>
            <a:r>
              <a:rPr lang="ko-KR" altLang="en-US" sz="2800" b="1" dirty="0">
                <a:solidFill>
                  <a:srgbClr val="0070C0"/>
                </a:solidFill>
              </a:rPr>
              <a:t>으로</a:t>
            </a:r>
            <a:r>
              <a:rPr lang="en-US" altLang="ko-KR" sz="2800" b="1" dirty="0">
                <a:solidFill>
                  <a:srgbClr val="0070C0"/>
                </a:solidFill>
              </a:rPr>
              <a:t>, 0</a:t>
            </a:r>
            <a:r>
              <a:rPr lang="ko-KR" altLang="en-US" sz="2800" b="1" dirty="0">
                <a:solidFill>
                  <a:srgbClr val="0070C0"/>
                </a:solidFill>
              </a:rPr>
              <a:t>은 </a:t>
            </a:r>
            <a:r>
              <a:rPr lang="en-US" altLang="ko-KR" sz="2800" b="1" dirty="0">
                <a:solidFill>
                  <a:srgbClr val="0070C0"/>
                </a:solidFill>
              </a:rPr>
              <a:t>1</a:t>
            </a:r>
            <a:r>
              <a:rPr lang="ko-KR" altLang="en-US" sz="2800" b="1" dirty="0">
                <a:solidFill>
                  <a:srgbClr val="0070C0"/>
                </a:solidFill>
              </a:rPr>
              <a:t>로 비트를 반전시키는 연산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</a:rPr>
              <a:t>기호로는 </a:t>
            </a:r>
            <a:r>
              <a:rPr lang="en-US" altLang="ko-KR" sz="2800" b="1" dirty="0">
                <a:solidFill>
                  <a:srgbClr val="0070C0"/>
                </a:solidFill>
              </a:rPr>
              <a:t>~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ex ) ~5 (0101) = 10 (</a:t>
            </a:r>
            <a:r>
              <a:rPr lang="en-US" altLang="ko-KR" sz="2800" b="1" dirty="0">
                <a:solidFill>
                  <a:srgbClr val="FF0000"/>
                </a:solidFill>
              </a:rPr>
              <a:t>1010</a:t>
            </a:r>
            <a:r>
              <a:rPr lang="en-US" altLang="ko-KR" sz="28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746709-642D-2889-5149-55A8CC92163F}"/>
              </a:ext>
            </a:extLst>
          </p:cNvPr>
          <p:cNvSpPr txBox="1"/>
          <p:nvPr/>
        </p:nvSpPr>
        <p:spPr>
          <a:xfrm>
            <a:off x="535373" y="8384225"/>
            <a:ext cx="17424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두 비트를 비교하여 다르면 </a:t>
            </a:r>
            <a:r>
              <a:rPr lang="en-US" altLang="ko-KR" sz="2800" b="1" dirty="0">
                <a:solidFill>
                  <a:srgbClr val="0070C0"/>
                </a:solidFill>
              </a:rPr>
              <a:t>1, </a:t>
            </a:r>
            <a:r>
              <a:rPr lang="ko-KR" altLang="en-US" sz="2800" b="1" dirty="0">
                <a:solidFill>
                  <a:srgbClr val="0070C0"/>
                </a:solidFill>
              </a:rPr>
              <a:t>같으면 </a:t>
            </a:r>
            <a:r>
              <a:rPr lang="en-US" altLang="ko-KR" sz="2800" b="1" dirty="0">
                <a:solidFill>
                  <a:srgbClr val="0070C0"/>
                </a:solidFill>
              </a:rPr>
              <a:t>0</a:t>
            </a:r>
            <a:r>
              <a:rPr lang="ko-KR" altLang="en-US" sz="2800" b="1" dirty="0">
                <a:solidFill>
                  <a:srgbClr val="0070C0"/>
                </a:solidFill>
              </a:rPr>
              <a:t>이 되는 연산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</a:rPr>
              <a:t>기호로는 </a:t>
            </a:r>
            <a:r>
              <a:rPr lang="en-US" altLang="ko-KR" sz="2800" b="1" dirty="0">
                <a:solidFill>
                  <a:srgbClr val="0070C0"/>
                </a:solidFill>
              </a:rPr>
              <a:t>^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ex ) 5 (0101) ^ 3 (0011) = 6 (0</a:t>
            </a:r>
            <a:r>
              <a:rPr lang="en-US" altLang="ko-KR" sz="2800" b="1" dirty="0">
                <a:solidFill>
                  <a:srgbClr val="FF0000"/>
                </a:solidFill>
              </a:rPr>
              <a:t>110</a:t>
            </a:r>
            <a:r>
              <a:rPr lang="en-US" altLang="ko-KR" sz="2800" b="1" dirty="0">
                <a:solidFill>
                  <a:srgbClr val="0070C0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8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비트마스킹에서</a:t>
            </a:r>
            <a:r>
              <a:rPr kumimoji="1" lang="ko-KR" altLang="en-US" b="1" dirty="0"/>
              <a:t> 각 연산의 사용 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A0D47-EDA7-3955-7792-AAF7A1E6B305}"/>
              </a:ext>
            </a:extLst>
          </p:cNvPr>
          <p:cNvSpPr txBox="1"/>
          <p:nvPr/>
        </p:nvSpPr>
        <p:spPr>
          <a:xfrm>
            <a:off x="535375" y="2229800"/>
            <a:ext cx="1668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AND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비트를 확인 할 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/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필요한 비트만 남겨야 할 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3BEA5-FAAC-088F-2FA5-98092A2FE7B9}"/>
              </a:ext>
            </a:extLst>
          </p:cNvPr>
          <p:cNvSpPr txBox="1"/>
          <p:nvPr/>
        </p:nvSpPr>
        <p:spPr>
          <a:xfrm>
            <a:off x="535374" y="3508422"/>
            <a:ext cx="1626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OR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비트를 켤 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(0 -&gt;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EDFCE-0B95-9EAB-92E9-36639E7FE816}"/>
              </a:ext>
            </a:extLst>
          </p:cNvPr>
          <p:cNvSpPr txBox="1"/>
          <p:nvPr/>
        </p:nvSpPr>
        <p:spPr>
          <a:xfrm>
            <a:off x="535375" y="4841886"/>
            <a:ext cx="1650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NOT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비트의 반전이 필요할 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/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보수 연산을 해야 할 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부호 비트도 반전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en-US" altLang="ko-KR" sz="3200" b="1" dirty="0">
                <a:solidFill>
                  <a:srgbClr val="FF0000"/>
                </a:solidFill>
              </a:rPr>
              <a:t>&lt;- </a:t>
            </a:r>
            <a:r>
              <a:rPr lang="ko-KR" altLang="en-US" sz="3200" b="1" dirty="0">
                <a:solidFill>
                  <a:srgbClr val="FF0000"/>
                </a:solidFill>
              </a:rPr>
              <a:t>잘 </a:t>
            </a:r>
            <a:r>
              <a:rPr lang="ko-KR" altLang="en-US" sz="3200" b="1" dirty="0" err="1">
                <a:solidFill>
                  <a:srgbClr val="FF0000"/>
                </a:solidFill>
              </a:rPr>
              <a:t>안씀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C85C6-2A18-1618-4FD6-1D88596513C8}"/>
              </a:ext>
            </a:extLst>
          </p:cNvPr>
          <p:cNvSpPr txBox="1"/>
          <p:nvPr/>
        </p:nvSpPr>
        <p:spPr>
          <a:xfrm>
            <a:off x="535375" y="6257534"/>
            <a:ext cx="1668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XOR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–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값을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스왑할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/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중복된 값을 제거할 때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949EFE-E43C-75C7-D5F6-B086897AA9A3}"/>
                  </a:ext>
                </a:extLst>
              </p:cNvPr>
              <p:cNvSpPr txBox="1"/>
              <p:nvPr/>
            </p:nvSpPr>
            <p:spPr>
              <a:xfrm>
                <a:off x="535374" y="7536156"/>
                <a:ext cx="16687799" cy="1611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accent4"/>
                    </a:solidFill>
                  </a:rPr>
                  <a:t>+) </a:t>
                </a:r>
                <a:r>
                  <a:rPr lang="ko-KR" altLang="en-US" sz="3200" b="1" dirty="0">
                    <a:solidFill>
                      <a:schemeClr val="accent4"/>
                    </a:solidFill>
                  </a:rPr>
                  <a:t>시프트</a:t>
                </a:r>
                <a:r>
                  <a:rPr lang="en-US" altLang="ko-KR" sz="3200" b="1" dirty="0">
                    <a:solidFill>
                      <a:schemeClr val="accent4"/>
                    </a:solidFill>
                  </a:rPr>
                  <a:t> </a:t>
                </a:r>
                <a:r>
                  <a:rPr lang="ko-KR" altLang="en-US" sz="3200" b="1" dirty="0">
                    <a:solidFill>
                      <a:schemeClr val="accent4"/>
                    </a:solidFill>
                  </a:rPr>
                  <a:t>연산 </a:t>
                </a:r>
                <a:r>
                  <a:rPr lang="en-US" altLang="ko-KR" sz="3200" b="1" dirty="0">
                    <a:solidFill>
                      <a:schemeClr val="accent4"/>
                    </a:solidFill>
                  </a:rPr>
                  <a:t>: </a:t>
                </a:r>
                <a:r>
                  <a:rPr lang="ko-KR" altLang="en-US" sz="3200" b="1" dirty="0" err="1">
                    <a:solidFill>
                      <a:schemeClr val="accent4"/>
                    </a:solidFill>
                  </a:rPr>
                  <a:t>어떤수에</a:t>
                </a:r>
                <a:r>
                  <a:rPr lang="ko-KR" altLang="en-US" sz="3200" b="1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ko-KR" sz="3200" b="1" dirty="0">
                    <a:solidFill>
                      <a:schemeClr val="accent4"/>
                    </a:solidFill>
                  </a:rPr>
                  <a:t>2</a:t>
                </a:r>
                <a:r>
                  <a:rPr lang="ko-KR" altLang="en-US" sz="3200" b="1" dirty="0">
                    <a:solidFill>
                      <a:schemeClr val="accent4"/>
                    </a:solidFill>
                  </a:rPr>
                  <a:t>의 거듭제곱을 곱하거나 나눌 때 씀</a:t>
                </a:r>
                <a:r>
                  <a:rPr lang="en-US" altLang="ko-KR" sz="3200" b="1" dirty="0">
                    <a:solidFill>
                      <a:schemeClr val="accent4"/>
                    </a:solidFill>
                  </a:rPr>
                  <a:t>. </a:t>
                </a:r>
                <a:r>
                  <a:rPr lang="ko-KR" altLang="en-US" sz="3200" b="1" dirty="0">
                    <a:solidFill>
                      <a:schemeClr val="accent4"/>
                    </a:solidFill>
                  </a:rPr>
                  <a:t>기호로는 </a:t>
                </a:r>
                <a:r>
                  <a:rPr lang="en-US" altLang="ko-KR" sz="3200" b="1" dirty="0">
                    <a:solidFill>
                      <a:schemeClr val="accent4"/>
                    </a:solidFill>
                  </a:rPr>
                  <a:t>&lt;&lt; / &gt;&gt; </a:t>
                </a:r>
              </a:p>
              <a:p>
                <a:r>
                  <a:rPr lang="en-US" altLang="ko-KR" sz="3200" b="1" dirty="0">
                    <a:solidFill>
                      <a:schemeClr val="accent4"/>
                    </a:solidFill>
                  </a:rPr>
                  <a:t>ex) 1 (00000001) &lt;&lt; 7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accent4"/>
                    </a:solidFill>
                  </a:rPr>
                  <a:t> (10000000)</a:t>
                </a:r>
              </a:p>
              <a:p>
                <a:r>
                  <a:rPr lang="en-US" altLang="ko-KR" sz="3200" b="1" dirty="0">
                    <a:solidFill>
                      <a:schemeClr val="accent4"/>
                    </a:solidFill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1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1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3200" b="1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</m:oMath>
                </a14:m>
                <a:r>
                  <a:rPr lang="en-US" altLang="ko-KR" sz="3200" b="1" dirty="0">
                    <a:solidFill>
                      <a:schemeClr val="accent4"/>
                    </a:solidFill>
                  </a:rPr>
                  <a:t> (10000000) &gt;&gt; 7 = 1 (00000001)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949EFE-E43C-75C7-D5F6-B086897AA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4" y="7536156"/>
                <a:ext cx="16687799" cy="1611852"/>
              </a:xfrm>
              <a:prstGeom prst="rect">
                <a:avLst/>
              </a:prstGeom>
              <a:blipFill>
                <a:blip r:embed="rId2"/>
                <a:stretch>
                  <a:fillRect l="-950" t="-6038" b="-101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6D188-773B-AE4A-535B-A0B013449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AA29678-42B9-740D-29B2-69B84C2A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비트마스킹의</a:t>
            </a:r>
            <a:r>
              <a:rPr lang="ko-KR" altLang="en-US" b="1" dirty="0"/>
              <a:t> 특징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ABB511E-1A00-7C5A-21E5-B4F544572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B15BF-6F6C-423A-2864-0161DF5A1304}"/>
              </a:ext>
            </a:extLst>
          </p:cNvPr>
          <p:cNvSpPr txBox="1"/>
          <p:nvPr/>
        </p:nvSpPr>
        <p:spPr>
          <a:xfrm>
            <a:off x="508518" y="1556893"/>
            <a:ext cx="16366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시간과 공간적으로 효율적이다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비트연산은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CPU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가 하드웨어 수준에서 직접 처리하는 가장 빠른 연산 중 하나이다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(O(1)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보장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비트마스크는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개의 원소를 단일 변수형 변수로 저장할 수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ex) n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32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일 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32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개의 원소 상태를 </a:t>
            </a:r>
            <a:r>
              <a:rPr lang="en-US" altLang="ko-KR" sz="2800" b="1" dirty="0">
                <a:solidFill>
                  <a:srgbClr val="FF0000"/>
                </a:solidFill>
              </a:rPr>
              <a:t>int </a:t>
            </a:r>
            <a:r>
              <a:rPr lang="ko-KR" altLang="en-US" sz="2800" b="1" dirty="0">
                <a:solidFill>
                  <a:srgbClr val="FF0000"/>
                </a:solidFill>
              </a:rPr>
              <a:t>변수 단 하나로 표현 가능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3F396-FD29-0F07-5CBE-C1249BABC948}"/>
              </a:ext>
            </a:extLst>
          </p:cNvPr>
          <p:cNvSpPr txBox="1"/>
          <p:nvPr/>
        </p:nvSpPr>
        <p:spPr>
          <a:xfrm>
            <a:off x="508518" y="3618303"/>
            <a:ext cx="163667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0070C0"/>
                </a:solidFill>
              </a:rPr>
              <a:t>직관적이고 구현이 간단하다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-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비트 연산은 상태 표현과 조작을 논리적으로 간단하게 표현할 수 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ja-JP" altLang="en-US" sz="2800" b="1" dirty="0">
                <a:solidFill>
                  <a:schemeClr val="bg2">
                    <a:lumMod val="10000"/>
                  </a:schemeClr>
                </a:solidFill>
              </a:rPr>
              <a:t>・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특정 상태 추가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: mask |= ( 1 &lt;&lt; k )</a:t>
            </a:r>
            <a:r>
              <a:rPr lang="ja-JP" altLang="en-US" sz="28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ja-JP" sz="28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ja-JP" altLang="en-US" sz="2800" b="1" dirty="0">
                <a:solidFill>
                  <a:schemeClr val="bg2">
                    <a:lumMod val="10000"/>
                  </a:schemeClr>
                </a:solidFill>
              </a:rPr>
              <a:t>・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특정 상태 제거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: mask &amp;= ~( 1 &lt;&lt; k )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ja-JP" altLang="en-US" sz="2800" b="1" dirty="0">
                <a:solidFill>
                  <a:schemeClr val="bg2">
                    <a:lumMod val="10000"/>
                  </a:schemeClr>
                </a:solidFill>
              </a:rPr>
              <a:t>・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특정 상태 확인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: mask &amp; ( 1 &lt;&lt; k )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ja-JP" altLang="en-US" sz="2800" b="1" dirty="0">
                <a:solidFill>
                  <a:schemeClr val="bg2">
                    <a:lumMod val="10000"/>
                  </a:schemeClr>
                </a:solidFill>
              </a:rPr>
              <a:t>・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상태 반전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: mask ^ ( 1 &lt;&lt; k )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D7E399-629B-BE3A-5D4F-21880C6FE260}"/>
                  </a:ext>
                </a:extLst>
              </p:cNvPr>
              <p:cNvSpPr txBox="1"/>
              <p:nvPr/>
            </p:nvSpPr>
            <p:spPr>
              <a:xfrm>
                <a:off x="508518" y="6463462"/>
                <a:ext cx="1636677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solidFill>
                      <a:srgbClr val="0070C0"/>
                    </a:solidFill>
                  </a:rPr>
                  <a:t>대규모 탐색 문제에 유리하다</a:t>
                </a:r>
                <a:r>
                  <a:rPr lang="en-US" altLang="ko-KR" sz="2800" b="1" dirty="0">
                    <a:solidFill>
                      <a:srgbClr val="0070C0"/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	-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특히 </a:t>
                </a:r>
                <a:r>
                  <a:rPr lang="ko-KR" altLang="en-US" sz="2800" b="1" dirty="0" err="1">
                    <a:solidFill>
                      <a:schemeClr val="bg2">
                        <a:lumMod val="10000"/>
                      </a:schemeClr>
                    </a:solidFill>
                  </a:rPr>
                  <a:t>비트마스킹은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크기의 부분 집합을 탐색하는데 최적화 되어있다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	</a:t>
                </a:r>
                <a:r>
                  <a:rPr lang="ja-JP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・</a:t>
                </a:r>
                <a:r>
                  <a:rPr lang="en-US" altLang="ja-JP" sz="2800" b="1" dirty="0">
                    <a:solidFill>
                      <a:schemeClr val="bg2">
                        <a:lumMod val="10000"/>
                      </a:schemeClr>
                    </a:solidFill>
                  </a:rPr>
                  <a:t>n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개의 원소로 이루어진 집합에서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800" b="1" i="1" dirty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크기의 부분 집합을 표현 가능하다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	</a:t>
                </a:r>
                <a:r>
                  <a:rPr lang="ja-JP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・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그래프 탐색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조합 탐색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, </a:t>
                </a:r>
                <a:r>
                  <a:rPr lang="ko-KR" altLang="en-US" sz="2800" b="1" dirty="0">
                    <a:solidFill>
                      <a:schemeClr val="bg2">
                        <a:lumMod val="10000"/>
                      </a:schemeClr>
                    </a:solidFill>
                  </a:rPr>
                  <a:t>최적화 문제에서 엄청난 무기이다</a:t>
                </a:r>
                <a:r>
                  <a:rPr lang="en-US" altLang="ko-KR" sz="2800" b="1" dirty="0">
                    <a:solidFill>
                      <a:schemeClr val="bg2">
                        <a:lumMod val="10000"/>
                      </a:schemeClr>
                    </a:solidFill>
                  </a:rPr>
                  <a:t>.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D7E399-629B-BE3A-5D4F-21880C6FE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" y="6463462"/>
                <a:ext cx="16366774" cy="1815882"/>
              </a:xfrm>
              <a:prstGeom prst="rect">
                <a:avLst/>
              </a:prstGeom>
              <a:blipFill>
                <a:blip r:embed="rId2"/>
                <a:stretch>
                  <a:fillRect l="-745" t="-4027" b="-9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AC3C265-68F3-657B-4D5C-DC4396E094A0}"/>
              </a:ext>
            </a:extLst>
          </p:cNvPr>
          <p:cNvSpPr txBox="1"/>
          <p:nvPr/>
        </p:nvSpPr>
        <p:spPr>
          <a:xfrm>
            <a:off x="508518" y="8339252"/>
            <a:ext cx="163667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원소 개수가 </a:t>
            </a:r>
            <a:r>
              <a:rPr lang="en-US" altLang="ko-KR" sz="2800" b="1" dirty="0">
                <a:solidFill>
                  <a:srgbClr val="FF0000"/>
                </a:solidFill>
              </a:rPr>
              <a:t>64</a:t>
            </a:r>
            <a:r>
              <a:rPr lang="ko-KR" altLang="en-US" sz="2800" b="1" dirty="0">
                <a:solidFill>
                  <a:srgbClr val="FF0000"/>
                </a:solidFill>
              </a:rPr>
              <a:t>개 </a:t>
            </a:r>
            <a:r>
              <a:rPr lang="en-US" altLang="ko-KR" sz="2800" b="1" dirty="0">
                <a:solidFill>
                  <a:srgbClr val="FF0000"/>
                </a:solidFill>
              </a:rPr>
              <a:t>(long long) </a:t>
            </a:r>
            <a:r>
              <a:rPr lang="ko-KR" altLang="en-US" sz="2800" b="1" dirty="0">
                <a:solidFill>
                  <a:srgbClr val="FF0000"/>
                </a:solidFill>
              </a:rPr>
              <a:t>범위를 넘어가는 순간 사용이 불가능하거나 효율이 매우 떨어진다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800" b="1" dirty="0" err="1">
                <a:solidFill>
                  <a:srgbClr val="FF0000"/>
                </a:solidFill>
              </a:rPr>
              <a:t>파이썬의</a:t>
            </a:r>
            <a:r>
              <a:rPr lang="ko-KR" altLang="en-US" sz="2800" b="1" dirty="0">
                <a:solidFill>
                  <a:srgbClr val="FF0000"/>
                </a:solidFill>
              </a:rPr>
              <a:t> 큰 수 연산은 리스트 </a:t>
            </a:r>
            <a:r>
              <a:rPr lang="ko-KR" altLang="en-US" sz="2800" b="1" dirty="0" err="1">
                <a:solidFill>
                  <a:srgbClr val="FF0000"/>
                </a:solidFill>
              </a:rPr>
              <a:t>기반이여서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비트마스킹</a:t>
            </a:r>
            <a:r>
              <a:rPr lang="ko-KR" altLang="en-US" sz="2800" b="1" dirty="0">
                <a:solidFill>
                  <a:srgbClr val="FF0000"/>
                </a:solidFill>
              </a:rPr>
              <a:t> 불가</a:t>
            </a:r>
            <a:r>
              <a:rPr lang="en-US" altLang="ko-KR" sz="2800" b="1" dirty="0">
                <a:solidFill>
                  <a:srgbClr val="FF0000"/>
                </a:solidFill>
              </a:rPr>
              <a:t>, JAVA </a:t>
            </a:r>
            <a:r>
              <a:rPr lang="en-US" altLang="ko-KR" sz="2800" b="1" dirty="0" err="1">
                <a:solidFill>
                  <a:srgbClr val="FF0000"/>
                </a:solidFill>
              </a:rPr>
              <a:t>BigInteger</a:t>
            </a:r>
            <a:r>
              <a:rPr lang="ko-KR" altLang="en-US" sz="2800" b="1" dirty="0">
                <a:solidFill>
                  <a:srgbClr val="FF0000"/>
                </a:solidFill>
              </a:rPr>
              <a:t>은 스트링 기반이라 불가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endParaRPr lang="en-US" altLang="ko-KR" sz="2800" b="1" dirty="0">
              <a:solidFill>
                <a:srgbClr val="FF0000"/>
              </a:solidFill>
            </a:endParaRPr>
          </a:p>
          <a:p>
            <a:r>
              <a:rPr lang="ko-KR" altLang="en-US" sz="2800" b="1" dirty="0">
                <a:solidFill>
                  <a:srgbClr val="FF0000"/>
                </a:solidFill>
              </a:rPr>
              <a:t>또한 연산자 우선순위에 상당히 </a:t>
            </a:r>
            <a:r>
              <a:rPr lang="ko-KR" altLang="en-US" sz="2800" b="1" dirty="0" err="1">
                <a:solidFill>
                  <a:srgbClr val="FF0000"/>
                </a:solidFill>
              </a:rPr>
              <a:t>주의해야한다</a:t>
            </a:r>
            <a:r>
              <a:rPr lang="en-US" altLang="ko-KR" sz="2800" b="1" dirty="0">
                <a:solidFill>
                  <a:srgbClr val="FF0000"/>
                </a:solidFill>
              </a:rPr>
              <a:t>!! (</a:t>
            </a:r>
            <a:r>
              <a:rPr lang="ko-KR" altLang="en-US" sz="2800" b="1" dirty="0">
                <a:solidFill>
                  <a:srgbClr val="FF0000"/>
                </a:solidFill>
              </a:rPr>
              <a:t>괄호로 감싸고 </a:t>
            </a:r>
            <a:r>
              <a:rPr lang="ko-KR" altLang="en-US" sz="2800" b="1" dirty="0" err="1">
                <a:solidFill>
                  <a:srgbClr val="FF0000"/>
                </a:solidFill>
              </a:rPr>
              <a:t>비트마스킹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ko-KR" altLang="en-US" sz="2800" b="1" dirty="0" err="1">
                <a:solidFill>
                  <a:srgbClr val="FF0000"/>
                </a:solidFill>
              </a:rPr>
              <a:t>사용하는것을</a:t>
            </a:r>
            <a:r>
              <a:rPr lang="ko-KR" altLang="en-US" sz="2800" b="1" dirty="0">
                <a:solidFill>
                  <a:srgbClr val="FF0000"/>
                </a:solidFill>
              </a:rPr>
              <a:t> 추천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9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C313-1EFA-93B6-C58D-6099B3EE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13E5619-6516-1189-AC10-1F386E8E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BFB69B2-7A36-8C12-2297-093ED9BE4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9AAEA7-5094-7199-63B3-DCF0C9F15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25" y="1979713"/>
            <a:ext cx="6877147" cy="6553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ED0793-CB48-C347-24FC-39C24B3C0AAF}"/>
              </a:ext>
            </a:extLst>
          </p:cNvPr>
          <p:cNvSpPr txBox="1"/>
          <p:nvPr/>
        </p:nvSpPr>
        <p:spPr>
          <a:xfrm>
            <a:off x="8341895" y="2947464"/>
            <a:ext cx="870150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딱 보면 배열로 구현해도 시간 제한이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널널해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보인다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연산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300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만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*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원소 개수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개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) - &gt; 6000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만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(0.6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초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하지만 배열로 구현하면 시간 초과가 난다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왜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2400" b="1" dirty="0">
                <a:solidFill>
                  <a:srgbClr val="FF0000"/>
                </a:solidFill>
              </a:rPr>
              <a:t>-&gt; </a:t>
            </a:r>
            <a:r>
              <a:rPr lang="ko-KR" altLang="en-US" sz="2400" b="1" dirty="0">
                <a:solidFill>
                  <a:srgbClr val="FF0000"/>
                </a:solidFill>
              </a:rPr>
              <a:t>실제로 한번 </a:t>
            </a:r>
            <a:r>
              <a:rPr lang="ko-KR" altLang="en-US" sz="2400" b="1" dirty="0" err="1">
                <a:solidFill>
                  <a:srgbClr val="FF0000"/>
                </a:solidFill>
              </a:rPr>
              <a:t>연산당</a:t>
            </a:r>
            <a:r>
              <a:rPr lang="ko-KR" altLang="en-US" sz="2400" b="1" dirty="0">
                <a:solidFill>
                  <a:srgbClr val="FF0000"/>
                </a:solidFill>
              </a:rPr>
              <a:t> 최대 </a:t>
            </a:r>
            <a:r>
              <a:rPr lang="en-US" altLang="ko-KR" sz="2400" b="1" dirty="0">
                <a:solidFill>
                  <a:srgbClr val="FF0000"/>
                </a:solidFill>
              </a:rPr>
              <a:t>20</a:t>
            </a:r>
            <a:r>
              <a:rPr lang="ko-KR" altLang="en-US" sz="2400" b="1" dirty="0">
                <a:solidFill>
                  <a:srgbClr val="FF0000"/>
                </a:solidFill>
              </a:rPr>
              <a:t>의 </a:t>
            </a:r>
            <a:r>
              <a:rPr lang="ko-KR" altLang="en-US" sz="2400" b="1" dirty="0" err="1">
                <a:solidFill>
                  <a:srgbClr val="FF0000"/>
                </a:solidFill>
              </a:rPr>
              <a:t>연산량이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 err="1">
                <a:solidFill>
                  <a:srgbClr val="FF0000"/>
                </a:solidFill>
              </a:rPr>
              <a:t>소모되는건</a:t>
            </a:r>
            <a:r>
              <a:rPr lang="ko-KR" altLang="en-US" sz="2400" b="1" dirty="0">
                <a:solidFill>
                  <a:srgbClr val="FF0000"/>
                </a:solidFill>
              </a:rPr>
              <a:t> 맞다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그러나 메모리 접근 비용이 존재하며</a:t>
            </a:r>
            <a:r>
              <a:rPr lang="en-US" altLang="ko-KR" sz="2400" b="1" dirty="0">
                <a:solidFill>
                  <a:srgbClr val="FF0000"/>
                </a:solidFill>
              </a:rPr>
              <a:t>, CPU </a:t>
            </a:r>
            <a:r>
              <a:rPr lang="ko-KR" altLang="en-US" sz="2400" b="1" dirty="0">
                <a:solidFill>
                  <a:srgbClr val="FF0000"/>
                </a:solidFill>
              </a:rPr>
              <a:t>캐시와 메모리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사이 병목 현상으로 인해 </a:t>
            </a:r>
            <a:r>
              <a:rPr lang="ko-KR" altLang="en-US" sz="2400" b="1" dirty="0" err="1">
                <a:solidFill>
                  <a:srgbClr val="FF0000"/>
                </a:solidFill>
              </a:rPr>
              <a:t>연산량이</a:t>
            </a:r>
            <a:r>
              <a:rPr lang="ko-KR" altLang="en-US" sz="2400" b="1" dirty="0">
                <a:solidFill>
                  <a:srgbClr val="FF0000"/>
                </a:solidFill>
              </a:rPr>
              <a:t> 생각보다 더 </a:t>
            </a:r>
            <a:r>
              <a:rPr lang="ko-KR" altLang="en-US" sz="2400" b="1" dirty="0" err="1">
                <a:solidFill>
                  <a:srgbClr val="FF0000"/>
                </a:solidFill>
              </a:rPr>
              <a:t>많아짐</a:t>
            </a:r>
            <a:r>
              <a:rPr lang="en-US" altLang="ko-KR" sz="2400" b="1" dirty="0">
                <a:solidFill>
                  <a:srgbClr val="FF0000"/>
                </a:solidFill>
              </a:rPr>
              <a:t>!</a:t>
            </a:r>
          </a:p>
          <a:p>
            <a:r>
              <a:rPr lang="ko-KR" altLang="en-US" sz="2400" b="1" dirty="0">
                <a:solidFill>
                  <a:srgbClr val="FF0000"/>
                </a:solidFill>
              </a:rPr>
              <a:t>또한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입출력도 해야 하므로 여러가지 변수를 따지면 배열은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이 문제를 해결하기엔 부족하다</a:t>
            </a:r>
            <a:r>
              <a:rPr lang="en-US" altLang="ko-KR" sz="2400" b="1" dirty="0">
                <a:solidFill>
                  <a:srgbClr val="FF0000"/>
                </a:solidFill>
              </a:rPr>
              <a:t>!!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입출력 연산을 빠르게 </a:t>
            </a:r>
            <a:r>
              <a:rPr lang="ko-KR" altLang="en-US" sz="2400" b="1" dirty="0" err="1">
                <a:solidFill>
                  <a:srgbClr val="0070C0"/>
                </a:solidFill>
              </a:rPr>
              <a:t>하는데는</a:t>
            </a:r>
            <a:r>
              <a:rPr lang="ko-KR" altLang="en-US" sz="2400" b="1" dirty="0">
                <a:solidFill>
                  <a:srgbClr val="0070C0"/>
                </a:solidFill>
              </a:rPr>
              <a:t> 상한선이 있으니까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각 연산을 </a:t>
            </a:r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엄청 빠르게 해결하기 위해 무조건 </a:t>
            </a:r>
            <a:r>
              <a:rPr lang="en-US" altLang="ko-KR" sz="2400" b="1" dirty="0">
                <a:solidFill>
                  <a:srgbClr val="0070C0"/>
                </a:solidFill>
              </a:rPr>
              <a:t>O(1)</a:t>
            </a:r>
            <a:r>
              <a:rPr lang="ko-KR" altLang="en-US" sz="2400" b="1" dirty="0">
                <a:solidFill>
                  <a:srgbClr val="0070C0"/>
                </a:solidFill>
              </a:rPr>
              <a:t>이 보장되는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 err="1">
                <a:solidFill>
                  <a:srgbClr val="0070C0"/>
                </a:solidFill>
              </a:rPr>
              <a:t>비트마스킹을</a:t>
            </a:r>
            <a:r>
              <a:rPr lang="ko-KR" altLang="en-US" sz="2400" b="1" dirty="0">
                <a:solidFill>
                  <a:srgbClr val="0070C0"/>
                </a:solidFill>
              </a:rPr>
              <a:t> 쓰면 되겠네</a:t>
            </a:r>
            <a:r>
              <a:rPr lang="en-US" altLang="ko-KR" sz="2400" b="1" dirty="0">
                <a:solidFill>
                  <a:srgbClr val="0070C0"/>
                </a:solidFill>
              </a:rPr>
              <a:t>!! </a:t>
            </a:r>
            <a:r>
              <a:rPr lang="ko-KR" altLang="en-US" sz="2400" b="1" dirty="0">
                <a:solidFill>
                  <a:srgbClr val="0070C0"/>
                </a:solidFill>
              </a:rPr>
              <a:t>원소도 </a:t>
            </a:r>
            <a:r>
              <a:rPr lang="en-US" altLang="ko-KR" sz="2400" b="1" dirty="0">
                <a:solidFill>
                  <a:srgbClr val="0070C0"/>
                </a:solidFill>
              </a:rPr>
              <a:t>20</a:t>
            </a:r>
            <a:r>
              <a:rPr lang="ko-KR" altLang="en-US" sz="2400" b="1" dirty="0">
                <a:solidFill>
                  <a:srgbClr val="0070C0"/>
                </a:solidFill>
              </a:rPr>
              <a:t>개고</a:t>
            </a:r>
            <a:r>
              <a:rPr lang="en-US" altLang="ko-KR" sz="2400" b="1" dirty="0">
                <a:solidFill>
                  <a:srgbClr val="0070C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24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559BA-16B9-D36A-ECB6-8F052FCD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454F5A3-0A55-AE78-863C-08D1D313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D0665AF-9676-4442-17B3-BB01DE55A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B12D0-8C8D-3249-142C-20A2EAA7C770}"/>
              </a:ext>
            </a:extLst>
          </p:cNvPr>
          <p:cNvSpPr txBox="1"/>
          <p:nvPr/>
        </p:nvSpPr>
        <p:spPr>
          <a:xfrm>
            <a:off x="1423387" y="4788763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584EB5-BA8F-14F6-CDF0-AD925C1D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93161"/>
              </p:ext>
            </p:extLst>
          </p:nvPr>
        </p:nvGraphicFramePr>
        <p:xfrm>
          <a:off x="3411272" y="4568080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4BEF0C-EB02-7583-E21F-703466FA88AE}"/>
              </a:ext>
            </a:extLst>
          </p:cNvPr>
          <p:cNvSpPr txBox="1"/>
          <p:nvPr/>
        </p:nvSpPr>
        <p:spPr>
          <a:xfrm>
            <a:off x="8164416" y="5967858"/>
            <a:ext cx="3284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(int S =  0)</a:t>
            </a:r>
          </a:p>
        </p:txBody>
      </p:sp>
    </p:spTree>
    <p:extLst>
      <p:ext uri="{BB962C8B-B14F-4D97-AF65-F5344CB8AC3E}">
        <p14:creationId xmlns:p14="http://schemas.microsoft.com/office/powerpoint/2010/main" val="31426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01453-4951-8EF2-131F-32D8D41D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2D97E5F-EA66-06CB-A933-EAD4447C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9261A75-DA09-7E0E-BAB3-406AE7349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5F250-41B0-63BD-4817-4B0F69BAFD57}"/>
              </a:ext>
            </a:extLst>
          </p:cNvPr>
          <p:cNvSpPr txBox="1"/>
          <p:nvPr/>
        </p:nvSpPr>
        <p:spPr>
          <a:xfrm>
            <a:off x="1599850" y="342780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91643C1-E339-C146-8CDF-1A8D2DB36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37825"/>
              </p:ext>
            </p:extLst>
          </p:nvPr>
        </p:nvGraphicFramePr>
        <p:xfrm>
          <a:off x="3587735" y="3207119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6C0E23-B2AE-67ED-AF8D-94782A6F5E01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add 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BEDA5-CC74-0267-42D9-223103EEFC2A}"/>
              </a:ext>
            </a:extLst>
          </p:cNvPr>
          <p:cNvSpPr txBox="1"/>
          <p:nvPr/>
        </p:nvSpPr>
        <p:spPr>
          <a:xfrm>
            <a:off x="770021" y="7067410"/>
            <a:ext cx="15838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추가하는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비트를 켜기 위해서는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OR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연산이 적합하다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 = S | (1 &lt;&lt; 7)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하여 비트를 켜주자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  <a:r>
              <a:rPr lang="en-US" altLang="ko-KR" sz="3200" b="1" dirty="0">
                <a:solidFill>
                  <a:srgbClr val="FF0000"/>
                </a:solidFill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</a:rPr>
              <a:t>시프트 연산으로 켤 비트를 지정하는 방식</a:t>
            </a:r>
            <a:r>
              <a:rPr lang="en-US" altLang="ko-KR" sz="32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83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93D06-E8C5-7497-078B-A2408AED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0D535AD-7A90-BDB0-A949-F25933FB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비트마스킹</a:t>
            </a:r>
            <a:r>
              <a:rPr lang="ko-KR" altLang="en-US" b="1" dirty="0"/>
              <a:t> 활용 </a:t>
            </a:r>
            <a:r>
              <a:rPr lang="en-US" altLang="ko-KR" b="1" dirty="0"/>
              <a:t>– </a:t>
            </a:r>
            <a:r>
              <a:rPr lang="ko-KR" altLang="en-US" b="1" dirty="0"/>
              <a:t>집합 편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097EACB-5654-E744-C501-46DDFB18A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40766-FF64-24FE-2EC6-DD7CFDE59D0A}"/>
              </a:ext>
            </a:extLst>
          </p:cNvPr>
          <p:cNvSpPr txBox="1"/>
          <p:nvPr/>
        </p:nvSpPr>
        <p:spPr>
          <a:xfrm>
            <a:off x="1599850" y="3427802"/>
            <a:ext cx="156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2">
                    <a:lumMod val="10000"/>
                  </a:schemeClr>
                </a:solidFill>
              </a:rPr>
              <a:t>int S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C9D444E-9D1A-09EF-4597-14F742AFA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892300"/>
              </p:ext>
            </p:extLst>
          </p:nvPr>
        </p:nvGraphicFramePr>
        <p:xfrm>
          <a:off x="3587735" y="3207119"/>
          <a:ext cx="12791260" cy="114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563">
                  <a:extLst>
                    <a:ext uri="{9D8B030D-6E8A-4147-A177-3AD203B41FA5}">
                      <a16:colId xmlns:a16="http://schemas.microsoft.com/office/drawing/2014/main" val="23148052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40823922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9452039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263646452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8513527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5354735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982399807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18226228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898593359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89693036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33499832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72969333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25000418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01299367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898341811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936109216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18580897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3579183200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2928552735"/>
                    </a:ext>
                  </a:extLst>
                </a:gridCol>
                <a:gridCol w="639563">
                  <a:extLst>
                    <a:ext uri="{9D8B030D-6E8A-4147-A177-3AD203B41FA5}">
                      <a16:colId xmlns:a16="http://schemas.microsoft.com/office/drawing/2014/main" val="161839395"/>
                    </a:ext>
                  </a:extLst>
                </a:gridCol>
              </a:tblGrid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89520"/>
                  </a:ext>
                </a:extLst>
              </a:tr>
              <a:tr h="5746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048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6AB56F-A08E-96E8-B434-BFD7C3BBDFE3}"/>
              </a:ext>
            </a:extLst>
          </p:cNvPr>
          <p:cNvSpPr txBox="1"/>
          <p:nvPr/>
        </p:nvSpPr>
        <p:spPr>
          <a:xfrm>
            <a:off x="770021" y="7067410"/>
            <a:ext cx="15838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집합에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추가하는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비트를 켜기 위해서는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OR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연산이 적합하다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S = S | (1 &lt;&lt; 10)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하여 비트를 켜주자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F65F1-D429-4595-022B-CC2A8EA78685}"/>
              </a:ext>
            </a:extLst>
          </p:cNvPr>
          <p:cNvSpPr txBox="1"/>
          <p:nvPr/>
        </p:nvSpPr>
        <p:spPr>
          <a:xfrm>
            <a:off x="770021" y="6248220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add 10</a:t>
            </a:r>
          </a:p>
        </p:txBody>
      </p:sp>
    </p:spTree>
    <p:extLst>
      <p:ext uri="{BB962C8B-B14F-4D97-AF65-F5344CB8AC3E}">
        <p14:creationId xmlns:p14="http://schemas.microsoft.com/office/powerpoint/2010/main" val="8837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2307</TotalTime>
  <Words>3174</Words>
  <Application>Microsoft Office PowerPoint</Application>
  <PresentationFormat>사용자 지정</PresentationFormat>
  <Paragraphs>681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Spica Neue P</vt:lpstr>
      <vt:lpstr>Spica Neue P Bold</vt:lpstr>
      <vt:lpstr>Spica Neue P Light</vt:lpstr>
      <vt:lpstr>游ゴシック</vt:lpstr>
      <vt:lpstr>Arial</vt:lpstr>
      <vt:lpstr>Cambria Math</vt:lpstr>
      <vt:lpstr>Wingdings</vt:lpstr>
      <vt:lpstr>Uranus - Contents</vt:lpstr>
      <vt:lpstr>Uranus - No Header</vt:lpstr>
      <vt:lpstr>Uranus - Free Layout</vt:lpstr>
      <vt:lpstr>비트마스킹</vt:lpstr>
      <vt:lpstr>목차</vt:lpstr>
      <vt:lpstr>기본적인 비트 연산</vt:lpstr>
      <vt:lpstr>비트마스킹에서 각 연산의 사용 방법</vt:lpstr>
      <vt:lpstr>비트마스킹의 특징</vt:lpstr>
      <vt:lpstr>비트마스킹 활용 – 집합 편</vt:lpstr>
      <vt:lpstr>비트마스킹 활용 – 집합 편</vt:lpstr>
      <vt:lpstr>비트마스킹 활용 – 집합 편</vt:lpstr>
      <vt:lpstr>비트마스킹 활용 – 집합 편</vt:lpstr>
      <vt:lpstr>비트마스킹 활용 – 집합 편</vt:lpstr>
      <vt:lpstr>비트마스킹 활용 – 집합 편</vt:lpstr>
      <vt:lpstr>비트마스킹 활용 – 집합 편</vt:lpstr>
      <vt:lpstr>비트마스킹 활용 – 집합 편</vt:lpstr>
      <vt:lpstr>비트마스킹 활용 – 집합 편</vt:lpstr>
      <vt:lpstr>비트마스킹 활용 – 집합 편</vt:lpstr>
      <vt:lpstr>비트마스킹 활용 – 부분 집합 탐색편</vt:lpstr>
      <vt:lpstr>비트마스킹 활용 – 부분 집합 탐색편</vt:lpstr>
      <vt:lpstr>비트마스킹 활용 – 부분 집합 탐색편</vt:lpstr>
      <vt:lpstr>비트마스킹 활용 – 부분 집합 탐색편</vt:lpstr>
      <vt:lpstr>비트마스킹 활용 – 부분 집합 탐색편</vt:lpstr>
      <vt:lpstr>비트마스킹 활용 – 부분 집합 탐색편</vt:lpstr>
      <vt:lpstr>Nim 게임 이란</vt:lpstr>
      <vt:lpstr>Nim 게임의 예시</vt:lpstr>
      <vt:lpstr>스프라그-그런디 정리</vt:lpstr>
      <vt:lpstr>스프라그-그런디 정리</vt:lpstr>
      <vt:lpstr>단일 게임 상태와 Nim 더미의 동등성 증명</vt:lpstr>
      <vt:lpstr>단일 게임 상태와 Nim 더미의 동등성 증명</vt:lpstr>
      <vt:lpstr>게임의 합성과 XOR 연산 증명</vt:lpstr>
      <vt:lpstr>게임의 합성과 XOR 연산 증명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138</cp:revision>
  <dcterms:created xsi:type="dcterms:W3CDTF">2016-06-18T12:18:23Z</dcterms:created>
  <dcterms:modified xsi:type="dcterms:W3CDTF">2025-01-12T11:40:37Z</dcterms:modified>
</cp:coreProperties>
</file>