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4"/>
  </p:notesMasterIdLst>
  <p:sldIdLst>
    <p:sldId id="260" r:id="rId4"/>
    <p:sldId id="267" r:id="rId5"/>
    <p:sldId id="366" r:id="rId6"/>
    <p:sldId id="393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375" r:id="rId22"/>
    <p:sldId id="409" r:id="rId23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4" y="12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최소 신장 트리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CC76-C3A7-DC01-69EE-896FD22C6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8441D16-9014-78AB-8635-7EC50F72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5B24736-0259-3CF0-91E9-34DC2C1D6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7FE25F1-8438-880A-6F4B-6BFA232A0C58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AB9F65-A7C5-47EC-1C93-6B0488285CE6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B3AC6CE-25D5-8908-F66E-D5FF23B7A7A0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63C810-CF3E-EAC8-010C-CCCAB6628F28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2C5001-772F-DFAE-66DB-30AEDEADF794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4DC8929-2BE8-3C0F-B73D-21D4CE19DE47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1533C3E-D0DB-4310-3F12-E00E95D2AF25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22C7D9-F3F1-4558-2FFA-A1DF887E80CD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CE50A5-FF8D-C1C6-7D9E-7DD6EFFBA38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C1EFDC9-6CEF-E407-D24A-8BB88D211C6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241725-3C78-F28D-8BE4-F8316C3036B1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9B7AA85-1C0A-EE46-545A-DEF49967416A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CB315B7-CC16-FB83-B1B7-01363C1C7E8C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7C928C-7D5F-8D39-D0CC-783E16418FE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EA57FE9-6186-7EC4-273E-B374B9886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92595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643B2B3-5057-1E5A-FF46-7B81CF16772D}"/>
              </a:ext>
            </a:extLst>
          </p:cNvPr>
          <p:cNvGraphicFramePr>
            <a:graphicFrameLocks noGrp="1"/>
          </p:cNvGraphicFramePr>
          <p:nvPr/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D84F3F4-8E98-D462-30E7-A1FACD366524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FDD9D-45C9-3AC4-F37A-8C59C93F3324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36B413-4C4C-7185-C5EB-1FCDBE4F2174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89E199-9CD0-88BA-4D9C-3217834553F9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1C689F-A672-C80C-F57C-74CE048795BA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EE3B3B-40BD-C99A-F84D-4998AF9388EF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729983-5279-5C73-B2A3-78A5FA581858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2616BD-CFF2-D579-186D-3ADB003E2F4C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2480B-8AF2-CF50-D59A-7F4EEFBFD679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3 | sum : 6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1F9FFFC-C631-56EE-24AD-7A4D90C5E470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22824E-5E39-F7F1-D2C2-1E2B5A531904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440E16A-3933-73D4-9590-02B74A90F23A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AD8C0C-6340-E475-2FA7-CE951F21152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A7C86B4-E76C-A03B-8A22-5D382B81A0BF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8C19D-33F5-F24E-75A5-402B7945E3B1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4 – 5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E941F-2371-10E1-EFFA-79B35E8B8129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같은 컴포넌트 내에 존재 하지 않으므로 사이클을 형성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분리집합으로 정점을 병합한 후에 현재 간선을 택해준다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선택한 간선은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합계는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E1EA88-6B23-EA82-66B5-54664F7A63CF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91991" y="2863177"/>
            <a:ext cx="754381" cy="4994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3B1C5AC-68DE-82D2-0F44-BE1334646F14}"/>
              </a:ext>
            </a:extLst>
          </p:cNvPr>
          <p:cNvSpPr/>
          <p:nvPr/>
        </p:nvSpPr>
        <p:spPr>
          <a:xfrm>
            <a:off x="2798300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4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19E1A-9C96-B9F4-20BE-D6E914655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D5A26F5-1401-E590-EA07-DDEB3E29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7BFBDC-1043-E89F-CF92-694248306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B5B468-B884-06F9-D828-0C41A092DE17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01B85D-DEF9-D227-20EB-D49C4D2E6912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598AA8C-0B86-CEA7-6474-741B17133B15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67FB99-8548-3013-68E1-CD9DE2396CA5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AAF2B5-80D5-F96C-829A-953A0AD3C30E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0EB938B-8775-7C25-6532-62120F73D7F5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9113AC-ADA0-0659-9B79-8FD0E3B5CCBB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3E12A6-BAF6-1AE7-043C-370B53D8C26C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28282EB-00E5-3660-4CD2-24D5AC342956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BA295D-DBBF-DCFD-6A95-9C1DDCEF8C2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9CBEB-DDB7-D349-EE44-ADE08E85E238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88BF40-2FBA-ACF6-361E-8297EDD3656C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BAB3EC0-19DC-E892-BB6F-D5E464F949EE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302E45-BC88-DE65-4519-9646CE582882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DBC35E9-DBF9-1DC5-9BA4-CB63918F3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59778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FF15E3B-F615-D160-CECB-409B03F1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922"/>
              </p:ext>
            </p:extLst>
          </p:nvPr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63A0C9D-34F6-A37F-15D5-4BA9748E274F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80CB99-B346-4BC9-D309-5C22FA06AAEB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5611DC-8058-486D-FB93-66594F574BDB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57DA4D-E15F-F51B-D425-D23A5024840C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9AC20B-762F-D607-7F54-402699DD5C90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EA0752-B73B-44C3-CD27-A2D128DB3246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306475-D742-3C9E-E0D9-069030DF58E6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607903-2C36-BBD7-1904-571792424DFF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C4AC0-B5DB-21E4-C60D-0C525BFA35B7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3 | sum : 6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387A034-5621-F82A-937A-AE244130644A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C24816-0108-A9BB-E0BB-015841C162AC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57D5A85-C859-E42F-B972-ECCA3C770419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9DCA11-4810-3028-3705-30CF47F19AB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5EC4BCE-D374-E1F0-1534-25ED8B38CF93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ACB18A-1169-53C4-5EEC-5630F0AD3FB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91991" y="2863177"/>
            <a:ext cx="754381" cy="4994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BCC8E34B-7500-52E3-F3DD-FB14A0F2AF21}"/>
              </a:ext>
            </a:extLst>
          </p:cNvPr>
          <p:cNvSpPr/>
          <p:nvPr/>
        </p:nvSpPr>
        <p:spPr>
          <a:xfrm>
            <a:off x="2798300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5DB2F-6E00-7E0B-2DB2-840FC3774B00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1 – 3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FC5C8-DA14-678E-4033-ED8E35EB7E95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잇는 가중치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간선을 추가하려고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분리집합을 이용해서 두 집합이 어떤 컴포넌트에 있는지 알아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0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90C98-F21E-C4DE-A316-5EA908905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9DD2085-E26E-4D05-562A-4B70E729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B3D7AE6-7884-F919-A8DE-1A6DB8416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6D3088-2E53-B6F2-5D8B-A4BC625AA423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7E6AFF-3CA6-F6BE-3165-D9649D5B8B8A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C82DE9C-44D9-6C26-BE6D-06817879CF57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904F967-8CE5-871C-40DB-9578CFC4EDEC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1153DA-C2B1-332A-00DD-1012BB059AC9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1E7FED-DF8A-A63A-3610-C2BDEFC2CA05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B0866C-330D-6C1C-3A0F-09133AB7FCB2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7655D98-4D33-FC94-A69C-170F3B4CFF0E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D9B6A1-E511-4472-0AF8-A47E3AB4B09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DFE096-E9EF-2E65-E1CF-B2109290A10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1BA6C1-8B4B-BB80-93AE-B53D73DA93F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7465693-2BB9-D93E-8873-3007B1B1D650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B5A7F6-2A01-66A5-34C1-6D0540E1990B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D2103A-68BD-9A98-4F0C-418BED7175E0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408BADC-7879-10A7-B637-519349630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2289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0EE135A-C8E9-D3C1-E30E-CDA2A55B4ACD}"/>
              </a:ext>
            </a:extLst>
          </p:cNvPr>
          <p:cNvGraphicFramePr>
            <a:graphicFrameLocks noGrp="1"/>
          </p:cNvGraphicFramePr>
          <p:nvPr/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C27E349-C757-E680-3C45-6A434F0AD92D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A93FA9-2BEF-0845-E0ED-6E693EB8E49C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72193C-E61E-20BA-9AFE-7A6DC676811A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83150D-F93E-04A2-027E-8C568539373D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000241-A6E2-4871-DECB-B2BBC4CD5D18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F50331-03FE-5D40-11BA-17589D08D32E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E531D3-E0DB-E706-0399-E57A7EF42BAF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0F3FB-CFAC-16B3-8A7D-64694D26C066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88780-6F9A-D342-0A48-04351B8866DB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4 | sum : 10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E81ADE-1E33-1682-7292-23A4BCA4B967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9C523B-7E4C-771D-7693-1A9550A64B46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6B03C9E-3330-87F1-3D8B-3760618CB48A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804DBE-CBB3-4F64-8793-893D273B17E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5B9E3F6-84B7-B1CF-E774-E5F6C9388409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7EFBFF-D71F-6081-320A-7DFFD81B3737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91991" y="2863177"/>
            <a:ext cx="754381" cy="4994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5AD14EF8-00EE-F39D-B00A-2B7B3E2A77FA}"/>
              </a:ext>
            </a:extLst>
          </p:cNvPr>
          <p:cNvSpPr/>
          <p:nvPr/>
        </p:nvSpPr>
        <p:spPr>
          <a:xfrm>
            <a:off x="2798300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A0953-877F-6A29-DA13-998D21BC5C5D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1 – 3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B4AFC-E5AD-F167-22F2-4FC682DC4303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같은 컴포넌트 내에 존재 하지 않으므로 사이클을 형성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분리집합으로 정점을 병합한 후에 현재 간선을 택해준다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선택한 간선은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합계는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824B9B-4CA6-557D-9B4E-FA3D535A413C}"/>
              </a:ext>
            </a:extLst>
          </p:cNvPr>
          <p:cNvCxnSpPr>
            <a:cxnSpLocks/>
            <a:stCxn id="4" idx="6"/>
            <a:endCxn id="30" idx="0"/>
          </p:cNvCxnSpPr>
          <p:nvPr/>
        </p:nvCxnSpPr>
        <p:spPr>
          <a:xfrm>
            <a:off x="2411257" y="2588381"/>
            <a:ext cx="1672798" cy="852097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E154F9-AEE7-938C-A3D6-F6B1FF7114D9}"/>
              </a:ext>
            </a:extLst>
          </p:cNvPr>
          <p:cNvSpPr/>
          <p:nvPr/>
        </p:nvSpPr>
        <p:spPr>
          <a:xfrm>
            <a:off x="3676854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7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6322-316C-F99F-C765-207661C62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5C3A556-E830-1175-6207-54F0F332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3DD1C32-484F-03C4-B8DC-3E33AA264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E937A9-7040-AFB5-9DA8-A75205AA3C08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39A57F-2F73-1478-EC2D-7779EE3BEE33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240AF42-1E20-EAA3-04E9-3E7D13CE744B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98F06C-6345-4B6F-93FA-F0602ED3F4B1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D52267F-F11A-284E-98F8-96B7A906F6DD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4D98F7-0BA7-A194-6FE4-031FA8CF1BDB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E32171-9327-5D8E-B1F9-1C0D3EFF9C9C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F6EFBC-9798-DCE5-EDD8-6311BD5C44F3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64DC84-C002-BCF2-D235-CE1FA07B6886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3EBEC0-6BFF-1EA9-A34D-95811AF9F83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0DCBB1-55DD-5772-B31D-ECD3AAA5D712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3AF0F4C-FBAF-DD22-2F6D-A51810D2AC00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0D0B86A-FACC-2A85-A940-5B9DE115F8DD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B815D8-FDF9-4E4D-2AE0-9FB592228DD3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71092A8-6A97-7BCB-0B32-554409BB8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24003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F877B45-0053-07A3-B457-8D1E8BA38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90524"/>
              </p:ext>
            </p:extLst>
          </p:nvPr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78716D1-E889-4EA1-9481-C3E0A721D4F9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1AEFB3-9ACD-A334-F1A4-665D4FABDB14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BBAAA6-284B-012B-E4DD-DD6094CE0376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7A45B7-622D-7127-6658-D5CA54A97310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690082-835D-76C9-7FEA-65FEE58A7103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7F954F-CDEC-CC74-4A70-C880C37A4C33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A4D55E-6B9A-2C02-69C7-F55FE8F3B98D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69BE8E-1796-4C8D-6689-C2D2375D3CFB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610E-2A44-2D6E-E553-11584A823033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4 | sum : 10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687256A-F1F8-277A-7EC8-C50A45E7049F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D3A6AC-C8BE-68D3-7344-0E4A06BF3F31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C7C5AA7-E305-D33D-F5BB-010624AF00A8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B4837A-DE73-59F2-9C07-08EC056BE7C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AF04441-7308-E5AA-F743-331444E98B95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2C1495-112D-157F-48AA-0D5EC7EF8B27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91991" y="2863177"/>
            <a:ext cx="754381" cy="4994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6EF51607-5C3F-0007-A151-8ED02B430E5C}"/>
              </a:ext>
            </a:extLst>
          </p:cNvPr>
          <p:cNvSpPr/>
          <p:nvPr/>
        </p:nvSpPr>
        <p:spPr>
          <a:xfrm>
            <a:off x="2798300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A61407-D42E-FC7B-0C6F-3FCF35CEF266}"/>
              </a:ext>
            </a:extLst>
          </p:cNvPr>
          <p:cNvCxnSpPr>
            <a:cxnSpLocks/>
            <a:stCxn id="4" idx="6"/>
            <a:endCxn id="30" idx="0"/>
          </p:cNvCxnSpPr>
          <p:nvPr/>
        </p:nvCxnSpPr>
        <p:spPr>
          <a:xfrm>
            <a:off x="2411257" y="2588381"/>
            <a:ext cx="1672798" cy="852097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F56AF95-567A-A456-1103-CE8D12A851D9}"/>
              </a:ext>
            </a:extLst>
          </p:cNvPr>
          <p:cNvSpPr/>
          <p:nvPr/>
        </p:nvSpPr>
        <p:spPr>
          <a:xfrm>
            <a:off x="3676854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8590A-183C-C5CB-CE66-9E6507E91906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2 – 4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F172C-D003-69FF-930E-76BB9FB61CE0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잇는 가중치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간선을 추가하려고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분리집합을 이용해서 두 집합이 어떤 컴포넌트에 있는지 알아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157B8-AC1E-0D56-6FA9-476D8B8E6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2CE1E11-C7FB-D646-D0E5-34EBBDC2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FCDB23E-DCE6-D9F9-8705-E42C8B1D2E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1F6103-2916-6648-C7A1-8503E64EA6D6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F5D8A9-CD92-3F1D-4E7E-5240BBC7E11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DB90DEB-63D4-45A1-80A0-0A81997F4544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1E0C00-66B6-81F0-01BA-22B5A25EFC50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B6C9FD-D8D0-08A2-661F-F5CA216FDE69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AF94AE-D73F-98DF-7915-4E9BD2D4973A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56A2BB-2520-5089-AB24-0A920E6E9F5E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6E95AF-2029-329A-4593-E05A883A80E0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7FD82F-8F09-C148-1918-C3AA4EB5A22A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133DD6-09A1-553B-C345-3C4BC4CFF34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9185339-6D59-8141-298F-3DA1BE7B83EB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473FB1-E5AB-7035-8828-17DC39764754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937DF2-A729-D0AF-AE32-307E25E7AB2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D19A0F-6CAD-A941-4E28-28C918A1AC3A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B7712CC-D3C4-A8AB-3111-8305A0371DA7}"/>
              </a:ext>
            </a:extLst>
          </p:cNvPr>
          <p:cNvGraphicFramePr>
            <a:graphicFrameLocks noGrp="1"/>
          </p:cNvGraphicFramePr>
          <p:nvPr/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884E0F00-C3F6-E5A8-2CF3-3AAADB6D9C80}"/>
              </a:ext>
            </a:extLst>
          </p:cNvPr>
          <p:cNvGraphicFramePr>
            <a:graphicFrameLocks noGrp="1"/>
          </p:cNvGraphicFramePr>
          <p:nvPr/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E11F81F-6E85-595C-7A27-C46071B39518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A4CD2C-B31B-E112-7364-09CFC341E80C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47DC6-2F2B-0ECA-B10D-5A7B61413597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5A5909-5FAE-D8AB-B454-7C5B488FD843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E7907F-91BC-49DC-F8DA-2C8525E9DFC3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27DC5-5A21-49E4-7D61-FE9C60ABC68B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0EFCE-3DA2-BDA2-B13A-9FD144D7710E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26A424-093D-195F-731D-AB8D2C338202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F13A0-85AE-C273-3D01-BC8E955771D6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4 | sum : 10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B4C3A85-F603-3CD6-FD3A-EB39BEBAD8B6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952DD4-B3DE-1E4C-DD58-436BB08E9C21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0554F71-CE1B-628E-D05E-A6BCF55C9E78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4119FFC-FD7A-DD65-9F30-E1E9BD51E1A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3C2927E-1518-E402-B530-549E9978A42F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0C6262-0A45-CEB1-FEDC-AEB3C3EE392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91991" y="2863177"/>
            <a:ext cx="754381" cy="4994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A4E2E2A-3B4A-AF6B-3DBE-F47DE70B8CF3}"/>
              </a:ext>
            </a:extLst>
          </p:cNvPr>
          <p:cNvSpPr/>
          <p:nvPr/>
        </p:nvSpPr>
        <p:spPr>
          <a:xfrm>
            <a:off x="2798300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463E1F-99BA-C2EC-B258-E16C8306A156}"/>
              </a:ext>
            </a:extLst>
          </p:cNvPr>
          <p:cNvCxnSpPr>
            <a:cxnSpLocks/>
            <a:stCxn id="4" idx="6"/>
            <a:endCxn id="30" idx="0"/>
          </p:cNvCxnSpPr>
          <p:nvPr/>
        </p:nvCxnSpPr>
        <p:spPr>
          <a:xfrm>
            <a:off x="2411257" y="2588381"/>
            <a:ext cx="1672798" cy="852097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81C6EA16-75A0-B8C4-15B5-CC8A6042C69E}"/>
              </a:ext>
            </a:extLst>
          </p:cNvPr>
          <p:cNvSpPr/>
          <p:nvPr/>
        </p:nvSpPr>
        <p:spPr>
          <a:xfrm>
            <a:off x="3676854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C3131-1595-62CD-38C0-63E1B5DC8DB2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2 – 4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9DEC4-1008-D9A2-E14D-30140C75F70D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번은 같은 컴포넌트 내에 존재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신장 트리 자체가 사이클을 허용 하지 않는 구조이므로 뒤에 있는 간선들 보다 가중치가 작지만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간선은 고를 수가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무시하고 다음으로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7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3016-EA1B-1C73-0CB8-0A04DA985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DBD3613-4E5D-04E9-E4DF-7F0A6DD2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E603659-F46F-FBDF-EDE9-3D1B0852C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614332B-8304-B33C-523E-2246A19F704A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B9003E-1251-AD7D-5FD0-3B04D799D4B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A1BD2D-8EF0-6B88-0D7F-9F1CCC1CD5E9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841354-AA8E-5813-314B-297442EDE667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86B2D4F-7ACB-D170-720D-D1BC3E0542F3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E2A47F-23E5-18D6-1AFC-2F63E8C5DC0B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F916569-D6A8-58CC-8145-939D2A3BC303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3A7270-396B-056B-B23C-D5A799BB6558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31AEB0-ACCD-C92C-B233-21039211E9B9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F9D555-A640-5495-1442-D2F072BE07D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E04286A-A28E-F6F4-2B55-982FAAF113A1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1F639F4-74EE-1251-70EF-468F449AF434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2CEC63-3275-AAFC-8797-4C2E3DB2CBFA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FB3443-485C-C07E-16B2-CD65E21FEE42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25D53C0-A7DA-59C7-D568-F50203354188}"/>
              </a:ext>
            </a:extLst>
          </p:cNvPr>
          <p:cNvGraphicFramePr>
            <a:graphicFrameLocks noGrp="1"/>
          </p:cNvGraphicFramePr>
          <p:nvPr/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97CA107-8A2E-DA1E-050A-EF85A454B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5246"/>
              </p:ext>
            </p:extLst>
          </p:nvPr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032AB21-EF1B-1D06-A6AF-E7FBF0F51C3E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DA1768-79A0-5D19-518C-258ACB78CD7D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4359E0-FF54-6411-9429-5C32D63372F8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C13D27-26B4-7033-77DC-C25472F2A534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48B55D-90E1-45FD-DE05-21A323368AB4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78903F-4D20-4B20-3F07-740969F853A7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B839D0-3F4E-5677-4BFA-6F34138F1509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5C74B4-0408-5604-D2F9-FED07314D164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85C33-DEF2-C474-6CF9-0D1D520C4C95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4 | sum : 10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7543644-3AEB-E659-A595-E0557E47E1C2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26B157-5149-7414-BF90-D96385A0D84A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5065797-03CD-6008-CA85-A988224F8A4D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737062-0B19-793E-5BC7-92F02D66046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1F53E1C-AFEE-CBD0-9FE5-2C68AE7533BA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125D86-0966-D127-85F3-4DB90D49B32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91991" y="2863177"/>
            <a:ext cx="754381" cy="4994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52D3880-3432-BCA8-5D3D-68FFDCCC6ED8}"/>
              </a:ext>
            </a:extLst>
          </p:cNvPr>
          <p:cNvSpPr/>
          <p:nvPr/>
        </p:nvSpPr>
        <p:spPr>
          <a:xfrm>
            <a:off x="2798300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8EE5095-3395-8AF6-08B3-B201512CA7D5}"/>
              </a:ext>
            </a:extLst>
          </p:cNvPr>
          <p:cNvCxnSpPr>
            <a:cxnSpLocks/>
            <a:stCxn id="4" idx="6"/>
            <a:endCxn id="30" idx="0"/>
          </p:cNvCxnSpPr>
          <p:nvPr/>
        </p:nvCxnSpPr>
        <p:spPr>
          <a:xfrm>
            <a:off x="2411257" y="2588381"/>
            <a:ext cx="1672798" cy="852097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87570B1F-E14A-76ED-28E0-2DA68012AAF0}"/>
              </a:ext>
            </a:extLst>
          </p:cNvPr>
          <p:cNvSpPr/>
          <p:nvPr/>
        </p:nvSpPr>
        <p:spPr>
          <a:xfrm>
            <a:off x="3676854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C3AB4-CC73-31F2-1B2B-89DA360FB2A2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5 – 6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B5346-B93A-6196-B695-5B268C0D70E9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잇는 가중치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간선을 추가하려고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분리집합을 이용해서 두 집합이 어떤 컴포넌트에 있는지 알아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9CC5D-FB46-5886-BC75-7F1A2293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D733D1-0D0E-71BD-D45E-604C2A33E5AE}"/>
              </a:ext>
            </a:extLst>
          </p:cNvPr>
          <p:cNvCxnSpPr>
            <a:cxnSpLocks/>
          </p:cNvCxnSpPr>
          <p:nvPr/>
        </p:nvCxnSpPr>
        <p:spPr>
          <a:xfrm>
            <a:off x="2291991" y="2481943"/>
            <a:ext cx="2758980" cy="84930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E66A6B28-F071-F4AB-5E98-BBAB3720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F22AA1F-385D-7F13-5FDA-7F49B9FCF6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DF52D1-754C-223B-1867-DAB8149A26AC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3CC3F0-5A55-C440-B142-D85230B8766A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17B1F90-8E5D-A44A-7F00-6BC44AFB4E6F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2AF560-8914-FA85-A646-BF2CDAAA184A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696AA4-437A-EFAF-D321-953DF6924FAD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8B945A9-35C1-6AC2-E8EF-5B44438FCF53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C97563-69A4-8BFD-7B12-55F824EAA088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97BC22-C441-2DD0-D70A-79CC7375AE07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A1D992-E3B0-8887-0DD7-7657E1F024CA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A609CD-32BA-D911-0583-5F909B2C923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15C71FF-C413-6CC0-F927-29C844E23137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AD3EF0-C82E-188D-900C-9188040DDA08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58C144-D108-9C08-1A04-C87A138F92AA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CC502B-3378-832F-2662-0D08691A541D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A985F0C-955E-9D43-858E-442F2A3C1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17290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8C5CBAE4-497B-8FB2-098C-C1A5C4C81270}"/>
              </a:ext>
            </a:extLst>
          </p:cNvPr>
          <p:cNvGraphicFramePr>
            <a:graphicFrameLocks noGrp="1"/>
          </p:cNvGraphicFramePr>
          <p:nvPr/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817F76A0-9F03-4F9A-C0C9-C1E24C47980B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E8C987-E5AF-4CFA-C138-749223ABAC0E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86E861-8598-0CF7-C859-31D5500E9D79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338410-32AA-B2D0-B3DC-1EF361570D99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E3CFC9-7651-B749-78BA-2A410C5E9D99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C6FE57-1631-50B3-953E-41D9493B243F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08CEAC-1DA0-F4E3-2BE6-FC6D09662C59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A13F0A-C5CF-7F71-EAB1-57A1B328DB78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C8681-C60D-9536-36F2-6410F4437D9B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5 | sum : 17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D216F1-F344-2AEC-73C4-9B4D9653077F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AC141C-421A-D189-63CF-A9937992349A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C86CE94-D4E0-7B66-69FF-BE23B4A4482F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DCDD01-A770-4D64-B84B-9F0DC76FC62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49945622-3F36-B90B-38A4-E73C374FA1E0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ADD4F7-75D8-2D11-003B-1BE1B40EC25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91991" y="2863177"/>
            <a:ext cx="754381" cy="4994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6A02DD6-911B-F7D1-F1CC-901EC67E157C}"/>
              </a:ext>
            </a:extLst>
          </p:cNvPr>
          <p:cNvSpPr/>
          <p:nvPr/>
        </p:nvSpPr>
        <p:spPr>
          <a:xfrm>
            <a:off x="2798300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8A4CD8-9727-2740-DDCD-9C1448C876D0}"/>
              </a:ext>
            </a:extLst>
          </p:cNvPr>
          <p:cNvCxnSpPr>
            <a:cxnSpLocks/>
            <a:stCxn id="4" idx="6"/>
            <a:endCxn id="30" idx="0"/>
          </p:cNvCxnSpPr>
          <p:nvPr/>
        </p:nvCxnSpPr>
        <p:spPr>
          <a:xfrm>
            <a:off x="2411257" y="2588381"/>
            <a:ext cx="1672798" cy="852097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5F9722F-8CAC-7D99-F390-14FE857CC17F}"/>
              </a:ext>
            </a:extLst>
          </p:cNvPr>
          <p:cNvSpPr/>
          <p:nvPr/>
        </p:nvSpPr>
        <p:spPr>
          <a:xfrm>
            <a:off x="3676854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4D924-E19A-738D-0728-6A785730A828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5 – 6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A56C0-10F2-1022-3063-794219846ECC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같은 컴포넌트 내에 존재 하지 않으므로 사이클을 형성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분리집합으로 정점을 병합한 후에 현재 간선을 택해준다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선택한 간선은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합계는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C00257D-CD3E-507C-7793-6D5719BCA5AB}"/>
              </a:ext>
            </a:extLst>
          </p:cNvPr>
          <p:cNvSpPr/>
          <p:nvPr/>
        </p:nvSpPr>
        <p:spPr>
          <a:xfrm>
            <a:off x="4778001" y="32877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8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" grpId="0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ED697-5BF1-F887-E38D-2E3CD0B9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B3F4F6-EB80-8589-F39D-62C3AC6CBB57}"/>
              </a:ext>
            </a:extLst>
          </p:cNvPr>
          <p:cNvCxnSpPr>
            <a:cxnSpLocks/>
          </p:cNvCxnSpPr>
          <p:nvPr/>
        </p:nvCxnSpPr>
        <p:spPr>
          <a:xfrm>
            <a:off x="2291991" y="2481943"/>
            <a:ext cx="2758980" cy="84930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063D4928-A01C-CD5D-55A8-21266ED0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549B21E-9D7C-AFBD-FFBF-1035F4D81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629B29-B1C3-2633-03EC-7B2DC20FA2B2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5C7CAC-835A-CDD4-D49E-4DD1EFE6C34F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1330A94-D32E-E664-A774-5DB616A3635C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C186EC-1270-95CD-D46A-38605DA68DC7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69E0D7-785D-BB9E-269E-D7AE96106793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650705-ECA3-E6FC-B98B-BD9D6C2ED67D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4DA2055-9779-7B6F-7473-E1F54D640F0C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5FADF6-6228-B1DD-4559-32D009F9E37E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C18017-2D54-4F5F-D6C7-B91C8122CC2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379B22-BA92-B4D3-77CE-A04C472CF51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78EB33-265F-15FD-58D5-9238AEF5DE27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16287B-29A2-63A5-0872-7F823D9C0663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0FD823-5F05-DCDE-D46A-99CA2D888D60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A007657-F540-ACD2-D295-53CE61C6189D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81ECC70-7A48-CC1C-B5A7-5AE2C3E8B04D}"/>
              </a:ext>
            </a:extLst>
          </p:cNvPr>
          <p:cNvGraphicFramePr>
            <a:graphicFrameLocks noGrp="1"/>
          </p:cNvGraphicFramePr>
          <p:nvPr/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0668F5C-FD6B-E01E-0024-187BD234713A}"/>
              </a:ext>
            </a:extLst>
          </p:cNvPr>
          <p:cNvGraphicFramePr>
            <a:graphicFrameLocks noGrp="1"/>
          </p:cNvGraphicFramePr>
          <p:nvPr/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A0861FD-7C46-A141-748B-A468A25520CF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C053F0-62FB-4EE5-610F-A031B5FBE240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1F27F5-1BFC-4BC6-2325-0A61CC2F9D0F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371EAC-2468-70D4-D9BB-54C523693C17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D693B4-F2FF-73C5-0D28-62886A677991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F48468-B74C-E041-D14F-07861B75E4EE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33AD9E-F49B-174E-E96A-DC7D951A7359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D20076-0B73-FEA4-7863-E18B5D7D65BA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3749B-6F2B-0881-4577-E15AB5C69E94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5 | sum : 17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1ACBCDC-35A1-D83B-E000-D2AC91DF7DF3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11E7CE-3462-237C-61C3-2DFC2D198DC7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04C0CCD-F380-09DB-C715-7AF68DF234B2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D2A83D-B87C-E407-363E-E4B9896EF9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AB03244-B9CF-F797-6E11-3E1B0364A993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81BB5F-01E6-B537-937C-2EF8685AE77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91991" y="2863177"/>
            <a:ext cx="754381" cy="4994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5A6AA0E3-3330-65C6-A6E6-EF3FFB5B33C9}"/>
              </a:ext>
            </a:extLst>
          </p:cNvPr>
          <p:cNvSpPr/>
          <p:nvPr/>
        </p:nvSpPr>
        <p:spPr>
          <a:xfrm>
            <a:off x="2798300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6AFBBD-2258-CFF3-2039-4623A62DFAC2}"/>
              </a:ext>
            </a:extLst>
          </p:cNvPr>
          <p:cNvCxnSpPr>
            <a:cxnSpLocks/>
            <a:stCxn id="4" idx="6"/>
            <a:endCxn id="30" idx="0"/>
          </p:cNvCxnSpPr>
          <p:nvPr/>
        </p:nvCxnSpPr>
        <p:spPr>
          <a:xfrm>
            <a:off x="2411257" y="2588381"/>
            <a:ext cx="1672798" cy="852097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99E9E56-6CCD-F204-AD70-A5A6547A7522}"/>
              </a:ext>
            </a:extLst>
          </p:cNvPr>
          <p:cNvSpPr/>
          <p:nvPr/>
        </p:nvSpPr>
        <p:spPr>
          <a:xfrm>
            <a:off x="3676854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61385-DCA0-4AA3-78C5-204929744849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5 – 6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3DB99-1CF0-88F4-776C-AA9C7C15F5C7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같은 컴포넌트 내에 존재 하지 않으므로 사이클을 형성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분리집합으로 정점을 병합한 후에 현재 간선을 택해준다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선택한 간선은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합계는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BC1B521-32F1-6BED-3CF3-B5188B146067}"/>
              </a:ext>
            </a:extLst>
          </p:cNvPr>
          <p:cNvSpPr/>
          <p:nvPr/>
        </p:nvSpPr>
        <p:spPr>
          <a:xfrm>
            <a:off x="4778001" y="32877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6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B43EB-FD58-E05C-D3D1-8D3D5EF2B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EF7B7E-0521-F62F-47C0-A06C169E85F3}"/>
              </a:ext>
            </a:extLst>
          </p:cNvPr>
          <p:cNvCxnSpPr>
            <a:cxnSpLocks/>
          </p:cNvCxnSpPr>
          <p:nvPr/>
        </p:nvCxnSpPr>
        <p:spPr>
          <a:xfrm>
            <a:off x="2291991" y="2481943"/>
            <a:ext cx="2758980" cy="84930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F7AB9911-B003-8104-8774-1E15CDA8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E11ACCF-6B5C-2CC1-9056-343983DAB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BF7A5B-0EAA-E4D5-A29E-9793F68C3195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1BAD844-F1F9-1D35-DF79-9CB7D94CAABD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288717-208B-B963-B3D5-741A4BDA184A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385882-2BE5-DB03-9109-412583ED0957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18B71F-0772-3609-BFD1-E39860CCB3CD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EFD3B4E-E243-32BB-18F9-1C778B873214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926906-0C3B-7D8A-5F81-306865AABB89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C4F0D4-441F-FEDF-DD62-9F4565807CA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E637B12-763A-7800-73B3-7E1FCA5A807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5DCF2A-F995-540D-E90C-60E266DB3EF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EDA662B-C0CF-6138-B7C0-7A6E8CE76B54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DA9BD17-ED45-9E8C-DB9D-913EBB5D2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7808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DE2DEC4-5BAC-86EB-0DBD-6F760E3007BA}"/>
              </a:ext>
            </a:extLst>
          </p:cNvPr>
          <p:cNvGraphicFramePr>
            <a:graphicFrameLocks noGrp="1"/>
          </p:cNvGraphicFramePr>
          <p:nvPr/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DBF9B1B1-2DF3-ED2E-433B-33580C6EA4E6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11CBC9-BCBA-8B5C-DA05-4E1B838480F1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F72BB5-555A-316B-284F-7F9536EE9F0C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B4633-9C0C-C5BF-3CFB-665D35AFD245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B8B798-BB68-D41D-14A4-8EA8857895FC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59EED-2B43-B57A-1F43-763F905E24A7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5 | sum : 17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19228FF-26D7-97AE-016C-9DEF4DEDD360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6CB84D7-C4CC-26F0-4E4D-CB2D7751F1D3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8A19E00-50BC-4C76-1F12-B365C7727906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1FC57A-FB23-0E25-1987-41EF669C175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0ED4D1F-31E3-EE90-679B-93331706F82B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951971-648F-D3C6-0F01-3DDB5C1EE77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91991" y="2863177"/>
            <a:ext cx="754381" cy="4994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121A816-B172-1E77-7FF3-D595D3F1577B}"/>
              </a:ext>
            </a:extLst>
          </p:cNvPr>
          <p:cNvSpPr/>
          <p:nvPr/>
        </p:nvSpPr>
        <p:spPr>
          <a:xfrm>
            <a:off x="2798300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557FC3D-2C94-EDEF-9C07-86E50BD899E2}"/>
              </a:ext>
            </a:extLst>
          </p:cNvPr>
          <p:cNvCxnSpPr>
            <a:cxnSpLocks/>
            <a:stCxn id="4" idx="6"/>
            <a:endCxn id="30" idx="0"/>
          </p:cNvCxnSpPr>
          <p:nvPr/>
        </p:nvCxnSpPr>
        <p:spPr>
          <a:xfrm>
            <a:off x="2411257" y="2588381"/>
            <a:ext cx="1672798" cy="852097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B935B86-87F1-ECA6-5B2D-F9FF434A52AB}"/>
              </a:ext>
            </a:extLst>
          </p:cNvPr>
          <p:cNvSpPr/>
          <p:nvPr/>
        </p:nvSpPr>
        <p:spPr>
          <a:xfrm>
            <a:off x="3676854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2B865-EDD0-7B81-8247-CDF289E62536}"/>
              </a:ext>
            </a:extLst>
          </p:cNvPr>
          <p:cNvSpPr txBox="1"/>
          <p:nvPr/>
        </p:nvSpPr>
        <p:spPr>
          <a:xfrm>
            <a:off x="137263" y="7534724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정점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–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개가 되었으므로 종료한다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신장 트리는 위와 같이 형성 되었으며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가중치의 합은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최소이다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그런데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왜 간선을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개만 골라도 되는지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가중치 작은 것 부터 골라도 되는지 궁금하지 않은가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32F3964-EFB0-3D2D-7698-687ADAD4B83B}"/>
              </a:ext>
            </a:extLst>
          </p:cNvPr>
          <p:cNvSpPr/>
          <p:nvPr/>
        </p:nvSpPr>
        <p:spPr>
          <a:xfrm>
            <a:off x="4778001" y="32877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2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8" grpId="0"/>
      <p:bldP spid="49" grpId="0"/>
      <p:bldP spid="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6D188-773B-AE4A-535B-A0B013449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AA29678-42B9-740D-29B2-69B84C2A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신장 트리의 간선은 항상 </a:t>
            </a:r>
            <a:r>
              <a:rPr lang="en-US" altLang="ko-KR" b="1" dirty="0"/>
              <a:t>V - 1</a:t>
            </a:r>
            <a:r>
              <a:rPr lang="ko-KR" altLang="en-US" b="1" dirty="0"/>
              <a:t>개인가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ABB511E-1A00-7C5A-21E5-B4F544572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7E399-629B-BE3A-5D4F-21880C6FE260}"/>
              </a:ext>
            </a:extLst>
          </p:cNvPr>
          <p:cNvSpPr txBox="1"/>
          <p:nvPr/>
        </p:nvSpPr>
        <p:spPr>
          <a:xfrm>
            <a:off x="189204" y="1702777"/>
            <a:ext cx="1636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가정 </a:t>
            </a:r>
            <a:r>
              <a:rPr lang="en-US" altLang="ko-KR" sz="2800" b="1" dirty="0">
                <a:solidFill>
                  <a:srgbClr val="0070C0"/>
                </a:solidFill>
              </a:rPr>
              <a:t>: </a:t>
            </a:r>
            <a:r>
              <a:rPr lang="ko-KR" altLang="en-US" sz="2800" b="1" dirty="0">
                <a:solidFill>
                  <a:srgbClr val="0070C0"/>
                </a:solidFill>
              </a:rPr>
              <a:t>신장 트리의 간선 수가 </a:t>
            </a:r>
            <a:r>
              <a:rPr lang="en-US" altLang="ko-KR" sz="2800" b="1" dirty="0">
                <a:solidFill>
                  <a:srgbClr val="0070C0"/>
                </a:solidFill>
              </a:rPr>
              <a:t>V - 1</a:t>
            </a:r>
            <a:r>
              <a:rPr lang="ko-KR" altLang="en-US" sz="2800" b="1" dirty="0">
                <a:solidFill>
                  <a:srgbClr val="0070C0"/>
                </a:solidFill>
              </a:rPr>
              <a:t>개가 아닐 수가 있다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211D5-9B6F-DDC4-0985-2CE363F58BA5}"/>
              </a:ext>
            </a:extLst>
          </p:cNvPr>
          <p:cNvSpPr txBox="1"/>
          <p:nvPr/>
        </p:nvSpPr>
        <p:spPr>
          <a:xfrm>
            <a:off x="189204" y="2610183"/>
            <a:ext cx="178085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Case#1</a:t>
            </a:r>
            <a:r>
              <a:rPr lang="ko-KR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: </a:t>
            </a:r>
            <a:r>
              <a:rPr lang="ko-KR" altLang="en-US" sz="2800" b="1" dirty="0">
                <a:solidFill>
                  <a:srgbClr val="0070C0"/>
                </a:solidFill>
              </a:rPr>
              <a:t>간선 수가 </a:t>
            </a:r>
            <a:r>
              <a:rPr lang="en-US" altLang="ko-KR" sz="2800" b="1" dirty="0">
                <a:solidFill>
                  <a:srgbClr val="0070C0"/>
                </a:solidFill>
              </a:rPr>
              <a:t>V -1</a:t>
            </a:r>
            <a:r>
              <a:rPr lang="ko-KR" altLang="en-US" sz="2800" b="1" dirty="0">
                <a:solidFill>
                  <a:srgbClr val="0070C0"/>
                </a:solidFill>
              </a:rPr>
              <a:t>개 보다 적다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	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트리는 사이클이 없는 연결 그래프이다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트리의 정점 수가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V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일 때 간선 수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(E)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V - 1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개로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이는 트리의 기본 성질 중 하나이다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트리의 간선 수가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V – 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개보다 적으면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모든 정점을 연결하기에 충분한 간선이 부족하다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따라서 트리가 연결 그래프의 조건을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	 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만족하지 못하게 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신장 트리는 원본 그래프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모든 정점을 포함하는 연결 그래프로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트리와 비슷한 형태를 가진다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이때 간선이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V – 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 보다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	   	 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적으면 모든 간선을 연결 할 수 없으므로 연결 그래프를 형성할 수 없으며 이는 신장 트리의 정의에 모순된다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8DDD8-4BEF-B529-8F7D-10C75EA833FC}"/>
              </a:ext>
            </a:extLst>
          </p:cNvPr>
          <p:cNvSpPr txBox="1"/>
          <p:nvPr/>
        </p:nvSpPr>
        <p:spPr>
          <a:xfrm>
            <a:off x="189204" y="5498284"/>
            <a:ext cx="178085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Case#2</a:t>
            </a:r>
            <a:r>
              <a:rPr lang="ko-KR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: </a:t>
            </a:r>
            <a:r>
              <a:rPr lang="ko-KR" altLang="en-US" sz="2800" b="1" dirty="0">
                <a:solidFill>
                  <a:srgbClr val="0070C0"/>
                </a:solidFill>
              </a:rPr>
              <a:t>간선 수가 </a:t>
            </a:r>
            <a:r>
              <a:rPr lang="en-US" altLang="ko-KR" sz="2800" b="1" dirty="0">
                <a:solidFill>
                  <a:srgbClr val="0070C0"/>
                </a:solidFill>
              </a:rPr>
              <a:t>V -1</a:t>
            </a:r>
            <a:r>
              <a:rPr lang="ko-KR" altLang="en-US" sz="2800" b="1" dirty="0">
                <a:solidFill>
                  <a:srgbClr val="0070C0"/>
                </a:solidFill>
              </a:rPr>
              <a:t>개 보다 많다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	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트리는 사이클이 없는 그래프이다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만약 간선의 개수가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V – 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개를 초과하면 추가된 간선으로 인해 사이클이 형성된다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아까 보았듯이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V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개의 정점을 가진 트리는 간선을 최대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V – 1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개만을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가질 수 있다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만약 간선이 하나 더 추가 된다면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V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개의 정점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	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사이에 최소 하나의 사이클이 형성 되는데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이는 그래프 이론의 기본 정리 중 하나로 사이클의 존재를 보장한다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신장 트리는 사이클이 없는 연결 그래프이다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하지만 간선 수가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V - 1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 보다 많으면 반드시 사이클이 존재하게 되어 신장 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 	    	 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트리의 조건을 위배하게 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F7CDB-2133-3F09-6907-C761B969D428}"/>
              </a:ext>
            </a:extLst>
          </p:cNvPr>
          <p:cNvSpPr txBox="1"/>
          <p:nvPr/>
        </p:nvSpPr>
        <p:spPr>
          <a:xfrm>
            <a:off x="4359627" y="8582636"/>
            <a:ext cx="1392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신장 트리의 간선 수는 반드시 </a:t>
            </a:r>
            <a:r>
              <a:rPr lang="en-US" altLang="ko-KR" sz="2800" b="1" dirty="0">
                <a:solidFill>
                  <a:srgbClr val="FF0000"/>
                </a:solidFill>
              </a:rPr>
              <a:t>V – 1</a:t>
            </a:r>
            <a:r>
              <a:rPr lang="ko-KR" altLang="en-US" sz="2800" b="1" dirty="0">
                <a:solidFill>
                  <a:srgbClr val="FF0000"/>
                </a:solidFill>
              </a:rPr>
              <a:t>개 여야 한다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최소 신장 </a:t>
            </a:r>
            <a:r>
              <a:rPr kumimoji="1" lang="ko-KR" altLang="en-US" b="1" dirty="0" err="1">
                <a:solidFill>
                  <a:schemeClr val="tx1">
                    <a:lumMod val="50000"/>
                  </a:schemeClr>
                </a:solidFill>
              </a:rPr>
              <a:t>트리란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크루스칼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알고리즘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간단한 최소 신장 트리 증명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C313-1EFA-93B6-C58D-6099B3EE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13E5619-6516-1189-AC10-1F386E8E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최소 가중치 간선만 골라도 되는가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BFB69B2-7A36-8C12-2297-093ED9BE4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832C5-31CC-F5F0-1C9F-583B3FD6EF36}"/>
              </a:ext>
            </a:extLst>
          </p:cNvPr>
          <p:cNvSpPr txBox="1"/>
          <p:nvPr/>
        </p:nvSpPr>
        <p:spPr>
          <a:xfrm>
            <a:off x="239745" y="3995014"/>
            <a:ext cx="17808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	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은 </a:t>
            </a:r>
            <a:r>
              <a:rPr lang="en-US" altLang="ko-KR" sz="2400" b="1" dirty="0">
                <a:solidFill>
                  <a:srgbClr val="7030A0"/>
                </a:solidFill>
              </a:rPr>
              <a:t>T2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 아니며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간선 가중치 합은 </a:t>
            </a:r>
            <a:r>
              <a:rPr lang="en-US" altLang="ko-KR" sz="2400" b="1" dirty="0">
                <a:solidFill>
                  <a:srgbClr val="7030A0"/>
                </a:solidFill>
              </a:rPr>
              <a:t>T2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보다 크거나 같다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2400" b="1" dirty="0">
                <a:solidFill>
                  <a:srgbClr val="7030A0"/>
                </a:solidFill>
              </a:rPr>
              <a:t>T2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는 모두 모든 정점을 연결하므로 최소 하나 이상의 간선을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공유하게 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에는 </a:t>
            </a:r>
            <a:r>
              <a:rPr lang="en-US" altLang="ko-KR" sz="2400" b="1" dirty="0">
                <a:solidFill>
                  <a:srgbClr val="7030A0"/>
                </a:solidFill>
              </a:rPr>
              <a:t>T2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 없는 간선 </a:t>
            </a:r>
            <a:r>
              <a:rPr lang="en-US" altLang="ko-KR" sz="2400" b="1" dirty="0">
                <a:solidFill>
                  <a:srgbClr val="FF0000"/>
                </a:solidFill>
              </a:rPr>
              <a:t>E1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 존재한다고 하자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반대로 </a:t>
            </a:r>
            <a:r>
              <a:rPr lang="en-US" altLang="ko-KR" sz="2400" b="1" dirty="0">
                <a:solidFill>
                  <a:srgbClr val="7030A0"/>
                </a:solidFill>
              </a:rPr>
              <a:t>T2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에는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 없는 간선 </a:t>
            </a:r>
            <a:r>
              <a:rPr lang="en-US" altLang="ko-KR" sz="2400" b="1" dirty="0">
                <a:solidFill>
                  <a:srgbClr val="7030A0"/>
                </a:solidFill>
              </a:rPr>
              <a:t>E2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 존재한다고 하자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이때 </a:t>
            </a:r>
            <a:r>
              <a:rPr lang="en-US" altLang="ko-KR" sz="2400" b="1" dirty="0">
                <a:solidFill>
                  <a:srgbClr val="FF0000"/>
                </a:solidFill>
              </a:rPr>
              <a:t>E1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가중치는 </a:t>
            </a:r>
            <a:r>
              <a:rPr lang="en-US" altLang="ko-KR" sz="2400" b="1" dirty="0">
                <a:solidFill>
                  <a:srgbClr val="7030A0"/>
                </a:solidFill>
              </a:rPr>
              <a:t>E2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보다 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크다고 가정한다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 </a:t>
            </a:r>
            <a:r>
              <a:rPr lang="en-US" altLang="ko-KR" sz="2400" b="1" dirty="0">
                <a:solidFill>
                  <a:srgbClr val="7030A0"/>
                </a:solidFill>
              </a:rPr>
              <a:t>E2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를 추가하면 사이클이 형성되는데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 사이클 내에서는 반드시 </a:t>
            </a:r>
            <a:r>
              <a:rPr lang="en-US" altLang="ko-KR" sz="2400" b="1" dirty="0">
                <a:solidFill>
                  <a:srgbClr val="FF0000"/>
                </a:solidFill>
              </a:rPr>
              <a:t>E1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2400" b="1" dirty="0">
                <a:solidFill>
                  <a:srgbClr val="7030A0"/>
                </a:solidFill>
              </a:rPr>
              <a:t>E2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 존재한다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사이클에서 </a:t>
            </a:r>
            <a:r>
              <a:rPr lang="en-US" altLang="ko-KR" sz="2400" b="1" dirty="0">
                <a:solidFill>
                  <a:srgbClr val="FF0000"/>
                </a:solidFill>
              </a:rPr>
              <a:t>E1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을 제거하면 사이클이 해소 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 과정에서 그래프는 여전히 연결 상태를 유지한다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이로 인해 새로운 신장 트리 </a:t>
            </a:r>
            <a:r>
              <a:rPr lang="en-US" altLang="ko-KR" sz="2400" b="1" dirty="0">
                <a:solidFill>
                  <a:schemeClr val="accent6"/>
                </a:solidFill>
              </a:rPr>
              <a:t>T3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 생성되는데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400" b="1" dirty="0">
                <a:solidFill>
                  <a:schemeClr val="accent6"/>
                </a:solidFill>
              </a:rPr>
              <a:t>T3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간선 가중치의 합은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간선 가중치보다 작다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정의로 인해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간선을 바꾸어도 새로 만든 트리가 가중치가 같거나 더 커야 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그러나 새롭게 만든 </a:t>
            </a:r>
            <a:r>
              <a:rPr lang="en-US" altLang="ko-KR" sz="2400" b="1" dirty="0">
                <a:solidFill>
                  <a:schemeClr val="accent6"/>
                </a:solidFill>
              </a:rPr>
              <a:t>T3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보다 가중치의 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 	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합이 작으므로 </a:t>
            </a:r>
            <a:r>
              <a:rPr lang="en-US" altLang="ko-KR" sz="2400" b="1" dirty="0">
                <a:solidFill>
                  <a:srgbClr val="FF0000"/>
                </a:solidFill>
              </a:rPr>
              <a:t>T1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방법으로 만들어진 신장 트리는 절대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MST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 될 수 없다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E6CE8-5829-7E4E-9F44-50F900C01D2C}"/>
              </a:ext>
            </a:extLst>
          </p:cNvPr>
          <p:cNvSpPr txBox="1"/>
          <p:nvPr/>
        </p:nvSpPr>
        <p:spPr>
          <a:xfrm>
            <a:off x="479490" y="1638812"/>
            <a:ext cx="1780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가정 </a:t>
            </a:r>
            <a:r>
              <a:rPr lang="en-US" altLang="ko-KR" sz="2800" b="1" dirty="0">
                <a:solidFill>
                  <a:srgbClr val="0070C0"/>
                </a:solidFill>
              </a:rPr>
              <a:t>1 : </a:t>
            </a:r>
            <a:r>
              <a:rPr lang="ko-KR" altLang="en-US" sz="2800" b="1" dirty="0" err="1">
                <a:solidFill>
                  <a:srgbClr val="0070C0"/>
                </a:solidFill>
              </a:rPr>
              <a:t>크루스칼</a:t>
            </a:r>
            <a:r>
              <a:rPr lang="ko-KR" altLang="en-US" sz="2800" b="1" dirty="0">
                <a:solidFill>
                  <a:srgbClr val="0070C0"/>
                </a:solidFill>
              </a:rPr>
              <a:t> 알고리즘이 </a:t>
            </a:r>
            <a:r>
              <a:rPr lang="ko-KR" altLang="en-US" sz="2800" b="1" dirty="0">
                <a:solidFill>
                  <a:srgbClr val="FF0000"/>
                </a:solidFill>
              </a:rPr>
              <a:t>가중치가 작</a:t>
            </a:r>
            <a:r>
              <a:rPr lang="ko-KR" altLang="en-US" sz="2800" b="1" dirty="0">
                <a:solidFill>
                  <a:srgbClr val="0070C0"/>
                </a:solidFill>
              </a:rPr>
              <a:t>은 간선부터 선택하지 않는다고 가정하자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2FC94-E013-D61D-2507-CDDAB0AF0D71}"/>
              </a:ext>
            </a:extLst>
          </p:cNvPr>
          <p:cNvSpPr txBox="1"/>
          <p:nvPr/>
        </p:nvSpPr>
        <p:spPr>
          <a:xfrm>
            <a:off x="479490" y="2410033"/>
            <a:ext cx="1780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가정 </a:t>
            </a:r>
            <a:r>
              <a:rPr lang="en-US" altLang="ko-KR" sz="2800" b="1" dirty="0">
                <a:solidFill>
                  <a:srgbClr val="0070C0"/>
                </a:solidFill>
              </a:rPr>
              <a:t>2 : </a:t>
            </a:r>
            <a:r>
              <a:rPr lang="ko-KR" altLang="en-US" sz="2800" b="1" dirty="0">
                <a:solidFill>
                  <a:srgbClr val="0070C0"/>
                </a:solidFill>
              </a:rPr>
              <a:t>이 경우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어떤 시점에서 가중치가 큰 간선이 먼저 선택될 수 있다</a:t>
            </a:r>
            <a:r>
              <a:rPr lang="en-US" altLang="ko-KR" sz="2800" b="1" dirty="0">
                <a:solidFill>
                  <a:srgbClr val="0070C0"/>
                </a:solidFill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</a:rPr>
              <a:t>이를 통해 생성된 트리를</a:t>
            </a:r>
            <a:r>
              <a:rPr lang="en-US" altLang="ko-KR" sz="2800" b="1" dirty="0">
                <a:solidFill>
                  <a:srgbClr val="FF0000"/>
                </a:solidFill>
              </a:rPr>
              <a:t> T1</a:t>
            </a:r>
            <a:r>
              <a:rPr lang="ko-KR" altLang="en-US" sz="2800" b="1" dirty="0">
                <a:solidFill>
                  <a:srgbClr val="0070C0"/>
                </a:solidFill>
              </a:rPr>
              <a:t>이라고 한다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  <a:r>
              <a:rPr lang="ko-KR" altLang="en-US" sz="2800" b="1" dirty="0">
                <a:solidFill>
                  <a:srgbClr val="0070C0"/>
                </a:solidFill>
              </a:rPr>
              <a:t> </a:t>
            </a:r>
            <a:endParaRPr lang="en-US" altLang="ko-KR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24006-C6A3-6374-32A7-0CA8157F11FE}"/>
              </a:ext>
            </a:extLst>
          </p:cNvPr>
          <p:cNvSpPr txBox="1"/>
          <p:nvPr/>
        </p:nvSpPr>
        <p:spPr>
          <a:xfrm>
            <a:off x="482329" y="3121260"/>
            <a:ext cx="1780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가정 </a:t>
            </a:r>
            <a:r>
              <a:rPr lang="en-US" altLang="ko-KR" sz="2800" b="1" dirty="0">
                <a:solidFill>
                  <a:srgbClr val="0070C0"/>
                </a:solidFill>
              </a:rPr>
              <a:t>3 : </a:t>
            </a:r>
            <a:r>
              <a:rPr lang="ko-KR" altLang="en-US" sz="2800" b="1" dirty="0">
                <a:solidFill>
                  <a:srgbClr val="0070C0"/>
                </a:solidFill>
              </a:rPr>
              <a:t>실제 최소 신장 트리를 </a:t>
            </a:r>
            <a:r>
              <a:rPr lang="en-US" altLang="ko-KR" sz="2800" b="1" dirty="0">
                <a:solidFill>
                  <a:srgbClr val="7030A0"/>
                </a:solidFill>
              </a:rPr>
              <a:t>T2 </a:t>
            </a:r>
            <a:r>
              <a:rPr lang="ko-KR" altLang="en-US" sz="2800" b="1" dirty="0">
                <a:solidFill>
                  <a:srgbClr val="0070C0"/>
                </a:solidFill>
              </a:rPr>
              <a:t>라고 한다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  <a:r>
              <a:rPr lang="ko-KR" altLang="en-US" sz="2800" b="1" dirty="0">
                <a:solidFill>
                  <a:srgbClr val="0070C0"/>
                </a:solidFill>
              </a:rPr>
              <a:t> </a:t>
            </a:r>
            <a:endParaRPr lang="en-US" altLang="ko-KR" sz="2800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32F06-F173-85B1-12D6-2929768DA62C}"/>
              </a:ext>
            </a:extLst>
          </p:cNvPr>
          <p:cNvSpPr txBox="1"/>
          <p:nvPr/>
        </p:nvSpPr>
        <p:spPr>
          <a:xfrm>
            <a:off x="1106184" y="8069091"/>
            <a:ext cx="16673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따라서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 err="1">
                <a:solidFill>
                  <a:srgbClr val="0070C0"/>
                </a:solidFill>
              </a:rPr>
              <a:t>크루스칼</a:t>
            </a:r>
            <a:r>
              <a:rPr lang="ko-KR" altLang="en-US" sz="2800" b="1" dirty="0">
                <a:solidFill>
                  <a:srgbClr val="0070C0"/>
                </a:solidFill>
              </a:rPr>
              <a:t> 알고리즘이 가중치가 작은 간선부터 선택하지 않는다면 항상 더 작은</a:t>
            </a:r>
            <a:r>
              <a:rPr lang="en-US" altLang="ko-KR" sz="2800" b="1" dirty="0">
                <a:solidFill>
                  <a:srgbClr val="0070C0"/>
                </a:solidFill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</a:rPr>
              <a:t>가중치로 대체할 수 있는 간선이 존재하게 되며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이로 인해 최소 신장 트리를 보장하지 못한다</a:t>
            </a:r>
            <a:r>
              <a:rPr lang="en-US" altLang="ko-KR" sz="2800" b="1" dirty="0">
                <a:solidFill>
                  <a:srgbClr val="0070C0"/>
                </a:solidFill>
              </a:rPr>
              <a:t>. </a:t>
            </a:r>
            <a:r>
              <a:rPr lang="ko-KR" altLang="en-US" sz="2800" b="1" dirty="0" err="1">
                <a:solidFill>
                  <a:srgbClr val="0070C0"/>
                </a:solidFill>
              </a:rPr>
              <a:t>크루스칼</a:t>
            </a:r>
            <a:r>
              <a:rPr lang="ko-KR" altLang="en-US" sz="2800" b="1" dirty="0">
                <a:solidFill>
                  <a:srgbClr val="0070C0"/>
                </a:solidFill>
              </a:rPr>
              <a:t> 알고리즘의 본질은 가중치 순서에 따르는 것에 있다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  <a:endParaRPr lang="en-US" altLang="ko-K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최소 신장 </a:t>
            </a:r>
            <a:r>
              <a:rPr kumimoji="1" lang="ko-KR" altLang="en-US" b="1" dirty="0" err="1"/>
              <a:t>트리란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C35C6-81BB-7103-47C0-8CA49BD04E95}"/>
              </a:ext>
            </a:extLst>
          </p:cNvPr>
          <p:cNvSpPr txBox="1"/>
          <p:nvPr/>
        </p:nvSpPr>
        <p:spPr>
          <a:xfrm>
            <a:off x="858253" y="1971726"/>
            <a:ext cx="165534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최소 신장 트리</a:t>
            </a:r>
            <a:r>
              <a:rPr lang="en-US" altLang="ko-KR" sz="3200" b="1" dirty="0">
                <a:solidFill>
                  <a:srgbClr val="0070C0"/>
                </a:solidFill>
              </a:rPr>
              <a:t>(Minimum Spanning Tree; MST) </a:t>
            </a:r>
            <a:r>
              <a:rPr lang="ko-KR" altLang="en-US" sz="3200" b="1" dirty="0">
                <a:solidFill>
                  <a:srgbClr val="0070C0"/>
                </a:solidFill>
              </a:rPr>
              <a:t>는 특정 순서에 따라 데이터를 정렬하여 연결을 구성하는 그래프 기반의 구조이다</a:t>
            </a:r>
            <a:r>
              <a:rPr lang="en-US" altLang="ko-KR" sz="3200" b="1" dirty="0">
                <a:solidFill>
                  <a:srgbClr val="0070C0"/>
                </a:solidFill>
              </a:rPr>
              <a:t>. MST</a:t>
            </a:r>
            <a:r>
              <a:rPr lang="ko-KR" altLang="en-US" sz="3200" b="1" dirty="0">
                <a:solidFill>
                  <a:srgbClr val="0070C0"/>
                </a:solidFill>
              </a:rPr>
              <a:t>의 가장 큰 특징은 모든 노드를 연결하되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간선 가중치의 합이 최소가 되는 구조를 빠르게 찾을 수 있다는 점이다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이러한 최소 비용의 연결은 항상 그래프의 특정 규칙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ko-KR" altLang="en-US" sz="3200" b="1" dirty="0">
                <a:solidFill>
                  <a:srgbClr val="0070C0"/>
                </a:solidFill>
              </a:rPr>
              <a:t>사이클이 없는 구조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최소 비용 간선 우선 선택</a:t>
            </a:r>
            <a:r>
              <a:rPr lang="en-US" altLang="ko-KR" sz="3200" b="1" dirty="0">
                <a:solidFill>
                  <a:srgbClr val="0070C0"/>
                </a:solidFill>
              </a:rPr>
              <a:t>) </a:t>
            </a:r>
            <a:r>
              <a:rPr lang="ko-KR" altLang="en-US" sz="3200" b="1" dirty="0">
                <a:solidFill>
                  <a:srgbClr val="0070C0"/>
                </a:solidFill>
              </a:rPr>
              <a:t>을 유지한다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1026" name="Picture 2" descr="Minimum Spanning Tree Tutorials &amp; Notes | Algorithms | HackerEarth">
            <a:extLst>
              <a:ext uri="{FF2B5EF4-FFF2-40B4-BE49-F238E27FC236}">
                <a16:creationId xmlns:a16="http://schemas.microsoft.com/office/drawing/2014/main" id="{7AA891B7-970A-965E-293B-11D352FC3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81" y="4469602"/>
            <a:ext cx="7429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2C547-E00F-5C45-2835-CBA89E9DA3E7}"/>
              </a:ext>
            </a:extLst>
          </p:cNvPr>
          <p:cNvSpPr txBox="1"/>
          <p:nvPr/>
        </p:nvSpPr>
        <p:spPr>
          <a:xfrm>
            <a:off x="3980709" y="8229600"/>
            <a:ext cx="9588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일반적 신장 트리는 사이클 없이 간선 개수 최소화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최소 신장 트리는 간선 개수를 최소화 하면서 가중치의 합이 최소가 되어야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038C6-BA9E-B798-FDCC-0CB7E29BDEB6}"/>
              </a:ext>
            </a:extLst>
          </p:cNvPr>
          <p:cNvSpPr txBox="1"/>
          <p:nvPr/>
        </p:nvSpPr>
        <p:spPr>
          <a:xfrm>
            <a:off x="137263" y="761501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간선을 기반으로 하며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분리집합을 이용하는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크루스칼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알고리즘을 다뤄보자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크루스칼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알고리즘은 가장 가중치가 작은 간선부터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골라나가는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방식이다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사이클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없어야 하므로 확인을 위해 분리집합을 사용해 줄 것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F9AAC5-E6CE-963A-2804-62EF1EB3477C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5164DA-D58A-E73C-7825-C22F819A15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BD8826F-CA1D-8D60-5B09-657DE72E888B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8202E-9D87-09AC-24DC-C4FCB47B0CBC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31AF46-23F4-02B1-E191-7CD28CAD2FEA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77DE8A-E0B0-BDFD-6194-8CEEFF28312D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EB9BE4-2894-EBE0-B642-B1F4D9FD499D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6166FE-3C77-4528-0962-5EBB58001466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F5AD24-753F-371C-34C8-79E660034763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1766D8-6C25-6981-C615-ED048A94A4B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F70F18-F953-930A-BC3B-435CAB656D71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E9F831D-397E-5EEF-3287-764091166461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7CA13B-390D-AC9D-FCEC-65BC65590472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701FA0-DBF5-C70B-AC51-EB4D156938E5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0A0DA74-2CE7-042C-009E-7BB3B083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53336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FF46652-60F8-5512-2D34-F1B988676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25985"/>
              </p:ext>
            </p:extLst>
          </p:nvPr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20759D0-1522-E789-E60D-2FDEFB48C6E8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4EB026-351A-935E-08AB-FF023180888B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898A9F-B968-58D9-215B-666989536633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12866E-91E5-247D-FCF9-774C66F3E14A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2787B4-2573-E5D0-7761-EF1A7CFA314C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027FBA-BA01-390C-4322-7ED58C7BCE34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E788F4-4A5F-8A8C-9009-3E1E6ADAA08C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B4AB7C-4A30-6025-E85A-A25DCF91E72F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1B1F57-822D-D6EE-C9DD-8025888CCABD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0 | sum : 0</a:t>
            </a:r>
          </a:p>
        </p:txBody>
      </p:sp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E05FF-8134-1245-4D0D-BCA4FDB1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7B80E39-DD67-62F3-6A9A-E4F8BAED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C41CDD-D0BA-57FC-1DD9-0008E7E24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5B0A0F-FB6A-6EDE-EED3-4D74B151CCAF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6F1D47-5B19-A165-4325-D75CCF03E259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08EAE46-5E41-F261-2019-AB70ED777285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A9657F-84B8-ACE8-181C-035FA758B1C0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F5DCCA-9DFE-3C60-E3E3-81CEC6FB2B72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EC93F9-8396-54D5-6FE6-AA377A3D400A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F0F2B3B-EB4C-5109-8624-B6CA542A6BD2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17690E-4B6D-4D5E-5FB9-5EA298075129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C1C52C8-D0D6-CD9B-C4AD-A41AD9609E2A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28E6F48-16A1-DB22-D4AE-2D867EB93DB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F117E1-D2FB-BECE-D98C-F7C7B641F1DF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BC633CD-7C0E-4B1D-FAB0-512FC23E0729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D8BF75-8D20-347A-AFCF-34A18BEA066D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7FDB065-1BF9-0206-2195-4F0EE1F15D4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CE87A52-F63E-F848-9668-24BF2F419479}"/>
              </a:ext>
            </a:extLst>
          </p:cNvPr>
          <p:cNvGraphicFramePr>
            <a:graphicFrameLocks noGrp="1"/>
          </p:cNvGraphicFramePr>
          <p:nvPr/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66C5FFB-99B9-B65B-BC02-AE11F294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38190"/>
              </p:ext>
            </p:extLst>
          </p:nvPr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CC04282-00EF-7534-56EB-3A0654E81ACC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8E5C0-E16F-2098-F7AB-C1F419FE8F78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CB5982-BF30-7CF3-6707-5F7BD3421921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081252-47BC-FF0A-2A1F-41CA42759855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584C41-701D-058D-CBAA-02DB4980E399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1C129-90C1-F270-B0DB-9857573872D4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66C486-7009-B40D-216C-F566CD4216C2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48B94C-3D90-A246-59ED-B2438BAA2623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ECFCF-E9DB-2A29-B648-9A52DA4D3DE6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2 – 3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1FD74-7331-AE17-765E-1EC7ED2BE2E2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잇는 가중치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간선을 추가하려고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분리집합을 이용해서 두 집합이 어떤 컴포넌트에 있는지 알아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BD16B-95F3-7C7C-62BB-A114A64CBBA5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0 | sum : 0</a:t>
            </a:r>
          </a:p>
        </p:txBody>
      </p:sp>
    </p:spTree>
    <p:extLst>
      <p:ext uri="{BB962C8B-B14F-4D97-AF65-F5344CB8AC3E}">
        <p14:creationId xmlns:p14="http://schemas.microsoft.com/office/powerpoint/2010/main" val="9120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E1FE4-87E1-4555-8B87-557BCFB66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5043344-DB6B-7715-8B06-1FC9EE50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DBEA7D2-88FE-9190-12B6-53F99675A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70B405-AC68-8754-55FF-F672BF3693A5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5285EF-EDF5-9739-09AA-832E4DE3648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467FB49-C755-18AB-43B9-09A495273B90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2E2E30-19CF-0E08-64C5-AEECA686C25D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B58BD4-34DB-E75C-890E-35789B3FADB7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082222-104C-18D6-AE71-5EC7B0ECCFC7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162D36-F53F-D573-D596-F5E3D22CD110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06873A-9D77-CA74-3CE4-CA28FA46F647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FC4AE6-1D4F-8860-7937-385A95342036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0F78FFE-33DF-F4A8-DB5A-9E60849BFB94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21DCFF-3AA6-8ABA-E94A-93A39B69070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62E14C-7A50-8F3E-6499-3867462B039B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3019BC6-23C0-067D-D8AE-D402786CCDDC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6F8941D-7FF3-217D-A97F-0F338A9F709A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5A7338F-CA2F-6501-243E-4031AE16A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51535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6C769399-E71E-11D3-E040-83B716594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48468"/>
              </p:ext>
            </p:extLst>
          </p:nvPr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DEFB1FB-5B26-ED08-F1FA-FF00F7AC6C81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0E9A74-245F-5A61-0D69-C1AC1239A53F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ECF410-132B-658E-6192-03F37861D920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BE5860-9BEE-3E80-0323-43B4E1CFC340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40E5B-2DB4-196C-D490-BB1A1CB25BA6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395F6E-2B64-4730-196B-EC93C5D97BC4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7C5825-CF27-131C-7022-1145B64BDC7C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DA1BDB-0B34-2BFF-A2EC-97362B2DE483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D4E9C-6917-AB19-B1AC-B14C74F8099D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2 – 3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585A1-055F-9168-1DE8-3621F4B90693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같은 컴포넌트 내에 존재 하지 않으므로 사이클을 형성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분리집합으로 정점을 병합한 후에 현재 간선을 택해준다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선택한 간선은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합계는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41550-0EC2-C753-5449-183A028D3262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1 | sum : 1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769731-FAA4-DDBB-06C1-662204C6FCAF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2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871342-4CF9-88C9-7F98-D347022709E6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1BBBCEA-4FE5-9525-D967-10B27DFB45B3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3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0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2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59E7-112B-B747-69A0-F4A4FB95A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3B9B361-E786-A11B-879E-CB350E83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7ECBA13-274C-8CFF-DF4B-0B5993A4A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C17472B-AEA9-0D89-0F25-37394CDF2F8E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97C8E2-44D7-6DFA-A159-5F8D1157B16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71660F8-8AFD-E769-4EF9-4F97D0B616A8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9F2A09-FFD1-3A84-651B-9A387473804E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DA3A08-A0C6-FBA0-A269-45276B1D4D46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18FCE3F-96EA-223D-EAF8-0B15025BB133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19CF84-416B-5A97-0DED-FF4F6D224E33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88DB5E-4AF5-6520-7B40-7751724CADE3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45DF0A-A692-EA5C-CB7C-D5F14F1EB7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9121E3-D2AC-DCF0-59BB-8A6228F1FF1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1A55A2-A1D3-238F-6468-1C9EB5D6AFE9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4CBE501-4833-6003-BB9F-349292F4AE9A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15550D-DC8B-640E-745D-B4BB6F70943A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EDE1E36-6C12-FD5C-6EE2-E5B63805BAA3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7F3DA52-CE7A-0532-1C9D-2DC2CCFB6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51415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F0B5EAA-A483-1C5B-52DD-6B77A698A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78486"/>
              </p:ext>
            </p:extLst>
          </p:nvPr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585B810-EBC7-8639-A7E3-59A3F307013D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615E36-5361-5D4D-E68C-F56C63FD6041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CED7F9-AA46-8902-6184-044FD5222484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9C082A-B106-62D1-F96B-88B830DAB2CC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AD7695-CCC9-3A6E-1D39-DD2C86394624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8D0A34-6C13-4136-4074-4651E2B3CCFA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199C33-0E67-9F78-C7B9-F2AD859CB23F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E06219-1BC7-2D84-F480-BA03730D6FEB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53ADC-C792-316A-0A84-328F19CFF27F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3 – 5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5E5E7-4033-9679-CB22-C3BE705C57B4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1 | sum : 1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AF8AFE8-4172-4523-2A6A-8FA977F9CA44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3714D1E-9F33-5102-0C5F-9BD171BA80E5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E31C322-3ABE-855F-AE8F-5888CFFFB2C9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D391AD-19FE-C53C-7F62-02957158AE6E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잇는 가중치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간선을 추가하려고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분리집합을 이용해서 두 집합이 어떤 컴포넌트에 있는지 알아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2" grpId="0"/>
      <p:bldP spid="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07482-340C-1ADF-9181-4129FB7C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F4D962C-066F-74E0-0BDE-E2116DE9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6BF533D-8252-1D6D-9B56-3851195E9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14A62F-8172-B465-564D-1CE8163CA2C9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535361-2089-6226-D9ED-AD93A4832DBF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EE60078-3422-AF7D-78B1-D246469F64D7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88FF2F-5741-6076-A90B-B064482FE440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D78C9DC-1467-7743-B343-103115DBA877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7B6C0-CEC7-2485-B936-E22324B86CEB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493147-DAD3-D760-8499-08B73761DD14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2B67CB-D16A-A068-1446-DF9CE2EB6B6A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0AC4B1-AF57-3905-D4F0-5BDD012D561A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81BD2F-9A2F-D472-C319-7867CEE7239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253C4D-A94A-9147-5EA7-C5B8867B49F6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DF53FF6-DE8B-BA1D-9657-740E451AE7AE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1676BB3-0301-72A2-37C2-14C2C6243534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A224D21-DD58-BB25-8B28-5CE64D898B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9500D5E-9A10-77EE-D8FB-425AAE05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5752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6785E5B9-2CFE-A5AC-8E81-B9A17F721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638"/>
              </p:ext>
            </p:extLst>
          </p:nvPr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4416129-B20B-4310-A8D2-5C40D848289F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40B116-23C8-1BF1-6367-638292CB7574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400B9-168E-2034-7608-844CD7A0D3BD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09391-17DC-A43F-C428-8DD5E60CE180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19DB5C-BD92-3EC9-FE43-729853D95099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0FE97D-C1ED-C1ED-DD19-B68B0DC28BD3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AE6F44-BBBA-E4DF-4358-22A59AF1C7A4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3B06AF-CE85-263D-4A4F-3BBD8FCE2EFD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79E79-363F-CA6A-5008-0DAD4E9D2D50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3 – 5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F282C-CC41-ED30-677D-EB40435D1B73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2 | sum : 3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D29211-C782-432D-770A-897040FCB964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FFA8A8-C903-46C7-4901-BD6ADA1D532E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910D27DF-4100-882A-2FD0-22D6B5B5A8EB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A9342-D0FD-B43E-D5A5-289255E616AE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같은 컴포넌트 내에 존재 하지 않으므로 사이클을 형성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분리집합으로 정점을 병합한 후에 현재 간선을 택해준다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선택한 간선은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합계는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22E289-DD8E-9078-041F-9418C8955A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D97AD62-AE2A-3315-A680-32FF546C052F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5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5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2" grpId="0"/>
      <p:bldP spid="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A79AF-0882-3CFA-2A1A-142CD47C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46AAA2D-EF2C-E065-3252-BBC0E2A7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크루스칼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7C45DD1-3249-6782-4392-5F7DD435E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465353-4D29-1924-4584-E8885D6E482C}"/>
              </a:ext>
            </a:extLst>
          </p:cNvPr>
          <p:cNvSpPr/>
          <p:nvPr/>
        </p:nvSpPr>
        <p:spPr>
          <a:xfrm>
            <a:off x="9841224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633BB9-A921-35CB-B3EF-F0A795982A72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655626" y="3490860"/>
            <a:ext cx="988884" cy="57502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31CC9A9-0D50-17A9-CC2F-5C90B7E8F129}"/>
              </a:ext>
            </a:extLst>
          </p:cNvPr>
          <p:cNvSpPr/>
          <p:nvPr/>
        </p:nvSpPr>
        <p:spPr>
          <a:xfrm>
            <a:off x="115252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3596BA-E1A7-C107-F11A-FBDB8072AD43}"/>
              </a:ext>
            </a:extLst>
          </p:cNvPr>
          <p:cNvSpPr/>
          <p:nvPr/>
        </p:nvSpPr>
        <p:spPr>
          <a:xfrm>
            <a:off x="115252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69EB5C-73FA-D994-E9B1-509FC35AAE90}"/>
              </a:ext>
            </a:extLst>
          </p:cNvPr>
          <p:cNvSpPr/>
          <p:nvPr/>
        </p:nvSpPr>
        <p:spPr>
          <a:xfrm>
            <a:off x="13963644" y="483075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BEDBE59-E356-D155-1313-033A2846C43E}"/>
              </a:ext>
            </a:extLst>
          </p:cNvPr>
          <p:cNvSpPr/>
          <p:nvPr/>
        </p:nvSpPr>
        <p:spPr>
          <a:xfrm>
            <a:off x="13963644" y="28274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7DDBBC-3626-3790-11F5-204F5A965175}"/>
              </a:ext>
            </a:extLst>
          </p:cNvPr>
          <p:cNvSpPr/>
          <p:nvPr/>
        </p:nvSpPr>
        <p:spPr>
          <a:xfrm>
            <a:off x="15982890" y="3818044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CA7E5-8191-B448-8AD4-C9C786E9A89C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10536360" y="4481460"/>
            <a:ext cx="988884" cy="7379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51FC0A-6276-A5F7-9F24-CC3890CE073D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2339646" y="3216064"/>
            <a:ext cx="1623998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C80DCF2-E796-780F-7F6A-F1D44C766A8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2339646" y="5219372"/>
            <a:ext cx="162399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7C0F30-EC5A-FC79-B52E-28878546177B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14778046" y="4560242"/>
            <a:ext cx="1389326" cy="6591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05D02D-4921-4BE2-8BAB-CEB0866A5FC0}"/>
              </a:ext>
            </a:extLst>
          </p:cNvPr>
          <p:cNvCxnSpPr>
            <a:cxnSpLocks/>
            <a:stCxn id="16" idx="1"/>
            <a:endCxn id="15" idx="6"/>
          </p:cNvCxnSpPr>
          <p:nvPr/>
        </p:nvCxnSpPr>
        <p:spPr>
          <a:xfrm flipH="1" flipV="1">
            <a:off x="14778046" y="3216064"/>
            <a:ext cx="1324110" cy="71580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326CF1-D631-2AF0-7381-62AB7EEBCFD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1932445" y="3604684"/>
            <a:ext cx="0" cy="1226068"/>
          </a:xfrm>
          <a:prstGeom prst="straightConnector1">
            <a:avLst/>
          </a:prstGeom>
          <a:ln w="254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16586C-8C6E-F9D9-4A9C-CD72B2678BA9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4370845" y="3604684"/>
            <a:ext cx="0" cy="122606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EC941A5-E0F8-30C4-9364-1A5FAD897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52180"/>
              </p:ext>
            </p:extLst>
          </p:nvPr>
        </p:nvGraphicFramePr>
        <p:xfrm>
          <a:off x="342895" y="5969470"/>
          <a:ext cx="670530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01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957901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9334D57-A057-B212-A651-F978F5D1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56999"/>
              </p:ext>
            </p:extLst>
          </p:nvPr>
        </p:nvGraphicFramePr>
        <p:xfrm>
          <a:off x="8572496" y="5969470"/>
          <a:ext cx="908274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간선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– 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 – 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 – 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1 - 2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F2B2591-76AA-6442-6C63-538F17318356}"/>
              </a:ext>
            </a:extLst>
          </p:cNvPr>
          <p:cNvSpPr txBox="1"/>
          <p:nvPr/>
        </p:nvSpPr>
        <p:spPr>
          <a:xfrm>
            <a:off x="10914575" y="333125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B06D6F-E2E2-D3BC-82D1-E6B501B988BA}"/>
              </a:ext>
            </a:extLst>
          </p:cNvPr>
          <p:cNvSpPr txBox="1"/>
          <p:nvPr/>
        </p:nvSpPr>
        <p:spPr>
          <a:xfrm>
            <a:off x="11535535" y="404984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484CA3-6B76-2888-EE44-03AEA8F2527E}"/>
              </a:ext>
            </a:extLst>
          </p:cNvPr>
          <p:cNvSpPr txBox="1"/>
          <p:nvPr/>
        </p:nvSpPr>
        <p:spPr>
          <a:xfrm>
            <a:off x="10778885" y="485041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7FFDBD-9998-33F0-A74D-C1C2556774FB}"/>
              </a:ext>
            </a:extLst>
          </p:cNvPr>
          <p:cNvSpPr txBox="1"/>
          <p:nvPr/>
        </p:nvSpPr>
        <p:spPr>
          <a:xfrm>
            <a:off x="13057151" y="525564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C7DE52-0296-AF64-1011-EB31487A6B59}"/>
              </a:ext>
            </a:extLst>
          </p:cNvPr>
          <p:cNvSpPr txBox="1"/>
          <p:nvPr/>
        </p:nvSpPr>
        <p:spPr>
          <a:xfrm>
            <a:off x="13057150" y="277737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4CB9C-3C80-82E1-A210-4FAF0DDA5AB9}"/>
              </a:ext>
            </a:extLst>
          </p:cNvPr>
          <p:cNvSpPr txBox="1"/>
          <p:nvPr/>
        </p:nvSpPr>
        <p:spPr>
          <a:xfrm>
            <a:off x="14375260" y="404202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2F51BF-1372-E1A7-B336-2854ABF53269}"/>
              </a:ext>
            </a:extLst>
          </p:cNvPr>
          <p:cNvSpPr txBox="1"/>
          <p:nvPr/>
        </p:nvSpPr>
        <p:spPr>
          <a:xfrm>
            <a:off x="15412459" y="488980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506E21-1A6D-50AE-EE3A-653067AC41FE}"/>
              </a:ext>
            </a:extLst>
          </p:cNvPr>
          <p:cNvSpPr txBox="1"/>
          <p:nvPr/>
        </p:nvSpPr>
        <p:spPr>
          <a:xfrm>
            <a:off x="15413161" y="315365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5E615-2F21-F8DA-9B87-B67C0EB0D873}"/>
              </a:ext>
            </a:extLst>
          </p:cNvPr>
          <p:cNvSpPr txBox="1"/>
          <p:nvPr/>
        </p:nvSpPr>
        <p:spPr>
          <a:xfrm>
            <a:off x="11006188" y="1624359"/>
            <a:ext cx="564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edge_count</a:t>
            </a:r>
            <a:r>
              <a:rPr lang="en-US" altLang="ko-KR" sz="3200" b="1" dirty="0">
                <a:solidFill>
                  <a:srgbClr val="FF0000"/>
                </a:solidFill>
              </a:rPr>
              <a:t>  : 2 | sum : 3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EE221FE-5D24-11FE-8A11-11EA1D439A44}"/>
              </a:ext>
            </a:extLst>
          </p:cNvPr>
          <p:cNvSpPr/>
          <p:nvPr/>
        </p:nvSpPr>
        <p:spPr>
          <a:xfrm>
            <a:off x="1596855" y="219976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CAFBB4-985A-71BA-645F-94E7355668FF}"/>
              </a:ext>
            </a:extLst>
          </p:cNvPr>
          <p:cNvCxnSpPr>
            <a:cxnSpLocks/>
          </p:cNvCxnSpPr>
          <p:nvPr/>
        </p:nvCxnSpPr>
        <p:spPr>
          <a:xfrm flipH="1">
            <a:off x="1334983" y="2886804"/>
            <a:ext cx="374039" cy="44444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FB874BC-12C2-F5F9-88E8-1B633AC5E93C}"/>
              </a:ext>
            </a:extLst>
          </p:cNvPr>
          <p:cNvSpPr/>
          <p:nvPr/>
        </p:nvSpPr>
        <p:spPr>
          <a:xfrm>
            <a:off x="798853" y="33073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E9275D-0291-0DC8-3586-90F73EED92E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04056" y="2977001"/>
            <a:ext cx="173087" cy="51385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A983A6D-5EB8-787C-D7C2-674822787CE7}"/>
              </a:ext>
            </a:extLst>
          </p:cNvPr>
          <p:cNvSpPr/>
          <p:nvPr/>
        </p:nvSpPr>
        <p:spPr>
          <a:xfrm>
            <a:off x="1859815" y="344047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0CB30D-9077-C8A0-56A8-A0EA5B9C2FDC}"/>
              </a:ext>
            </a:extLst>
          </p:cNvPr>
          <p:cNvSpPr txBox="1"/>
          <p:nvPr/>
        </p:nvSpPr>
        <p:spPr>
          <a:xfrm>
            <a:off x="226163" y="6904605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선택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4 – 5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간선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B94D2-DBFC-537F-35A5-48D278DE58EC}"/>
              </a:ext>
            </a:extLst>
          </p:cNvPr>
          <p:cNvSpPr txBox="1"/>
          <p:nvPr/>
        </p:nvSpPr>
        <p:spPr>
          <a:xfrm>
            <a:off x="226163" y="764958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잇는 가중치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간선을 추가하려고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분리집합을 이용해서 두 집합이 어떤 컴포넌트에 있는지 알아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2444</TotalTime>
  <Words>2370</Words>
  <Application>Microsoft Office PowerPoint</Application>
  <PresentationFormat>사용자 지정</PresentationFormat>
  <Paragraphs>901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최소 신장 트리</vt:lpstr>
      <vt:lpstr>목차</vt:lpstr>
      <vt:lpstr>최소 신장 트리란?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크루스칼 알고리즘</vt:lpstr>
      <vt:lpstr>신장 트리의 간선은 항상 V - 1개인가?</vt:lpstr>
      <vt:lpstr>최소 가중치 간선만 골라도 되는가?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138</cp:revision>
  <dcterms:created xsi:type="dcterms:W3CDTF">2016-06-18T12:18:23Z</dcterms:created>
  <dcterms:modified xsi:type="dcterms:W3CDTF">2025-01-26T08:10:39Z</dcterms:modified>
</cp:coreProperties>
</file>