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56"/>
  </p:notesMasterIdLst>
  <p:sldIdLst>
    <p:sldId id="260" r:id="rId4"/>
    <p:sldId id="267" r:id="rId5"/>
    <p:sldId id="366" r:id="rId6"/>
    <p:sldId id="393" r:id="rId7"/>
    <p:sldId id="437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38" r:id="rId27"/>
    <p:sldId id="439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494" r:id="rId54"/>
    <p:sldId id="495" r:id="rId55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86" y="9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54FF-9019-1A88-D944-B207BC5F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C53E1E4A-9CF0-BD02-8C02-367415B42D56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9508FFE0-B1F1-6221-5E8A-9C289973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121A87-9989-7B09-B9A7-D1D3BD35C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3373D-D78E-4941-D0EF-E2E0FE563E17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진입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정점을 처리할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큐에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2EC6ED-4A3F-5906-4F7E-1957B031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2138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8BB7213-83D4-F7CE-382F-26F95C72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52410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7056BA9-6901-1CED-BFB9-CF29514FB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5027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DA4A1D1-26C8-5EE3-5E9C-C4D219D12AC8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562ACE-F8F5-DB28-7158-A731711BDB5D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1C05-3161-58F1-AFB3-CA5299B703F4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31F121-92C7-D993-62FA-24E5D5318F2E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FCBA7E3-7AE0-2520-9AB1-78982B954872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52B6A3-94EA-3923-2D47-69347573F791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958B769-B96D-BA27-9C90-B900DF9815B7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96F6B86-AEBA-28EC-D5BA-6107CF9067CB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694B6E9-344C-25BD-331B-A221429E4A24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5BF411-9324-B595-FBFF-D0F3F130F8B2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F4341D1-C37D-43BB-4DDB-DA4FFD30D00A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BBA5C3-B67A-BDEF-D503-232D263C8FC4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E392564-0E8A-7DCE-EDBE-273DA66E0A54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0037504-EE85-2415-2B6E-7C1DC54CD66E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5348E8A-D8E0-BDED-18CA-7993052ED53A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DD51FFE-7A56-725E-F321-F83141EE0728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77AC5EB-198A-E280-0C11-3D231CB7F5D3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CB1D547-93FD-DD2C-BBD3-A87B51C34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8" y="1361613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EBE0F-A443-CE14-20A2-4EB48A5D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B92C50F0-81DD-A3EA-59AB-9BF27D0128F9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EF00E16-09F8-F350-FD5D-161392E9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798C3E3-1274-FD46-18FA-35270B010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A7CAD-0104-A5F0-09D6-F0057AFA615D}"/>
              </a:ext>
            </a:extLst>
          </p:cNvPr>
          <p:cNvSpPr txBox="1"/>
          <p:nvPr/>
        </p:nvSpPr>
        <p:spPr>
          <a:xfrm>
            <a:off x="137263" y="744429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차수가 남아 있어 처리할 수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 탐색이 모두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84BD17-98ED-78EA-CCFD-F5769425181C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04FC09-E727-8EDD-F2DB-DF3DF071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43391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7AB6B97-0FFB-AABA-0637-939F2324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50416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09B1A0F-0FB8-7DAF-8841-ED54A9C0E3B0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2EA12-D4D9-D670-38D9-56F7257CADDE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6CA657-1023-8DC5-05A7-B1ACDC38ABE7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FF7D6E-9C03-8B39-EA40-14F585A9AEBD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0213BF-6C44-D64B-7671-45B8AE9FF646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13F1CF1-FEBF-8779-DB79-F9A8B04C0B15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EB5E8F-B885-CA9F-081C-39D3BC4F7E65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2980B7-905C-FEEA-821C-4ED1BAAE6792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F81203B-9FEB-7CF3-39CB-15C744E9F2F2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942992-11AF-3C91-6DA8-564C1B7A33E0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1EEC9C1-E2A4-5F53-84F3-F17AA70E5534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650A800-14FB-AE71-C803-1C79CEC1EEF6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5AD1573-3683-D6BD-BC71-E88A05B31A16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C83CD2-7C51-C9E4-8218-E82098C247D2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E8106C-BE5B-E39E-D751-027E59A5E1FB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EB2FFD1-F696-B06F-B599-E853E08AC035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1D1230-8757-87F8-2535-C1744EC4994A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7B8DF3A-A008-4395-4EA1-C1FA0287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8" y="1361613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32783-5612-6140-78D7-DEEAE6A4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F6D607FF-4E84-165A-4EF1-72A00C7AC378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5812F845-57A6-A776-ACEB-98718176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DD9E5DF-BCE3-9312-9282-34BA9FD7D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D284F8-9BCA-A5FB-DDFC-686F642E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4187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4D9726-523A-EDEC-B09B-8AE7383E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64509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050314F-F981-FDA0-172B-415A2B5E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03505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02C76F-22F5-12CD-65ED-795FCC0D65F7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8F162-C15F-4FB9-C22B-2E421F09E6B1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6C542-0B3B-D79A-5E9C-D87A55B1BC9B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1D41FC-46B8-D7BD-244C-203406E38C8D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3E72E-6C7A-4D92-0D20-E7C0239FF9BB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F0A5A06-A0A3-F2E7-C70C-3023C2072533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3B92A4-B13E-7B46-B0DE-C607F54F77C8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44D374-9BD6-AD97-6FB5-60BB4D6D302A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6D88A2C-70AB-C1CE-A85B-EC4A57704A06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72D39F0-C7BD-3AB4-6137-33AE970E767F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687D7BC-D1EF-8266-1FA4-FD70C2F5EA80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0BB9D7E-447F-2B49-A3A6-F09DA528AA23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8ED87B-1756-8EDE-CB3D-C51DFA9494C5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4282344-F85E-A850-5159-264815558DBA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82BA91D-A7E0-D0F1-873D-EFF684AA9E94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221AC0-721F-EA01-B613-8006D09BF025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6AB4EF2-ED74-7A62-DCB0-C0B7F9211F1D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8BAF2E1-B210-411B-1B2D-B80B9F7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1" y="2800850"/>
            <a:ext cx="814402" cy="81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B99CF-6012-BEC8-3A2A-CABF55A4AB91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연결된 정점들의 진입 차수를 하나씩 줄이면서 조건을 확인할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62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9BB1-C118-C3D3-29F2-780E5E62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B01E37F6-5058-0167-B2AD-166D6D46C335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63F0B446-15DE-4563-6823-64CFF39F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6C0BC6F-A0F3-8AFC-5330-DE4A95880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2ACD4E-36DC-F9D2-AED5-CA16865E32EA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15DE32A-98E0-897E-7E4C-FE970310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13635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A11DBEB-1205-F069-906A-7C25147602BA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218F49A-8200-89FD-0CE2-7207ED795CB5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5D11F-D84B-6568-677C-5CC2328DB110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84A68-FCA8-AAAD-E90F-BB212F024AF0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0ACE50-0C59-F4FF-F408-01E67813DE4B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0CED4C6-BD93-1920-3221-DC5AEB06E8FD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125152-7FCA-4522-14A2-D62A4400952B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55B49C-BBEB-A395-B751-645ABB461B6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283DEB-D7EB-BB4C-38A9-463CDB483285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87B5112-3D3B-0FF6-B0B7-652E572A0CCD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37EF946-2E28-F467-499A-A63DA2221021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B20DA5F-F31F-F401-17DC-5B28B5F00246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DB0F31E-5F53-103C-2415-3617AC843C8E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33AB9C-D24D-3268-77C5-EFA780DCFF26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F15C7A3-BD1F-9E80-A3A4-B9408C49C9E6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B2B045A-00D8-8E12-7B4D-7E86E13757E1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C6073A4-87AE-C43B-E597-0A43593B2F18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15CB574-8FF3-773A-98F8-7B5F6E2DF710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70FADEB-95C5-4D65-1F99-82A142D9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1" y="2800850"/>
            <a:ext cx="814402" cy="81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122F16-0096-6DB7-0CE0-64A9D3CD9A96}"/>
              </a:ext>
            </a:extLst>
          </p:cNvPr>
          <p:cNvSpPr txBox="1"/>
          <p:nvPr/>
        </p:nvSpPr>
        <p:spPr>
          <a:xfrm>
            <a:off x="137263" y="7468694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차수가 남아 있어 처리할 수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 탐색이 모두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21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6E243-B226-1201-F39B-1DA64A4D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2B5F7B7F-9743-D28D-4D40-0BC310D0B6F1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ACFE8B04-31B8-1F0D-0E9F-E612E718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A5A5940-AD85-C524-1B4C-5E02CBB0A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2C7EFF-D434-CA2E-F7F6-F91D6767C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87737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35F6CE-851E-96B3-BC2B-7001A91F0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60552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0D4D3E-C37A-6984-D9F3-2D955FBDE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72009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BFE2CA-101B-9A2C-ED36-31F919FDE113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864AEF-6998-7785-EEFB-795926794C25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87345-7607-4600-9758-75C739238DDD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D0790C-4893-EB04-73BF-78574BDB7C65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702323-B5A7-D5AE-223F-F4E92AF04F10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D2D6C2-5805-5533-2AE8-0E8177AB8C1E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52648D-C653-1060-60ED-7694C6B8B77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9E9786-012A-9A55-CEEA-0F076796AD9C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CA069BD-C80A-BA79-E43F-DEA917C782DE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FEA32F9-8F59-3C68-9459-831065EB46E9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08A081E-EB5C-AE82-A0D8-23A85E648420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BBBD42-9AAF-5B93-B02A-1D7A9396A2A1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C5AFE8A-246E-E500-9ACB-0474103ABF5E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0C26989-8D1A-3ED5-8050-5B3A6FBF4298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CEAF84F-5A2E-06D8-9DCF-326E82B5796D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15C45FC-8DD3-B5DA-EECD-C7C50283DE90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F691B7-4A57-0709-4B45-E041855892FA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B45093D-D1FB-0D94-2771-DBEE7705B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6" y="2934169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53BF-A01D-178E-3B41-179B70C80C35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연결된 정점들의 진입 차수를 하나씩 줄이면서 조건을 확인할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30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4591-9B29-1EDC-3243-D9A90418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C9D898B6-3DD7-B890-2ECE-4CD57205DEE3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901E5774-8810-D335-C662-ADBBFBBC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E41DB2-EDCE-A996-7907-02B3A4C67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8C63AA-BE3D-5EA7-8099-E274674CC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6485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E4AA0F-DCB3-9119-B8D3-FB376052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31777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8648863-F7D3-689E-E126-833FE6E44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09093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A37539D-09B6-F904-5C3F-9B2FE98FA8BB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D9AA-AEAD-ECA6-D390-E015FE02D43F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138A9-BBC2-D788-4645-D483BCFA0F3F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985B8AD-32B2-E994-DF7A-4ACE7B75A8CE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7A53D59-8CAF-20FF-894A-D9809359C2F2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921B1C-12A1-851E-EAAC-4A25F729DC8C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E21D6-EBE1-8964-5AD9-2289DC64FD58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DD4D40-F03E-798A-EE35-C5837A0C96A8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C686591-71E5-8A11-0E6B-8FE0B7AD5775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F64BC31-80F0-7188-B34A-3F02414F33B2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BA6C5B2-B674-49E4-4A5A-7F31824F7AE6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4B26DFC-624E-6BB0-E8B1-BF74F0FB25C2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2AB6EA-B839-5AAD-B631-E9E00915B268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0C5D372-0015-3A88-6168-10EB295874F4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A8AF201-82B1-ABB5-B180-871F441429B8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DF913CD-03B9-2FEC-A13F-6069592D6733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823BFD2-61AF-0FF1-F68E-985803E33FAF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44A1C7B-C208-8E03-B040-3C9EABA7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6" y="2934169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6C5B4-FF94-8606-9E0D-84EB113F48D4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정점을 처리할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큐에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30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CB856-1B66-0E7B-EFAF-C91ACA3A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001503E6-88B3-8A0E-602F-EA03A2688305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3A5AA4CE-E190-2FCB-113A-4373CD79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1768721-2AB9-2408-3647-0CD6072A2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651BC9-EA14-70B5-9963-A920E4188378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6C2396-20CD-F54D-A181-C29B61CFB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8915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17384AE-C6B4-B758-0681-345FB014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7561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C423D77-67B2-6A81-9270-C3FD9A6314C8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B7920-E526-1240-ACAC-2A48F480DC5B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0B2ED-2507-E2FC-63A8-CADCDF07B45B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FD4015-D90E-FC03-4D2C-38600A4C9366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4246821-8E43-97F6-11B5-B285D10C7F53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7295D8-BB09-4D8B-2B25-47E86022E259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C1C8CE-2789-3777-34EB-E7EDC524956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4E425-9557-3CE6-7040-335C9A110AA3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FD335976-4583-8216-B98A-AF47C2C961ED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A0794D-1B8C-8CE5-A98F-C439EA2E1234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514DF9-59F3-39BB-5AFB-9F2C762D7B4D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0119C32-C26D-6045-7FC9-A1EC4B303F73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6192F48-BFC9-FF62-B43A-9537D5D4A05B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878B556-BABC-72FC-C09A-ABE023B2B168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3EB57D-4A4D-26E2-8941-895CE65B87FC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282E243-E00A-A782-6B8F-719B6CE5289A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3C44280-390C-8B91-0EBF-9EFE1EDAD083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83C3E79-6CD0-F37B-B46E-2BB9DF1A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6" y="2934169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ED276-E10C-6E75-71A2-AC8FE5B16682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차수가 남아 있어 처리할 수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 탐색이 모두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4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2A94A-1663-9DBE-2278-3B88B148E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D1D3BAA1-DB65-DEB2-0E27-C7C0037C2AF9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9CD1B3DA-9295-7AB7-DC0D-6E6545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4987D6F-3350-121D-E55B-23371967EB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A5AE9B-1775-F737-848E-EE5BF8467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6353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EC4E82-76FF-073D-4C72-661F5CFF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69043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2AC88D3-86E7-AE33-6A82-284EB606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38243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4EDF0FC-E0D1-15B8-2070-052BDF776B89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7FC637-3A46-AE82-16BC-4966016D65E2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4E5AA-61BF-B3D6-2294-18C4E8C2851B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D0C567-D2FD-A2E8-88B3-D28C33C9158A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AF41D6-ED1D-5A58-8074-6941FFDB2F33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4699DD-800E-8F0D-3A84-8F8E42C633AD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1FE0C9-E8D8-C196-6D35-4BDCBC181DDF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BB1C76-F979-4CDD-D012-85459DEC724C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D84A8E6-BD1F-1563-6E03-CBE32BF10239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A65CC38-ACD0-C1C5-F4D2-F67738814ADA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692BA2F-0F62-0828-D65F-B0F232B1CFF6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50CCC3-B9DA-3498-33A7-2D95332C6A3C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8AA69B-B8AB-1F68-E60E-B56B9DD9F911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D4E1AC9-4871-A89E-466D-5B80B553B5C8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3CB7A7F-549F-48BC-30FF-B6C3825AD342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54B31D-308E-9B14-F804-D29B6D5ABB48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1307F0A-6E2B-8A9F-3879-505C98578CDB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9797177-3EFB-83EA-9559-EB6DC5F2C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2" y="4226560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9EEFC-ACB5-1236-35E6-76BDC9ED1592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연결된 정점들의 진입 차수를 하나씩 줄이면서 조건을 확인할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53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63B7-DF92-D497-C710-B480247F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FE9DBD9B-6D7C-378F-8437-092D5C69F933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19B9A25-875A-633A-C528-906FAE2F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AFE1DC2-B0AF-A2F1-EB13-2D1144B59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E761F5-377C-EA20-9381-B3CFDFC9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027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EA653B1-AAA8-6DF1-904C-5A573748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65694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BAC483-B58F-246F-5A66-3E968B794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6897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F63938-EFF0-17E0-D213-3107E3E2341C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E809A-CA10-C84B-4DC8-9502705E99D1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99718-CC0C-6005-374E-95AFBB70AF1A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867903-2582-B6A2-D53B-F9B2E88ED0DF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29A9A18-4716-5AAC-928A-757DE71323C3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F83878-4FCB-25D8-6FE0-C00F105D7462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0A79D8-7588-0B22-F68F-4D88E10473F7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ADD8EE-8971-7B6E-FF31-251C3C6ABFBA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9F5AD00C-2320-D368-9E8B-A95344EC9D71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D7CECB-CFB2-4047-ED1F-B4FA6C2C91E2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51B8648-8D05-D572-A189-C5DABAECA2D3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CDB7F1-911C-A346-4E67-BDEC6B684170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7B0297-B608-D042-8A97-24F4D3CCAA53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604EAA-1C94-3974-B3AD-D95A55F0452A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CD94881-2C15-E850-079C-23112FEF5457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E1B8BBB-DAC0-3142-3AD5-A2F875F3B707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770D42D-A9FF-A233-2FAD-A507A4F7DE21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01116F0-18D2-B2D1-B809-93913D078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2" y="4226560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250DE-C79D-4059-883D-32EFDAF68C91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정점을 처리할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큐에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1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EAB9B-FEA9-DD39-4A03-C8ACF174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A67443D8-7A03-2B87-6057-0F94010C1E6D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AA1433E-C735-5E46-ECCE-2FD45C1E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3BEE069-00DB-8EF4-6E8A-FE7D783E1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F96B0F-255D-D87A-9B9A-B4FB978D4C65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0FB4A9-186D-522A-DD37-ED627CB1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43116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06656E-D2D4-0C98-4A57-6EB05754A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60257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26BF39-E00E-D397-0CB7-6AFB13418748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A2C71-35BE-1516-1045-D14762ABCC96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A020C-3680-1E41-B790-D58372000BE6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7121C0-1538-2C40-3D77-9FA2180FEF49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7A7F5D-6817-BBCC-14C0-D34D63A8529C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D6D73F-4659-B418-F94D-B3A06DF8E776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90A016-CB86-3A98-106A-A91872C84B9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AA5590-5D57-200C-0D54-12DBEB56507F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C1F1B0B-DDC9-37B2-5CDD-A15AE616801E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02DD9-5A70-7F8E-2723-7454FC1398A1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E225AB-37C0-A80B-3836-50D89E71A80F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E6A1882-E178-1802-436D-F893247035C5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F6C6EEF-919E-02C2-E8F1-D007A8743D3F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CF3BE15-E9B2-854C-6940-2080E44168F3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D7F2E24-D154-B45E-0DEF-888E09F962B6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084AB4C-EF4C-EFB0-D3D5-FE2EE1DB5099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2B4750A-8628-9764-02B8-7536BF684CDB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38CE4F0-B4C0-A4CB-71AC-A325F892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2" y="4226560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EDB10-1077-09C5-4BFD-444B000903D3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정점을 처리할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큐에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정점 탐색 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376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유향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비순환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그래프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(DAG)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위상 정렬 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심화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강한 연결 요소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코사라주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 알고리즘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55FF-5BE7-055D-5023-807856384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04C24D89-7ACD-1007-0D53-D2CEDE1DE850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11EE3890-4184-21A5-995B-DF13085E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A29A99B-C360-3BB4-2DCD-5ECB9164D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1B74D8-28BB-7916-D474-83A66E7A2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63153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403287-70D9-BD23-7690-1DD38DB85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42966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17D003-E989-9CA5-FCED-8FEE4D29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52341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3BB5B1B-053C-DFF5-BD58-D796EC7827E9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1E917-86CE-C582-FA12-EE804A11E004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E1504C-47B3-CADB-DE53-C7630F07BF8F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20F31B-9C48-CB9B-254F-857C804FF5FA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733CD38-8626-8BC7-FEC0-1AF7CE891EF7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417925-8EFE-21FB-580F-51689033C99D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AF70C44-5303-0C5D-FE17-2256016822B6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0D1EA08-1F95-0188-C425-DBEAEFBB78A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38B6426-54DB-045B-2B69-E8918F6274CC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DB18B43-0CF2-DBA2-A6AB-4437C8C4C14F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DA013BD-09A4-9F3C-212D-D19C4A3BEEE7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B2F9569-6508-F2D0-042D-76C1C5985101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0B17A06-8433-D559-CDE5-01960AF48C02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2DFE56C-C8B3-61F2-375E-4FD90F633E10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9D0CA72-6441-CF09-6DB7-40CAC0DF8407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EF5FD8B-8F3C-5035-06C3-FF3C16531C0F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ED0E619-EBBF-EADC-FED0-00B5D3EFB72F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689855-6463-BC05-911D-40AFA7DD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3" y="5750530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237B6-6674-7CF6-D0C4-9EE2BCBA74EA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연결된 간선이 없으므로 아무 것도 하지 말고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22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D8E4-9A90-6168-B856-3C243ECF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47C7C922-07B3-4DA6-4EC1-6E8D84061669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1F59D3E0-AA08-914B-A307-224DFBC0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1D8BEA1-3DF7-F873-B77F-1C6AF8C6C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EA0650-D88A-0704-B09F-51422B0D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85534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FCF637-8655-60DC-00BD-A290F5ED1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5736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493450-937C-DA08-C56B-C50B3842F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0350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B84AD9-3038-FB43-95D2-489A866478FD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E2DD-3280-189B-ADBA-56303563B291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22052-B801-21B6-5A26-1682AFEB120D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F3BF79-F68E-A1A2-2BC9-816BF1821C9B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8FBAAD-A1D6-6A5C-0C67-ED834D216CC3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2517C7-20F2-B00E-1246-D9676FB07956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221685-2C7C-486F-845D-FE727FAF66B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AEAB974-32F9-E94E-E2DD-F80C9B4B5585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E3A30917-811D-CFC8-7447-EE7735BFFBAF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36F7B-1AEE-D41E-86EE-A46F31A78A04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2551B45-67F6-3AFF-C7FB-A39443148D78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67F6C34-00AF-29CB-7243-11C99705944B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F0318-4D81-985D-532F-C9BBF4236B69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A30C9A-51DA-B14A-9B9E-EA60E304358F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64E03FA-B5ED-A344-2EC9-D1DA78080A5E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94A48F-B0B0-C62D-6D22-612185CC802D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B92B146-679A-E4F5-FCD5-D2236CE7712A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0462795-B93F-448C-7DAB-39D0FA18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95" y="5649169"/>
            <a:ext cx="814402" cy="814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19C3F-8768-3AD9-6474-DB3BE115BEEB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연결된 간선이 없으므로 아무 것도 하지 말고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위상 정렬이 전부 이루어 졌다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34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AA39-1334-070F-1958-CEF09561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E253A1D6-967B-DF26-1224-D457419E99EE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3E863094-1F40-6E93-A6E0-221231F3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E7BD69A-6429-19E7-95E6-E970DD503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6103FD-88F8-826E-2767-6BA6FB8D6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14389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E30BEC-0DC6-1DCF-CB3B-6C8AD233E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31374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D502108-005C-C04E-3C07-1749247EF570}"/>
              </a:ext>
            </a:extLst>
          </p:cNvPr>
          <p:cNvGraphicFramePr>
            <a:graphicFrameLocks noGrp="1"/>
          </p:cNvGraphicFramePr>
          <p:nvPr/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A3632B7-DDB9-A475-DB8E-05526FF166E9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302F5-0F6D-E85F-A602-695594FD34BA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28AE7-ADE0-3670-BB27-988F617AE832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D49B7A-FF48-A12E-9217-8E76B30EE2A0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21E8517-5B7C-3214-3F85-A7C2499F0C99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C59084-17BD-3F50-19E8-CE152E100FCC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4CAE7F-4CEF-333D-10C1-3945D4AC728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409B6-1A24-2EF6-EA1C-0F2A19EE13C0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1AFFD4A-DDF7-0485-2979-E8EE4FB0101C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DAC7F21-A8B3-E2C5-A31B-85FD7691E77C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4D5C3C4-23E2-B1EC-41D1-6AAF9608AD25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F0E2B1A-0BA0-A147-0F1B-C38AA6021C51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552C46C-C379-1AC1-7EC2-0FA8B1F3E714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02229C2-ABC8-B65F-BAE8-AC982A6B6DDB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2599E4-6C92-5354-991B-789D5A999CFB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F02D9C1-DE8A-C208-3425-E1F7DA3B737C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95A2AA5-5FC3-B9B2-34D1-ED4FF67C59AB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FBA060-DB2B-7859-6B22-5C332C23B57E}"/>
              </a:ext>
            </a:extLst>
          </p:cNvPr>
          <p:cNvSpPr txBox="1"/>
          <p:nvPr/>
        </p:nvSpPr>
        <p:spPr>
          <a:xfrm>
            <a:off x="185437" y="7437892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위상 정렬은 난이도가 높지 않으며 구현 난이도가 단순한 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위상 정렬을 통해 사이클을 감지할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특성을 기억하는가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사이클이 없는 방향 그래프이다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만약 그래프에 사이클이 있으면 어떨까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97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AA61B-DEBD-3F57-33A0-AB7286AE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9E177F-85CC-DA07-A0DD-832171FF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C35B84-5907-0623-0A8C-C02A10121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A427631-CCFE-6FDE-9C68-036EB78C8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36713"/>
              </p:ext>
            </p:extLst>
          </p:nvPr>
        </p:nvGraphicFramePr>
        <p:xfrm>
          <a:off x="6502021" y="4514171"/>
          <a:ext cx="4439784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1260E2-02BF-2774-B6E6-E3E36A40EFE5}"/>
              </a:ext>
            </a:extLst>
          </p:cNvPr>
          <p:cNvSpPr txBox="1"/>
          <p:nvPr/>
        </p:nvSpPr>
        <p:spPr>
          <a:xfrm>
            <a:off x="7101165" y="5546351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8879B-245B-4DF1-5FB9-CB906C1106C6}"/>
              </a:ext>
            </a:extLst>
          </p:cNvPr>
          <p:cNvSpPr txBox="1"/>
          <p:nvPr/>
        </p:nvSpPr>
        <p:spPr>
          <a:xfrm>
            <a:off x="262021" y="6379290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정점과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정점은 서로 사이클을 이루고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만약 위상 정렬로 처리를 해야 한다면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저 두 정점은 처리가 불가능하다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 두개의 노드들이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선행관계과 후행관계로 얽혀 있기 때문이다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만약 어떤 그래프가 연결 그래프인데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컴포넌트가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위상 정렬을 실시 했을 때 </a:t>
            </a:r>
            <a:r>
              <a:rPr lang="ko-KR" altLang="en-US" sz="3200" b="1" dirty="0">
                <a:solidFill>
                  <a:srgbClr val="FF0000"/>
                </a:solidFill>
              </a:rPr>
              <a:t>처리가 되지 않은 정점이 있다면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그래프는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아닌 일반 그래프이다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혹은 위상 정렬을 잘못 짰거나</a:t>
            </a:r>
            <a:r>
              <a:rPr lang="en-US" altLang="ko-KR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...?)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BBF9192-79C6-4299-B2D0-259115AA4238}"/>
              </a:ext>
            </a:extLst>
          </p:cNvPr>
          <p:cNvSpPr/>
          <p:nvPr/>
        </p:nvSpPr>
        <p:spPr>
          <a:xfrm>
            <a:off x="9415808" y="262383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9F9370-D6F5-2D0F-357F-34D8C7D778E6}"/>
              </a:ext>
            </a:extLst>
          </p:cNvPr>
          <p:cNvSpPr/>
          <p:nvPr/>
        </p:nvSpPr>
        <p:spPr>
          <a:xfrm>
            <a:off x="7327685" y="262383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365B30-F284-A3DA-8259-64F62264CB2E}"/>
              </a:ext>
            </a:extLst>
          </p:cNvPr>
          <p:cNvCxnSpPr>
            <a:cxnSpLocks/>
          </p:cNvCxnSpPr>
          <p:nvPr/>
        </p:nvCxnSpPr>
        <p:spPr>
          <a:xfrm flipH="1">
            <a:off x="8142087" y="2891790"/>
            <a:ext cx="1273721" cy="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833ECF-80BC-3BFE-D15E-DD9E3212E916}"/>
              </a:ext>
            </a:extLst>
          </p:cNvPr>
          <p:cNvCxnSpPr>
            <a:cxnSpLocks/>
          </p:cNvCxnSpPr>
          <p:nvPr/>
        </p:nvCxnSpPr>
        <p:spPr>
          <a:xfrm>
            <a:off x="8142087" y="3188970"/>
            <a:ext cx="1273721" cy="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2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E1FE4-87E1-4555-8B87-557BCFB6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043344-DB6B-7715-8B06-1FC9EE50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강한 연결 </a:t>
            </a:r>
            <a:r>
              <a:rPr kumimoji="1" lang="ko-KR" altLang="en-US" b="1" dirty="0" err="1"/>
              <a:t>요소란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DBEA7D2-88FE-9190-12B6-53F99675A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F4BDA-ADE8-F8D0-CA36-75E72D57AFC9}"/>
              </a:ext>
            </a:extLst>
          </p:cNvPr>
          <p:cNvSpPr txBox="1"/>
          <p:nvPr/>
        </p:nvSpPr>
        <p:spPr>
          <a:xfrm>
            <a:off x="642353" y="1856795"/>
            <a:ext cx="170128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강한 연결 요소</a:t>
            </a:r>
            <a:r>
              <a:rPr lang="en-US" altLang="ko-KR" sz="3200" b="1" dirty="0">
                <a:solidFill>
                  <a:srgbClr val="0070C0"/>
                </a:solidFill>
              </a:rPr>
              <a:t>(Strongly Connected Component; SCC) </a:t>
            </a:r>
            <a:r>
              <a:rPr lang="ko-KR" altLang="en-US" sz="3200" b="1" dirty="0">
                <a:solidFill>
                  <a:srgbClr val="0070C0"/>
                </a:solidFill>
              </a:rPr>
              <a:t>는 유향 그래프에서 모든 정점이 서로 도달 가능한 </a:t>
            </a:r>
            <a:r>
              <a:rPr lang="ko-KR" altLang="en-US" sz="3200" b="1" dirty="0">
                <a:solidFill>
                  <a:srgbClr val="FF0000"/>
                </a:solidFill>
              </a:rPr>
              <a:t>최대 크기</a:t>
            </a:r>
            <a:r>
              <a:rPr lang="ko-KR" altLang="en-US" sz="3200" b="1" dirty="0">
                <a:solidFill>
                  <a:srgbClr val="0070C0"/>
                </a:solidFill>
              </a:rPr>
              <a:t>의 부분 그래프를 의미한다</a:t>
            </a:r>
            <a:r>
              <a:rPr lang="en-US" altLang="ko-KR" sz="3200" b="1" dirty="0">
                <a:solidFill>
                  <a:srgbClr val="0070C0"/>
                </a:solidFill>
              </a:rPr>
              <a:t>. SCC</a:t>
            </a:r>
            <a:r>
              <a:rPr lang="ko-KR" altLang="en-US" sz="3200" b="1" dirty="0">
                <a:solidFill>
                  <a:srgbClr val="0070C0"/>
                </a:solidFill>
              </a:rPr>
              <a:t>의 가장 큰 특징은 한 정점에서 출발하면 같은 </a:t>
            </a:r>
            <a:r>
              <a:rPr lang="en-US" altLang="ko-KR" sz="3200" b="1" dirty="0">
                <a:solidFill>
                  <a:srgbClr val="0070C0"/>
                </a:solidFill>
              </a:rPr>
              <a:t>SCC </a:t>
            </a:r>
            <a:r>
              <a:rPr lang="ko-KR" altLang="en-US" sz="3200" b="1" dirty="0">
                <a:solidFill>
                  <a:srgbClr val="0070C0"/>
                </a:solidFill>
              </a:rPr>
              <a:t>내의 모든 정점으로 이동할 수 있으며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반대로도 이동할 수 있다는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이러한 구조 덕분에 </a:t>
            </a:r>
            <a:r>
              <a:rPr lang="en-US" altLang="ko-KR" sz="3200" b="1" dirty="0">
                <a:solidFill>
                  <a:srgbClr val="0070C0"/>
                </a:solidFill>
              </a:rPr>
              <a:t>SCC</a:t>
            </a:r>
            <a:r>
              <a:rPr lang="ko-KR" altLang="en-US" sz="3200" b="1" dirty="0">
                <a:solidFill>
                  <a:srgbClr val="0070C0"/>
                </a:solidFill>
              </a:rPr>
              <a:t>는 그래프의 강한 연결성을 분석하거나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축소된 </a:t>
            </a:r>
            <a:r>
              <a:rPr lang="en-US" altLang="ko-KR" sz="3200" b="1" dirty="0">
                <a:solidFill>
                  <a:srgbClr val="0070C0"/>
                </a:solidFill>
              </a:rPr>
              <a:t>DAG </a:t>
            </a:r>
            <a:r>
              <a:rPr lang="ko-KR" altLang="en-US" sz="3200" b="1" dirty="0">
                <a:solidFill>
                  <a:srgbClr val="0070C0"/>
                </a:solidFill>
              </a:rPr>
              <a:t>형태로 변환하여 그래프를 단순화하는 데 자주 사용된다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44BA96-5D2E-68A9-E382-B2496E96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60" y="4572000"/>
            <a:ext cx="8939805" cy="3856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2184F0-A583-DACB-A617-2297BED70580}"/>
              </a:ext>
            </a:extLst>
          </p:cNvPr>
          <p:cNvSpPr txBox="1"/>
          <p:nvPr/>
        </p:nvSpPr>
        <p:spPr>
          <a:xfrm>
            <a:off x="2559946" y="8544737"/>
            <a:ext cx="13979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강한 연결 요소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(SCC)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서로 도달 가능한 정점들의 최대 집합을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그래프에선 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SCC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존재한다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0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59E7-112B-B747-69A0-F4A4FB95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3B9B361-E786-A11B-879E-CB350E83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ECBA13-274C-8CFF-DF4B-0B5993A4A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AF8AFE8-4172-4523-2A6A-8FA977F9CA44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714D1E-9F33-5102-0C5F-9BD171BA80E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E31C322-3ABE-855F-AE8F-5888CFFFB2C9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D391AD-19FE-C53C-7F62-02957158AE6E}"/>
              </a:ext>
            </a:extLst>
          </p:cNvPr>
          <p:cNvSpPr txBox="1"/>
          <p:nvPr/>
        </p:nvSpPr>
        <p:spPr>
          <a:xfrm>
            <a:off x="262021" y="7231028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강한 연결 요소를 찾는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코사라주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알고리즘을 소개하겠다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스택과 깊이 우선 탐색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이용하여 강한 연결 요소를 찾는 방법이다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이를 위해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정방향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그래프와 역방향 그래프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스택과 방문처리 배열을 준비한다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023EDAC-97FD-D434-0345-7C4C9315A5D1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0F19B8-C507-F2A5-88D6-15826D18E74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187D40C-FD28-51C0-F4CE-C39F6C935F1F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A7C71B-DD89-B4FC-58DE-E1868D24CE4D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E731A4-4529-614A-6DF3-7F54D4605A94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D0C151-A497-53A3-1E36-AB3CF1931ED6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D881EADC-ECD1-7808-5067-AB9737AE2E50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605BBFE-4209-EF2A-5DEE-AA75DDB0D073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73B8944-1F0A-7F23-0ADE-6808F0B48DAC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BD9943-CB87-A84D-7575-B4D15399C47D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105135F-D4F2-10FF-C857-EC419EFF72D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9183FDC-2E94-3559-D3F1-0976CD95C21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9F74619-CD42-A8ED-AA76-74A3F7BA6418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7D8BC8A-5590-8D06-D366-48866927B43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B26B8EE-A12B-54FD-8E64-9A84D11D91CE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81EDB37-F7C9-C64D-ED83-009233537E92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7A28EEE-E7F6-C740-C6B2-AA3F3A777D00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8471C47-8FBC-E6A9-3FCC-A78614359700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6AE62D-4155-0410-D9A9-48C1A27C397F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7BA733D-D95B-070E-5775-18EA1C05C872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208B8FA-19CC-6F5F-7A2B-1E9157C226D0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838A985-B061-BC5A-AD49-878F4D84A3F0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BC13150-5119-E969-BD41-1D3FEDB1681C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E012702-4522-CAA0-8F4A-520089478621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DF296AC-F3A9-4F8D-0F39-F6FFBA275C1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4E0D66F-4FB1-1C67-35C0-F8672B64C59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3D6CF13-3C93-C54F-A602-0545DA6C017E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856CDE6D-3889-62D9-C560-A36DC2977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53090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D2D8FD10-2C8D-C2E5-ED3A-D56F8B869300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93B6C8-19E8-893E-67AC-82C2DE0508FB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AC255D1A-31C4-1CD8-910F-70502F64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57856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C27E-8A01-F2AC-C4EB-6A6E044E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6DBBF2A-BAC2-EA15-4DBF-CECBDA6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B98A693-B0B2-543E-9C70-C9CE559A0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4E06B5-1FE2-E4B6-A19C-9CB59B1F9373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09BBC5-CA96-FAB4-0033-D54D4D2AEE5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464D7E5-6ECF-4AD2-7918-FE723CF6739C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75D56-718B-77F9-E998-EE4785007176}"/>
              </a:ext>
            </a:extLst>
          </p:cNvPr>
          <p:cNvSpPr txBox="1"/>
          <p:nvPr/>
        </p:nvSpPr>
        <p:spPr>
          <a:xfrm>
            <a:off x="385010" y="72803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정방향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그래프를 탐색할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정점부터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탐색을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방문 처리하고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A27337-7F93-BFAA-06E6-41A22FE42925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FF28C2-CAC3-5B12-32B8-64D562AAFCE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163D95F-FAF3-C4AF-3B23-3AA2E517B685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B5DC1E-638B-E40E-04A1-A616003A22CD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9E140C-0ED0-9CB2-1210-2DF3EF433FD4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008612-1D42-D116-930C-CBF27F863741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6E7320A4-8D01-4519-D346-4ADD3A147923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E656D9-2BA5-4742-9E81-64EB3FBE64BF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7E1B4F1-3C09-883C-F374-2CA08FE7844F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6DC92A7-C5D3-A89B-65F0-B246E910AACB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A038AC0-A9F5-50D3-3002-4BF64F9CDFC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A630C3-0026-054A-961F-FC2489B0C42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6A8B023-2B32-A3E5-4548-B4F8D446E517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A30B714-6D69-A50E-96A3-4D191E0ED5D1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6F6984E0-1449-49EE-8DD4-E485896462DF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0703066-1DD3-954E-6AD5-B13F9D32A2A4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A5A23C5-C859-7A1F-58F8-B45A794CD66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C9AD032-A936-963E-F8A0-2289CFD6EE19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6329159-7A64-F3BC-CB1B-1C27D32E190E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2B9CCB-312F-2F14-AFA5-356CDC7DC1C6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99A4A7A-6EA8-FA90-0AF1-2F4D91FC3707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13B2903C-EEF1-11E1-CB00-1C2E03F7DB99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EFBB553-A3F0-5589-CE4E-24296D4AF993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F3C07B-74BD-C869-21A7-7BA64D03047E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344236D-4878-0EBC-4474-7F6DA6CC56D4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03C845-BCA2-8431-1B89-137B315C2D5B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C9EC3D-7E7A-902E-87C0-CF1DD4333964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72CFA8B-FE7D-CDE8-9378-F686E7A9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02" y="2042849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660031-7D1A-0807-E722-AF0CB5C60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97208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68CE61-C421-ED68-DF80-11F4BA032A85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4C38C-29FE-95FA-2768-19DB98B4011A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47A538-ED08-8171-633F-E4286592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764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AD842-D100-F8F6-F8F4-A0631081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CC1C3F5-B97E-CB01-A28A-8307FF6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F283E02-1F9E-AD17-4553-82400D169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CBE744D-8DB0-7EF5-495E-8A89CC9AEA26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2E8EC0-CDAD-839A-B8E8-A0669B2CC8A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517E971-00F7-0B30-5382-FFD79FBE801A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5A16D8-7F25-C8DD-AC17-54FCB59F3829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8D6B0D-6B5C-1E2C-4C57-4DC0D677F16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9AA2BB9-C625-186E-0505-4B7C4B917DCD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771309D-52B2-6BCB-821C-C3D5D9FD08BD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F49AC2-1E7E-85D4-5BBD-3179283FA174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69345A-8FF5-072B-B2B2-7D0252288A1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973FDB4-62D9-70D9-3AED-11B6D74F1B25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A3AFD5A-2254-345F-809D-80ED627B3321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7B45F66-5FCA-EB55-11B4-AFC272AC8EB5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88DEC1B-4076-C20C-DD6F-70206DF8AAEF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D461AF-19AD-234A-36DF-102AAE63037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1F739D-B40A-131B-7562-5BFC8BDEC77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65B825FC-40D2-B677-92A0-5525DB7C23A5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8B0F5E7-CA54-E42D-BC5B-29922A3314E6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6A2B0562-8ECE-0DFC-3528-7108F128DC7D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394CD0-D3FF-4186-3F0B-C96D7CA6B2A8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6495549-5CA2-03E9-2EF8-42B91745A40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4064E21-5162-1D5C-A1F1-108233F59B6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021EE5-9910-40E0-3891-ECC1E098B3F4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D390231-A079-727B-9F16-B316F8594967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1DE6846-42F7-04A2-CF31-E1FB073522A9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F6916CB-9625-BE04-7C9A-DD3C5346653A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CEC93B2-CF76-6C04-A26B-9CD77A1BF32C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19E613F-B775-73CA-5144-DE0F48B5E5D8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ABBF136-18E0-AFA0-DB85-CE45EF2636B4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F5AC81F-72CE-0059-C818-CC32F36B0938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3150FAC-8F6E-289C-C1A8-7B69CDFABA5B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7BCBC94-2F51-CF93-7D61-4D094B08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9" y="3141150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D0570A-DFB8-BC51-2908-BF43CD304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77054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63BF3E-9C5D-0BAA-E698-C8A70A9BE819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AFBA3-941E-A435-F7A4-819235379DCF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7D05F-A178-CF68-C097-F1E928F2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2770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B5E1D4-297F-2A44-3ED5-FCF2DFF96394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방문 처리하고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3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BC79-5DD9-F52E-452C-0A3B4334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53B903-16BF-9160-9831-564DB801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D0D19C6-F08A-55C2-48C9-E8AF704A0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22D2BA-53D2-17AF-918E-26C7244577FD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B897AA-1648-A07D-E7BA-4D7DDDE9714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87F91C0-CD6B-FAF8-FE0C-DA33E2EC5A23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3FEEFF-5E21-5C11-8070-7ECC5ACC792E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078670-C162-950C-79C7-23D384647AA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EC961E1-290C-AEB0-12D2-99030B6C6F04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1B32EC-AAF6-6F9C-9F15-3DBC25A1AC97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452052-2F74-B4E9-6D29-50D176D68571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7F6CD5-370B-35F0-5EB9-EA6B9E21BD51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A9F476A-2779-8163-26EB-0266F21CADCC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BFF548F-9968-A96D-1B44-C06BD9380C7C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7B126DB-06BB-7E8C-59BA-F624F58AC689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266A92A-C8F2-177E-75B0-40190372CBB6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54F0D8-87D9-003C-5CE7-E1E6929B8CD9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4247345-FA18-EF91-C14F-6C63329BEEA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6D5FDC1-054E-7F62-8BCE-818405627A92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BB9BE5-E107-33A2-74E6-3E604B8EEDC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0256FAA8-62A5-903E-8ABF-0C9F92B13AB6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00EC404-32DC-4DA7-C075-CA5F91287702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BF1997-97DB-9AE1-292F-0FE2EA666B3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35BFD1E-71EB-B5F6-EC95-6B5AF06982A5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EA8589-20BA-4132-83EB-3A01CF466E3E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ECC4309-8033-9C74-4FBD-B20CACA6707B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E0ACC98-F269-C689-40F1-0B6A331A2E42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F4803E0-2808-EE6F-5F4B-A78FA216604E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6C8E915-4D2D-514B-EEB7-916E03D5CAE6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031863-D362-3F8C-DC5D-CF278E13C30F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A1FDC2-7543-2893-1B89-6D67F72EDEE1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0AEA6F4-38FD-F674-DA02-75240075AB9C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FCD8F85-8C29-1693-D114-2C1ECFBB3F06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BA4E4D6-C184-D3F5-1DFF-236A98FD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9" y="2058100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B0AD0A3-790F-668F-6CF7-9B85B836E051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97016F-FD47-83B4-13B2-201C7D5E965D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E0195-34CC-E37E-4068-16DD5DA8501C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1190B5-EE08-8A21-EC51-8088329B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84900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AADD62-354D-9D10-B1B3-1221404404F0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번이지만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갈 수 있는 정점이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종료되게 되는데 복귀 시 현재 방문한 노드들을 거슬러 올라간다는 특징이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25D5-9672-4564-B13A-FE778F4C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BE5C9CB-71C8-992C-25E9-F7104C45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E856120-0323-8945-E36C-AC45BDCA82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070BD8B-20B4-6A78-3EC7-B14BAF484B8D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4B7E7E-59CA-A695-D710-48C046A7426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1C80C2A-4BF3-1269-88C1-877097D19A1E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3F6388-4873-EEDC-AC31-1AE3F35ACF86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976965-F633-3C63-DEC9-909F397B9C1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9A84CAC-8E19-2981-8D4B-C7C7EEB5CB90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3A87419-FEDA-307A-5EBD-A22D3955A9AB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9998B5-55CF-02B1-CBB0-56B80D072A0C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27B0BB-ACE9-6AD6-8CED-93BF9770252D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64659E05-710E-44D5-B069-F81F3731CE98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B14AB5D-E395-B116-7B00-0776B27462E4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CA4ED8B-73E1-3E3D-BD02-E4ED903A291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C58EE2-82EA-BCDF-598A-FEB57DDEBE75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62D26BD-F2EA-369B-33EB-7FFDBC4CA419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87C68B8-EC40-C76D-2DBD-11EBACE528C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58FD1E9-879A-A4DE-853E-1AD47EB340FC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7C3B551-414E-5351-4A22-EEDF0ABE98D5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E2113C0-1509-F7CD-425E-F43BAA3373ED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7E0AFE9-4435-AB43-C0C2-AC2D47911859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39574A-CA86-E625-21C5-3C91941A6FB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F80FB39-9245-EF51-2C46-8DC6FE791185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75B4319-73BE-56A1-0039-119CE99C203D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0119160-9AD0-8706-4BA0-EAB01A218D5C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2C621A-DB61-4E35-96EB-A77CC27B817C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644B180-36E8-0307-8996-F98267DC41A6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B353DC-AB36-BCE7-FCA2-49DE42A522E3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DDB3673-E63A-69E7-F587-144D702AB6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1C2802D-1AF5-7C9A-8EB8-1E3B29189799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867DBA7-5552-1DD3-6B64-DC76B5BFF96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029F34A-A09C-797C-6A5F-A21CD154A48F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CDD8400-4C15-64BE-2940-E76DD9C8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9" y="2058100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0A6D96-EB66-E7BD-4B7E-C1A184DC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97484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0D7C68-093A-3F64-66DD-C30184779E40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89E3-4A29-407E-2447-3BC1D48534C0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2D0B00E-FFE6-84A9-F188-D77E1391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75513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7F8A50-2BE0-D750-9325-85DB60C38DE3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복귀하기 전에 현재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다음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하여 이전 노드로 복귀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재귀 함수 기준이며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 기준이면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해서 이전 노드로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72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유향 </a:t>
            </a:r>
            <a:r>
              <a:rPr lang="ko-KR" altLang="en-US" b="1" dirty="0" err="1"/>
              <a:t>비순환</a:t>
            </a:r>
            <a:r>
              <a:rPr lang="ko-KR" altLang="en-US" b="1" dirty="0"/>
              <a:t> 그래프</a:t>
            </a:r>
            <a:r>
              <a:rPr lang="en-US" altLang="ko-KR" b="1" dirty="0"/>
              <a:t>(DAG)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642353" y="1856795"/>
            <a:ext cx="170128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유향 </a:t>
            </a:r>
            <a:r>
              <a:rPr lang="ko-KR" altLang="en-US" sz="3200" b="1" dirty="0" err="1">
                <a:solidFill>
                  <a:srgbClr val="0070C0"/>
                </a:solidFill>
              </a:rPr>
              <a:t>비순환</a:t>
            </a:r>
            <a:r>
              <a:rPr lang="ko-KR" altLang="en-US" sz="3200" b="1" dirty="0">
                <a:solidFill>
                  <a:srgbClr val="0070C0"/>
                </a:solidFill>
              </a:rPr>
              <a:t> 그래프</a:t>
            </a:r>
            <a:r>
              <a:rPr lang="en-US" altLang="ko-KR" sz="3200" b="1" dirty="0">
                <a:solidFill>
                  <a:srgbClr val="0070C0"/>
                </a:solidFill>
              </a:rPr>
              <a:t>(Directed Acyclic Graph; DAG) </a:t>
            </a:r>
            <a:r>
              <a:rPr lang="ko-KR" altLang="en-US" sz="3200" b="1" dirty="0">
                <a:solidFill>
                  <a:srgbClr val="0070C0"/>
                </a:solidFill>
              </a:rPr>
              <a:t>는 방향이 있는 간선으로 이루어진 그래프이다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사이클이 없는 구조라는 게 가장 큰 특징이다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간선을 따라 이동할 때 다시 이전 정점으로 돌아오는 일이 절대 없어서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그래프 안에서 정점 간의 순서가 항상 유지된다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이런 구조 덕분에 </a:t>
            </a:r>
            <a:r>
              <a:rPr lang="en-US" altLang="ko-KR" sz="3200" b="1" dirty="0">
                <a:solidFill>
                  <a:srgbClr val="0070C0"/>
                </a:solidFill>
              </a:rPr>
              <a:t>DAG</a:t>
            </a:r>
            <a:r>
              <a:rPr lang="ko-KR" altLang="en-US" sz="3200" b="1" dirty="0">
                <a:solidFill>
                  <a:srgbClr val="0070C0"/>
                </a:solidFill>
              </a:rPr>
              <a:t>는 작업의 의존성을 표현하거나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정점의 처리 순서를 결정하는 데 자주 사용된다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14B795-8BE6-29B6-B09B-C668CC41AB0C}"/>
              </a:ext>
            </a:extLst>
          </p:cNvPr>
          <p:cNvSpPr/>
          <p:nvPr/>
        </p:nvSpPr>
        <p:spPr>
          <a:xfrm>
            <a:off x="14126579" y="5792149"/>
            <a:ext cx="3320715" cy="77726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>
                <a:solidFill>
                  <a:schemeClr val="bg2">
                    <a:lumMod val="10000"/>
                  </a:schemeClr>
                </a:solidFill>
              </a:rPr>
              <a:t>풀이 제출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D1A9616-C755-0DC4-402C-9E49CE5E640C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3708184" y="4718863"/>
            <a:ext cx="2160770" cy="136755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02BE5F7-8F17-7E2F-CF74-8464335B3BE0}"/>
              </a:ext>
            </a:extLst>
          </p:cNvPr>
          <p:cNvSpPr/>
          <p:nvPr/>
        </p:nvSpPr>
        <p:spPr>
          <a:xfrm>
            <a:off x="387469" y="4330231"/>
            <a:ext cx="3320715" cy="77726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문제 이해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15867B-491E-50B0-B9F8-48348F220F9E}"/>
              </a:ext>
            </a:extLst>
          </p:cNvPr>
          <p:cNvSpPr/>
          <p:nvPr/>
        </p:nvSpPr>
        <p:spPr>
          <a:xfrm>
            <a:off x="387469" y="5792150"/>
            <a:ext cx="3320715" cy="77726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>
                <a:solidFill>
                  <a:schemeClr val="bg2">
                    <a:lumMod val="10000"/>
                  </a:schemeClr>
                </a:solidFill>
              </a:rPr>
              <a:t>제약 조건 분석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5F15F54-7EA6-C260-96F2-F9CA0A7F7BF9}"/>
              </a:ext>
            </a:extLst>
          </p:cNvPr>
          <p:cNvSpPr/>
          <p:nvPr/>
        </p:nvSpPr>
        <p:spPr>
          <a:xfrm>
            <a:off x="387468" y="7267038"/>
            <a:ext cx="3320715" cy="9431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자료 구조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알고리즘 선택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169104-B237-A971-D7E9-14CCB5D6335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708184" y="6180782"/>
            <a:ext cx="2160770" cy="12969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9E2D0F-9C10-0D54-94FF-B751278DA0B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3708183" y="6263466"/>
            <a:ext cx="2160771" cy="1475126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D868F95-A586-53BD-096F-5E9127FC3394}"/>
              </a:ext>
            </a:extLst>
          </p:cNvPr>
          <p:cNvSpPr/>
          <p:nvPr/>
        </p:nvSpPr>
        <p:spPr>
          <a:xfrm>
            <a:off x="5823285" y="5802211"/>
            <a:ext cx="3320715" cy="77726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풀이 계획 구성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C8535F-3E1E-CC2C-411A-0900BADBA2AE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144000" y="6190843"/>
            <a:ext cx="873524" cy="2908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16A2C22-2D32-7231-E09F-8CAD2B4A3F03}"/>
              </a:ext>
            </a:extLst>
          </p:cNvPr>
          <p:cNvSpPr/>
          <p:nvPr/>
        </p:nvSpPr>
        <p:spPr>
          <a:xfrm>
            <a:off x="9992145" y="5769214"/>
            <a:ext cx="3510682" cy="84907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코드 구현 및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디버깅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1838081-6280-C59D-DC52-757EAD2C84B0}"/>
              </a:ext>
            </a:extLst>
          </p:cNvPr>
          <p:cNvCxnSpPr>
            <a:cxnSpLocks/>
            <a:stCxn id="2" idx="2"/>
            <a:endCxn id="35" idx="6"/>
          </p:cNvCxnSpPr>
          <p:nvPr/>
        </p:nvCxnSpPr>
        <p:spPr>
          <a:xfrm flipH="1">
            <a:off x="13502827" y="6180781"/>
            <a:ext cx="623752" cy="1297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FDA175-E773-D37B-21DB-88A23F9126D0}"/>
              </a:ext>
            </a:extLst>
          </p:cNvPr>
          <p:cNvSpPr txBox="1"/>
          <p:nvPr/>
        </p:nvSpPr>
        <p:spPr>
          <a:xfrm>
            <a:off x="2988496" y="8831295"/>
            <a:ext cx="1751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일반적인 알고리즘 문제를 푸는 방식을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형식으로 나타냈을 때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134ED-2BDC-F229-E3B6-EE409530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E32076C-9821-32AD-DDE2-35D8B65C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6C2D571-BFAC-1B74-7F99-A166E28B0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B215899-4D5A-2DBF-4A4A-55877AE45D21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B5D95F-022B-663C-CE61-894B9A1398D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58E629-EFED-6DDE-A864-13406590E942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0A321C-6042-29BB-4500-36F38635676F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70897E-8445-6263-0F31-C87CB114617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BF8A242-7CCA-125D-95A2-BDAB93305B96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A7B8DD-BB85-98E6-0460-0839F6859BFB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669E9D-5A2D-3899-E761-BD41DD41D3EE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416870-1AE1-E37B-07D3-2AEBDDFC852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81F8BA8D-2EC8-6DC2-F477-4ABFC5504BF7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7E0E1F2-6BA7-0576-45A7-5E69DF9C5DE7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85A1B1B-4A4C-C81C-4735-CAFEF4F69061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8318322-0C47-0B5F-B8E6-053BDDCFDF78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E5E7D22-B1CB-4AF6-527A-0A1A4AB758B4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746D42-0234-5519-938E-69896843BF9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D10E3E4-9692-9F78-AA3C-6E7BDAB97C4C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D737D0E-6B92-FA8F-3034-FDC79394E44E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347BB56-BDA0-0AC5-9628-D0F3DDE14C8F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859F8EB-2492-BFE9-719E-759C67A4BF4B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C37ECB1-A0D5-B877-AA9A-FCCF788A17AE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43EFF22E-80B0-EB27-37A6-A9541AD74FE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3DF28DA-A741-1F71-C71E-6388E4691881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D76215-3A61-C67E-71BD-090A6A57E38E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C9A11F-D52A-95BD-3155-FC3AE666581A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ABBC594-8054-69E3-2546-B68B298DC820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A3ECA59-9D8D-62B8-17F6-54B95F70F5BF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404D1E5-3861-3399-7883-89E8134A6BAD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28F2259-2C64-2C41-5B18-E1F04046EF7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92CA336-DFAE-0D1F-B976-E967EF735E94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F889E5F-A943-16E9-9AE2-C3DC0AE50064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D16462C-910E-263A-2DB4-0A68B55D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60" y="3173398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F27E37-5C04-E14D-BF60-7A6614D7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03573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E646A-5440-6642-AB5B-CB707E426BB9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32423-BD64-A011-3AEB-9A9A0044F234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15EDAD-1048-78C6-BC29-D589AD84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1397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EACB04-F1CD-75D8-7CD3-1D6EA0A49E18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이전 노드로 복귀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8CC48-73AC-36D8-C102-FEB96B151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EB4C8C3-6A76-4E5C-8CA4-FD3BCF41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95CF026-85D7-F03B-9FE5-F233C91B5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DA66EF-CA6D-3778-B283-82E7BA11F641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F2635AF-62C7-F2C4-8C09-3FBE5F6C620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BA62D63-106C-505E-96FD-609EA19B4C66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B6F1CA-60AF-7734-BF85-496ABE2DF3C3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25D29-4326-47A6-2E9F-AE8E59A1B7C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0BBCFB8-A725-B100-4D02-78E5148B8E31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A6933D-A23F-F1BF-93E4-F960B7D13188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CD4F79-4CE1-F8D7-5C92-0698A9D95599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622217-B632-9007-2523-B62B74EB8E23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39F513FD-4DDE-CE4D-9371-9622A5D037B2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14F07A-D9FE-747F-E552-C7EF3D1A0C0C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C6B46B7-95D6-CE0D-A55C-E3EDAD44C98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8F52203-EABC-F5B7-3456-CD5EF0B5886A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A8F0E80-03FE-D883-3F39-85EBC04B422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A103F4A-333E-C53B-53EA-0FAE3FDEFDF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3BFB68F-E38F-27BE-76FE-8A4934D26523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FAD4A3-BCD5-D6AC-7A75-555C843D8EA1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AA7B37A-2FC9-8C33-1318-105807238734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96B6DF3-E1DE-46AE-883F-2847957A5433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442EBF-2DDB-5D55-F64E-5D42B16D8647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8C202777-C648-F079-650D-6FB838B2602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20A28E4-15D8-1539-21D0-55F3FF967665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DF051A7-848A-88F2-ECEC-3521D42C4E6C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F4A5738-49DE-A2DD-ACB1-03B10FB0EA8A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4AF43B9-87CD-1A9C-E2ED-819E1D858D17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6E39DE2-2616-D114-60C6-568E3DC10F13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1C6C4DF-1B23-5EC2-D2A1-10F9CE8A630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3515BB0-635B-4316-8B4A-271D22BB24C6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4C0997D-CA03-081F-8880-352E5ADB44FB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95B209F-18D6-4F01-AD8A-A3F448D57AA5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E99E5B3-26E2-CC48-6ABE-32D61168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02" y="2076681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351A06-7803-307D-083C-9BD27BC51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07903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D02CE-D3E5-87F1-7441-DD95C7A9C65A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92FE9-3EBB-0A64-A1C2-111DDA00EDB4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4578F0-C058-1294-2440-C6D71D72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6228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1022F8-0B4A-72A3-F10C-B7984CB22DF5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원점으로 돌아 왔으므로 다음 방문 되지 않은 노드에 대해서도 탐색을 시작하자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4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2DCB-D342-4EF1-9175-462094DFE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2356DB7-AFAB-318D-FFC3-41DB4C1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E273604-660A-0075-3BE6-265DAFFB4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0BD5E45-8248-3A52-DF86-F981836F0E3C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5703E3-2857-A6E5-AAF2-DC63F36183E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5EB9792-8773-0726-F5D1-E9EC9F1DE2A9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F08123-2A86-C1E9-0009-220EB90E1F82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94E93D-CB49-734C-29C6-7C7860F48DC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6BD249E-209C-076B-A1B0-C99A811B7BD7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13884C-4B8B-2153-A5DF-3482D9967FE5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8211EC-5D05-CA9D-4C42-1AD360D6E99A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AAAD2C-593F-9D46-1DF9-BE35A967E529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D454E83-B0B7-BD81-8A0D-3F72E0463AEB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FA6B567-450E-344D-72FC-EED83C4342D4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70B163-2F76-CEA9-25A3-A8E30CCF35F8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5CD0166-CC30-AA9B-475D-07C3B2F66F92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4E9BCC-4EBA-D1E8-F412-8A66DCC7D25B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7BF9BF9-4C14-EB37-FAC2-545D007D6B23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986B84A1-7527-0DFA-4E4A-A7DD3FC2A6EC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1CE6ECE-4C60-54BD-D56F-C1F0212D4885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DB08A60-BFAB-4B08-C19C-7DD20FD01564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820D9A5-62F8-7A46-63BB-2005AAB02F1C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A428920-72D7-2097-046D-2DBE33CCA48B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C137B57-E8C1-23FA-F2D6-90DACC58ADFA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407B227-58C5-4A96-CE94-934C8DC62E97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A54B26F-6813-A5A1-B08C-79B1D4274218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0A378A-FFBA-01DB-C593-C080A588DE3E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8C6899F-E3A4-3689-B645-AB61F7CA7934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251F193-D2E1-30AB-006A-D2459B7A4051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1585F0D-110A-21D8-57A2-56B524FF9D8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9CE0BF2-6754-1291-6498-C62AA6A5307B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D82F24-301A-0E04-DD7C-A464756460A2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8E65363-7DF3-FC0A-0633-EA3D4C251100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287B6BC-208B-504C-3B43-207A5D0AD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49" y="2037638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DA294A-4E83-62CB-AE40-11AC3030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1659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9409E0-13B7-26B8-FC54-34AB2A11ADCC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7D43C-0118-FB93-09FB-DC1D0B7EAE4F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86A4066-486E-1076-DC79-C8B7B136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56625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0FE8F2-936D-A02F-2ED2-6B17E0495236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정점부터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탐색을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방문 처리하고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0E8D-8037-EFB6-F6C3-4A5642197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FBD0D62-4C24-60BB-C7DB-B074FA2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55D7863-05CA-C516-D3FE-FEE8DE68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B15A44-CF54-6BC7-82A3-615DFF6394A1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51CED8-5453-A300-4CB3-475A844681B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B076740-BDBC-15F8-3D40-2C336A4809DE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C1CE47-EF04-4A43-15FC-2E72DA206495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1BAD42-FEE3-6418-B348-90DBC3C9AD1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37FC2C0-25CE-5E03-0685-612458C4827F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C27781-67FD-19ED-BB0C-CE91586C00C4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74EEA0-75F6-6CAE-7630-C71CE7E1B0B0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3B4987-4911-E030-57E5-291D31805DE3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EBAFC558-C85F-B150-6A5A-55552B74847F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CF7AFD-B676-0929-2270-CBC893D36D8D}"/>
              </a:ext>
            </a:extLst>
          </p:cNvPr>
          <p:cNvSpPr/>
          <p:nvPr/>
        </p:nvSpPr>
        <p:spPr>
          <a:xfrm>
            <a:off x="5794307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E8E99E9-319B-8501-FB64-49374186E34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E792D3-5798-CCEF-4D8A-9C39F7239D19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DA5C97-E540-FC0D-0B3F-E8B172F6936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13647A-4B25-9EF8-ABF1-5C4D7B4B0549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2024D31-C1F0-34A4-2457-A2031758F87D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B350A2F-0171-BD57-C4DD-4C94E27CD66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5D338C5-23AE-A758-ACB9-9B2DBF7FB2A9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D8929C-E30E-8290-9727-3A6D7C431196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9C16C2A-DAF9-F103-BA2F-321D31D7701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9F364755-413A-A5A9-182A-B9824B22BEB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6D4D6B3-25D7-6812-B1C3-A74214760D9D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D9E87E-E19F-F7BD-108E-7EAEC192B19F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7511689-CAD9-9BC9-D208-FF3671D0408D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17FF28D-09F9-1F6E-F591-29E9C8B9FD46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B506142-FDD0-EECB-13F5-D06EB2D2EBC1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9828B83-F916-BBA9-5CA4-66C1FF68125A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C9375F2-D0D5-B8CF-DD3F-D729D8F414B9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3194137-240A-2A79-0453-04C9FF996E1B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7D8F63-9807-97B6-400C-A32D7CF0906A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BD723E2-E159-D7E0-45BE-451BDE6C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47" y="2051120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EEACF-F598-48C3-8C21-E28492BD013F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4A0BD8-F19E-5C38-DBE6-7AE4E3C65654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CB4D9-5C8C-E5F4-6463-88A81AF23FED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1C9912-DE84-7655-440D-DC6332D8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0885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11A6E1-7D49-C321-1815-D6ECDB98EAC2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방문 처리하고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1350-3489-A2A1-E4DD-796B6A79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1A180AF-023F-599C-8719-9DB793FE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DE70EA0-7A86-1177-D822-E7A9B5F83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091D861-EB83-DBC6-0463-24C1AE21ACBF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3DDA8A-304B-F0B9-E007-C5E493357A0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0F4CB41-A8B7-DE28-152E-B57DD2AE1D48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CFF1AA-5283-9633-F32D-9B5CA12116DE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7734784-5FD8-1139-EB48-3161078A26C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5163ACC-E6BF-D495-D262-503D8B07D30D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567884-8447-7C41-3455-881F0EAE4884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041102-F1CA-1400-6888-7EBFA6D7E993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7932F6-99EE-DAC8-5E93-0243C23D5B99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C049226-2D08-1EFE-88FE-9A73B9163D06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0A933B-C3C9-B728-C32C-1798C59AE3EC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6AADF83-4648-0A06-1F88-D16302E568AB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5CC5AB-C453-2273-1042-F183C33F6754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E5DDCFF-4128-4DC6-E092-595A0723C25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BF11F6-BE87-97A7-B534-F047C50DCC9E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D023B87-A4F9-1608-3ED5-4563C24DE7A3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1418738-AB3A-93CC-BFFF-B74993F05980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31EA7782-108D-68AE-E4AA-F06F98BD8586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D70A61E-851E-5F8B-79A4-6A9E7301B7BC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F0CEDF5-4F2D-F688-6E85-48D9F1310BD3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E1E626B-429F-F644-D79D-70EE1DFDBE24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EF2D70D-639F-53C6-C791-3858A695121A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ACC9E96-7AFD-947D-B202-BA4FCE3E121C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4240F85-3FCE-2FCB-BCB2-C13664C7F46C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703D86A7-F88B-D942-199F-BC29ED20087D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3DFFBF6-C751-8567-5C08-8E70B97BA52A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858C8C-3963-50DF-45F0-E441FE06D74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7D89D21-D56B-C0BE-EEDE-2A9E2DA3A69F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E611C96-71FE-82D2-733A-ABE49CAE5AB4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F51E6D2-9E7B-FE5A-86DA-0C9F4D521292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446D774-1888-66EB-B906-2B173B13C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39" y="3173398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386288-95D6-AD81-5A5F-CA355DB5415A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41A873-D351-46B1-7470-4E2E03E1054A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CF2BA-1AB0-75FF-0E34-E99D78DF93AE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830203E-B48B-B78F-CAC9-5A5C7E64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75233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62BDAC-AC27-1055-82C5-B0E2BBDDB83B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갈 수 있는 정점이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번이지만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갈 수 있는 정점이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완료 했으니 복귀하면서 정점을 스택에 담을 차례이다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0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6E916-8CF3-09EF-1AD7-7806D853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D2D3D1-25DC-0FCC-4039-64A8123C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6D451EE-FB6E-ACE6-1735-0A354A1AF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B6EB86-49E7-8F34-DDBE-C40D56DB64DF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3B35DA-83D5-F4E1-1323-FC3F1A81D72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1CEE898-FA6D-273B-D085-A3B4F899C3B1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B8F672-1317-083C-995C-2DADECF5871A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47808F-9ECA-6ABF-BAD3-B04DF0FFC2A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1FB6288-0309-0A93-1172-1B4BA0598FD8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D44458-2421-20ED-1B54-48D71FD90B08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75B829-7A70-0209-1229-D9FB868F01B8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111E9D-7C5F-267A-3F5C-580E4ACB2E37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143C982F-BF84-BC21-1B42-045365969968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B05DA97-D038-1FB5-A109-6784DD943E58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1FC4CC-0034-BC9B-420A-2C191974636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B9A27B-ADF1-B3F9-64DF-9D5FFE92327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CF856E-E420-B0B2-AEF9-440A65404BC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40D0379-C845-292A-BA75-F4D829FA2894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A3686D7-A9A6-AA13-2FF9-4492057CC639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EC9E18-24FC-2DE1-55BB-156800990BA9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35CFD417-E57A-56F5-6C07-8708854F1EF6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3353A3B-7379-3264-305A-EAB87246BFF7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15253A9-B14B-00AE-9469-3D6F1B3559E6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4E07BCCC-4227-B860-FD10-3703F2CBD91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A2108D-F950-FD74-9F1A-364CC09A839B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7758CA5-F4D6-9C19-1A10-81F76742EB2D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006CEA4-F1D8-AE38-10B1-90D412911407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911454E-7744-49B2-4E9C-C9EF79EB2BCB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EB35F92-E4B4-9583-4852-2277B91BFAA3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B3C1D5-056F-F28C-BDDC-317D45B80128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75091FE-5054-1CA3-7F88-5DC71E29B21D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AB5D83E-10E2-B96B-F38F-5C87C58F3C73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02C7120-A90D-06C7-CBBE-74652A3B09F1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CB52DCE-1DCE-CF64-9EAA-151EEA2BA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39" y="3173398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D4C5DF-FB72-F08D-891E-D9D887AAB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90895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E6945F-6752-3E3A-6005-8D224A2E0E95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DFD37-6FFC-901B-59DC-9D2FBDB725B3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6B21280-30E7-F1F6-C76D-CFFB3C04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29582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C6A8E3-8E2F-EC24-5E9F-A33514D886D4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이전 노드로 복귀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E044-5A2A-0BBA-42E3-CC0D1A61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EB9697B-F477-4D24-D6BB-8FFA8747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AED0B3B-88E3-8657-F03F-B51F83507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3A794CB-BB92-D351-9356-708C0EAF3DAE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026603-38DF-48C3-D42F-88C734AC104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C2E6779-B31A-2CC1-A322-FB270DB1E5C9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36030EC-E88A-4261-D7BF-7D146B7BF1CD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1B2F29-94E7-4A08-8DC3-DADC4AF5093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72BA306-7F00-8C8F-CE08-8A78C329CA13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A6107C-9CEB-C37A-E980-FE9B0ABE3EF8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6214A6-02FE-AF9C-FA32-9BD602FDA790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BABACD-72F2-2A31-50D1-9E935429693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1C8D2C8A-55A4-4125-A918-6A7E6105CE91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00F4646-F580-21CC-30A5-BCE6E4C9449C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BA03883-C2AF-6A82-109F-5D82F8B7B30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686502A-75D7-3FB1-5927-ECCBFEBE9AA9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FBF16A-CEE3-9687-A265-B84F61D6286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5B1E2E0-3265-1B62-196A-E06AB6B3B6F9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AE46C4F-2AE7-E3DF-9E2E-10DCB8BEBFA1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35340C-6FF1-2122-19BF-A50CE1E1B643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F6BE8C1-ACC6-0FF2-9EFD-8EA405737224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DE3AB8E-DCDC-A744-7F67-2D858F07FD08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07D447-2F0B-2E65-DE57-DD1FB7F8F10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BC0EC21-276F-AE18-7911-BC739870C032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57C5280-A62B-5798-8816-B7689C8D0B10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7887400-53B9-6E9B-59B4-CD42F09857C2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C83862D-469C-04CD-BC59-430B1E99BAFC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A8EA2D2-4BA3-BEE6-9430-FB5433901739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314850C-C21A-4ADC-209C-2A5316824EFF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0130AF2-B927-BF4F-E919-91C7FAA4657E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F6D648D-E157-F763-9005-0703B7A552BB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7DC4C80-7770-C580-9F69-40521C686F7C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CDD807-C15E-D28B-E0B7-88C6672704B3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17193FC-93F8-57D0-E1C9-1077EA3E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47" y="2047101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E9D6777-EBBC-43EA-07FE-5EF53EE8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55914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3B2B97-D0F8-616D-22A0-C22813447768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291C8-BDDD-1ADA-C27F-8961F84FCC9E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989E592-6E70-427B-ADD8-C71550B1728A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F5E5B2-2BDF-A93D-5359-B2DDF79DE716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이전 노드로 복귀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5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01FF7-71A6-05E5-FD58-A868DF9E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13F426C-F957-89CC-EED0-AFCCCB2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91B013C-C019-7B62-288A-D6CFB6C70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252B4A-8776-BE63-DB55-F127E9DE944E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8707DE-553E-82CF-C9CA-EA878AC56F2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B07ADA2-DB22-6E56-7B4B-A3D458BF32DC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6799C6-44A6-D44D-EDB3-98B414F85F44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BB47D5-13E7-4A22-0345-50C84FE5BAA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68F47B7-A8ED-C63E-CDC1-CC9E531390FF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83AC127-9BD5-D005-9255-ED9274914BAB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0E610F-6385-4A4E-FBB1-E0F626A4B64B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9820714-FF42-608A-930D-AEF82B72854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85FADA8-913D-3568-E46A-5A96685D5131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8EB1951-DA93-D702-CE54-DA2DAAFF2931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4B93B1-32F7-AA7A-9326-28707C280DA5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46F525D-88E5-5616-CC1A-6F9B3CC4194A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8EDCFAC-5D0C-ACA6-0904-770DF0514B0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63E3C16-CFBD-FAA0-EA61-5F8B6E7F3872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37C5E92-B93D-0488-043E-2BD5D71F4CB1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EF784B2-F34D-0FE6-990A-5B94DB1F707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59116B7C-7C03-F4C1-314F-1564DC5837EC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DD3A971-8A34-57D5-2F98-42DB6DB6BE0D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CF6DE2-C9AD-E3CB-127D-A5165524892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F598981B-3CCD-F968-427F-DD39083BAFCE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891477-FBC2-DFF2-F0D3-23821B5464DF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6A5D70B-D5C1-E905-2FB6-3987222A9EF6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08270C-EB79-DAB7-3D15-2B921847F03F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44624792-F86B-CBA2-B725-E6ABA39A5FFE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FEA2253-DD00-5EAB-B37A-F2BF4765942C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025D1AC-0A02-5B2E-EA0B-6C5DA21E2E5A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26B228-5F81-FCCC-75C1-A100ECF2426E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89C279F-0019-6404-5F6C-0F92DCF32560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61AFD5A-F746-C9D7-340A-00EC604C0195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332B84B-B689-CEB2-3813-D657A54E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5" y="2059331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03AE95-49F7-0535-41BA-9091E0762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85405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10EDAD-4106-6763-8D94-83FCF303792A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37DF6-2034-77C7-0988-5FE286864D97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67EBA7-A11B-BFFA-9C31-C6F97061D476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047C9D-AF2C-35A5-B5D2-D49A5FE23F4F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원점으로 돌아 왔으므로 다음 방문 되지 않은 노드에 대해서도 탐색을 시작하자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3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8D8D3-8635-9532-D64C-1DCF5096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8F99280-478E-4777-D307-9F1FB4B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A16459D-BAF4-E119-4672-1FFF04A8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45A8ED-5668-F1C1-DBF9-1DC0CEC5AB2A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B60449-0071-63F4-1564-39EE9A76E07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FC44757-4D93-DA75-8839-C122A213068E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7C5BEA-16EE-4B82-C6AA-299F10177B9E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22097B-BAD0-8A6A-E85F-D6CA29623E0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CF38118-F7B1-AB39-D493-3C3E7775E317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F7C1BF4-AC16-DF1D-53C9-50733A55A3DC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8A29AD-D31E-0215-3340-C1E8BF7F7C62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CE160A-F3DD-736C-384C-9241689B9C10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8D624F5B-3EFA-840B-39AF-6E64D9D23030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8D2B99F-04BA-442B-2447-CC09CE30EB08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0A02D1-23B3-AA88-03C4-AEB7F0759965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94F0543-4D0B-CB3F-1022-FC2ACEBCABDA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733791-4F72-6B3D-AAF0-7EC239E1337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CE56983-73CC-909F-FB75-A6633B44D2D3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1ACE6EE-885E-5716-4B08-FBA9A1D55CDA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E07EB7-8E17-C5D3-204B-ED7E98367F95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F52299B-10B2-4D91-59F7-58443C173A4E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2942113-0216-C1B5-D8DC-0D15C359D466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8567D12-DC15-F49D-1ADA-5FA4CE96275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A7E99769-0915-4242-37FD-62941AB524B8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E6D863A-9872-C685-5F08-A795C80C9F5D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0381AE2-B001-2E06-55F3-ABEA18B92D9A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E7C2290-A240-6DBF-FC90-30EB312A47F1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709BE766-93A6-C109-0BC2-8F407F334A83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BACD261-71FA-9844-4274-576BB524AE71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DD7AA1-49E5-C47F-6A70-39F4B2FA831D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1C42D66-3BBD-FDD1-128E-80975C5E865D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44F0B2E-EA97-7F42-93ED-7B072DF13424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6139161-754B-E89C-323F-DDB80EA84B10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6A732A5-0190-477B-5321-DE456A6A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59" y="2059331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A9BE2C-DE8D-251E-C161-7D9FC4797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900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181669-477E-CBAD-8CB2-67D12F8709D8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D692-7F9C-58DB-A51B-1038872D9BF4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1745B9-5D88-50B2-A798-D4B6A8C7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64643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6DFEC8-AD2D-AC38-FAB4-C779D2D04FEC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정점부터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탐색을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 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정점 모두 방문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노드를 방문 처리했지만 갈 수 있는 노드가 없으므로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종료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4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8A6B-C84D-E09C-F769-A62EDB4EB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52830A9-793C-234F-1A05-09A27749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57FD9ED-0DA4-25BB-0704-3630E37C6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AB4693-00E6-6970-4835-F49DC61D8A85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02BB1B-2B02-EF61-B2A3-6BD13283120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7127FC0-BA19-568D-8BD8-3CA5627D9C34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F8423E-3CB7-DD6F-810C-1ACC9286281F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E5E6E2-CC3A-CCD5-3AA7-107CD88CBEE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6B2D0D2-030F-FB2E-F53C-1B0C729DB878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C19AF4C-CC7C-D3A6-97C1-44FC75B36B3C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0359F9-6182-27E3-6D04-C28E2DEE1344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CC1D13-F090-5AC4-CFD3-8E2E65856FB8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9FEF2D1-E1A2-709E-FADE-A41EFEF8FFCB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39A2059-D33A-6962-5E0F-57E201EE4CA8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D2D446-EFC4-B880-BF0D-EC96B873794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F4F96E3-D956-75CB-CF2F-548AAA1FE205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74608E-8D58-7F7F-7CEF-6417C3956518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2FA4A33-29DD-1B8F-5F89-8D92947DE978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C1271B2D-98E9-A6CA-CC0B-739C77EE985A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2626C2-CA58-1A52-D20C-EA2FB587AB44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9B1F5F0-ED7E-FA3C-71BC-E62E6326E853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1B5C441-1955-BB84-8F45-AE1E4CE7F784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97D4CF7-F33D-C348-DA50-EBD7BB665F2F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84C68EFE-C428-B534-0218-EE0A6D72F8AB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42C2742-E5FF-7856-AF88-68552A8EF6B5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67C542-0FCF-1F57-639A-2FDB1E8B06CF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EFF4E4C-B46C-0AFA-F3A3-2248B8BD0176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ABAC3CE7-EB91-877A-5DA3-35E55D6876CA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F72DA2A-78CC-0E5E-B5E3-EE06C70D4BD0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43CB7E0-741A-E11E-C6AB-AC98D7BE675A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1503E6D-60D6-2441-3CF7-2C80647E40F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21474D7-4F9C-040E-8013-4F9526D93C7A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8DA32F3-B4ED-74D6-D62E-8B6C36303A81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83839B6-4D18-FD1A-BEBA-8AFF377D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59" y="2059331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BF22426-2492-D862-C40A-9EC1C5C3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57468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B05AA8-62B9-2119-64F5-5C97DA7308D9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14194-5734-4CF7-92C7-399CAE3C1686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0056978-8ABE-B667-0546-3049F396E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86845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26DB6C-CF40-968C-5259-FAF5ED9D9FDB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스택에 넣어준 후에 원점으로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스택을 이용하여 역방향 그래프를 탐색 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그전에 방문 배열을 전부 </a:t>
            </a:r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초기화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 이란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EE75E-E717-BC02-DD33-21F3077F7AD7}"/>
              </a:ext>
            </a:extLst>
          </p:cNvPr>
          <p:cNvSpPr txBox="1"/>
          <p:nvPr/>
        </p:nvSpPr>
        <p:spPr>
          <a:xfrm>
            <a:off x="642353" y="1856795"/>
            <a:ext cx="170128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위상 정렬</a:t>
            </a:r>
            <a:r>
              <a:rPr lang="en-US" altLang="ko-KR" sz="3200" b="1" dirty="0">
                <a:solidFill>
                  <a:srgbClr val="0070C0"/>
                </a:solidFill>
              </a:rPr>
              <a:t>(Topological Sort) </a:t>
            </a:r>
            <a:r>
              <a:rPr lang="ko-KR" altLang="en-US" sz="3200" b="1" dirty="0">
                <a:solidFill>
                  <a:srgbClr val="0070C0"/>
                </a:solidFill>
              </a:rPr>
              <a:t>은 </a:t>
            </a:r>
            <a:r>
              <a:rPr lang="ko-KR" altLang="en-US" sz="3200" b="1" dirty="0">
                <a:solidFill>
                  <a:srgbClr val="FF0000"/>
                </a:solidFill>
              </a:rPr>
              <a:t>유향 </a:t>
            </a:r>
            <a:r>
              <a:rPr lang="ko-KR" altLang="en-US" sz="3200" b="1" dirty="0" err="1">
                <a:solidFill>
                  <a:srgbClr val="FF0000"/>
                </a:solidFill>
              </a:rPr>
              <a:t>비순환</a:t>
            </a:r>
            <a:r>
              <a:rPr lang="ko-KR" altLang="en-US" sz="3200" b="1" dirty="0">
                <a:solidFill>
                  <a:srgbClr val="FF0000"/>
                </a:solidFill>
              </a:rPr>
              <a:t> 그래프</a:t>
            </a:r>
            <a:r>
              <a:rPr lang="en-US" altLang="ko-KR" sz="3200" b="1" dirty="0">
                <a:solidFill>
                  <a:srgbClr val="FF0000"/>
                </a:solidFill>
              </a:rPr>
              <a:t>(DAG)</a:t>
            </a:r>
            <a:r>
              <a:rPr lang="en-US" altLang="ko-KR" sz="3200" b="1" dirty="0">
                <a:solidFill>
                  <a:srgbClr val="0070C0"/>
                </a:solidFill>
              </a:rPr>
              <a:t> </a:t>
            </a:r>
            <a:r>
              <a:rPr lang="ko-KR" altLang="en-US" sz="3200" b="1" dirty="0">
                <a:solidFill>
                  <a:srgbClr val="0070C0"/>
                </a:solidFill>
              </a:rPr>
              <a:t>의 정점들을 간선의 방향을 거스르지 않고 나열하는 정렬 방식이다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위상 정렬의 가장 큰 특징은 모든 정점의 순서가 유지되며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특정 정점이 반드시 먼저 처리되어야 한다는 규칙을 따른다는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이러한 구조는 작업의 의존성을 고려한 순서 결정에 사용되며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작업 스케줄링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강의 선수 과목 정리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빌드 의존성 해결 등에서 활용된다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81676-0708-D613-12C6-2433198797D5}"/>
              </a:ext>
            </a:extLst>
          </p:cNvPr>
          <p:cNvSpPr txBox="1"/>
          <p:nvPr/>
        </p:nvSpPr>
        <p:spPr>
          <a:xfrm>
            <a:off x="6041337" y="4411340"/>
            <a:ext cx="74022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문제를 풀기 위해선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문제를 이해한다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제약 조건을 분석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자료 구조 및 알고리즘 선택을 한다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풀이 계획을 구성한다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코드를 구현하면서 디버깅을 한다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작성한 코드를 제출한다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9F65A-E30A-C158-6632-0B423340D10D}"/>
              </a:ext>
            </a:extLst>
          </p:cNvPr>
          <p:cNvSpPr txBox="1"/>
          <p:nvPr/>
        </p:nvSpPr>
        <p:spPr>
          <a:xfrm>
            <a:off x="1098995" y="8827993"/>
            <a:ext cx="1594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아까 본 </a:t>
            </a:r>
            <a:r>
              <a:rPr lang="en-US" altLang="ko-KR" sz="3200" b="1" dirty="0">
                <a:solidFill>
                  <a:srgbClr val="FF0000"/>
                </a:solidFill>
              </a:rPr>
              <a:t>DAG</a:t>
            </a:r>
            <a:r>
              <a:rPr lang="ko-KR" altLang="en-US" sz="3200" b="1" dirty="0">
                <a:solidFill>
                  <a:srgbClr val="FF0000"/>
                </a:solidFill>
              </a:rPr>
              <a:t>를 위상 정렬로 나열했을 때 나올 수 있는 케이스</a:t>
            </a:r>
            <a:r>
              <a:rPr lang="en-US" altLang="ko-KR" sz="3200" b="1" dirty="0">
                <a:solidFill>
                  <a:srgbClr val="FF0000"/>
                </a:solidFill>
              </a:rPr>
              <a:t>. </a:t>
            </a:r>
            <a:r>
              <a:rPr lang="ko-KR" altLang="en-US" sz="3200" b="1" dirty="0">
                <a:solidFill>
                  <a:srgbClr val="FF0000"/>
                </a:solidFill>
              </a:rPr>
              <a:t>다른 방법이 나올 수도 있다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BA48-8395-B384-80AB-F2152BA9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6C104C1-823F-AA1A-6045-A85A8BE2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F85A000-E465-850A-6C2A-2D2BA765EA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818911-DCF6-8267-1A95-78BC026FA9BA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FD0B67-1B0E-9CB1-C8A9-81A6933C8C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6E4896C-45F2-ECD8-82BA-AB8FB5C19AB0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8166AF-6917-5B93-C643-4885DD3FADC2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48AEC1D-87B8-E795-799F-DF9024B416D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4ACE794-BB5F-BA3F-31D0-7C54E5770D7C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1C80101-F539-37DC-5407-F5388552DE12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2C5CEC8-22CE-1EAA-78B1-2383E5B007C9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E6F7E48-3533-AFCE-235C-6B591FBD23B0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5220A17-8CBA-E177-73AD-0A50F9C436EF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D154FD0-1D8E-5E5F-D010-B1B8F5997999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053C811-48B6-DE91-1DC9-AB27EBDA5BF0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7B2818-92FB-E4CB-2DFF-EB9D32A2C1A2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5F3292-45E4-816C-E265-228CB623265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B47B3C4-A1B2-6C43-5876-311AF6253213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D25AF2B-6461-A696-764E-9AAEC9ECEBA4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5D33F34-ACE2-252E-13A9-43F38FA47FB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DD877C0-6BB3-9136-2E24-069601E654C9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6CBD803-FF39-3F66-D247-1267176FDC9B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ED1CD86-4912-858F-58BE-D0CDE80C3815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7720BC8-3A3D-FD1C-E3E7-B5025D044DF0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BD5F96C-B906-6538-5E38-CB3D120CEE30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834D9F-86A5-C384-6C4D-EF7B986481CF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F444AFD-B502-BB1E-3697-EBF23693A726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6FA3908-C3C2-41EE-E685-83A1F0A31B99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7D3EE3-9771-95A7-F19B-07EB267D0295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77E5E62-9AF0-A789-AE99-4AEDF5FE9CEE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C3DEA3A-C018-DD63-3346-63905BED70C2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E485878-E9B6-A51E-72F9-C919A8FA2927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2325C23-7512-C088-A591-63C117FCCBCA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9180994-D8A9-C399-6B06-89268758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891" y="2037638"/>
            <a:ext cx="814402" cy="814402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44A3F9-C0CD-8448-9F74-8A0CD5C2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01111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E9A950-BEA0-9AEF-D2A2-D907D112829D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64E8F-2660-D6D8-B57D-B4C7FDF1EBCD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2EC1E98-DE9C-6C72-55A3-D9A94DF9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3882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85AC81-399B-A562-069A-F5EF1254F647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이번에는 스택에서 하나씩 빼서 역방향 그래프를 탐색 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스택의 제일 뒤 원소를 뽑아오자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5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 아직 방문이 되지 않은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갈 수 있는 노드가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</a:t>
            </a:r>
            <a:r>
              <a:rPr lang="ko-KR" altLang="en-US" sz="3200" b="1" dirty="0">
                <a:solidFill>
                  <a:srgbClr val="FF0000"/>
                </a:solidFill>
              </a:rPr>
              <a:t>자신이 단독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강한 연결요소이다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9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C6E7-5759-20AA-E8E5-94F6597B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EB3993F-550F-35A3-F5D5-AFE913DE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067D557-A008-59C9-6EBB-1F849A2BB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F7B02E-2EBE-E547-58C6-B0A38AAECD3E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7B741B-FC0A-AD7B-A241-2AA4E685CD9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0C4FC47-9113-2816-C4FB-D72CE7FD95D4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F95D81-C0BD-C803-0009-A118FD0B865D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D117E4-A8E2-A888-D4B9-84BBE60E91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250213D-7517-FE32-D0E7-1CFFF1B05DDB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B4D6EB-FB82-193C-3751-8C44FFACAC55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D754F2-C618-16DB-DD51-6251B3892063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E799F9-9F72-27BF-A840-5BA8C74B373B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90215F04-B5BE-52E2-96C6-73F42A9023E3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5BAB11-603D-26C3-6EFB-335B4368F694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1511E7D-CBE4-87FC-CC3F-DB77131F831C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8D07F19-87F2-52BF-BB34-10B74FD84DD4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972C4F8-A575-2441-5990-FB697089CB7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FF95EBF-4097-74D1-8B03-D4E5CAC7F8D8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C8BAF01-EF13-ED70-7C28-0B725670FF50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2E6886F-D35E-8E76-4003-C057233FBC89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C23476B-ACA2-0C32-46EA-68642028D321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9BA087F-9BF0-9744-859F-9A1484B2671B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947339C-C48B-ED21-18DC-F7C50DA8B61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AD4EF289-9CDA-4E5A-975C-01DAF95F30BC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60B2472-285F-73EE-F57F-59A893412E7C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DA04632-D938-5540-DFB3-ACB6BD0B2A45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459C381-090A-E609-38EB-F824F13D94F8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41069D0-21E0-122C-0B35-F4B0A700C9FC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986287D-5BC7-CF8A-3154-B68CE74B226E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1F55DDE-7152-933F-D2BD-734F1ACDD3E0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F7F120-8119-8D96-1A69-655DA65B6864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0B97B3-434A-659B-E97A-BC060C354EB2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B7E41F1-CBFF-8D2D-7374-05F553C10F87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5F1756-B446-7FD3-3743-F092CDC3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70136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372E2-F498-1659-E9CA-193C61389A3C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2334F-C9C5-336B-4BCD-291D952105EB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B0E11F-0E8C-8C9D-3E90-37843DDF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79703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8E3DA0-3B1E-C724-401A-C3A2775B43D8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 아직 방문이 되지 않은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 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있으며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방문 처리가 안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624FF3E-2832-E906-7CD3-918175E7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793" y="2076681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E5566-B2AC-0796-16FC-FDD681FE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E529E50-F342-3694-93E1-7C69C72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9162902-4824-B8BC-D6EF-A05323336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35BD35A-6890-649F-30AF-CB3E8420B216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543D926-2C66-30BD-7B56-2235345EA4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322DA4B-D0A5-8ACF-4C38-2119B9C92C27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9D625D-1689-4210-0EC5-C39B4AEBB486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305277-92B0-FFA3-522D-273B2F2597E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F3021A8-6D46-1335-8C90-D02284D32EFE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071FFE-1187-AE83-53A3-BF3BB6ABC80B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506505E-9810-439B-8FA3-664FF1674C0C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5E8663-EF88-E253-C435-8596840A5D0F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0470D648-DC7F-47A1-852E-1A95EC55B5F7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0F03D82-791F-7CF9-F20F-DCBEA6A3C5E1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441946-77E9-9614-3518-E7F39A2EDC4C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AA8D6C1-48EC-6DBE-E1E8-997F76140CC6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DCDA93A-00B6-20E4-B4F8-98B065DE10E4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81B715A-EF58-2F7C-E86A-3E38A28D8242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EAD0F49-CFEA-35CD-E099-9010C9256931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6004488-BF58-4EB8-305B-BE8717BF7986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02AC897D-B529-8CE5-36F1-B9205900BDB8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21C46A3-703D-B901-D1D1-3BCD2895D063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4883E2-6DEB-E6A1-E013-1F53E07B380A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53F3C53-BE10-7381-CF51-98C16D1EC404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A6EEA07-5CDC-B00E-0DD5-4386C163A826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D4567A3-69AA-5680-0D80-FE9D6DBE2AA3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EE7B4B2-FE71-B0CE-B1B2-A8E2EB5DC6BE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662DCC0F-B8B2-E358-609F-455D214C2FFD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C42B03F-81B9-57C8-B8D0-2B83E0CF44A5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B6BA8D6-E566-DC0A-5CC6-85F71C245744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B0087FE-9547-3CD1-6362-426386BFC7E2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053F24-4E5D-AFEE-FC74-9391AB94C76F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731EEBA-578F-81BF-5DF2-D2A1A6A3AA2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AD74BD-829D-BD59-04F8-6E7C43CE2D47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947F1-690B-347A-1606-D7F392167DAB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54714-F0E8-8975-1ABC-31C6808BCE16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C4778E-EF78-75CD-5842-5B41DC2E8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99547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5DC6F2-9E85-0A10-60CA-09D4E35CA95C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 도착했다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있으며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방문 처리가 안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7284E86-946C-BD06-B21B-6ABABC03C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689" y="3173398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151CF-2BB4-383A-6D09-43B06FCA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EF95C86-5393-B442-088A-EC1D99E8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30BA503-186D-88B1-95AF-6854B346A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0256B66-B93C-2CBE-873F-2EC0E459A2F6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0E0106-C282-6957-71ED-025C40D0CCB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89C7626-8B9C-E98A-0B19-FC2994E0F6BC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D1C384-34FA-7E13-1CEF-1B325CAEDC62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79B75C-6DB2-9720-BB2E-E6966EC27B9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09216F8-8AB1-5634-4CA7-2F97FC6755B7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1E66CB-6463-4149-F956-8C18F0748936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9F00C98-46AB-5BB8-25CA-4027AA9399CA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2382A4-504F-1209-EAF5-9A6AE0EDB5F1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96F5FC89-7D22-EFD6-ECB4-CB7FDCF269CD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68F36DC-3672-62D9-79C9-B1DAA84DFE4D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1DAA59-EF3F-E2EE-8BBE-21A61F93A2F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6980F63-8053-EDA3-7D08-9B0C0C951470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2ADD82F-6C7F-0DE9-C796-D802458C2843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081A2E-0561-FAD7-7881-403CB243FB8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54B027D-AB17-3F74-3DC2-D46F51CE2FE5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9118D23-9C4C-AB6E-DF73-E503D529205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5AAA1EBF-907B-F2EB-9EA8-472FDCB0AD16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8683F9-7922-56DB-6646-2D83811295D9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5C0017B-FACC-DF39-718A-B63DF7573F8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DA73187-40D4-1C08-07A2-5484899C7BE7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7253523-FA98-DF47-E050-189D854C200C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C598E52-F321-CA12-86B2-EA0A57BA67A5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807EBE8-D158-D989-262C-8736744A0C56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DEBF7C5-D3AA-74B7-48AF-E8798BD6C803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8E8C132-78EB-647B-AC7F-E0CA8150C4E5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AE68CD-E07E-87A3-D174-CB18951D117C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2297D-1EE8-B296-5B02-F5BDC567CD01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B0D3F56-41EC-DE34-AC09-0C73E4FDFA27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69F66E2-5011-4DCB-7987-6583FD36D93B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49C7DC-31FB-9C2F-D87F-8677F6F34133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B80D8-6291-F198-9B25-52111D7F16BE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80C24-6F77-735B-BE81-B7D0C07F01AF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CDFEC0C-B8E7-F928-49D1-0888EE522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58300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F07E82-B8E8-61FE-6616-0D05E75E9B09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 도착했다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있지만 두 정점 전부 방문 처리가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끝내고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en-US" altLang="ko-KR" sz="3200" b="1" dirty="0">
                <a:solidFill>
                  <a:srgbClr val="FF0000"/>
                </a:solidFill>
              </a:rPr>
              <a:t>, 4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en-US" altLang="ko-KR" sz="3200" b="1" dirty="0">
                <a:solidFill>
                  <a:srgbClr val="FF0000"/>
                </a:solidFill>
              </a:rPr>
              <a:t>, 6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정점이 하나의 강한 연결 요소를 이룬다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그림 1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AC10B77-1333-C1E1-D078-127A4AFB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583" y="2028520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7BC88-6571-0032-62B7-32C4ABD4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22F744D-F22D-F4EF-AE68-A6160B4B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95C6EE5-8AFB-857C-5F0C-0CF000E8F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50F60-094D-097F-9110-9CA3919F3C7B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BD64DC-88A9-4553-2673-44B29562A46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3A7B6C9-3ECB-3905-6C4F-20C622447C57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F48E8A-1A1E-F101-3685-247F5E0EDBE0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C576BA-8095-3BA0-3E11-0B365DD9698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018AD82-6B7A-8815-83B4-F9CE5EDCE79A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696A79-C6CB-B7C2-CFBF-580EB550D2F4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7EB9CF-8E88-7688-FCF4-9714684FF4AD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439755-20DA-B8B5-967E-B346CCA986F2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63DC540-539B-58BE-2281-6FC5751F49EF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9C9878-96A0-A225-47C7-E8F482131CF0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32B70F-C9A1-A315-EF4A-5240AA2EA49E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53C66D-9F82-AA71-2D38-398330CB3109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A3634A0-D951-1E9F-6CC7-6B62847B3AA9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FBB4D7-A796-7704-28EB-B0A7BEBD3D99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2E03B9D-D101-38A5-1E3F-666176E82408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E279EFF-0FB3-8995-979D-6E8795F215E1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7F8B387-FD26-3E08-0446-5364AEC6199F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06670A0-42F6-FDDE-69B5-B69877A84A9A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EC06DB4-DC51-1529-2B21-88F44597498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44195994-0248-F621-739D-7E5DFCFFB768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17CC40C-49D1-41E2-3515-83FF62F88929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34A4983-5B8D-9356-2239-64A15DFEC498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AD3BD34-15BE-8075-A7CB-C24385D14F50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2909F5F-C0E6-2E67-2BBC-E6CA365C9950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96CAE88-2C38-7DFF-6164-045CBEC9DA56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DFFC013-89AD-1CDE-6A37-92CC7C72B674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65BF6C8-813E-D5D2-CE0F-B9090F42535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4DD906B-8587-7CEC-E279-75C93C268540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F8C8A8-D48E-EF68-F607-0482BA569323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DE2336-1488-C1EE-E2A1-2B4398C4B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86694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A56077-404C-BCAC-916F-652D97CBD122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B0B06-2CDD-01B6-0F43-067B4C676D1F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39BF7B-96A0-43CD-05AD-9D8AF2DC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08916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617E27-CDC0-4AD4-EB91-A999A9C8B2F0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6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아무 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8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D15C-4C67-158C-584C-83A5D2A5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2094A6-7A8C-D868-7EAB-8B99F30D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9FED02C-1D66-382E-12A4-131C06FB8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3E2351-EF45-4CB0-8D11-53F44FBDA015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440B5E-9D7D-DCB6-43D1-46EFF341D8A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74853078-E1D0-B60E-3815-632F96766B73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265360E-D997-20FA-1A1C-CC0011B86F7F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F5FB60-9519-81A5-9853-DEC49559C69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8902FDB-3A0D-97A3-8F2D-7BE7A664AD9E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AE9D70-39F4-D87F-922D-CF9B23608508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D55510-4D78-1E59-ADE0-DD621DC37892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E7A4C3-BC05-FC66-9656-2BA83CEE0422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96B825D8-D540-287A-830E-087FA07C48DB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C57D22A-3BE4-4FAD-01B2-8EA20A932250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545E4E-01DF-D702-615D-58896C1EF85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1EC33A-B1A5-F1F1-3FEA-889832448D47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A4BE814-99B0-ECB1-8A86-B714D7D010F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A3FD7AC-B95C-D441-7433-475DAC99813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F1623E4-074D-E0A2-EAE1-3E499FBCF715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E769041-BC3E-7691-F184-0984A1CB8D3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772F1FDF-A520-C889-4BB4-89389C4C9F57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35505E4-1995-6B14-631E-4776C36913FB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E6A7B13-38C6-7822-18DC-380D7D058AB5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E2BC7EA-DF62-9EB7-31E5-4024039C6DC3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5F08371-B6A7-EFB9-5A4A-252ECE109312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C1DAD6A-CB9E-51E4-107A-A2B708AFEBF1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C3AECDC-0D7C-71CE-3F7B-A1AAB0A0D92A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D7B11259-2D44-15AB-31D6-5839A3E2C81A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059943F-9D4F-7889-30EF-0724D8DF5065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B0D3A5E-102D-FA97-D62E-7808A20659A8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4F967A4-472F-450F-E214-BBD22EC8937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54BA0DE-5080-2D9E-DD86-D79341527188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2458D23-5589-3917-BDCA-AD389960BA12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52B7DF-BC88-9467-2C91-F3DAF490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39134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4412AD-9CC3-4E30-D007-B17ACE2B2048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EC613-C3FD-B857-A605-A1E8ADB804D1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E78A12-30B1-CD12-4E6D-D14577E9073E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9CDA6C-0627-FD20-C2B7-9E539EA51D54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아무 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D2B8-9B60-0742-2B28-7C57BCE6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030F88B-ACA5-3E67-A04B-6A8A1FE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A4A0DB8-9E92-087C-01CD-0287AEBE0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E59DAE9-7AEB-61EA-4A6B-4FC60852C7B4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73A2F53-B9C2-A5D3-37D7-12259EF8D28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9193CA5-957F-2223-1EBF-B96584AE7B17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9966C9-5525-8642-FB7F-31927FFE4DA2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E77886-63DC-5F35-E894-2D9D426A640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CCC848F-4D48-62BD-0B3E-ABD568222225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54D2B0-9C4D-F559-4AE5-BD043BC0E0B3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9D65D6-EB5D-7613-950B-91F008B19DEC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97EA62-C3B5-AD50-E3BA-376A25BF3F64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FCCDBD6-C113-F3D1-C1A6-0B2CF35FD64F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431CE10-E35F-86F2-2D1E-218AE7C7901F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D7305F-CDFD-AB29-E4E0-B06DF0D3E048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33B1995-6214-C0A7-1F75-F55D0FB4ED84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BF463B-EE08-638B-625F-975D05F29FC0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254B4A9-BAD8-9A36-B2BD-FA10F3721D74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252BF82-7230-6CED-FABE-983EF069C238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43B1EA0-A05E-DA2E-E511-46243A4A451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C987D47-83B9-5CEB-6C8D-E80FFC06E9F8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9BA1D24-BD20-D46A-C860-8EFBDFA6F4E0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910A2DF-6248-8EC0-57E7-5B0E4ACFA56B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00AB3972-142F-327D-4B4F-F1FB67CE1CC3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A11E7EF-D5F1-7345-6D33-7EF77C397E62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330743B-6508-02C0-7FAD-49B370C4BA67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8C95885-4F06-BE94-E81A-EC2424D21BCE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E2DA25E-E371-6890-9F2E-D1A98AE4D647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FAB97D0-E88B-B53A-B832-596382CC0C1B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BEC130C-BF71-4D25-C693-A1536916EA2C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E34877-3CAC-A90D-10DA-0A372CD6A2D5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AD292DA-DA3D-5E50-FC36-A29151AF8846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16A29E8-BD73-A082-359E-892BE75FDD81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AFF40-DE79-1453-8593-2675297D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45330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AF4C22-F89E-FF68-54FB-8C99BE0F12BD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0883-F63B-324A-652F-92A8E43C0D08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B75B83-653C-8261-16D0-A4857911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5347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D91982-064E-A84F-E81B-0AC81CBDACD3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 아직 방문이 되지 않은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 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있으나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F2B4880-140E-3C3D-141E-0D943076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040" y="2051352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9164B-2EB6-190E-DC65-EC18A1E04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A229875-EAD6-4871-474B-22626F18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C178FF7-4703-1AE5-F3EA-D184F54BC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3D929D-FF85-B355-25BB-DE40DE6915C0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6C71D5-A4D6-493A-2BA7-332C08AB70C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ED10962-F162-3F69-7561-E57DE2792784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163C8-4EF0-0BD7-630A-18D7B4FC09F4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80D18E-8D81-D269-FBA2-DCA27407775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74E41FA-92B3-6000-5F6B-71976507D9F3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F7EF4D2-1AC0-3E02-914A-3C2F1E2522EF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0D8E9A-FD85-D2D6-2D1B-27AD9B73E50A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23D3C8C-8EDC-3947-64C9-6BFDA71BC351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59D04890-1DF1-179F-8A2D-B4187CF33030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236CF87-7CAF-AC54-B0CD-18BA7CE97D69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DCA0B8-4E42-5E9C-CC0D-47538B2518FF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F469180-9833-00FA-F680-D507C638EEDB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92800F-35FE-AA13-5341-007F4100F554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9BB2201-3CE7-49C7-704E-BB179F78223A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50C343F-209F-34DA-8D2F-940D11EB9544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30C778A-C69B-5728-04F8-74FF0CA0170A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8F2355-34EF-5A0A-7A23-B2C52F9C527D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03ACA3D-2CE9-EE42-0BF8-BAD60F56D77E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9B9ED3D-0DE8-6F44-4930-501FA678C53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25B839E-B4E0-75C8-34D0-5A1FEBAB586F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AB4FBBB-02A5-E3A7-7C85-3C19A335F9A4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3370D3C-512D-AAC0-3849-DC1F80572A0C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B3A3C2D-DAD9-6B33-0012-CA1D7CA4B0C5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6E5B1F28-BC78-E435-B992-5DEDD34E8B59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7AFA1CF-03B9-130C-AE9E-72B53CA8F8E3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1E5E069-22E5-60FD-D141-8CF72C0A558F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FBE0217-EA58-30CE-FE0F-24DC40A230C7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27F728-E672-5DA0-AA3A-28D7C2D9F701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E039D45-0076-CE22-37C5-3F1C5402E698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2E7B41-9CD4-B7AD-012E-2B31DEF8AB05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52844-ADDC-6F33-A449-4809B415958F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86120-4BEB-33C1-7EBF-2636583D0824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C30809-403F-A359-A8B3-391529CC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61180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AE93DB-62F9-2589-27CF-96AE874760CF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 도착했다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있으며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방문 처리가 안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이동한다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B832B7D-7F31-9305-0466-E5036C26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09" y="2095262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7A18-4516-6D69-64F6-FE1938C14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C0A6BD3-0305-D840-9435-4F5E0526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A0691FE-39BE-B759-97EF-9C796B2BA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978713-ABDD-CCF2-3A1C-157251B3AF5A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943453-9258-C4A1-73C3-C812C583FEE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07BB4F0-AD48-0E1B-7607-56804F8C8046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0EA581-9BA4-9185-C539-580810DF492E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B13D62-E018-1D6C-0D1C-AA2EA01F4D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18F19D1-399C-66B9-64D3-3F0479C4DB6C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E0305B4-DA84-902E-3CE6-E1E4C550222C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119041-EF29-0384-DA70-C00E1639425D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95E62C-B9C6-2AFC-2D5E-8FBBED4263D7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CC7A745-72A7-B515-2716-0A9E721D535C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6B63B7D-6EC7-1A5D-F678-40DDA7901BB1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03FE0C-6499-9878-D1DE-6A714818AE9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4E45BF2-D6F0-01BF-37DC-2CF24B9C036B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F627CEE-9ABE-146E-DF27-F0FC98C67ECC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87FEE0E-3906-4559-F546-A3D6A1293A7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A6B2D8E-EE93-06DD-E600-E3B60D035425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67EC452-971A-1552-010E-EFAC0AB9CABF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59D8C042-83BE-8162-BD5A-616C46CE5F3A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2F21B71-C485-37CA-4425-46AA4BE7B481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9448ED7-ED78-41BF-8A27-B3497F64E93B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237BB81-41F8-1321-2A7E-BB61AC4429A1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AE4C999-BE3F-270B-150F-1C5CC998A8AC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3CD4-8A2E-A4CF-FA27-B64C3168A0E9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4BEB68F-2F05-4E4D-6851-F8C2AB2E675F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5B42BA8-DA50-1E93-D4C3-44E25F5E5D7C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9075AB7-AEB1-34C7-C151-9CD3BF107232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0A819A4-C52C-C939-2A50-A3A4598E6F4F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D2D390-6688-BF2B-C487-2EACA987F5E4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31BFD37-26BF-49A7-D50B-274E39D3AA00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8CC0CF-B900-3DE5-5626-647571370061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BDD086-282C-6F90-3472-456065EF274A}"/>
              </a:ext>
            </a:extLst>
          </p:cNvPr>
          <p:cNvGraphicFramePr>
            <a:graphicFrameLocks noGrp="1"/>
          </p:cNvGraphicFramePr>
          <p:nvPr/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96216F-E216-1571-E501-134323F93991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7035C-2FD8-B4EE-97EB-6A25A4AEE8E4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20197DB-AF6B-A0F8-0025-DBE6FC8B3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44506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 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2886C5-EF3C-77D9-1F02-10CF1234B065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 도착했다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방문 처리하고 갈 수 있는 노드를 확인한다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정점으로 갈 수 있지만 이미 방문 처리가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끝내고 복귀한다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en-US" altLang="ko-KR" sz="3200" b="1" dirty="0">
                <a:solidFill>
                  <a:srgbClr val="FF0000"/>
                </a:solidFill>
              </a:rPr>
              <a:t>, 3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en-US" altLang="ko-KR" sz="3200" b="1" dirty="0">
                <a:solidFill>
                  <a:srgbClr val="FF0000"/>
                </a:solidFill>
              </a:rPr>
              <a:t>, 7</a:t>
            </a:r>
            <a:r>
              <a:rPr lang="ko-KR" altLang="en-US" sz="3200" b="1" dirty="0">
                <a:solidFill>
                  <a:srgbClr val="FF0000"/>
                </a:solidFill>
              </a:rPr>
              <a:t>번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정점이 하나의 강한 연결 요소를 이룬다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2" name="그림 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EC3584F-4924-E3B6-E9CF-98B7A25D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867" y="3200591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4483-A3F8-8EED-4D40-B1D09CF9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F290544-BCC0-85A9-F25E-266D6C35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9479D0B-E15A-5B32-612D-D90F0D39F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0B43BE-CBDF-0E4C-FA9A-3A68E680FFB2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BBF524A-CD5A-8D47-DED9-6E28886E8E8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44674E4-50A6-4669-92D2-68CAEC46B66C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B8DB2B-5A5B-C8D4-D0E6-D1C23811C653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91F0D9F-164D-AB1C-9791-CD2864B5D9C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899951E-06FD-0DBB-329E-214E86B0097E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731048-B469-AB58-119C-20D5E529262F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2C570DE-61E5-480B-B259-EDFFBE9C12BB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67978E-91E4-CE18-E613-0C7EA442557A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AEA944F-E7DB-5EDB-1F63-A63767DC9EC6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4051A8B-978E-6DA5-7307-44CD4F648382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B5384F-EA95-E77E-C52D-EA9CB425A930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EEFC407-065B-B215-F164-8F51A6FACB6F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66FEB1-D2FE-9475-E383-1E0A3640D7B6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A80E519-517D-48C8-061D-F296651DE920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E2E279D9-4F15-CCB2-D0E7-6AD2009C86EF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A74A131-134E-E85C-8D80-B0908F7B2530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AF53D2F-1D3D-3630-36A5-5DC4E7BEAD03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D125CF-5A62-067A-707D-372E0E9DFF3C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B4EFB20-725C-A0F4-6B8C-3F3943C4523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00CCEFD-4636-D2A2-15FC-51F41CB5FAD0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0DBDDC3-FD62-95DA-7011-6F69C6224DFB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85D64E3-7F7B-2EF5-D240-5CF2EAB18DCD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4504523-E25B-4DF3-2E36-CA5BD04F101F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3DBFF23-D95C-7240-95BB-95CFCA3E64B5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E40D6-4933-9BBC-CDBE-EDCDD961948D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F63C505-F690-507A-10E3-D5E01FA3307F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EFA430C-01BE-623B-9CB9-E9B32D8A416E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749E83-407B-1F64-31F1-81F9B4D6E920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FF356AF-CD20-21C7-75C9-8DCCF2DAE280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97DDEB-8B47-B3B1-0FE9-923C3AB5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32541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3AA884-5037-7445-A72E-2FC94285E1F6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64ACC-A3CC-8A5D-7AA1-10B8C4500133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4CFCD4E-80FA-7925-7DEF-8AC278D3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33697"/>
              </p:ext>
            </p:extLst>
          </p:nvPr>
        </p:nvGraphicFramePr>
        <p:xfrm>
          <a:off x="967442" y="5514191"/>
          <a:ext cx="774325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FC65A-0B17-A3CA-31DD-06A567E6C322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7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아무 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0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05FF-8134-1245-4D0D-BCA4FDB1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9F618094-98B7-6E74-64A5-D4F066A6DEE9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17B80E39-DD67-62F3-6A9A-E4F8BAE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C41CDD-D0BA-57FC-1DD9-0008E7E24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1FD74-7331-AE17-765E-1EC7ED2BE2E2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일반적으로 위상 정렬은 </a:t>
            </a:r>
            <a:r>
              <a:rPr lang="en-US" altLang="ko-KR" sz="3200" b="1" dirty="0">
                <a:solidFill>
                  <a:srgbClr val="FF0000"/>
                </a:solidFill>
              </a:rPr>
              <a:t>BFS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이루어진다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rgbClr val="FF0000"/>
                </a:solidFill>
              </a:rPr>
              <a:t>DAG</a:t>
            </a:r>
            <a:r>
              <a:rPr lang="ko-KR" altLang="en-US" sz="3200" b="1" dirty="0">
                <a:solidFill>
                  <a:srgbClr val="FF0000"/>
                </a:solidFill>
              </a:rPr>
              <a:t>인 그래프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rgbClr val="FF0000"/>
                </a:solidFill>
              </a:rPr>
              <a:t>Queue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필요하다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 정점의 진입 정점을 모두 기록 해주어야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만약 어떤 정점에 대해서 진입 정점이 없다면 선행 정점이 없거나 이미 처리되었다는 뜻이기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때문에 그 정점들을 대상으로 탐색을 진행할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AE82AB-AB4A-D4B5-BD5B-18D10F4E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57387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5AA205-DF80-4DD6-9AEA-351B6228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32786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C1568BB-924C-BE88-E0BC-00CED04A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53075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B40A91-9822-D58F-CD8D-8C454CFC90C9}"/>
              </a:ext>
            </a:extLst>
          </p:cNvPr>
          <p:cNvSpPr txBox="1"/>
          <p:nvPr/>
        </p:nvSpPr>
        <p:spPr>
          <a:xfrm>
            <a:off x="11177541" y="654349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9590AF-DBF2-5627-5049-65E8D5B15D8A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8300502-6131-6F8A-40B9-204B0C2C6E1D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EA0816-7F60-E80E-9A96-0EE73AB4F2C3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EE8F88-42C4-C9FE-9E40-59D138B55B80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BC0E46D-BEF4-3DD9-8C43-99E9A5BF573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D042345-7C1C-9F3A-74B4-842C490B269A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25EDA6-BDA5-FD87-66FB-E00DA295935A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3F8D190-EAFB-BB6B-D7EA-BEF0924C16C8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F7DD597-B09B-53C6-0031-621AF043C0B8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A22DCAB-05EF-74CB-D479-37B5E584D605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673B50-10AB-A227-CE2D-69BD2A96755C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206B9DF-295D-AA09-36FB-57989AB946D8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E7DE843-28FA-328E-45D6-B6E78BB40AD5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05F1586-694E-4802-0097-E0BDFCD6D0D8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8ADABD7-3F0A-0D75-C217-1BDE6DEE008F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7D5F17-9D59-ED52-4AEF-C1FF8809807D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912097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D9A6-ECD0-D411-CBE9-4C720432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CD04AFE-08FD-3682-A513-64B4824A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1C27B33-E27F-A7AA-C85B-F1BE18FD8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C29D02-151A-0464-0A00-D0D00C056CA8}"/>
              </a:ext>
            </a:extLst>
          </p:cNvPr>
          <p:cNvSpPr/>
          <p:nvPr/>
        </p:nvSpPr>
        <p:spPr>
          <a:xfrm>
            <a:off x="6517457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580B78-3060-2568-10C8-DC2D4939502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85560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1CA366E-633C-1472-7EAD-358535B59411}"/>
              </a:ext>
            </a:extLst>
          </p:cNvPr>
          <p:cNvSpPr/>
          <p:nvPr/>
        </p:nvSpPr>
        <p:spPr>
          <a:xfrm>
            <a:off x="5071158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16AC96-2429-94AF-DBD8-6CC0383BBECD}"/>
              </a:ext>
            </a:extLst>
          </p:cNvPr>
          <p:cNvSpPr/>
          <p:nvPr/>
        </p:nvSpPr>
        <p:spPr>
          <a:xfrm>
            <a:off x="271920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82D365-69B6-765A-D1D8-1F957551396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7308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D9F0FA4-ADD8-0B73-5664-3EB767891C97}"/>
              </a:ext>
            </a:extLst>
          </p:cNvPr>
          <p:cNvSpPr/>
          <p:nvPr/>
        </p:nvSpPr>
        <p:spPr>
          <a:xfrm>
            <a:off x="1272906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894F34-F8DA-CA65-4BC6-B55ACA78D1E7}"/>
              </a:ext>
            </a:extLst>
          </p:cNvPr>
          <p:cNvSpPr/>
          <p:nvPr/>
        </p:nvSpPr>
        <p:spPr>
          <a:xfrm>
            <a:off x="3849555" y="261987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7C4F6A-5964-7717-01AB-A66A9722F07D}"/>
              </a:ext>
            </a:extLst>
          </p:cNvPr>
          <p:cNvCxnSpPr>
            <a:cxnSpLocks/>
            <a:stCxn id="23" idx="2"/>
            <a:endCxn id="8" idx="6"/>
          </p:cNvCxnSpPr>
          <p:nvPr/>
        </p:nvCxnSpPr>
        <p:spPr>
          <a:xfrm flipH="1">
            <a:off x="3533607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9272CC-AFAC-66F6-A739-98E970C21CE1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4663957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046E090C-E47A-17E4-F9B5-0F23EEBFA031}"/>
              </a:ext>
            </a:extLst>
          </p:cNvPr>
          <p:cNvSpPr/>
          <p:nvPr/>
        </p:nvSpPr>
        <p:spPr>
          <a:xfrm>
            <a:off x="1996055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DD02455-D043-26A8-6981-8C4161DA8F95}"/>
              </a:ext>
            </a:extLst>
          </p:cNvPr>
          <p:cNvSpPr/>
          <p:nvPr/>
        </p:nvSpPr>
        <p:spPr>
          <a:xfrm>
            <a:off x="5758096" y="372825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288C6C9-281B-EB66-926C-5B3E7D007930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2780640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C67ADBF-777B-D24C-DAEC-45B5961CC5AF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680107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0CD5A78-235E-26B2-04CB-729F743575A2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78359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B9B409A-3170-60AE-7C83-CF60E9E80B3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6590506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7E972-1173-841F-5D7D-D9001CC86C7B}"/>
              </a:ext>
            </a:extLst>
          </p:cNvPr>
          <p:cNvSpPr/>
          <p:nvPr/>
        </p:nvSpPr>
        <p:spPr>
          <a:xfrm>
            <a:off x="15414793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DB5FE05-B539-BE4B-F42A-96D27F1BF817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4782896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0DD52BDC-A328-5DDF-0512-D4A54C59F5CE}"/>
              </a:ext>
            </a:extLst>
          </p:cNvPr>
          <p:cNvSpPr/>
          <p:nvPr/>
        </p:nvSpPr>
        <p:spPr>
          <a:xfrm>
            <a:off x="13968494" y="2619871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C3466FC-DEA3-B674-56D1-96F42D6DAF6D}"/>
              </a:ext>
            </a:extLst>
          </p:cNvPr>
          <p:cNvSpPr/>
          <p:nvPr/>
        </p:nvSpPr>
        <p:spPr>
          <a:xfrm>
            <a:off x="11616541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62DBE0-1756-FEDD-FCA7-8C8106F3E5C2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10984644" y="3008491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A677D021-313B-81A4-CA47-BBBCCFFB31B5}"/>
              </a:ext>
            </a:extLst>
          </p:cNvPr>
          <p:cNvSpPr/>
          <p:nvPr/>
        </p:nvSpPr>
        <p:spPr>
          <a:xfrm>
            <a:off x="10170242" y="2619871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416E55B-35F0-CA94-E546-46D79A3974CF}"/>
              </a:ext>
            </a:extLst>
          </p:cNvPr>
          <p:cNvSpPr/>
          <p:nvPr/>
        </p:nvSpPr>
        <p:spPr>
          <a:xfrm>
            <a:off x="12746891" y="2619871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9BDDCB8-03FC-A9BA-04E7-2EB4B59BDDDF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12430943" y="3008491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FE91E9F-FB28-C14E-944E-5E0D09AF997F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13561293" y="3008491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E4F2790-3D86-1A12-86DE-34B5744C622D}"/>
              </a:ext>
            </a:extLst>
          </p:cNvPr>
          <p:cNvSpPr/>
          <p:nvPr/>
        </p:nvSpPr>
        <p:spPr>
          <a:xfrm>
            <a:off x="10893391" y="3728250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6478642-B592-1299-A40A-62C7A8E281E9}"/>
              </a:ext>
            </a:extLst>
          </p:cNvPr>
          <p:cNvSpPr/>
          <p:nvPr/>
        </p:nvSpPr>
        <p:spPr>
          <a:xfrm>
            <a:off x="14691643" y="37282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45200D4-4946-8BFD-732E-0F408872A176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11677976" y="3397111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76B0D9-9217-0CF2-1B3C-03E3E5587748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10577443" y="3397111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2CE5858-C467-F6CB-34D6-03A0F96F71E5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4375695" y="3397111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3E86CC0-A7E6-AB3D-CEBE-727AFD323059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5487842" y="3397111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DB2EDF-E29B-58F6-A680-589C05D66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78442"/>
              </p:ext>
            </p:extLst>
          </p:nvPr>
        </p:nvGraphicFramePr>
        <p:xfrm>
          <a:off x="10170242" y="5516360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06B98C-F963-CD0D-F3D6-8E7CB01B98CF}"/>
              </a:ext>
            </a:extLst>
          </p:cNvPr>
          <p:cNvSpPr txBox="1"/>
          <p:nvPr/>
        </p:nvSpPr>
        <p:spPr>
          <a:xfrm>
            <a:off x="13298386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A21E9-F7A7-A1BB-7494-051367442CAB}"/>
              </a:ext>
            </a:extLst>
          </p:cNvPr>
          <p:cNvSpPr txBox="1"/>
          <p:nvPr/>
        </p:nvSpPr>
        <p:spPr>
          <a:xfrm>
            <a:off x="4401050" y="652737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visited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5788B0F-9C30-394C-CCE3-0C6391A3D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5325"/>
              </p:ext>
            </p:extLst>
          </p:nvPr>
        </p:nvGraphicFramePr>
        <p:xfrm>
          <a:off x="967442" y="5514191"/>
          <a:ext cx="7743256" cy="91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07">
                  <a:extLst>
                    <a:ext uri="{9D8B030D-6E8A-4147-A177-3AD203B41FA5}">
                      <a16:colId xmlns:a16="http://schemas.microsoft.com/office/drawing/2014/main" val="655902585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77431732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882248514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4578081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4176167270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2529832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1261272093"/>
                    </a:ext>
                  </a:extLst>
                </a:gridCol>
                <a:gridCol w="967907">
                  <a:extLst>
                    <a:ext uri="{9D8B030D-6E8A-4147-A177-3AD203B41FA5}">
                      <a16:colId xmlns:a16="http://schemas.microsoft.com/office/drawing/2014/main" val="212529694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93695"/>
                  </a:ext>
                </a:extLst>
              </a:tr>
              <a:tr h="36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659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84CCC4-F257-8BDA-863B-65D2C808D658}"/>
              </a:ext>
            </a:extLst>
          </p:cNvPr>
          <p:cNvSpPr txBox="1"/>
          <p:nvPr/>
        </p:nvSpPr>
        <p:spPr>
          <a:xfrm>
            <a:off x="385010" y="734696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스택의 제일 뒤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</a:rPr>
              <a:t>번 정점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정점은 이미 방문 된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아무 것도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스택이 비었으므로 모든 강한 연결 요소를 찾는 작업이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6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4C81-83F7-B3E3-F4A2-4B8704C8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2238CCB-65C5-7C54-34DC-7492F236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코사라주</a:t>
            </a:r>
            <a:r>
              <a:rPr kumimoji="1"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9F82EBC-7FFD-C440-73B6-100E2108AD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78D491D-70B8-63F7-137A-1DDD4EF1CF8F}"/>
              </a:ext>
            </a:extLst>
          </p:cNvPr>
          <p:cNvSpPr/>
          <p:nvPr/>
        </p:nvSpPr>
        <p:spPr>
          <a:xfrm>
            <a:off x="11426993" y="34986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22888EE-F002-B53C-126D-172A222D34E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0795096" y="3887270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6CDBD583-2749-A5AA-40C1-877BEE8B7222}"/>
              </a:ext>
            </a:extLst>
          </p:cNvPr>
          <p:cNvSpPr/>
          <p:nvPr/>
        </p:nvSpPr>
        <p:spPr>
          <a:xfrm>
            <a:off x="9980694" y="3498650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24B451E-6574-7FD7-057B-3B06F90DCB23}"/>
              </a:ext>
            </a:extLst>
          </p:cNvPr>
          <p:cNvSpPr/>
          <p:nvPr/>
        </p:nvSpPr>
        <p:spPr>
          <a:xfrm>
            <a:off x="7628741" y="3498650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CB6E85A-42D4-B755-C8C2-9506D1D1EB56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6996844" y="3887270"/>
            <a:ext cx="63189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FE0E705-29EB-2721-001E-38E3DDF51106}"/>
              </a:ext>
            </a:extLst>
          </p:cNvPr>
          <p:cNvSpPr/>
          <p:nvPr/>
        </p:nvSpPr>
        <p:spPr>
          <a:xfrm>
            <a:off x="6182442" y="3498650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60B0A3C-CF44-E45A-9EE8-FC7CBAA683FD}"/>
              </a:ext>
            </a:extLst>
          </p:cNvPr>
          <p:cNvSpPr/>
          <p:nvPr/>
        </p:nvSpPr>
        <p:spPr>
          <a:xfrm>
            <a:off x="8759091" y="3498650"/>
            <a:ext cx="814402" cy="7772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5F901C-6BCF-E38F-BBBB-22953FF3BA5D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8443143" y="3887270"/>
            <a:ext cx="315948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50390C5-1B3E-A973-4499-47B6EFC69AB1}"/>
              </a:ext>
            </a:extLst>
          </p:cNvPr>
          <p:cNvCxnSpPr>
            <a:cxnSpLocks/>
            <a:stCxn id="82" idx="6"/>
            <a:endCxn id="78" idx="2"/>
          </p:cNvCxnSpPr>
          <p:nvPr/>
        </p:nvCxnSpPr>
        <p:spPr>
          <a:xfrm>
            <a:off x="9573493" y="3887270"/>
            <a:ext cx="407201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1EFA9034-EECB-6C88-621A-6CCF2C5FA2DA}"/>
              </a:ext>
            </a:extLst>
          </p:cNvPr>
          <p:cNvSpPr/>
          <p:nvPr/>
        </p:nvSpPr>
        <p:spPr>
          <a:xfrm>
            <a:off x="6905591" y="4607029"/>
            <a:ext cx="814402" cy="777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8499E6E-1B24-1623-A886-CF0194F4CB86}"/>
              </a:ext>
            </a:extLst>
          </p:cNvPr>
          <p:cNvSpPr/>
          <p:nvPr/>
        </p:nvSpPr>
        <p:spPr>
          <a:xfrm>
            <a:off x="10703843" y="4607029"/>
            <a:ext cx="814402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D51181-4EF8-60B0-68C7-71BA005B0E73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690176" y="4275890"/>
            <a:ext cx="345766" cy="558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1908F07-7304-DA0A-5CEF-3E30374EEFC7}"/>
              </a:ext>
            </a:extLst>
          </p:cNvPr>
          <p:cNvCxnSpPr>
            <a:cxnSpLocks/>
            <a:endCxn id="81" idx="4"/>
          </p:cNvCxnSpPr>
          <p:nvPr/>
        </p:nvCxnSpPr>
        <p:spPr>
          <a:xfrm flipH="1" flipV="1">
            <a:off x="6589643" y="4275890"/>
            <a:ext cx="347568" cy="5632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CC124C-EE9B-3A10-6E77-FF6BC50A8300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0387895" y="4275890"/>
            <a:ext cx="357291" cy="53830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C1ABE6-3283-D39A-47AC-699237997895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11500042" y="4275890"/>
            <a:ext cx="334152" cy="59068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561EB-0A90-35A4-2B31-B416526A623C}"/>
              </a:ext>
            </a:extLst>
          </p:cNvPr>
          <p:cNvSpPr txBox="1"/>
          <p:nvPr/>
        </p:nvSpPr>
        <p:spPr>
          <a:xfrm>
            <a:off x="530176" y="5817008"/>
            <a:ext cx="172276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결론적으로 제시된 그래프에선 강한 연결 요소가 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번째 </a:t>
            </a: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</a:rPr>
              <a:t>: {5}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번째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: {2, 4, 6}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accent3">
                    <a:lumMod val="75000"/>
                  </a:schemeClr>
                </a:solidFill>
              </a:rPr>
              <a:t>번째 </a:t>
            </a:r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</a:rPr>
              <a:t>: {1, 3, 7}</a:t>
            </a:r>
          </a:p>
        </p:txBody>
      </p:sp>
    </p:spTree>
    <p:extLst>
      <p:ext uri="{BB962C8B-B14F-4D97-AF65-F5344CB8AC3E}">
        <p14:creationId xmlns:p14="http://schemas.microsoft.com/office/powerpoint/2010/main" val="1842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0BB7-9FFD-58C3-1C11-DEF717A1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402CEA5-D2D0-A281-ACDC-1B4BA083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왜 </a:t>
            </a:r>
            <a:r>
              <a:rPr kumimoji="1" lang="en-US" altLang="ko-KR" b="1" dirty="0" err="1"/>
              <a:t>dfs</a:t>
            </a:r>
            <a:r>
              <a:rPr kumimoji="1" lang="en-US" altLang="ko-KR" b="1" dirty="0"/>
              <a:t> 2</a:t>
            </a:r>
            <a:r>
              <a:rPr kumimoji="1" lang="ko-KR" altLang="en-US" b="1" dirty="0"/>
              <a:t>번으로 </a:t>
            </a:r>
            <a:r>
              <a:rPr kumimoji="1" lang="en-US" altLang="ko-KR" b="1" dirty="0" err="1"/>
              <a:t>scc</a:t>
            </a:r>
            <a:r>
              <a:rPr kumimoji="1" lang="ko-KR" altLang="en-US" b="1" dirty="0"/>
              <a:t>를 찾을 수 있을까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2E6AF9D-08DE-1DB3-1675-9F7273173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D1C1A-45C4-5A4E-35B4-2E1A793CDF07}"/>
              </a:ext>
            </a:extLst>
          </p:cNvPr>
          <p:cNvSpPr txBox="1"/>
          <p:nvPr/>
        </p:nvSpPr>
        <p:spPr>
          <a:xfrm>
            <a:off x="407087" y="1667830"/>
            <a:ext cx="17808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정리 </a:t>
            </a:r>
            <a:r>
              <a:rPr lang="en-US" altLang="ko-KR" sz="2800" b="1" dirty="0">
                <a:solidFill>
                  <a:srgbClr val="0070C0"/>
                </a:solidFill>
              </a:rPr>
              <a:t>1 : SCC </a:t>
            </a:r>
            <a:r>
              <a:rPr lang="ko-KR" altLang="en-US" sz="2800" b="1" dirty="0">
                <a:solidFill>
                  <a:srgbClr val="0070C0"/>
                </a:solidFill>
              </a:rPr>
              <a:t>그래프의 위상 정렬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	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 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들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끼리는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구조를 형성한다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SCC </a:t>
            </a:r>
            <a:r>
              <a:rPr lang="ko-KR" altLang="en-US" sz="2400" b="1" dirty="0">
                <a:solidFill>
                  <a:srgbClr val="FF0000"/>
                </a:solidFill>
              </a:rPr>
              <a:t>전체 집합을 하나의 정점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으로 간주하면 전체 그래프가 </a:t>
            </a:r>
            <a:r>
              <a:rPr lang="en-US" altLang="ko-KR" sz="2400" b="1" dirty="0">
                <a:solidFill>
                  <a:srgbClr val="FF0000"/>
                </a:solidFill>
              </a:rPr>
              <a:t>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위상 정렬의 성질에 의해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에서는 </a:t>
            </a:r>
            <a:r>
              <a:rPr lang="ko-KR" altLang="en-US" sz="2400" b="1" dirty="0">
                <a:solidFill>
                  <a:srgbClr val="FF0000"/>
                </a:solidFill>
              </a:rPr>
              <a:t>가장 나중에 </a:t>
            </a:r>
            <a:r>
              <a:rPr lang="ko-KR" altLang="en-US" sz="2400" b="1" dirty="0" err="1">
                <a:solidFill>
                  <a:srgbClr val="FF0000"/>
                </a:solidFill>
              </a:rPr>
              <a:t>방문된</a:t>
            </a:r>
            <a:r>
              <a:rPr lang="ko-KR" altLang="en-US" sz="2400" b="1" dirty="0">
                <a:solidFill>
                  <a:srgbClr val="FF0000"/>
                </a:solidFill>
              </a:rPr>
              <a:t> 정점이 반드시 </a:t>
            </a:r>
            <a:r>
              <a:rPr lang="en-US" altLang="ko-KR" sz="2400" b="1" dirty="0">
                <a:solidFill>
                  <a:srgbClr val="FF0000"/>
                </a:solidFill>
              </a:rPr>
              <a:t>SCC</a:t>
            </a:r>
            <a:r>
              <a:rPr lang="ko-KR" altLang="en-US" sz="2400" b="1" dirty="0">
                <a:solidFill>
                  <a:srgbClr val="FF0000"/>
                </a:solidFill>
              </a:rPr>
              <a:t>의 가장 최상위 </a:t>
            </a:r>
            <a:r>
              <a:rPr lang="en-US" altLang="ko-KR" sz="2400" b="1" dirty="0">
                <a:solidFill>
                  <a:srgbClr val="FF0000"/>
                </a:solidFill>
              </a:rPr>
              <a:t>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중 하나에 속하게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에서 위상 정렬을 수행하면 항상 하위 노드부터 방문을 마친 후에 상위 노드를 방문하게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나중에 방문이 끝난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정점은 </a:t>
            </a:r>
            <a:r>
              <a:rPr lang="en-US" altLang="ko-KR" sz="2400" b="1" dirty="0">
                <a:solidFill>
                  <a:srgbClr val="FF0000"/>
                </a:solidFill>
              </a:rPr>
              <a:t>DAG</a:t>
            </a:r>
            <a:r>
              <a:rPr lang="ko-KR" altLang="en-US" sz="2400" b="1" dirty="0">
                <a:solidFill>
                  <a:srgbClr val="FF0000"/>
                </a:solidFill>
              </a:rPr>
              <a:t>에서 위쪽에 있는 노드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일 가능성이 높다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역시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형성 하므로 가장 나중에 탐색이 끝난 정점이 상위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속할 가능성이 크다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ko-KR" sz="2400" b="1" dirty="0">
                <a:solidFill>
                  <a:schemeClr val="accent4"/>
                </a:solidFill>
              </a:rPr>
              <a:t>-&gt; </a:t>
            </a:r>
            <a:r>
              <a:rPr lang="ko-KR" altLang="en-US" sz="2400" b="1" dirty="0">
                <a:solidFill>
                  <a:schemeClr val="accent4"/>
                </a:solidFill>
              </a:rPr>
              <a:t>따라서 </a:t>
            </a:r>
            <a:r>
              <a:rPr lang="en-US" altLang="ko-KR" sz="2400" b="1" dirty="0" err="1">
                <a:solidFill>
                  <a:schemeClr val="accent4"/>
                </a:solidFill>
              </a:rPr>
              <a:t>dfs</a:t>
            </a:r>
            <a:r>
              <a:rPr lang="ko-KR" altLang="en-US" sz="2400" b="1" dirty="0">
                <a:solidFill>
                  <a:schemeClr val="accent4"/>
                </a:solidFill>
              </a:rPr>
              <a:t>에서 탐색 종료 순서대로 </a:t>
            </a:r>
            <a:r>
              <a:rPr lang="en-US" altLang="ko-KR" sz="2400" b="1" dirty="0">
                <a:solidFill>
                  <a:schemeClr val="accent4"/>
                </a:solidFill>
              </a:rPr>
              <a:t>SCC</a:t>
            </a:r>
            <a:r>
              <a:rPr lang="ko-KR" altLang="en-US" sz="2400" b="1" dirty="0">
                <a:solidFill>
                  <a:schemeClr val="accent4"/>
                </a:solidFill>
              </a:rPr>
              <a:t>를 찾으면 </a:t>
            </a:r>
            <a:r>
              <a:rPr lang="en-US" altLang="ko-KR" sz="2400" b="1" dirty="0">
                <a:solidFill>
                  <a:schemeClr val="accent4"/>
                </a:solidFill>
              </a:rPr>
              <a:t>DAG</a:t>
            </a:r>
            <a:r>
              <a:rPr lang="ko-KR" altLang="en-US" sz="2400" b="1" dirty="0">
                <a:solidFill>
                  <a:schemeClr val="accent4"/>
                </a:solidFill>
              </a:rPr>
              <a:t>의 위상 순서를 보장할 수 있다</a:t>
            </a:r>
            <a:r>
              <a:rPr lang="en-US" altLang="ko-KR" sz="2400" b="1" dirty="0">
                <a:solidFill>
                  <a:schemeClr val="accent4"/>
                </a:solidFill>
              </a:rPr>
              <a:t>. </a:t>
            </a: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   (</a:t>
            </a:r>
            <a:r>
              <a:rPr lang="ko-KR" altLang="en-US" sz="2400" b="1" dirty="0">
                <a:solidFill>
                  <a:schemeClr val="accent4"/>
                </a:solidFill>
              </a:rPr>
              <a:t>나중에 탐색 완료된 정점부터 </a:t>
            </a:r>
            <a:r>
              <a:rPr lang="en-US" altLang="ko-KR" sz="2400" b="1" dirty="0">
                <a:solidFill>
                  <a:schemeClr val="accent4"/>
                </a:solidFill>
              </a:rPr>
              <a:t>SCC</a:t>
            </a:r>
            <a:r>
              <a:rPr lang="ko-KR" altLang="en-US" sz="2400" b="1" dirty="0">
                <a:solidFill>
                  <a:schemeClr val="accent4"/>
                </a:solidFill>
              </a:rPr>
              <a:t>를</a:t>
            </a:r>
            <a:r>
              <a:rPr lang="en-US" altLang="ko-KR" sz="2400" b="1" dirty="0">
                <a:solidFill>
                  <a:schemeClr val="accent4"/>
                </a:solidFill>
              </a:rPr>
              <a:t> </a:t>
            </a:r>
            <a:r>
              <a:rPr lang="ko-KR" altLang="en-US" sz="2400" b="1" dirty="0">
                <a:solidFill>
                  <a:schemeClr val="accent4"/>
                </a:solidFill>
              </a:rPr>
              <a:t>찾으면 항상 올바른 순서로 </a:t>
            </a:r>
            <a:r>
              <a:rPr lang="en-US" altLang="ko-KR" sz="2400" b="1" dirty="0">
                <a:solidFill>
                  <a:schemeClr val="accent4"/>
                </a:solidFill>
              </a:rPr>
              <a:t>SCC</a:t>
            </a:r>
            <a:r>
              <a:rPr lang="ko-KR" altLang="en-US" sz="2400" b="1" dirty="0">
                <a:solidFill>
                  <a:schemeClr val="accent4"/>
                </a:solidFill>
              </a:rPr>
              <a:t>를 분리할 수 있다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D5AE8-1DA5-E8CB-1688-376DAECBE570}"/>
              </a:ext>
            </a:extLst>
          </p:cNvPr>
          <p:cNvSpPr txBox="1"/>
          <p:nvPr/>
        </p:nvSpPr>
        <p:spPr>
          <a:xfrm>
            <a:off x="407087" y="5549362"/>
            <a:ext cx="178085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정리 </a:t>
            </a:r>
            <a:r>
              <a:rPr lang="en-US" altLang="ko-KR" sz="2800" b="1" dirty="0">
                <a:solidFill>
                  <a:srgbClr val="0070C0"/>
                </a:solidFill>
              </a:rPr>
              <a:t>2 : </a:t>
            </a:r>
            <a:r>
              <a:rPr lang="ko-KR" altLang="en-US" sz="2800" b="1" dirty="0" err="1">
                <a:solidFill>
                  <a:srgbClr val="0070C0"/>
                </a:solidFill>
              </a:rPr>
              <a:t>정방향</a:t>
            </a:r>
            <a:r>
              <a:rPr lang="ko-KR" altLang="en-US" sz="2800" b="1" dirty="0">
                <a:solidFill>
                  <a:srgbClr val="0070C0"/>
                </a:solidFill>
              </a:rPr>
              <a:t> 그래프 </a:t>
            </a:r>
            <a:r>
              <a:rPr lang="en-US" altLang="ko-KR" sz="2800" b="1" dirty="0">
                <a:solidFill>
                  <a:srgbClr val="0070C0"/>
                </a:solidFill>
              </a:rPr>
              <a:t>G</a:t>
            </a:r>
            <a:r>
              <a:rPr lang="ko-KR" altLang="en-US" sz="2800" b="1" dirty="0">
                <a:solidFill>
                  <a:srgbClr val="0070C0"/>
                </a:solidFill>
              </a:rPr>
              <a:t>에서 </a:t>
            </a:r>
            <a:r>
              <a:rPr lang="en-US" altLang="ko-KR" sz="2800" b="1" dirty="0" err="1">
                <a:solidFill>
                  <a:srgbClr val="0070C0"/>
                </a:solidFill>
              </a:rPr>
              <a:t>dfs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수행 후 역방향 그래프 </a:t>
            </a:r>
            <a:r>
              <a:rPr lang="en-US" altLang="ko-KR" sz="2800" b="1" dirty="0">
                <a:solidFill>
                  <a:srgbClr val="0070C0"/>
                </a:solidFill>
              </a:rPr>
              <a:t>T</a:t>
            </a:r>
            <a:r>
              <a:rPr lang="ko-KR" altLang="en-US" sz="2800" b="1" dirty="0">
                <a:solidFill>
                  <a:srgbClr val="0070C0"/>
                </a:solidFill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</a:rPr>
              <a:t>SCC</a:t>
            </a:r>
            <a:r>
              <a:rPr lang="ko-KR" altLang="en-US" sz="2800" b="1" dirty="0">
                <a:solidFill>
                  <a:srgbClr val="0070C0"/>
                </a:solidFill>
              </a:rPr>
              <a:t>를 찾는 과정의 타당성 </a:t>
            </a:r>
            <a:r>
              <a:rPr lang="en-US" altLang="ko-KR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	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 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성질상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나중에 </a:t>
            </a:r>
            <a:r>
              <a:rPr lang="ko-KR" altLang="en-US" sz="2400" b="1" dirty="0" err="1">
                <a:solidFill>
                  <a:srgbClr val="FF0000"/>
                </a:solidFill>
              </a:rPr>
              <a:t>방문된</a:t>
            </a:r>
            <a:r>
              <a:rPr lang="ko-KR" altLang="en-US" sz="2400" b="1" dirty="0">
                <a:solidFill>
                  <a:srgbClr val="FF0000"/>
                </a:solidFill>
              </a:rPr>
              <a:t> 정점이 </a:t>
            </a:r>
            <a:r>
              <a:rPr lang="en-US" altLang="ko-KR" sz="2400" b="1" dirty="0">
                <a:solidFill>
                  <a:srgbClr val="FF0000"/>
                </a:solidFill>
              </a:rPr>
              <a:t>SCC </a:t>
            </a:r>
            <a:r>
              <a:rPr lang="ko-KR" altLang="en-US" sz="2400" b="1" dirty="0">
                <a:solidFill>
                  <a:srgbClr val="FF0000"/>
                </a:solidFill>
              </a:rPr>
              <a:t>계층에서 가장 높은 위치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있다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즉 이 정점이 속한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는 이후의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에서 절대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도달할 수 없다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그래프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수행할 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탐색이 종료된 순서대로 스택에 저장하는 것을 보았을 것이다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간의 </a:t>
            </a:r>
            <a:r>
              <a:rPr lang="ko-KR" altLang="en-US" sz="2400" b="1" dirty="0">
                <a:solidFill>
                  <a:srgbClr val="FF0000"/>
                </a:solidFill>
              </a:rPr>
              <a:t>위상 순서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</a:t>
            </a:r>
            <a:r>
              <a:rPr lang="ko-KR" altLang="en-US" sz="2400" b="1" dirty="0">
                <a:solidFill>
                  <a:srgbClr val="FF0000"/>
                </a:solidFill>
              </a:rPr>
              <a:t>최상위 </a:t>
            </a:r>
            <a:r>
              <a:rPr lang="en-US" altLang="ko-KR" sz="2400" b="1" dirty="0">
                <a:solidFill>
                  <a:srgbClr val="FF0000"/>
                </a:solidFill>
              </a:rPr>
              <a:t>SCC</a:t>
            </a:r>
            <a:r>
              <a:rPr lang="ko-KR" altLang="en-US" sz="2400" b="1" dirty="0">
                <a:solidFill>
                  <a:srgbClr val="FF0000"/>
                </a:solidFill>
              </a:rPr>
              <a:t>의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정점이 가장 늦게 스택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 들어가게 되는데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스택에서 정점을 꺼내어 처리하면 항상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DAG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의 최상위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부터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  	  	  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처리하게 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역방향 그래프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T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에서는 모든 간선이 반대로 설정되어 있으므로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내부의 연결은 유지된다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따라서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T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그래프내에서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	  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수행했을때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SCC </a:t>
            </a:r>
            <a:r>
              <a:rPr lang="ko-KR" altLang="en-US" sz="2400" b="1" dirty="0">
                <a:solidFill>
                  <a:srgbClr val="FF0000"/>
                </a:solidFill>
              </a:rPr>
              <a:t>내부에서만 탐색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 진행될 수 밖에 없다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고로 한번의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끝나는 순간 해당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SCC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내부의 모든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	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정점을 방문했음을 보장한다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accent4"/>
              </a:solidFill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-&gt; </a:t>
            </a:r>
            <a:r>
              <a:rPr lang="ko-KR" altLang="en-US" sz="2400" b="1" dirty="0">
                <a:solidFill>
                  <a:schemeClr val="accent4"/>
                </a:solidFill>
              </a:rPr>
              <a:t>따라서 역방향 그래프 </a:t>
            </a:r>
            <a:r>
              <a:rPr lang="en-US" altLang="ko-KR" sz="2400" b="1" dirty="0">
                <a:solidFill>
                  <a:schemeClr val="accent4"/>
                </a:solidFill>
              </a:rPr>
              <a:t>T</a:t>
            </a:r>
            <a:r>
              <a:rPr lang="ko-KR" altLang="en-US" sz="2400" b="1" dirty="0">
                <a:solidFill>
                  <a:schemeClr val="accent4"/>
                </a:solidFill>
              </a:rPr>
              <a:t>에서 </a:t>
            </a:r>
            <a:r>
              <a:rPr lang="en-US" altLang="ko-KR" sz="2400" b="1" dirty="0" err="1">
                <a:solidFill>
                  <a:schemeClr val="accent4"/>
                </a:solidFill>
              </a:rPr>
              <a:t>dfs</a:t>
            </a:r>
            <a:r>
              <a:rPr lang="ko-KR" altLang="en-US" sz="2400" b="1" dirty="0">
                <a:solidFill>
                  <a:schemeClr val="accent4"/>
                </a:solidFill>
              </a:rPr>
              <a:t>를 수행할 때 </a:t>
            </a:r>
            <a:r>
              <a:rPr lang="en-US" altLang="ko-KR" sz="2400" b="1" dirty="0">
                <a:solidFill>
                  <a:schemeClr val="accent4"/>
                </a:solidFill>
              </a:rPr>
              <a:t>SCC</a:t>
            </a:r>
            <a:r>
              <a:rPr lang="ko-KR" altLang="en-US" sz="2400" b="1" dirty="0">
                <a:solidFill>
                  <a:schemeClr val="accent4"/>
                </a:solidFill>
              </a:rPr>
              <a:t>가 올바르게 분리됨이 보장된다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4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5B451-C881-732D-073A-AF318539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6C84F7AF-6D85-60E5-A098-04E44CA4C13C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3ED272AB-D993-28E3-10E8-958E4CD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05EEC21-8FAB-1EC5-3356-F50139E1C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071A7-E3E4-A454-1CC5-F8E5D12571F5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본격적인 시작전에 진입 차수가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정점을 모조리 큐에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진입 차수가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것은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선행 정점이 이미 처리되었거나 없다는 것을 의미하기 때문에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정점을 처리하는데 모순이 없다는 걸 보장한다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진입 차수가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정점밖에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정점을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E8C3E3-FC6F-3B99-F1FC-231954FF0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36501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B94C26-4F31-1E3A-9AB9-29E0AD197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93324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B63E07-C70F-16C4-DF3F-C157F23AD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1276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E904241-DE98-CD6A-F261-65C51331A31F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6D7BC-A91D-BFFD-8709-8FAAA6C348AB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5DB90-B08E-5C34-87F3-7E1CB240343E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B6C196-9B93-22CF-17BE-4E87B1D02B5E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84E88B-07AD-FC3E-BED8-B82FBE0614D2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B49686-9C70-2D57-F5A3-64E4C5969E76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A6149C-4A35-579C-AA36-EE4FDF5B4E6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454387-7CC3-6514-777F-CFA041577D90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BF5113A-E9A6-1197-117F-BD7FF786A413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5818EF7-504C-4069-1922-CD0701137592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AAA6869-FC13-7A33-F708-B69DF744E15B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8E1E76-F895-3836-49E2-669417619591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D8DD48-489A-FAC4-BD01-0E7F73301EF9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D255BC9-EC79-F2C2-E124-82A7C1A3B5E3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BC603DA-7CA1-9741-0555-0AB9AC597AD5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2BE21F7-8795-0255-995C-ED8AE37545BD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6B80D1-4F30-03A2-1C01-81D9C0DCAF61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E3BE9-2AD2-A5FF-90D0-76DDC998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C98D2BAA-7CD0-241A-BB83-4EAF44E10E53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1380B21D-A3F0-2572-D6E8-482C868E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7A4E25-BBEC-E857-DC7E-DE0A210EA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D38DF-1F06-DF0D-C30C-87F64F0D86B6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큐의 앞쪽에서 원소를 꺼낸다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꺼낸 정점은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방문 순서에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정점과 연결된 정점들의 진입 차수를 하나씩 줄이면서 조건을 확인할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8CAC05-9FDA-70DC-0336-6664BBBA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40573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2D274C3-C5C8-4352-4B59-17BB0952D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95776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5638E8C-7B5F-92E9-6160-5675E2EF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59476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F57E27B-25CC-BF4A-B72C-BEC9F9307988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6AD60-6CA8-9356-F2AC-B35D659772F4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E3A96-0CBF-E366-68B7-092B48DA80F6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2D5F1E-C1A1-578F-F7B9-DFCB83DF570D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B3E389-7ADE-0609-99F5-F6169005DE19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24DA3D-34E9-B919-BDF6-F67487E79033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7AB865-2BDC-72CC-02DF-1020E16A5A3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7C2081-86C8-2EE7-784D-6022131AC870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913AF95-7FB8-8E1B-1465-C2774589BD72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7C753C2-0A1B-69FA-E132-46FDD49376F0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166A875-0E74-12FE-C2AA-89E560003A07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328824-D9DB-7453-4F45-D9C2E26B12FC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F30BA25-A2F6-1BAA-859B-D7AB619AD5A5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B6EBF38-AF4F-5DDB-172B-C5B5F9E20E1A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A8BD98C-A31A-4539-DB23-5828A18EEBBC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4C0144D-8FB7-F6BF-D82A-2BE8FA165CE1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7CC91C0-36E8-1996-5419-78D4A7B67B6B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0025626-6781-CC0D-C68E-2F90D7FC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8" y="1361613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948F3-CCB5-A298-32B1-54931575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1D30AACA-A52E-882E-533E-353B17E5CE13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AC827FB-1441-E565-1061-B5409837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11EAE5-1154-D7D5-81C0-865DC114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E528D-69DD-BA46-8AA2-6DA580833892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왜냐하면 현재 정점은 이미 처리 되었으니 유효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X)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진입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정점을 처리할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큐에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CF4DBA-C227-F48F-C061-FFB31D6B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83531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90F751-6EBC-FFC2-A1BD-227D5317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02084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F79FBD-D03A-EB00-6D62-590C832A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3020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40D4C8C-3A21-001C-221E-31412EC3EF66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DF855-703B-AE4B-9938-A8600C48DC0F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416E-BFB8-CCB9-9E80-0360D4B0110B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229A413-52ED-82C7-F203-BD385190C06E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5AE9AB-E78A-41F8-F55B-4D41E08239D1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7ADA75-9DB7-B2C4-1853-D648B488AE13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E8B00A-27A2-03BB-3EE7-7427FB8D74B5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A79358-C5A3-AEA1-C3ED-88B46DD5FC8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6808195-379F-D5A7-A1AB-E8E9E2A43477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89D8471-4DB4-CF3B-EEEF-FB6330CB0E82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A11EA1F-FBB9-7A81-8F6F-0EBA0824161C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A029DB-177C-B2E8-F374-7B192F2C4B1B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D2514-CA85-DE41-8707-D3AA40E7FC70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AAD928-C1B5-766C-5C31-1D8A9451993B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D09D7E-9E38-81D3-159B-16B0BE071120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C16ED9-26C1-85BA-F4FC-88BB35E01CE5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D534583-E682-150A-A08F-E9A1EA9A11C5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65A4140-1986-E7EC-E39A-30222FBA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8" y="1361613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1EF8-267B-0297-24F3-F229BC66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원호 39">
            <a:extLst>
              <a:ext uri="{FF2B5EF4-FFF2-40B4-BE49-F238E27FC236}">
                <a16:creationId xmlns:a16="http://schemas.microsoft.com/office/drawing/2014/main" id="{AE0A4838-3AFE-83A2-FA31-9EA1228FF01B}"/>
              </a:ext>
            </a:extLst>
          </p:cNvPr>
          <p:cNvSpPr/>
          <p:nvPr/>
        </p:nvSpPr>
        <p:spPr>
          <a:xfrm rot="19458898" flipV="1">
            <a:off x="780863" y="-98162"/>
            <a:ext cx="2720948" cy="7099332"/>
          </a:xfrm>
          <a:prstGeom prst="arc">
            <a:avLst>
              <a:gd name="adj1" fmla="val 16200000"/>
              <a:gd name="adj2" fmla="val 1014933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2DAF45BD-03EE-EE66-4EA7-958BC5BD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위상 정렬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6472CFD-1585-71E1-FE2B-3B19EB772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BA7BD-F0F4-E6CA-01D7-09D8DA927FF2}"/>
              </a:ext>
            </a:extLst>
          </p:cNvPr>
          <p:cNvSpPr txBox="1"/>
          <p:nvPr/>
        </p:nvSpPr>
        <p:spPr>
          <a:xfrm>
            <a:off x="262021" y="7442129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정점에서 갈 수 있는 정점인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진입 차수를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정점의 남은 차수는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차수가 남아 있어 처리할 수 없으므로 다음으로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EB296-369C-624D-B35A-9D7761E7A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7709"/>
              </p:ext>
            </p:extLst>
          </p:nvPr>
        </p:nvGraphicFramePr>
        <p:xfrm>
          <a:off x="9144000" y="1469396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2C22F5B-64FD-9DC2-099B-44B1F7D44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36119"/>
              </p:ext>
            </p:extLst>
          </p:nvPr>
        </p:nvGraphicFramePr>
        <p:xfrm>
          <a:off x="7496431" y="5464850"/>
          <a:ext cx="10359496" cy="9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28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479928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</a:tblGrid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460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진입 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95D8D8-96FC-262B-9276-F4375576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35254"/>
              </p:ext>
            </p:extLst>
          </p:nvPr>
        </p:nvGraphicFramePr>
        <p:xfrm>
          <a:off x="9144000" y="3448839"/>
          <a:ext cx="7064358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1009194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5868A6-8135-9374-2464-3EBE6D4144DA}"/>
              </a:ext>
            </a:extLst>
          </p:cNvPr>
          <p:cNvSpPr txBox="1"/>
          <p:nvPr/>
        </p:nvSpPr>
        <p:spPr>
          <a:xfrm>
            <a:off x="10827345" y="6543500"/>
            <a:ext cx="375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정점들의 진입 차수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321AA-7BFA-7816-4671-44F8020475B9}"/>
              </a:ext>
            </a:extLst>
          </p:cNvPr>
          <p:cNvSpPr txBox="1"/>
          <p:nvPr/>
        </p:nvSpPr>
        <p:spPr>
          <a:xfrm>
            <a:off x="11796109" y="26232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방문 순서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CED08-AE1F-C536-1A39-40D6F34AB3FE}"/>
              </a:ext>
            </a:extLst>
          </p:cNvPr>
          <p:cNvSpPr txBox="1"/>
          <p:nvPr/>
        </p:nvSpPr>
        <p:spPr>
          <a:xfrm>
            <a:off x="12012983" y="4517007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AEEC412-561C-A773-128A-A0F4DAF30273}"/>
              </a:ext>
            </a:extLst>
          </p:cNvPr>
          <p:cNvSpPr/>
          <p:nvPr/>
        </p:nvSpPr>
        <p:spPr>
          <a:xfrm>
            <a:off x="2283488" y="190626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807AE2E-F02D-7B90-33B8-A71C68B0EF02}"/>
              </a:ext>
            </a:extLst>
          </p:cNvPr>
          <p:cNvSpPr/>
          <p:nvPr/>
        </p:nvSpPr>
        <p:spPr>
          <a:xfrm>
            <a:off x="1326935" y="335044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81F315-C6CC-14AD-701E-5C66756B5D28}"/>
              </a:ext>
            </a:extLst>
          </p:cNvPr>
          <p:cNvCxnSpPr>
            <a:cxnSpLocks/>
            <a:stCxn id="24" idx="0"/>
            <a:endCxn id="23" idx="3"/>
          </p:cNvCxnSpPr>
          <p:nvPr/>
        </p:nvCxnSpPr>
        <p:spPr>
          <a:xfrm flipV="1">
            <a:off x="1734136" y="2569681"/>
            <a:ext cx="668618" cy="780761"/>
          </a:xfrm>
          <a:prstGeom prst="straightConnector1">
            <a:avLst/>
          </a:prstGeom>
          <a:ln w="50800">
            <a:solidFill>
              <a:schemeClr val="tx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1E6561-FFE9-7710-FA2A-FBCB0118F7E6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402754" y="2683505"/>
            <a:ext cx="287935" cy="2115204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2DB682-D026-3FCF-D505-34A69DF8A300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2978624" y="2569681"/>
            <a:ext cx="236215" cy="90115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665035C-7142-1480-72CB-A0887A3D06A4}"/>
              </a:ext>
            </a:extLst>
          </p:cNvPr>
          <p:cNvSpPr/>
          <p:nvPr/>
        </p:nvSpPr>
        <p:spPr>
          <a:xfrm>
            <a:off x="2820279" y="347083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E3A2EA2-CDE4-EC45-D85A-70DB1D994BDB}"/>
              </a:ext>
            </a:extLst>
          </p:cNvPr>
          <p:cNvSpPr/>
          <p:nvPr/>
        </p:nvSpPr>
        <p:spPr>
          <a:xfrm>
            <a:off x="3497972" y="623349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D707E2F-4DE7-B122-AB96-71B1EF783E23}"/>
              </a:ext>
            </a:extLst>
          </p:cNvPr>
          <p:cNvSpPr/>
          <p:nvPr/>
        </p:nvSpPr>
        <p:spPr>
          <a:xfrm>
            <a:off x="1995553" y="47987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4772930-7B8A-8313-5D03-0FF4A9010055}"/>
              </a:ext>
            </a:extLst>
          </p:cNvPr>
          <p:cNvSpPr/>
          <p:nvPr/>
        </p:nvSpPr>
        <p:spPr>
          <a:xfrm>
            <a:off x="1056586" y="629034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E7C9856-0FC4-3F27-8BEA-0A92CC8F2A20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flipV="1">
            <a:off x="1463787" y="5462125"/>
            <a:ext cx="651032" cy="82821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C01A69B-9803-C913-E988-4F03B7D2E44E}"/>
              </a:ext>
            </a:extLst>
          </p:cNvPr>
          <p:cNvCxnSpPr>
            <a:cxnSpLocks/>
            <a:stCxn id="51" idx="1"/>
            <a:endCxn id="52" idx="5"/>
          </p:cNvCxnSpPr>
          <p:nvPr/>
        </p:nvCxnSpPr>
        <p:spPr>
          <a:xfrm flipH="1" flipV="1">
            <a:off x="2690689" y="5462125"/>
            <a:ext cx="926549" cy="885190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FC41FE-A119-38AF-3D60-DFB4B23B28CD}"/>
              </a:ext>
            </a:extLst>
          </p:cNvPr>
          <p:cNvCxnSpPr>
            <a:cxnSpLocks/>
            <a:stCxn id="51" idx="0"/>
            <a:endCxn id="39" idx="5"/>
          </p:cNvCxnSpPr>
          <p:nvPr/>
        </p:nvCxnSpPr>
        <p:spPr>
          <a:xfrm flipH="1" flipV="1">
            <a:off x="3515415" y="4134254"/>
            <a:ext cx="389758" cy="2099237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292AB6B-EB91-B852-96B3-9E4C6A1977CA}"/>
              </a:ext>
            </a:extLst>
          </p:cNvPr>
          <p:cNvCxnSpPr>
            <a:cxnSpLocks/>
            <a:stCxn id="52" idx="7"/>
            <a:endCxn id="39" idx="4"/>
          </p:cNvCxnSpPr>
          <p:nvPr/>
        </p:nvCxnSpPr>
        <p:spPr>
          <a:xfrm flipV="1">
            <a:off x="2690689" y="4248078"/>
            <a:ext cx="536791" cy="664455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22F1B5C-B01A-306A-C4D3-4B5CC8A66BC9}"/>
              </a:ext>
            </a:extLst>
          </p:cNvPr>
          <p:cNvCxnSpPr>
            <a:cxnSpLocks/>
            <a:stCxn id="52" idx="1"/>
            <a:endCxn id="24" idx="4"/>
          </p:cNvCxnSpPr>
          <p:nvPr/>
        </p:nvCxnSpPr>
        <p:spPr>
          <a:xfrm flipH="1" flipV="1">
            <a:off x="1734136" y="4127682"/>
            <a:ext cx="380683" cy="784851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B42EE3F-4511-41F7-A6DB-7FACB0E2D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38" y="1361613"/>
            <a:ext cx="814402" cy="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4100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3971</Words>
  <Application>Microsoft Office PowerPoint</Application>
  <PresentationFormat>사용자 지정</PresentationFormat>
  <Paragraphs>1783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위상 정렬</vt:lpstr>
      <vt:lpstr>목차</vt:lpstr>
      <vt:lpstr>유향 비순환 그래프(DAG)란?</vt:lpstr>
      <vt:lpstr>위상 정렬 이란?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강한 연결 요소란?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코사라주 알고리즘</vt:lpstr>
      <vt:lpstr>왜 dfs 2번으로 scc를 찾을 수 있을까?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145</cp:revision>
  <dcterms:created xsi:type="dcterms:W3CDTF">2016-06-18T12:18:23Z</dcterms:created>
  <dcterms:modified xsi:type="dcterms:W3CDTF">2025-01-28T10:12:16Z</dcterms:modified>
</cp:coreProperties>
</file>