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5"/>
  </p:notesMasterIdLst>
  <p:sldIdLst>
    <p:sldId id="260" r:id="rId4"/>
    <p:sldId id="267" r:id="rId5"/>
    <p:sldId id="366" r:id="rId6"/>
    <p:sldId id="437" r:id="rId7"/>
    <p:sldId id="439" r:id="rId8"/>
    <p:sldId id="440" r:id="rId9"/>
    <p:sldId id="441" r:id="rId10"/>
    <p:sldId id="442" r:id="rId11"/>
    <p:sldId id="443" r:id="rId12"/>
    <p:sldId id="393" r:id="rId13"/>
    <p:sldId id="446" r:id="rId14"/>
    <p:sldId id="448" r:id="rId15"/>
    <p:sldId id="449" r:id="rId16"/>
    <p:sldId id="450" r:id="rId17"/>
    <p:sldId id="451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6" r:id="rId41"/>
    <p:sldId id="477" r:id="rId42"/>
    <p:sldId id="478" r:id="rId43"/>
    <p:sldId id="479" r:id="rId4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8" y="147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스택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371E-6F10-FE7C-344B-A89A6D85350B}"/>
              </a:ext>
            </a:extLst>
          </p:cNvPr>
          <p:cNvSpPr txBox="1"/>
          <p:nvPr/>
        </p:nvSpPr>
        <p:spPr>
          <a:xfrm>
            <a:off x="9874966" y="3310321"/>
            <a:ext cx="77802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문자열을 한번에 입력 받고 바로 후위 표기식으로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만드는건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쉽지 않아 보이는데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우선순위도 있고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...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앞에서 부터 하나 하나씩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읽어나가면서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만들어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보는건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어떨까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그런데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연산자랑 피연산자를 하나의 배열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스택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저장하면 관리하기가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어려울거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같은데 어떻게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해야하지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..?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400" b="1" dirty="0">
                <a:solidFill>
                  <a:srgbClr val="FF0000"/>
                </a:solidFill>
              </a:rPr>
              <a:t> 연산자 스택과 결과 스택을 따로 만들어서 관리를 하면 되겠구나</a:t>
            </a:r>
            <a:r>
              <a:rPr lang="en-US" altLang="ko-KR" sz="2400" b="1" dirty="0">
                <a:solidFill>
                  <a:srgbClr val="FF0000"/>
                </a:solidFill>
              </a:rPr>
              <a:t>! </a:t>
            </a:r>
            <a:r>
              <a:rPr lang="ko-KR" altLang="en-US" sz="2400" b="1" dirty="0">
                <a:solidFill>
                  <a:srgbClr val="FF0000"/>
                </a:solidFill>
              </a:rPr>
              <a:t>또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스택의 구조를 이용하여 왼쪽부터 오른쪽으로 가면서 순차적으로 검사도 할 수 있고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91C0F0-8F23-07F7-F817-875494AB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49159"/>
            <a:ext cx="8345714" cy="75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2BB7A-4E26-2770-78E5-32D771C00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E5A7D7E-A04A-EFED-9AD3-2F4584FB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547724-C97D-0B4F-44DB-6E45FF998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FE93D-92FD-7F30-ACBD-4BF27D620F97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82167-B76F-AA7E-1A66-49C2A035E875}"/>
              </a:ext>
            </a:extLst>
          </p:cNvPr>
          <p:cNvSpPr txBox="1"/>
          <p:nvPr/>
        </p:nvSpPr>
        <p:spPr>
          <a:xfrm>
            <a:off x="770021" y="7067410"/>
            <a:ext cx="158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후위 표기식 구현에 앞서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연산자와 피연산자를 담아줄 스택 두개를 선언한다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 스택을 조종할 포인터 변수도 각각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한개씩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선언한다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후위 표기법은 연산자가 피연산자 뒤에 위치하는 방법이고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우선순위를 따른다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76B4C-3798-1F2F-5D3C-BE4800640186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EDAC45-9A84-D636-F7F8-1650364A3BE4}"/>
              </a:ext>
            </a:extLst>
          </p:cNvPr>
          <p:cNvCxnSpPr>
            <a:cxnSpLocks/>
          </p:cNvCxnSpPr>
          <p:nvPr/>
        </p:nvCxnSpPr>
        <p:spPr>
          <a:xfrm>
            <a:off x="10029792" y="5495869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D5B26A-4887-F817-F322-8C88740052F9}"/>
              </a:ext>
            </a:extLst>
          </p:cNvPr>
          <p:cNvSpPr txBox="1"/>
          <p:nvPr/>
        </p:nvSpPr>
        <p:spPr>
          <a:xfrm>
            <a:off x="10243800" y="4705499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6D3B13-F835-1EC0-F54B-688BDEE36662}"/>
              </a:ext>
            </a:extLst>
          </p:cNvPr>
          <p:cNvCxnSpPr>
            <a:cxnSpLocks/>
          </p:cNvCxnSpPr>
          <p:nvPr/>
        </p:nvCxnSpPr>
        <p:spPr>
          <a:xfrm>
            <a:off x="16262737" y="5508003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F3282-D359-24E6-971D-765214C9612F}"/>
              </a:ext>
            </a:extLst>
          </p:cNvPr>
          <p:cNvSpPr txBox="1"/>
          <p:nvPr/>
        </p:nvSpPr>
        <p:spPr>
          <a:xfrm>
            <a:off x="16476745" y="4717633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E3B1A-6A3D-35E2-0A0D-83E9144CB05F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C7BEC10-4506-8BAA-579E-31A78B9D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67762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8158BA6-C2B0-CB4D-CD03-F1F2C3962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1488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2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D015-8932-9C73-C591-B564E8B5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FEF1C25-5AAF-E4A8-2A37-B058DE33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CECAED1-BB19-5A95-DE36-A5E7669C1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FCA9D-DB6E-6988-CE93-E731BFBB3AA9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75C99B-C4E3-0FC6-9A41-32C199BAA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08229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E6BF01-7990-56F7-158B-CBF56F7B6972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0807E0-E87F-5720-4378-52C93258C8A9}"/>
              </a:ext>
            </a:extLst>
          </p:cNvPr>
          <p:cNvCxnSpPr>
            <a:cxnSpLocks/>
          </p:cNvCxnSpPr>
          <p:nvPr/>
        </p:nvCxnSpPr>
        <p:spPr>
          <a:xfrm>
            <a:off x="10029792" y="5495869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58024D-D2D4-F8C1-34D8-F7EA7605A9BA}"/>
              </a:ext>
            </a:extLst>
          </p:cNvPr>
          <p:cNvSpPr txBox="1"/>
          <p:nvPr/>
        </p:nvSpPr>
        <p:spPr>
          <a:xfrm>
            <a:off x="10243800" y="4705499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150B71-C4F6-A684-BD16-A4536C11781B}"/>
              </a:ext>
            </a:extLst>
          </p:cNvPr>
          <p:cNvCxnSpPr>
            <a:cxnSpLocks/>
          </p:cNvCxnSpPr>
          <p:nvPr/>
        </p:nvCxnSpPr>
        <p:spPr>
          <a:xfrm>
            <a:off x="16262737" y="514514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45F91-312F-EB24-A54F-9945FAEB48B0}"/>
              </a:ext>
            </a:extLst>
          </p:cNvPr>
          <p:cNvSpPr txBox="1"/>
          <p:nvPr/>
        </p:nvSpPr>
        <p:spPr>
          <a:xfrm>
            <a:off x="16476745" y="435477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09A28E-90A4-F445-EA2B-43B1B8630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96462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8AA65C-C2B5-BF69-B72D-9C0AB3D22284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2E46-42D2-1C20-B766-398637AD2C93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피연산자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 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연산자가 피연산자 뒤에 위치하여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피연산자를 우선 처리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B5EC4-8AEF-835F-69D1-080A1F46E691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14859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6" grpId="0"/>
      <p:bldP spid="20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E92C-6813-4D7F-53FE-3DD6E2A3F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40EBD81-0549-DC26-EC45-82D756D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DDD86AE-76F6-2768-D7A7-857A47AB4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AFC68-BFD8-8175-76FC-7E41590EE6E8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95A177-8F17-3BC6-8E70-6C48E522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17687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3AB66D-0304-67AB-6834-3E0593B77EFF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D2A78A-E78D-1FD4-FB11-777E3B6FD5EB}"/>
              </a:ext>
            </a:extLst>
          </p:cNvPr>
          <p:cNvCxnSpPr>
            <a:cxnSpLocks/>
          </p:cNvCxnSpPr>
          <p:nvPr/>
        </p:nvCxnSpPr>
        <p:spPr>
          <a:xfrm>
            <a:off x="10029792" y="5103983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3BEA7F-FC2D-460A-9C3D-3B0FD63207BC}"/>
              </a:ext>
            </a:extLst>
          </p:cNvPr>
          <p:cNvSpPr txBox="1"/>
          <p:nvPr/>
        </p:nvSpPr>
        <p:spPr>
          <a:xfrm>
            <a:off x="10243800" y="4313613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76E4A9-B114-AB53-D853-A51FF4E77684}"/>
              </a:ext>
            </a:extLst>
          </p:cNvPr>
          <p:cNvCxnSpPr>
            <a:cxnSpLocks/>
          </p:cNvCxnSpPr>
          <p:nvPr/>
        </p:nvCxnSpPr>
        <p:spPr>
          <a:xfrm>
            <a:off x="16262737" y="514514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B90696-DE8F-ABE1-6356-10E25D06CB4C}"/>
              </a:ext>
            </a:extLst>
          </p:cNvPr>
          <p:cNvSpPr txBox="1"/>
          <p:nvPr/>
        </p:nvSpPr>
        <p:spPr>
          <a:xfrm>
            <a:off x="16476745" y="435477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DF1F17-DE6F-6EDA-85C8-4DA696732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00396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647EB4F-6ABF-7AAF-7124-8D5E997F4BA8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E1134-86B3-4D8F-C8BE-87D58BEA9AB1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스택이 비었으므로 아무것도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하지말고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연산자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AF89F-B258-6445-AA1E-D0D1F8AA95D0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*</a:t>
            </a:r>
          </a:p>
        </p:txBody>
      </p:sp>
    </p:spTree>
    <p:extLst>
      <p:ext uri="{BB962C8B-B14F-4D97-AF65-F5344CB8AC3E}">
        <p14:creationId xmlns:p14="http://schemas.microsoft.com/office/powerpoint/2010/main" val="354685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6" grpId="0"/>
      <p:bldP spid="20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8302B-072E-DFC4-195B-70EFD06BD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885E604-2F9C-39DC-CE60-A99E41E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A1CFEE1-1287-DF67-DB13-E4A92B7E7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22EAB-86EB-5D96-3F34-E7C709478E31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70F8B7-191C-D349-909F-F68190B06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71961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B0EEA7-EF1F-6B86-F205-4F4FA1A063A1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74DA9C-5E8B-DA8D-62C5-38882C1D8BCB}"/>
              </a:ext>
            </a:extLst>
          </p:cNvPr>
          <p:cNvCxnSpPr>
            <a:cxnSpLocks/>
          </p:cNvCxnSpPr>
          <p:nvPr/>
        </p:nvCxnSpPr>
        <p:spPr>
          <a:xfrm>
            <a:off x="16262737" y="514514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B8183D-5F34-91D5-7BD8-73C52906CD01}"/>
              </a:ext>
            </a:extLst>
          </p:cNvPr>
          <p:cNvSpPr txBox="1"/>
          <p:nvPr/>
        </p:nvSpPr>
        <p:spPr>
          <a:xfrm>
            <a:off x="16476745" y="435477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AADB49-1CAE-FD3B-AA70-FA285FFA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43044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0660E5-CAA0-BA7F-F82C-C67FA4C27567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F8380-8198-920F-6F37-033778F5B66A}"/>
              </a:ext>
            </a:extLst>
          </p:cNvPr>
          <p:cNvSpPr txBox="1"/>
          <p:nvPr/>
        </p:nvSpPr>
        <p:spPr>
          <a:xfrm>
            <a:off x="770021" y="7067410"/>
            <a:ext cx="16952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스택이 비지 않았지만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여는 괄호 연산자는 무조건 연산자 스택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새로운 우선순위 분기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71743-362C-1785-A47A-1C74999707C0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(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140EFC-15CD-5D75-393C-295C13742DC8}"/>
              </a:ext>
            </a:extLst>
          </p:cNvPr>
          <p:cNvCxnSpPr>
            <a:cxnSpLocks/>
          </p:cNvCxnSpPr>
          <p:nvPr/>
        </p:nvCxnSpPr>
        <p:spPr>
          <a:xfrm>
            <a:off x="10029792" y="450889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64F26-F57E-DD9D-A34E-6873BB85C4FA}"/>
              </a:ext>
            </a:extLst>
          </p:cNvPr>
          <p:cNvSpPr txBox="1"/>
          <p:nvPr/>
        </p:nvSpPr>
        <p:spPr>
          <a:xfrm>
            <a:off x="10243800" y="371852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797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  <p:bldP spid="20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D564-480A-EAE8-37EB-344C83B97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55D12E2-C78D-CC83-1CA9-DA628E47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432A2FB-5450-3C2C-580A-2639D8582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54E39-D53F-E4B5-3A6E-0786E75AA510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0FFA47-B7BA-CF71-BB81-E597AEE4A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43685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AA877B-BB38-85BD-0DF3-5006BCACD176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1B1352-0F67-9AF7-132D-5CBA0B9A8273}"/>
              </a:ext>
            </a:extLst>
          </p:cNvPr>
          <p:cNvCxnSpPr>
            <a:cxnSpLocks/>
          </p:cNvCxnSpPr>
          <p:nvPr/>
        </p:nvCxnSpPr>
        <p:spPr>
          <a:xfrm>
            <a:off x="10029792" y="455244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7E974B-6BC7-F3F9-DD7D-3C1D7AECBB01}"/>
              </a:ext>
            </a:extLst>
          </p:cNvPr>
          <p:cNvSpPr txBox="1"/>
          <p:nvPr/>
        </p:nvSpPr>
        <p:spPr>
          <a:xfrm>
            <a:off x="10243800" y="376207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B2F460-4816-574E-89DE-A1E9D0F3D87F}"/>
              </a:ext>
            </a:extLst>
          </p:cNvPr>
          <p:cNvCxnSpPr>
            <a:cxnSpLocks/>
          </p:cNvCxnSpPr>
          <p:nvPr/>
        </p:nvCxnSpPr>
        <p:spPr>
          <a:xfrm>
            <a:off x="16262737" y="455006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E3E6F0-FEB3-BC87-1374-710621F46656}"/>
              </a:ext>
            </a:extLst>
          </p:cNvPr>
          <p:cNvSpPr txBox="1"/>
          <p:nvPr/>
        </p:nvSpPr>
        <p:spPr>
          <a:xfrm>
            <a:off x="16476745" y="375969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F22E9A-485B-34C1-8AA5-1BCB2BFCF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05172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B836530-E045-AF2D-F596-21BAF8DDE987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9FB3F-C8C0-D0D1-06CB-FD8C994CD9D1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피연산자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392A1-8F91-F5C9-344C-2D975C24A8E0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B</a:t>
            </a:r>
          </a:p>
        </p:txBody>
      </p:sp>
    </p:spTree>
    <p:extLst>
      <p:ext uri="{BB962C8B-B14F-4D97-AF65-F5344CB8AC3E}">
        <p14:creationId xmlns:p14="http://schemas.microsoft.com/office/powerpoint/2010/main" val="26310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6" grpId="0"/>
      <p:bldP spid="20" grpId="0"/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FE910-2D65-88D8-27A9-3EAAB20A4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67AED9F-C210-D3FA-2C5C-43FB2B5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4401180-AE6F-DB72-BC97-616594E36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1D79C-199C-0B9A-1354-B813D7B06D55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8232AE-B4CE-75A7-FBD7-63624EF03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85246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AE5C70-2FF7-21A0-6F52-E9E910952589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DCCAC9-FF80-EC1C-1811-DAF63BBF927E}"/>
              </a:ext>
            </a:extLst>
          </p:cNvPr>
          <p:cNvCxnSpPr>
            <a:cxnSpLocks/>
          </p:cNvCxnSpPr>
          <p:nvPr/>
        </p:nvCxnSpPr>
        <p:spPr>
          <a:xfrm>
            <a:off x="10029792" y="3942842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321FB0-E19D-87C8-898E-0DFD3969A841}"/>
              </a:ext>
            </a:extLst>
          </p:cNvPr>
          <p:cNvSpPr txBox="1"/>
          <p:nvPr/>
        </p:nvSpPr>
        <p:spPr>
          <a:xfrm>
            <a:off x="10243800" y="315247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EDF949-25F8-2070-8943-B3AA5018341B}"/>
              </a:ext>
            </a:extLst>
          </p:cNvPr>
          <p:cNvCxnSpPr>
            <a:cxnSpLocks/>
          </p:cNvCxnSpPr>
          <p:nvPr/>
        </p:nvCxnSpPr>
        <p:spPr>
          <a:xfrm>
            <a:off x="16262737" y="455006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322686-BC33-104F-18F3-0DD9ED54D6BC}"/>
              </a:ext>
            </a:extLst>
          </p:cNvPr>
          <p:cNvSpPr txBox="1"/>
          <p:nvPr/>
        </p:nvSpPr>
        <p:spPr>
          <a:xfrm>
            <a:off x="16476745" y="375969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D5C3FEC-0888-E132-5F9B-0EA90B9B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5725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A42193-FC8D-0525-B4AE-A7D2D4F0DC73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F4FD-9146-6F9E-C0B7-B610F077D198}"/>
              </a:ext>
            </a:extLst>
          </p:cNvPr>
          <p:cNvSpPr txBox="1"/>
          <p:nvPr/>
        </p:nvSpPr>
        <p:spPr>
          <a:xfrm>
            <a:off x="770021" y="7067410"/>
            <a:ext cx="16273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만약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* , / , + , -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중 하나라도 있었으면 먼저 방출해야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했겠지만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여는 괄호 쌍이기 때문에 그대로 연산자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우선순위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온 순 고려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8E4F6-0365-AA00-5EB7-8A5FA1A39C8C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+</a:t>
            </a:r>
          </a:p>
        </p:txBody>
      </p:sp>
    </p:spTree>
    <p:extLst>
      <p:ext uri="{BB962C8B-B14F-4D97-AF65-F5344CB8AC3E}">
        <p14:creationId xmlns:p14="http://schemas.microsoft.com/office/powerpoint/2010/main" val="25933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6" grpId="0"/>
      <p:bldP spid="20" grpId="0"/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AD86D-EA3F-5CA0-FCF2-F5136552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3657205-E73B-26FB-C204-9878DC8F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1396FE9-BCD3-10A0-4E6E-2A9F048EA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FBBC7-6000-6E14-D538-2D47D769679E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059346-78B4-AA19-069B-CFBE11416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64249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FD4723-FB93-FA83-2340-3AE7548B261D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4A75D7-44F3-7286-ACDE-0F7501E98416}"/>
              </a:ext>
            </a:extLst>
          </p:cNvPr>
          <p:cNvCxnSpPr>
            <a:cxnSpLocks/>
          </p:cNvCxnSpPr>
          <p:nvPr/>
        </p:nvCxnSpPr>
        <p:spPr>
          <a:xfrm>
            <a:off x="16262737" y="3969490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23B6BE-A85C-CA3C-F78E-3437B392F56E}"/>
              </a:ext>
            </a:extLst>
          </p:cNvPr>
          <p:cNvSpPr txBox="1"/>
          <p:nvPr/>
        </p:nvSpPr>
        <p:spPr>
          <a:xfrm>
            <a:off x="16476745" y="3179120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A173D7-BB70-11B0-A15D-817AD15C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75779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EEC504-72F6-BDE0-ECCF-F3E8BC36D56E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BC9A3-4450-A3D4-D21D-C9B90C158128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74354-4508-8CCE-7B06-E64EF7C5A401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피연산자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41BE58-B7F3-FCC0-D19A-816125994C1D}"/>
              </a:ext>
            </a:extLst>
          </p:cNvPr>
          <p:cNvCxnSpPr>
            <a:cxnSpLocks/>
          </p:cNvCxnSpPr>
          <p:nvPr/>
        </p:nvCxnSpPr>
        <p:spPr>
          <a:xfrm>
            <a:off x="10029792" y="3942842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957643-15BF-C4DF-3B87-DCA197D5BE04}"/>
              </a:ext>
            </a:extLst>
          </p:cNvPr>
          <p:cNvSpPr txBox="1"/>
          <p:nvPr/>
        </p:nvSpPr>
        <p:spPr>
          <a:xfrm>
            <a:off x="10243800" y="315247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520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  <p:bldP spid="20" grpId="0"/>
      <p:bldP spid="11" grpId="0"/>
      <p:bldP spid="8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02AE7-539B-0761-5B86-5B02DBC9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6CA7C4C-E055-0EE9-FF66-1B5F246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4BD0CC4-DDF9-BABF-88B5-65C4758E3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C0338-5EE6-1C7E-35A3-7BB7DC709F0B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9F1F6E-8608-2ADC-1720-BA753D715FA0}"/>
              </a:ext>
            </a:extLst>
          </p:cNvPr>
          <p:cNvGraphicFramePr>
            <a:graphicFrameLocks noGrp="1"/>
          </p:cNvGraphicFramePr>
          <p:nvPr/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DA077-9654-FF56-BB58-E2347E255739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85648D-84BB-3A1D-784E-CE52563D3C63}"/>
              </a:ext>
            </a:extLst>
          </p:cNvPr>
          <p:cNvCxnSpPr>
            <a:cxnSpLocks/>
          </p:cNvCxnSpPr>
          <p:nvPr/>
        </p:nvCxnSpPr>
        <p:spPr>
          <a:xfrm>
            <a:off x="16262737" y="3969490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3E8D74-5618-62C9-1FCE-600015A1451E}"/>
              </a:ext>
            </a:extLst>
          </p:cNvPr>
          <p:cNvSpPr txBox="1"/>
          <p:nvPr/>
        </p:nvSpPr>
        <p:spPr>
          <a:xfrm>
            <a:off x="16476745" y="3179120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B1283EA-5893-182B-3244-2B146CA3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8272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59BDAC7-36B4-9C9D-6F12-2BEEE097F8F4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88BB4-0CA0-7B81-A5FC-3D0D9BB40AF7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F0967-6C71-EDB6-CA8B-63C8DE2DB432}"/>
              </a:ext>
            </a:extLst>
          </p:cNvPr>
          <p:cNvSpPr txBox="1"/>
          <p:nvPr/>
        </p:nvSpPr>
        <p:spPr>
          <a:xfrm>
            <a:off x="770021" y="7067410"/>
            <a:ext cx="16273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닫는 괄호가 나왔으므로 연산자 스택이 비거나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여는 괄호 쌍이 나올 때 까지 계속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작업을 해주어야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213FCD-FE61-2857-621E-913CEE366A8E}"/>
              </a:ext>
            </a:extLst>
          </p:cNvPr>
          <p:cNvCxnSpPr>
            <a:cxnSpLocks/>
          </p:cNvCxnSpPr>
          <p:nvPr/>
        </p:nvCxnSpPr>
        <p:spPr>
          <a:xfrm>
            <a:off x="10029792" y="3942842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A9B96D-4BDB-6FCC-5AB6-33CE3B89AADA}"/>
              </a:ext>
            </a:extLst>
          </p:cNvPr>
          <p:cNvSpPr txBox="1"/>
          <p:nvPr/>
        </p:nvSpPr>
        <p:spPr>
          <a:xfrm>
            <a:off x="10243800" y="315247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206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  <p:bldP spid="20" grpId="0"/>
      <p:bldP spid="11" grpId="0"/>
      <p:bldP spid="8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55C-9F95-204E-3167-B14FB7BCA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01E282-12B5-045F-8FC8-64BBCDCF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1E90507-5EBE-DE4B-486E-3D35BD730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C1910-5F50-38AA-FF64-6174881FF197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CD3D05-8681-7B58-DB4A-6B0F1C00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73838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9C54A8-6476-BB99-B714-A145FC9CEDA7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B81764-4ADF-B77C-657B-7F47960885CD}"/>
              </a:ext>
            </a:extLst>
          </p:cNvPr>
          <p:cNvCxnSpPr>
            <a:cxnSpLocks/>
          </p:cNvCxnSpPr>
          <p:nvPr/>
        </p:nvCxnSpPr>
        <p:spPr>
          <a:xfrm>
            <a:off x="16262737" y="341794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8BB0FC-26D2-6BDB-67A0-B6E3A2B63045}"/>
              </a:ext>
            </a:extLst>
          </p:cNvPr>
          <p:cNvSpPr txBox="1"/>
          <p:nvPr/>
        </p:nvSpPr>
        <p:spPr>
          <a:xfrm>
            <a:off x="16476745" y="262757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EA9C37A-FDB5-1771-6A4F-8C63C397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70379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C951E83-DE8D-9886-2007-B01B536902C9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2FFF4-C442-929E-520D-29D204A9FF38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)  | stack[top] = 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E38FE-6B00-0027-1E09-87FDE69029B1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도 아니고 닫는 괄호 쌍도 아니다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그 연산자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(+)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감소시킨다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E8F7EC-C33D-9B35-34EF-ECC418429EC7}"/>
              </a:ext>
            </a:extLst>
          </p:cNvPr>
          <p:cNvCxnSpPr>
            <a:cxnSpLocks/>
          </p:cNvCxnSpPr>
          <p:nvPr/>
        </p:nvCxnSpPr>
        <p:spPr>
          <a:xfrm>
            <a:off x="10029792" y="447987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147CC-5071-F8D1-7CDD-087033998D68}"/>
              </a:ext>
            </a:extLst>
          </p:cNvPr>
          <p:cNvSpPr txBox="1"/>
          <p:nvPr/>
        </p:nvSpPr>
        <p:spPr>
          <a:xfrm>
            <a:off x="10243800" y="368950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6169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  <p:bldP spid="20" grpId="0"/>
      <p:bldP spid="11" grpId="0"/>
      <p:bldP spid="8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스택이란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스택의 활용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후위 표기식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괄호 매칭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스택의 활용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단조성 </a:t>
            </a: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B00C-A3EC-A4DB-9B40-34AE4626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CDA4FC8-9773-2A3F-14B3-B8361D06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BDD2F2B-B892-61C1-DFED-A758AB583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4D8CA-5561-3D9D-4E76-DB9E2B040994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9863EB-0B62-3637-FBC2-F95021013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38262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AE7846-B1FC-103E-14D7-959E2C68061F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CF39A7B-F308-9ACE-7C5E-3580C5350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30504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61CDDA-EE79-6CF5-7B79-4D829945B295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465C4-4B99-EE9B-5E04-F9043590DA4D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)  | stack[top] =  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7C666-C9FA-AC71-79DF-43F068C18E67}"/>
              </a:ext>
            </a:extLst>
          </p:cNvPr>
          <p:cNvSpPr txBox="1"/>
          <p:nvPr/>
        </p:nvSpPr>
        <p:spPr>
          <a:xfrm>
            <a:off x="770021" y="7067410"/>
            <a:ext cx="16273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닫는 괄호 쌍이다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후위 표기식은 괄호가 필요 없으므로 연산자 스택에서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작업을 해주고 아무것도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1B1EFE-291B-9B7B-1CE5-5FF2FBC2AED8}"/>
              </a:ext>
            </a:extLst>
          </p:cNvPr>
          <p:cNvCxnSpPr>
            <a:cxnSpLocks/>
          </p:cNvCxnSpPr>
          <p:nvPr/>
        </p:nvCxnSpPr>
        <p:spPr>
          <a:xfrm>
            <a:off x="10029792" y="5031413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D167F5-0B90-9D00-7195-1FB93A16366F}"/>
              </a:ext>
            </a:extLst>
          </p:cNvPr>
          <p:cNvSpPr txBox="1"/>
          <p:nvPr/>
        </p:nvSpPr>
        <p:spPr>
          <a:xfrm>
            <a:off x="10243800" y="4241043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4EEF7F-4CC5-B5B3-2AED-353A546AAAE5}"/>
              </a:ext>
            </a:extLst>
          </p:cNvPr>
          <p:cNvCxnSpPr>
            <a:cxnSpLocks/>
          </p:cNvCxnSpPr>
          <p:nvPr/>
        </p:nvCxnSpPr>
        <p:spPr>
          <a:xfrm>
            <a:off x="16262737" y="341794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CF8543-24DF-1F9E-2D04-1B11F8E10AFE}"/>
              </a:ext>
            </a:extLst>
          </p:cNvPr>
          <p:cNvSpPr txBox="1"/>
          <p:nvPr/>
        </p:nvSpPr>
        <p:spPr>
          <a:xfrm>
            <a:off x="16476745" y="262757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9362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1" grpId="0"/>
      <p:bldP spid="8" grpId="0"/>
      <p:bldP spid="1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8EC4-4C3A-934F-3609-4D7DE479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F116719-B590-1A54-460F-2E3FF1CE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B8AC7EA-5496-9CA5-8DC2-8BC72ABC7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C1699-C224-1D23-119B-5ADF3149D13D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7570B8-00D7-4B7D-C3B1-D0529F87B24D}"/>
              </a:ext>
            </a:extLst>
          </p:cNvPr>
          <p:cNvGraphicFramePr>
            <a:graphicFrameLocks noGrp="1"/>
          </p:cNvGraphicFramePr>
          <p:nvPr/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486FF3-3E2B-E338-63C8-449149F36165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AEF23-9E7B-F229-B625-26CC1301044E}"/>
              </a:ext>
            </a:extLst>
          </p:cNvPr>
          <p:cNvGraphicFramePr>
            <a:graphicFrameLocks noGrp="1"/>
          </p:cNvGraphicFramePr>
          <p:nvPr/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32BE2F0-0EC1-7371-DDED-60B658843EC1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6F4FE1-46A0-A7DA-CDB6-15BB81AB074F}"/>
              </a:ext>
            </a:extLst>
          </p:cNvPr>
          <p:cNvCxnSpPr>
            <a:cxnSpLocks/>
          </p:cNvCxnSpPr>
          <p:nvPr/>
        </p:nvCxnSpPr>
        <p:spPr>
          <a:xfrm>
            <a:off x="10029792" y="5031413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B5141A-2A7E-312A-39D3-66E68281DC9F}"/>
              </a:ext>
            </a:extLst>
          </p:cNvPr>
          <p:cNvSpPr txBox="1"/>
          <p:nvPr/>
        </p:nvSpPr>
        <p:spPr>
          <a:xfrm>
            <a:off x="10243800" y="4241043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37DA293-5F30-BFFE-375D-FE562D3D842C}"/>
              </a:ext>
            </a:extLst>
          </p:cNvPr>
          <p:cNvCxnSpPr>
            <a:cxnSpLocks/>
          </p:cNvCxnSpPr>
          <p:nvPr/>
        </p:nvCxnSpPr>
        <p:spPr>
          <a:xfrm>
            <a:off x="16262737" y="341794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7106E6-496B-0CFA-710D-E7F361F0244F}"/>
              </a:ext>
            </a:extLst>
          </p:cNvPr>
          <p:cNvSpPr txBox="1"/>
          <p:nvPr/>
        </p:nvSpPr>
        <p:spPr>
          <a:xfrm>
            <a:off x="16476745" y="262757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BCBF1-A3A7-3DA1-97A9-41705708F1AC}"/>
              </a:ext>
            </a:extLst>
          </p:cNvPr>
          <p:cNvSpPr txBox="1"/>
          <p:nvPr/>
        </p:nvSpPr>
        <p:spPr>
          <a:xfrm>
            <a:off x="770021" y="7067410"/>
            <a:ext cx="16952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나누기 연산자는 우선순위가 제일 높으므로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괄호 연산자 제외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비거나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여는 괄호를 만나거나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우선순위가 낮은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(+,-)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연산자를 만나기 전까지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해주어야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FC6F2-CF52-DBC0-A933-2CA05C8FF3AA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10510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7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5A28-3369-A94A-56F3-E9E57BE6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FB1DAAF-6C88-E1A0-9ADF-B19EAED9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B09A452-3AE3-BB80-B51A-F9CBFAB14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18CDD-A24D-D584-67DF-A143EAEA7B3B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CE6CD-2433-DA7E-DEB6-08C6E57B7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27670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4E0B97-76FE-AE40-4D1D-C1BF65695FE3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3DDD470-363D-5058-C385-B96F48B3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75905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5C0A29B-DE86-542E-D5EB-7DD5812E19BC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A9456A-9572-604D-E1A5-CBA0EAFE67B5}"/>
              </a:ext>
            </a:extLst>
          </p:cNvPr>
          <p:cNvCxnSpPr>
            <a:cxnSpLocks/>
          </p:cNvCxnSpPr>
          <p:nvPr/>
        </p:nvCxnSpPr>
        <p:spPr>
          <a:xfrm>
            <a:off x="10029792" y="552489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8C4469-0DCA-8B39-908F-A791BECAFDD0}"/>
              </a:ext>
            </a:extLst>
          </p:cNvPr>
          <p:cNvSpPr txBox="1"/>
          <p:nvPr/>
        </p:nvSpPr>
        <p:spPr>
          <a:xfrm>
            <a:off x="10243800" y="473452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33AA26-FE58-06A7-9C58-BC9EE23C7F3E}"/>
              </a:ext>
            </a:extLst>
          </p:cNvPr>
          <p:cNvCxnSpPr>
            <a:cxnSpLocks/>
          </p:cNvCxnSpPr>
          <p:nvPr/>
        </p:nvCxnSpPr>
        <p:spPr>
          <a:xfrm>
            <a:off x="16262737" y="276480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7AF68-63D5-B61E-F0CE-2E339C5118C7}"/>
              </a:ext>
            </a:extLst>
          </p:cNvPr>
          <p:cNvSpPr txBox="1"/>
          <p:nvPr/>
        </p:nvSpPr>
        <p:spPr>
          <a:xfrm>
            <a:off x="16476745" y="197443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2458E-47EE-AA91-6C1E-449A8A38086D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/ | stack[top] =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BE985-A597-FEEA-5BE2-0D878378E835}"/>
              </a:ext>
            </a:extLst>
          </p:cNvPr>
          <p:cNvSpPr txBox="1"/>
          <p:nvPr/>
        </p:nvSpPr>
        <p:spPr>
          <a:xfrm>
            <a:off x="770021" y="7067410"/>
            <a:ext cx="16273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*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연산자가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곱하기 연산자는 나누기 연산자와 우선순위가 같지만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 이미 들어있었다는 건 먼저 제시되었다는 뜻이므로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</p:txBody>
      </p:sp>
    </p:spTree>
    <p:extLst>
      <p:ext uri="{BB962C8B-B14F-4D97-AF65-F5344CB8AC3E}">
        <p14:creationId xmlns:p14="http://schemas.microsoft.com/office/powerpoint/2010/main" val="27124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1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A47F-505F-7CAB-3A7E-296757931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141AC8E-0EE0-9ECB-BD7F-F025AC53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AEDA23-FF10-7673-1EE7-7BA90BF2B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5D70B-236D-5835-7A33-05B4EDC796DA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C5ECEE-8451-5031-AA99-04EEE33B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00851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032D18-5777-B8B0-3512-68FCC2C6E113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5801744-3C52-6D71-FED8-BC6D62775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31203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A3F8F37-0571-81E0-AA05-6B2CC91DB17E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5B2109-9EEA-EEC6-06B4-A1722765E07D}"/>
              </a:ext>
            </a:extLst>
          </p:cNvPr>
          <p:cNvCxnSpPr>
            <a:cxnSpLocks/>
          </p:cNvCxnSpPr>
          <p:nvPr/>
        </p:nvCxnSpPr>
        <p:spPr>
          <a:xfrm>
            <a:off x="10029792" y="510398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607C0B-3FFD-07CF-6FCF-93972B2A6222}"/>
              </a:ext>
            </a:extLst>
          </p:cNvPr>
          <p:cNvSpPr txBox="1"/>
          <p:nvPr/>
        </p:nvSpPr>
        <p:spPr>
          <a:xfrm>
            <a:off x="10243800" y="431361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1545EE-5D2B-1900-E2BA-A0013620930D}"/>
              </a:ext>
            </a:extLst>
          </p:cNvPr>
          <p:cNvCxnSpPr>
            <a:cxnSpLocks/>
          </p:cNvCxnSpPr>
          <p:nvPr/>
        </p:nvCxnSpPr>
        <p:spPr>
          <a:xfrm>
            <a:off x="16262737" y="276480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AE4022-0F3C-EB21-E4C2-14CBF99CE166}"/>
              </a:ext>
            </a:extLst>
          </p:cNvPr>
          <p:cNvSpPr txBox="1"/>
          <p:nvPr/>
        </p:nvSpPr>
        <p:spPr>
          <a:xfrm>
            <a:off x="16476745" y="197443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6F183-F17A-5494-BC64-6C5BFAE2DB66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/ | top =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9A292-9528-2489-18F4-5907D4793F8D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작업을 종료한다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나누기 연산자를 연산자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</p:txBody>
      </p:sp>
    </p:spTree>
    <p:extLst>
      <p:ext uri="{BB962C8B-B14F-4D97-AF65-F5344CB8AC3E}">
        <p14:creationId xmlns:p14="http://schemas.microsoft.com/office/powerpoint/2010/main" val="35916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1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FEDE-D7F1-BE86-3DB6-C1D97171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15ADBEE-E804-6498-78CF-8B959F3F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5B53388-D805-3E6C-D4AC-4010EB10D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32C40-92CE-8AA3-E787-5AB3C296D0CD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F8A516-7C99-D26F-F79F-A84471B2E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94216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EDECDE-B917-B38F-1A60-3EACBF64E06E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77CE17-EFF0-582A-F7AC-3937FD700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64956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99E457C-C134-0D95-FCB2-10EE5D3C4DFF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84421B-9F83-34FD-3262-FF81512F96DB}"/>
              </a:ext>
            </a:extLst>
          </p:cNvPr>
          <p:cNvCxnSpPr>
            <a:cxnSpLocks/>
          </p:cNvCxnSpPr>
          <p:nvPr/>
        </p:nvCxnSpPr>
        <p:spPr>
          <a:xfrm>
            <a:off x="10029792" y="510398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B4B7A8-E871-CD1B-40BD-9EA905E47084}"/>
              </a:ext>
            </a:extLst>
          </p:cNvPr>
          <p:cNvSpPr txBox="1"/>
          <p:nvPr/>
        </p:nvSpPr>
        <p:spPr>
          <a:xfrm>
            <a:off x="10243800" y="431361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323F17-E466-A0A0-A3B1-CE20C739D4EB}"/>
              </a:ext>
            </a:extLst>
          </p:cNvPr>
          <p:cNvCxnSpPr>
            <a:cxnSpLocks/>
          </p:cNvCxnSpPr>
          <p:nvPr/>
        </p:nvCxnSpPr>
        <p:spPr>
          <a:xfrm>
            <a:off x="16262737" y="2271320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19DFF4-E04F-17A0-B9C4-29FA6B04E42D}"/>
              </a:ext>
            </a:extLst>
          </p:cNvPr>
          <p:cNvSpPr txBox="1"/>
          <p:nvPr/>
        </p:nvSpPr>
        <p:spPr>
          <a:xfrm>
            <a:off x="16476745" y="1480950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3719-30F6-AC97-3689-F27239FEFAEC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문자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1B0C2-3702-5BF5-5FC1-95D8C2BF0E66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문자는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피연산자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중위 표기식을 전부 다 순회하였다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3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BBF0-C4C5-919C-6A0A-94A0FF88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F8FEEB8-871B-F8F0-861B-70ECD811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CF37D00-A50A-7976-3281-5D2271B51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5DC56-229F-1C89-C093-5830F5E0AAAA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FD83E7-D258-EC32-72F7-6094B1C57305}"/>
              </a:ext>
            </a:extLst>
          </p:cNvPr>
          <p:cNvGraphicFramePr>
            <a:graphicFrameLocks noGrp="1"/>
          </p:cNvGraphicFramePr>
          <p:nvPr/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AB42FD-EB35-765F-DC6E-9552BA710493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F62C962-6CF2-D51D-A563-B1C1E86926C6}"/>
              </a:ext>
            </a:extLst>
          </p:cNvPr>
          <p:cNvGraphicFramePr>
            <a:graphicFrameLocks noGrp="1"/>
          </p:cNvGraphicFramePr>
          <p:nvPr/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CAEA907-E6FA-943F-18BB-3BCAE5C2CA74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32EC17-2BB5-6EDA-9FBF-903B38EECB4F}"/>
              </a:ext>
            </a:extLst>
          </p:cNvPr>
          <p:cNvCxnSpPr>
            <a:cxnSpLocks/>
          </p:cNvCxnSpPr>
          <p:nvPr/>
        </p:nvCxnSpPr>
        <p:spPr>
          <a:xfrm>
            <a:off x="10029792" y="510398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2DDE-0FE4-07E3-93D2-D370C44C28AF}"/>
              </a:ext>
            </a:extLst>
          </p:cNvPr>
          <p:cNvSpPr txBox="1"/>
          <p:nvPr/>
        </p:nvSpPr>
        <p:spPr>
          <a:xfrm>
            <a:off x="10243800" y="431361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ECFDA32-B532-2496-817D-8B776C246037}"/>
              </a:ext>
            </a:extLst>
          </p:cNvPr>
          <p:cNvCxnSpPr>
            <a:cxnSpLocks/>
          </p:cNvCxnSpPr>
          <p:nvPr/>
        </p:nvCxnSpPr>
        <p:spPr>
          <a:xfrm>
            <a:off x="16262737" y="2271320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A1D62F-6A4D-7537-BDFD-682604DBF644}"/>
              </a:ext>
            </a:extLst>
          </p:cNvPr>
          <p:cNvSpPr txBox="1"/>
          <p:nvPr/>
        </p:nvSpPr>
        <p:spPr>
          <a:xfrm>
            <a:off x="16476745" y="1480950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4362DE-3C30-9C58-2AB5-F65074DBBC8F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스택에 남은 연산자들을 순차적으로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결과 스택에 넣어주면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우선순위는 신경 쓰지 않는데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연산자 스택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이전에 적절한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작업을 하여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균형을 맞춰 주었기 때문이다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9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5757-3AF3-41FA-663B-8B9EC009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2FD4733-B332-1CC9-31DC-8F6924E5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AB1AE7B-7EF7-EE5C-8D23-E11E9ADE7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9883A-39D6-46F3-A55D-27592C8CFAA4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1A242B-20F4-6512-ED8B-C109652CC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87839"/>
              </p:ext>
            </p:extLst>
          </p:nvPr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E5EBD1-EAEF-82EB-D0A9-7894FB435DDC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995316F-68D2-486A-D480-D8BEDFD7A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78240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EFB7F9A-F2AC-8A90-FE6D-360B1480D7CF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7D5A69-3E73-C806-A69F-5B6FE4431AF9}"/>
              </a:ext>
            </a:extLst>
          </p:cNvPr>
          <p:cNvCxnSpPr>
            <a:cxnSpLocks/>
          </p:cNvCxnSpPr>
          <p:nvPr/>
        </p:nvCxnSpPr>
        <p:spPr>
          <a:xfrm>
            <a:off x="10029792" y="5524897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6D8528-02D0-37D1-9AE5-C513835ED26B}"/>
              </a:ext>
            </a:extLst>
          </p:cNvPr>
          <p:cNvSpPr txBox="1"/>
          <p:nvPr/>
        </p:nvSpPr>
        <p:spPr>
          <a:xfrm>
            <a:off x="10243800" y="4734527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29EFB5-448E-3EE6-E0CB-8D5518E44432}"/>
              </a:ext>
            </a:extLst>
          </p:cNvPr>
          <p:cNvCxnSpPr>
            <a:cxnSpLocks/>
          </p:cNvCxnSpPr>
          <p:nvPr/>
        </p:nvCxnSpPr>
        <p:spPr>
          <a:xfrm>
            <a:off x="16262737" y="1676235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083EF9-E445-2AC0-7F25-53C83F236A40}"/>
              </a:ext>
            </a:extLst>
          </p:cNvPr>
          <p:cNvSpPr txBox="1"/>
          <p:nvPr/>
        </p:nvSpPr>
        <p:spPr>
          <a:xfrm>
            <a:off x="16476745" y="885865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25BA3-87CD-BB27-A851-F2E578647819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stack[top] =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A5F01-549C-7223-E71C-7ACA851B84F7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/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연산자가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결과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85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2B1B-3215-360D-ECFF-FA15BA57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8EBDA9B-EB74-FBC9-1306-F873EBED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후위 표기식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CAA16AC-1506-D9EB-19EC-F5DC2F3D3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A3417-42A4-4414-9B56-76C8D7AFE76B}"/>
              </a:ext>
            </a:extLst>
          </p:cNvPr>
          <p:cNvSpPr txBox="1"/>
          <p:nvPr/>
        </p:nvSpPr>
        <p:spPr>
          <a:xfrm>
            <a:off x="770021" y="371690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</a:rPr>
              <a:t>중위 표기식 </a:t>
            </a:r>
            <a:r>
              <a:rPr lang="en-US" altLang="ko-KR" sz="3200" b="1" dirty="0">
                <a:solidFill>
                  <a:schemeClr val="accent4"/>
                </a:solidFill>
              </a:rPr>
              <a:t>: A * (B+C) / 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270C5E-E702-6625-E2CA-631E1C36F14B}"/>
              </a:ext>
            </a:extLst>
          </p:cNvPr>
          <p:cNvGraphicFramePr>
            <a:graphicFrameLocks noGrp="1"/>
          </p:cNvGraphicFramePr>
          <p:nvPr/>
        </p:nvGraphicFramePr>
        <p:xfrm>
          <a:off x="11981576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9689EA-EE1D-BDFA-2B3D-F2F0239D10BA}"/>
              </a:ext>
            </a:extLst>
          </p:cNvPr>
          <p:cNvSpPr txBox="1"/>
          <p:nvPr/>
        </p:nvSpPr>
        <p:spPr>
          <a:xfrm>
            <a:off x="11662070" y="5648256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연산자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82A57A6-E996-F09D-51A0-6748085E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83074"/>
              </p:ext>
            </p:extLst>
          </p:nvPr>
        </p:nvGraphicFramePr>
        <p:xfrm>
          <a:off x="15020289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466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7E544B-26EB-88A6-1CAA-10C7E76B4624}"/>
              </a:ext>
            </a:extLst>
          </p:cNvPr>
          <p:cNvSpPr txBox="1"/>
          <p:nvPr/>
        </p:nvSpPr>
        <p:spPr>
          <a:xfrm>
            <a:off x="14850051" y="5648256"/>
            <a:ext cx="196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8594E2-910E-9D1F-BA3E-1AF5912EF16F}"/>
              </a:ext>
            </a:extLst>
          </p:cNvPr>
          <p:cNvCxnSpPr>
            <a:cxnSpLocks/>
          </p:cNvCxnSpPr>
          <p:nvPr/>
        </p:nvCxnSpPr>
        <p:spPr>
          <a:xfrm>
            <a:off x="10029792" y="5524897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83621F-0E85-2852-4883-22A0B15723E3}"/>
              </a:ext>
            </a:extLst>
          </p:cNvPr>
          <p:cNvSpPr txBox="1"/>
          <p:nvPr/>
        </p:nvSpPr>
        <p:spPr>
          <a:xfrm>
            <a:off x="10243800" y="4734527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E69933-EA24-DFAE-3985-725B0541E299}"/>
              </a:ext>
            </a:extLst>
          </p:cNvPr>
          <p:cNvCxnSpPr>
            <a:cxnSpLocks/>
          </p:cNvCxnSpPr>
          <p:nvPr/>
        </p:nvCxnSpPr>
        <p:spPr>
          <a:xfrm>
            <a:off x="16262737" y="1676235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C815DF-6E4C-0273-462A-85E52B1D8966}"/>
              </a:ext>
            </a:extLst>
          </p:cNvPr>
          <p:cNvSpPr txBox="1"/>
          <p:nvPr/>
        </p:nvSpPr>
        <p:spPr>
          <a:xfrm>
            <a:off x="16476745" y="885865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841C-C5F0-C02D-D9A7-CE01656EAB81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top =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17903-4F83-A4A3-F6C0-4C4163284C00}"/>
              </a:ext>
            </a:extLst>
          </p:cNvPr>
          <p:cNvSpPr txBox="1"/>
          <p:nvPr/>
        </p:nvSpPr>
        <p:spPr>
          <a:xfrm>
            <a:off x="770021" y="7067410"/>
            <a:ext cx="16273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연산자 스택이 비었다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후위 표기식 결과는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“ABC+*D/”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7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13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CD795-25F5-E86E-A639-B74D45F2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1D5EEE1-24F0-E489-B5D4-CE5F8114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7E40718-0EEE-EA9B-C87D-A60038F86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1DC516-29DF-DF57-E1ED-A50E88F0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9" y="2993907"/>
            <a:ext cx="11141722" cy="35575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4B7BC6-1346-B05D-767F-C56A01D0C0C9}"/>
              </a:ext>
            </a:extLst>
          </p:cNvPr>
          <p:cNvSpPr txBox="1"/>
          <p:nvPr/>
        </p:nvSpPr>
        <p:spPr>
          <a:xfrm>
            <a:off x="11784981" y="3803197"/>
            <a:ext cx="7780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아까랑은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조금 다른 패턴 이지만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...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왼쪽에서 오른쪽으로 훑으면서 판단하면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될거같은데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b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r>
              <a:rPr lang="ko-KR" altLang="en-US" sz="2400" b="1" dirty="0">
                <a:solidFill>
                  <a:srgbClr val="FF0000"/>
                </a:solidFill>
              </a:rPr>
              <a:t>스택을 사용하자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9B066-3150-5653-094E-262C5AC42365}"/>
              </a:ext>
            </a:extLst>
          </p:cNvPr>
          <p:cNvSpPr txBox="1"/>
          <p:nvPr/>
        </p:nvSpPr>
        <p:spPr>
          <a:xfrm>
            <a:off x="310049" y="7192283"/>
            <a:ext cx="17237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단조성이란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함수나 </a:t>
            </a:r>
            <a:r>
              <a:rPr lang="ko-KR" altLang="en-US" sz="2400" b="1" dirty="0" err="1">
                <a:solidFill>
                  <a:srgbClr val="FF0000"/>
                </a:solidFill>
              </a:rPr>
              <a:t>수열등에서</a:t>
            </a:r>
            <a:r>
              <a:rPr lang="ko-KR" altLang="en-US" sz="2400" b="1" dirty="0">
                <a:solidFill>
                  <a:srgbClr val="FF0000"/>
                </a:solidFill>
              </a:rPr>
              <a:t> 값이 어떤 방향으로 변하는 경향성이 일정하게 유지되는 성질을 말한다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단조 증가와 단조 감소 두 가지로 나뉘며 보통 </a:t>
            </a:r>
            <a:r>
              <a:rPr lang="ko-KR" altLang="en-US" sz="2400" b="1" dirty="0" err="1">
                <a:solidFill>
                  <a:srgbClr val="FF0000"/>
                </a:solidFill>
              </a:rPr>
              <a:t>비엄격한</a:t>
            </a:r>
            <a:r>
              <a:rPr lang="ko-KR" altLang="en-US" sz="2400" b="1" dirty="0">
                <a:solidFill>
                  <a:srgbClr val="FF0000"/>
                </a:solidFill>
              </a:rPr>
              <a:t> 단조성을 많이 사용한다</a:t>
            </a:r>
            <a:r>
              <a:rPr lang="en-US" altLang="ko-KR" sz="2400" b="1" dirty="0">
                <a:solidFill>
                  <a:srgbClr val="FF0000"/>
                </a:solidFill>
              </a:rPr>
              <a:t>. (</a:t>
            </a:r>
            <a:r>
              <a:rPr lang="ko-KR" altLang="en-US" sz="2400" b="1" dirty="0">
                <a:solidFill>
                  <a:srgbClr val="FF0000"/>
                </a:solidFill>
              </a:rPr>
              <a:t>경향성이 일치하기만 하면 값이 같아도 무관함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106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C99A-4591-7AA5-795D-ECFEF7114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1F9BED7-1447-6231-40A4-2285C520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DD7C16E-6C88-9F3B-FB94-2913EB670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73231-13ED-DAD6-AEC4-568D9D06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8FACF-B134-1733-7FFF-281E30471D18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자신의 위치에서 왼쪽으로 레이저를 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레이저 수신 조건은 두가지가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왼쪽에 탑이 있어야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2)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탑이 있다면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적어도 하나 이상의 탑이 현재 탑보다 높아야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BC2F4-B8F9-1595-E91C-F2CEEAAE8C57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C77B89-2240-C283-9600-4EBC38A0A7DA}"/>
              </a:ext>
            </a:extLst>
          </p:cNvPr>
          <p:cNvCxnSpPr>
            <a:cxnSpLocks/>
          </p:cNvCxnSpPr>
          <p:nvPr/>
        </p:nvCxnSpPr>
        <p:spPr>
          <a:xfrm>
            <a:off x="8331621" y="5495869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0A50B6-CA97-3C52-F6CE-DD8820D530B6}"/>
              </a:ext>
            </a:extLst>
          </p:cNvPr>
          <p:cNvSpPr txBox="1"/>
          <p:nvPr/>
        </p:nvSpPr>
        <p:spPr>
          <a:xfrm>
            <a:off x="8545629" y="4705499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55E359-4112-BBE2-6A34-32FF02175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3780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961A0F9-E7D9-91A2-41C0-54AA2F64E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27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757C37-7B2F-54F7-3722-17F4596FEC33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스택이란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11A57-6AC4-9119-CE72-F34501581E1F}"/>
              </a:ext>
            </a:extLst>
          </p:cNvPr>
          <p:cNvSpPr txBox="1"/>
          <p:nvPr/>
        </p:nvSpPr>
        <p:spPr>
          <a:xfrm>
            <a:off x="1978095" y="1922180"/>
            <a:ext cx="163099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스택</a:t>
            </a:r>
            <a:r>
              <a:rPr lang="en-US" altLang="ko-KR" sz="3200" b="1" dirty="0">
                <a:solidFill>
                  <a:srgbClr val="0070C0"/>
                </a:solidFill>
              </a:rPr>
              <a:t>(Stack) </a:t>
            </a:r>
            <a:r>
              <a:rPr lang="ko-KR" altLang="en-US" sz="3200" b="1" dirty="0">
                <a:solidFill>
                  <a:srgbClr val="0070C0"/>
                </a:solidFill>
              </a:rPr>
              <a:t>은 </a:t>
            </a:r>
            <a:r>
              <a:rPr lang="ko-KR" altLang="en-US" sz="3200" b="1" dirty="0" err="1">
                <a:solidFill>
                  <a:srgbClr val="0070C0"/>
                </a:solidFill>
              </a:rPr>
              <a:t>후입선출</a:t>
            </a:r>
            <a:r>
              <a:rPr lang="en-US" altLang="ko-KR" sz="3200" b="1" dirty="0">
                <a:solidFill>
                  <a:srgbClr val="0070C0"/>
                </a:solidFill>
              </a:rPr>
              <a:t>(Last In, First Out, LIFO) </a:t>
            </a:r>
            <a:r>
              <a:rPr lang="ko-KR" altLang="en-US" sz="3200" b="1" dirty="0">
                <a:solidFill>
                  <a:srgbClr val="0070C0"/>
                </a:solidFill>
              </a:rPr>
              <a:t>원칙을 따르는 선형 자료구조이다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 err="1">
                <a:solidFill>
                  <a:srgbClr val="0070C0"/>
                </a:solidFill>
              </a:rPr>
              <a:t>후입</a:t>
            </a:r>
            <a:r>
              <a:rPr lang="ko-KR" altLang="en-US" sz="3200" b="1" dirty="0">
                <a:solidFill>
                  <a:srgbClr val="0070C0"/>
                </a:solidFill>
              </a:rPr>
              <a:t> 선출이란 가장 나중에 추가된 데이터가 가장 먼저 제거되는 구조를 의미한다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스택은 한쪽 끝에서만 데이터를 삽입하거나 제거할 수 있다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026" name="Picture 2" descr="책 쌓기 | 프리미엄 사진">
            <a:extLst>
              <a:ext uri="{FF2B5EF4-FFF2-40B4-BE49-F238E27FC236}">
                <a16:creationId xmlns:a16="http://schemas.microsoft.com/office/drawing/2014/main" id="{01C81557-3866-C38D-9EC6-E83D50DE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95" y="3963077"/>
            <a:ext cx="3326046" cy="45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운영체제] 메모리 구조">
            <a:extLst>
              <a:ext uri="{FF2B5EF4-FFF2-40B4-BE49-F238E27FC236}">
                <a16:creationId xmlns:a16="http://schemas.microsoft.com/office/drawing/2014/main" id="{AC904DB6-5D87-4DB9-EE73-63FC3BB3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31" y="3573268"/>
            <a:ext cx="8757307" cy="492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6AE070-F400-F860-B891-7E124AA79711}"/>
              </a:ext>
            </a:extLst>
          </p:cNvPr>
          <p:cNvSpPr txBox="1"/>
          <p:nvPr/>
        </p:nvSpPr>
        <p:spPr>
          <a:xfrm>
            <a:off x="967442" y="8829892"/>
            <a:ext cx="643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책을 아래부터 쌓는다고 생각하자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95C45-5443-6C08-331C-E71A581EFEC6}"/>
              </a:ext>
            </a:extLst>
          </p:cNvPr>
          <p:cNvSpPr txBox="1"/>
          <p:nvPr/>
        </p:nvSpPr>
        <p:spPr>
          <a:xfrm>
            <a:off x="9630796" y="8829891"/>
            <a:ext cx="6439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메모리 구조에서의 스택의 쓰임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지역변수 관리를 위해 주로 쓰인다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18FBE-3598-5E54-7323-3F0D0C1A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6104CD5-B0D2-4EC6-E46F-C62E0F51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A9F7509-34EC-EDD7-78F5-B0F4F79FD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EC01E-23C9-410C-68B3-40A19079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2649B-302E-03BD-BAFC-2F8C5036C751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F0B8A1-53DE-712E-7D09-CC01C2CE236D}"/>
              </a:ext>
            </a:extLst>
          </p:cNvPr>
          <p:cNvCxnSpPr>
            <a:cxnSpLocks/>
          </p:cNvCxnSpPr>
          <p:nvPr/>
        </p:nvCxnSpPr>
        <p:spPr>
          <a:xfrm>
            <a:off x="8331621" y="507495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65C5FE-7178-46EE-3C2B-C6C418F6AE5F}"/>
              </a:ext>
            </a:extLst>
          </p:cNvPr>
          <p:cNvSpPr txBox="1"/>
          <p:nvPr/>
        </p:nvSpPr>
        <p:spPr>
          <a:xfrm>
            <a:off x="8545629" y="428458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3D1523-2685-19F2-175E-53A3B4249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79548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802DC73-398D-D8BB-84DD-035A01FBE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96590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EA3B3EB-F176-B59D-601C-7AF72175F2ED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33159-EDAD-CE50-BA50-1950C28A4059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7C372-82BC-F79A-E262-24EF9C0321FD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비었으므로 이 탑의 신호를 받을 수 있는 탑은 존재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결과를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설정하고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A8B24-768F-64D5-2BAC-71BF8C68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2109CFC-FF24-5DDC-97FC-C07B3483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0365D60-0028-B2BD-44BD-E011ED02A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3D358-ABA0-4882-E23E-66904229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E1652-3884-26ED-D962-49BBA306712E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6E30CA-588F-E0CF-6F0B-06E9D1E1B928}"/>
              </a:ext>
            </a:extLst>
          </p:cNvPr>
          <p:cNvCxnSpPr>
            <a:cxnSpLocks/>
          </p:cNvCxnSpPr>
          <p:nvPr/>
        </p:nvCxnSpPr>
        <p:spPr>
          <a:xfrm>
            <a:off x="8331621" y="507495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53A585-AD1B-57B0-440C-547499DEABF5}"/>
              </a:ext>
            </a:extLst>
          </p:cNvPr>
          <p:cNvSpPr txBox="1"/>
          <p:nvPr/>
        </p:nvSpPr>
        <p:spPr>
          <a:xfrm>
            <a:off x="8545629" y="428458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DD7EDC-2EEA-41E2-3FE8-C4AF98B0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35777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3C1E880-0681-EB15-AAE8-EF41E8BAA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91897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991758D-EB53-359A-89C9-C7555A9E7516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54564-C340-7616-4F66-293EEF4770A8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66412-D35C-5B30-CDB0-E203AC60AC08}"/>
              </a:ext>
            </a:extLst>
          </p:cNvPr>
          <p:cNvSpPr txBox="1"/>
          <p:nvPr/>
        </p:nvSpPr>
        <p:spPr>
          <a:xfrm>
            <a:off x="770021" y="7067410"/>
            <a:ext cx="17009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비지 않았기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 내에 있는 높이 중에서 수신 가능한 놈을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찾아야한다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 내에서  현재 높이 보다 작은 놈은 수신 할 수 없으므로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pop.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만약 스택 내에서 현재 높이 보다 작으면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뒤에 탑이 송신해도 현재 탑이 다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수신해버림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0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1C959-190F-A5F6-B375-514EFF33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9A22259-E6C0-9B42-B27C-DB4DDB35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162FFA3-AA4E-C4CF-9D73-F38D92E6A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E9E83-4C4A-E745-AEDD-306BBB4A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9C8C3-7F6A-37D3-21FE-5C124C5DEAFF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E54BE7-643B-AA62-F4CD-9357ECE7FBCD}"/>
              </a:ext>
            </a:extLst>
          </p:cNvPr>
          <p:cNvCxnSpPr>
            <a:cxnSpLocks/>
          </p:cNvCxnSpPr>
          <p:nvPr/>
        </p:nvCxnSpPr>
        <p:spPr>
          <a:xfrm>
            <a:off x="8331621" y="556844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EBBBD6-912D-A643-BD54-AFCA9764DC5A}"/>
              </a:ext>
            </a:extLst>
          </p:cNvPr>
          <p:cNvSpPr txBox="1"/>
          <p:nvPr/>
        </p:nvSpPr>
        <p:spPr>
          <a:xfrm>
            <a:off x="8545629" y="477807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10E8EB-551C-0AAA-D618-40D9A6CC5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18158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83A458-5B84-A796-048D-FE603C5A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81304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79A1D5-160D-D420-9211-42D26B258330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427BD-5340-E86E-CA69-E413F3220026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9 | stack[top] =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1059E-D0FB-B832-60A4-41F58482C6DC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아니지만 현재 탑의 높이 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pop.</a:t>
            </a:r>
          </a:p>
        </p:txBody>
      </p:sp>
    </p:spTree>
    <p:extLst>
      <p:ext uri="{BB962C8B-B14F-4D97-AF65-F5344CB8AC3E}">
        <p14:creationId xmlns:p14="http://schemas.microsoft.com/office/powerpoint/2010/main" val="191506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040BF-08C2-149E-6126-D4DB5121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D6553E6-38CC-2516-3B21-D01780E0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D9AB0D6-ACE1-2801-471B-7C615E679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C5C38B-6E9E-74AC-124E-1CF7A854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314EF-144D-B351-6847-0162123DD811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4E66A8-AF3E-1C9E-9A0B-AC501C26047B}"/>
              </a:ext>
            </a:extLst>
          </p:cNvPr>
          <p:cNvCxnSpPr>
            <a:cxnSpLocks/>
          </p:cNvCxnSpPr>
          <p:nvPr/>
        </p:nvCxnSpPr>
        <p:spPr>
          <a:xfrm>
            <a:off x="8331621" y="510398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2165F2-5C6B-6669-6143-7F9451A4251C}"/>
              </a:ext>
            </a:extLst>
          </p:cNvPr>
          <p:cNvSpPr txBox="1"/>
          <p:nvPr/>
        </p:nvSpPr>
        <p:spPr>
          <a:xfrm>
            <a:off x="8545629" y="431361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B7064A-D369-C206-1B27-3119D6554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71150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2C79A7D-0A1F-E132-18F2-5AFAB906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26583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26D1E3-E6FD-D181-DFAD-65A2D75F5DF7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E3B25-29F5-8370-0052-839090E02A66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9 | top =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5B1DD-6CA3-3517-9668-43758831C97D}"/>
              </a:ext>
            </a:extLst>
          </p:cNvPr>
          <p:cNvSpPr txBox="1"/>
          <p:nvPr/>
        </p:nvSpPr>
        <p:spPr>
          <a:xfrm>
            <a:off x="770021" y="7067410"/>
            <a:ext cx="17009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스택이 비었다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빌 때 동안 송신 가능한 탑을 찾지 못했으므로 결과에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등록한다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BF0E-3C35-E131-704E-DAA421A8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D22E948-6031-3855-3DC0-9946B24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9F5A453-4565-56F7-7566-AB59A1BFD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38552-DED7-0A57-8628-660A979F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78AEF-8435-4DAF-0917-2B539FB6E047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F12624-FCD7-19AA-47AF-2F5C3FA3E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39222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86E099-EC8F-4AE2-009A-0E0DD61D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6672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F4CC703-124E-1C8C-4852-CED7E786B16E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D3E0D-5D51-103D-510A-6DD33B392432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4A072-4FDB-CEFB-110E-F90F1CA6AF32}"/>
              </a:ext>
            </a:extLst>
          </p:cNvPr>
          <p:cNvSpPr txBox="1"/>
          <p:nvPr/>
        </p:nvSpPr>
        <p:spPr>
          <a:xfrm>
            <a:off x="770021" y="7067410"/>
            <a:ext cx="1700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비지 않았기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 내에 있는 높이 중에서 수신 가능한 놈을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찾아야한다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64F611-6B0D-200B-269B-7B770BDD55AB}"/>
              </a:ext>
            </a:extLst>
          </p:cNvPr>
          <p:cNvCxnSpPr>
            <a:cxnSpLocks/>
          </p:cNvCxnSpPr>
          <p:nvPr/>
        </p:nvCxnSpPr>
        <p:spPr>
          <a:xfrm>
            <a:off x="8331621" y="5103984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E6940E-1430-BADA-D816-3BF2924CBF0F}"/>
              </a:ext>
            </a:extLst>
          </p:cNvPr>
          <p:cNvSpPr txBox="1"/>
          <p:nvPr/>
        </p:nvSpPr>
        <p:spPr>
          <a:xfrm>
            <a:off x="8545629" y="4313614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6717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/>
      <p:bldP spid="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67A2D-7C87-E7B3-4B15-675CD112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D352315-5BA6-4267-921F-ED491C18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2C6F806-0A76-7EFA-50EA-3D58CCBDD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32FE2-F7F4-F615-65CC-01FAC990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69A31-B81A-3E8F-D77E-C017D8E935C9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8D2B3F-0076-CF27-F57C-DE33EC77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8871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6D9101-D7F5-446D-F033-7A79F0F9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82961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FF2CC2-16FB-84B3-A9BE-1B2E3BC0D059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227F5-A9A3-6EF0-6C97-75A189C3F1D6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5 | stack[top] = 9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50DE0C-4103-7064-5F72-8A4D9AC65E21}"/>
              </a:ext>
            </a:extLst>
          </p:cNvPr>
          <p:cNvCxnSpPr>
            <a:cxnSpLocks/>
          </p:cNvCxnSpPr>
          <p:nvPr/>
        </p:nvCxnSpPr>
        <p:spPr>
          <a:xfrm>
            <a:off x="8331621" y="4552442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7B01E4-7577-CC2A-5DBF-9FE88C9160AC}"/>
              </a:ext>
            </a:extLst>
          </p:cNvPr>
          <p:cNvSpPr txBox="1"/>
          <p:nvPr/>
        </p:nvSpPr>
        <p:spPr>
          <a:xfrm>
            <a:off x="8545629" y="376207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66A64-652C-E264-A95D-6B3E59827B85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높이보다 높으므로 송신 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결과에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등록하고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탑은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번째 위치에 있기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4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/>
      <p:bldP spid="1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7517B-240F-E33A-9E46-20831011D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8ADAFBF-7A07-999D-58BF-4E198B4A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AED1D0C-DBDA-131A-101F-15274A479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1B9B49-EA12-0FB1-4FC8-0050EB61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55DB5-1434-CBEE-1646-3292EEAE0680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D319E2E-A539-B29E-8AD3-71C51837B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30745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E98AAA-88AE-B11C-E01A-9F60EF08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36008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C2AB73-2C99-2CC0-A456-9D28D4B305D2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14828-359D-91B3-6E6C-8BE5AEAF57C7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7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6388DB-8684-1441-9499-644BAC5381A4}"/>
              </a:ext>
            </a:extLst>
          </p:cNvPr>
          <p:cNvCxnSpPr>
            <a:cxnSpLocks/>
          </p:cNvCxnSpPr>
          <p:nvPr/>
        </p:nvCxnSpPr>
        <p:spPr>
          <a:xfrm>
            <a:off x="8331621" y="4552442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B68695-F446-AD7B-E0B9-CCA33C06E5FC}"/>
              </a:ext>
            </a:extLst>
          </p:cNvPr>
          <p:cNvSpPr txBox="1"/>
          <p:nvPr/>
        </p:nvSpPr>
        <p:spPr>
          <a:xfrm>
            <a:off x="8545629" y="376207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1E904-59D7-CFE9-C521-99CDF5CF6D37}"/>
              </a:ext>
            </a:extLst>
          </p:cNvPr>
          <p:cNvSpPr txBox="1"/>
          <p:nvPr/>
        </p:nvSpPr>
        <p:spPr>
          <a:xfrm>
            <a:off x="770021" y="7067410"/>
            <a:ext cx="1700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비지 않았기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 내에 있는 높이 중에서 수신 가능한 놈을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찾아야한다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71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/>
      <p:bldP spid="15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EB32-7AC4-8C89-6E89-C8440028D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C1E2592-1F85-6AAB-F933-FAED7D5E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BDF5643-3C3C-F571-F339-18C8028B8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A14E4-517D-E6AA-D664-F1001939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F6FAA-E60E-D2EA-0A64-3157E8C41DAA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DB16FF-D41F-15BC-9599-ECE2E132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1093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91C3BB-C9AE-1638-678E-31081188BFDA}"/>
              </a:ext>
            </a:extLst>
          </p:cNvPr>
          <p:cNvGraphicFramePr>
            <a:graphicFrameLocks noGrp="1"/>
          </p:cNvGraphicFramePr>
          <p:nvPr/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484F6D4-CDC1-2C60-2519-D81E8D0A2DBA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35491-C41D-57B1-8DAB-D01EC9DC311D}"/>
              </a:ext>
            </a:extLst>
          </p:cNvPr>
          <p:cNvCxnSpPr>
            <a:cxnSpLocks/>
          </p:cNvCxnSpPr>
          <p:nvPr/>
        </p:nvCxnSpPr>
        <p:spPr>
          <a:xfrm>
            <a:off x="8331621" y="508947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2A278B-2475-2D06-34E1-DE1692024827}"/>
              </a:ext>
            </a:extLst>
          </p:cNvPr>
          <p:cNvSpPr txBox="1"/>
          <p:nvPr/>
        </p:nvSpPr>
        <p:spPr>
          <a:xfrm>
            <a:off x="8545629" y="429910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6B4A5-5ADA-EC58-AF70-62D65340DEA0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7 | stack[top]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7CC54-B9EA-4644-9BF7-3321B729789D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탑의 높이 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pop.</a:t>
            </a:r>
          </a:p>
        </p:txBody>
      </p:sp>
    </p:spTree>
    <p:extLst>
      <p:ext uri="{BB962C8B-B14F-4D97-AF65-F5344CB8AC3E}">
        <p14:creationId xmlns:p14="http://schemas.microsoft.com/office/powerpoint/2010/main" val="16218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E104-FCFD-6902-E827-0A9154BF8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9D5DB51-868C-6951-1578-F20E15F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0D4EF1F-0566-657B-6A31-71D6148CD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CB74E-218B-24DF-C8E4-9503C05D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7DEF2-516B-65B0-E3FC-8BDFA3206B1B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23D51-55E0-F7B1-8389-FC431B1F1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79149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FB14AF6-A05B-1EA2-6BEA-8C59B975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16468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CB8CE0-8DB9-9EB5-81DC-3335D4848F96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FB8AEB-F949-A51F-4A06-B2ADA1BF67AA}"/>
              </a:ext>
            </a:extLst>
          </p:cNvPr>
          <p:cNvCxnSpPr>
            <a:cxnSpLocks/>
          </p:cNvCxnSpPr>
          <p:nvPr/>
        </p:nvCxnSpPr>
        <p:spPr>
          <a:xfrm>
            <a:off x="8331621" y="453792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721387-D010-71E7-A220-35C422A7DB8D}"/>
              </a:ext>
            </a:extLst>
          </p:cNvPr>
          <p:cNvSpPr txBox="1"/>
          <p:nvPr/>
        </p:nvSpPr>
        <p:spPr>
          <a:xfrm>
            <a:off x="8545629" y="374755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5737C-EB78-7B31-193D-9BAD8D0A75CA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7 | stack[top] =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F0455-3126-A77D-CCF9-D2C230B6EEC7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높이보다 높으므로 송신 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결과에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등록하고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</a:t>
            </a:r>
          </a:p>
        </p:txBody>
      </p:sp>
    </p:spTree>
    <p:extLst>
      <p:ext uri="{BB962C8B-B14F-4D97-AF65-F5344CB8AC3E}">
        <p14:creationId xmlns:p14="http://schemas.microsoft.com/office/powerpoint/2010/main" val="42607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5CED1-C0F0-DD4F-FF70-8CA9E6DE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AE4CC6B-9311-4F67-9038-F1A2BB09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9E22200-A900-5E81-F73B-F35254D18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1C4D6-C7C2-6571-53FB-198AD8AD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707A9-CD21-194F-A853-7DFAA0297060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6170768-1B32-4273-B1F3-736AA8C9C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59033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1D3203-A288-8E36-6C1E-9EC4E151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97911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E36E2A-A4A6-B6F4-A037-BF3A9559334F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96801F-0C37-D553-BF0C-A6CFC1D58919}"/>
              </a:ext>
            </a:extLst>
          </p:cNvPr>
          <p:cNvCxnSpPr>
            <a:cxnSpLocks/>
          </p:cNvCxnSpPr>
          <p:nvPr/>
        </p:nvCxnSpPr>
        <p:spPr>
          <a:xfrm>
            <a:off x="8331621" y="453792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A6BC77-4450-ECEB-639C-C68C5F10E24B}"/>
              </a:ext>
            </a:extLst>
          </p:cNvPr>
          <p:cNvSpPr txBox="1"/>
          <p:nvPr/>
        </p:nvSpPr>
        <p:spPr>
          <a:xfrm>
            <a:off x="8545629" y="374755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23659-5C39-3DB8-7D9F-34D8FDF87EE4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65B7A-E4FC-7B5A-FB4F-8CD81CE2150A}"/>
              </a:ext>
            </a:extLst>
          </p:cNvPr>
          <p:cNvSpPr txBox="1"/>
          <p:nvPr/>
        </p:nvSpPr>
        <p:spPr>
          <a:xfrm>
            <a:off x="770021" y="7067410"/>
            <a:ext cx="1700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비지 않았기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 내에 있는 높이 중에서 수신 가능한 놈을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찾아야한다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3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27D87-195F-22AB-956A-F88F3AB8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12C0211-6257-F51B-6D0E-C97D0EFE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스택의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8E6FB46-A558-B708-3239-2CA83C0F9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1A546F-9C6E-16F4-6449-9E05BE75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54970"/>
              </p:ext>
            </p:extLst>
          </p:nvPr>
        </p:nvGraphicFramePr>
        <p:xfrm>
          <a:off x="13694261" y="1966085"/>
          <a:ext cx="639563" cy="34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8A5ED4-2AAB-641A-DA3F-63E699F48562}"/>
              </a:ext>
            </a:extLst>
          </p:cNvPr>
          <p:cNvSpPr txBox="1"/>
          <p:nvPr/>
        </p:nvSpPr>
        <p:spPr>
          <a:xfrm>
            <a:off x="770021" y="7067410"/>
            <a:ext cx="15838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스택은 주로 배열을 통해 구현하게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최상단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원소를 가리키는 포인터도 따로 두는데 이 변수의 이름을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이라고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배열은 처음은 비어 있는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초기화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최상단에 원소가 없는 것을 의미하기 위해서이다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57E6E-FD47-4FC5-4F25-B06B748F702B}"/>
              </a:ext>
            </a:extLst>
          </p:cNvPr>
          <p:cNvSpPr txBox="1"/>
          <p:nvPr/>
        </p:nvSpPr>
        <p:spPr>
          <a:xfrm>
            <a:off x="13374755" y="564825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2DC4D9-C934-00D1-9083-C974B97A5014}"/>
              </a:ext>
            </a:extLst>
          </p:cNvPr>
          <p:cNvCxnSpPr>
            <a:cxnSpLocks/>
          </p:cNvCxnSpPr>
          <p:nvPr/>
        </p:nvCxnSpPr>
        <p:spPr>
          <a:xfrm>
            <a:off x="11357811" y="564825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8761C4-25F2-33E0-939F-DAAE62356F55}"/>
              </a:ext>
            </a:extLst>
          </p:cNvPr>
          <p:cNvSpPr txBox="1"/>
          <p:nvPr/>
        </p:nvSpPr>
        <p:spPr>
          <a:xfrm>
            <a:off x="11571819" y="485788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8108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94282-EBF7-F116-484B-961FF7E6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261C03D-4DC9-E6CC-7848-A5A3E916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D90AB20-A541-5E34-BC73-2DEB94058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A4235-4670-456F-CFCF-A95912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156DC-DBF7-FEF1-5301-5F7157600141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C9AD41-3F46-6CD1-C320-AFAFF2687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38784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A8BDFCD-26E8-6159-42E8-4A60D151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33648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6913CF-FAE4-FA9E-490C-D00CE4BB144B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8AB3A-B4CC-0F0A-5BA6-B5E140A8F7A4}"/>
              </a:ext>
            </a:extLst>
          </p:cNvPr>
          <p:cNvCxnSpPr>
            <a:cxnSpLocks/>
          </p:cNvCxnSpPr>
          <p:nvPr/>
        </p:nvCxnSpPr>
        <p:spPr>
          <a:xfrm>
            <a:off x="8331621" y="398638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811D0A-FC0F-2F31-1095-D62D10BA8221}"/>
              </a:ext>
            </a:extLst>
          </p:cNvPr>
          <p:cNvSpPr txBox="1"/>
          <p:nvPr/>
        </p:nvSpPr>
        <p:spPr>
          <a:xfrm>
            <a:off x="8545629" y="319601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CE66-4ED5-4C8C-1F2D-33DC5F5F4FB7}"/>
              </a:ext>
            </a:extLst>
          </p:cNvPr>
          <p:cNvSpPr txBox="1"/>
          <p:nvPr/>
        </p:nvSpPr>
        <p:spPr>
          <a:xfrm>
            <a:off x="770021" y="6248220"/>
            <a:ext cx="75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현재 탑의 높이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4 | stack[top] =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C9544-2236-36CA-1B84-06E8C8CE60DC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아니고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탑의 높이보다 높으므로 송신 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결과에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등록하고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탑은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번째 위치에 있기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1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B982-B283-B08E-BE23-74D55B81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973D20B-195F-02F3-FA17-DF64066D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스택의 활용 </a:t>
            </a:r>
            <a:r>
              <a:rPr lang="en-US" altLang="ko-KR" b="1" dirty="0"/>
              <a:t>– </a:t>
            </a:r>
            <a:r>
              <a:rPr lang="ko-KR" altLang="en-US" b="1" dirty="0"/>
              <a:t>단조성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DE7BC10-430E-C400-D620-B9CF9C5D6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8EF327-E723-9AD4-8794-B622A5D9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" y="2726318"/>
            <a:ext cx="6893141" cy="155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8B7697-8FB3-C75C-2861-3B48D91CB98F}"/>
              </a:ext>
            </a:extLst>
          </p:cNvPr>
          <p:cNvSpPr txBox="1"/>
          <p:nvPr/>
        </p:nvSpPr>
        <p:spPr>
          <a:xfrm>
            <a:off x="10142745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E08F9BC-AF35-43A0-9C30-E177FC10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3101"/>
              </p:ext>
            </p:extLst>
          </p:nvPr>
        </p:nvGraphicFramePr>
        <p:xfrm>
          <a:off x="10283405" y="1391003"/>
          <a:ext cx="639563" cy="40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40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6348068-7DB2-E956-EF77-C982FD840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86003"/>
              </p:ext>
            </p:extLst>
          </p:nvPr>
        </p:nvGraphicFramePr>
        <p:xfrm>
          <a:off x="12891755" y="4814593"/>
          <a:ext cx="3197815" cy="57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EDC3223-44AC-8A7A-CDFE-651F6CAC3903}"/>
              </a:ext>
            </a:extLst>
          </p:cNvPr>
          <p:cNvSpPr txBox="1"/>
          <p:nvPr/>
        </p:nvSpPr>
        <p:spPr>
          <a:xfrm>
            <a:off x="14039831" y="5604713"/>
            <a:ext cx="15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1DE11-9C15-2DD0-D112-CE5FC3260E6E}"/>
              </a:ext>
            </a:extLst>
          </p:cNvPr>
          <p:cNvCxnSpPr>
            <a:cxnSpLocks/>
          </p:cNvCxnSpPr>
          <p:nvPr/>
        </p:nvCxnSpPr>
        <p:spPr>
          <a:xfrm>
            <a:off x="8331621" y="3986386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E7BB17-CA2B-3AFD-93EB-1E1E507E6F4C}"/>
              </a:ext>
            </a:extLst>
          </p:cNvPr>
          <p:cNvSpPr txBox="1"/>
          <p:nvPr/>
        </p:nvSpPr>
        <p:spPr>
          <a:xfrm>
            <a:off x="8545629" y="319601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A3179-705D-E583-E095-3D534F838C32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단조 감소를 통한 스택을 이용하여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탑 문제를 풀어 보았다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감소 뿐만 아니라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단조 증가에 대해서도 여러 방면으로 활용할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스택은 왼쪽부터 오른쪽으로 훑으면서 조건을 판단하는 문제를 풀 때 빛을 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3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85DC8-D460-69B1-2493-3E18C85C2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FC8448C-F8EE-1F9C-F849-32969214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스택의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B557595-01AA-59F5-AD54-B7CD65842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F8F6DA-1E97-2579-2C05-202362F41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05774"/>
              </p:ext>
            </p:extLst>
          </p:nvPr>
        </p:nvGraphicFramePr>
        <p:xfrm>
          <a:off x="13694261" y="1966085"/>
          <a:ext cx="639563" cy="34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5C6DEA-4467-8008-A93A-47CA7288A4F9}"/>
              </a:ext>
            </a:extLst>
          </p:cNvPr>
          <p:cNvSpPr txBox="1"/>
          <p:nvPr/>
        </p:nvSpPr>
        <p:spPr>
          <a:xfrm>
            <a:off x="770021" y="7067410"/>
            <a:ext cx="15838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포인터는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스택의 최대 용량의 위치인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아래이므로 가용공간이 존재한다는 뜻이다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한 칸 올려주고 그 위치에 원소를 집어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EEFCA-101A-BADB-5AA0-6FC5E1821D9C}"/>
              </a:ext>
            </a:extLst>
          </p:cNvPr>
          <p:cNvSpPr txBox="1"/>
          <p:nvPr/>
        </p:nvSpPr>
        <p:spPr>
          <a:xfrm>
            <a:off x="13374755" y="564825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6CFBD3-B5A1-5EA6-91FE-F759528CB338}"/>
              </a:ext>
            </a:extLst>
          </p:cNvPr>
          <p:cNvCxnSpPr>
            <a:cxnSpLocks/>
          </p:cNvCxnSpPr>
          <p:nvPr/>
        </p:nvCxnSpPr>
        <p:spPr>
          <a:xfrm>
            <a:off x="11357811" y="511122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A90846-1B0A-0EFC-8DF4-0BA3A937CE4E}"/>
              </a:ext>
            </a:extLst>
          </p:cNvPr>
          <p:cNvSpPr txBox="1"/>
          <p:nvPr/>
        </p:nvSpPr>
        <p:spPr>
          <a:xfrm>
            <a:off x="11571819" y="432085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925CB-A055-CA1C-62E6-A4BBDB2EE40D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5</a:t>
            </a:r>
          </a:p>
        </p:txBody>
      </p:sp>
    </p:spTree>
    <p:extLst>
      <p:ext uri="{BB962C8B-B14F-4D97-AF65-F5344CB8AC3E}">
        <p14:creationId xmlns:p14="http://schemas.microsoft.com/office/powerpoint/2010/main" val="469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86100-C786-5155-85F6-A10E0DBCF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BEF2A0B-959B-6A2A-F67C-75578E33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스택의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76DF4AE-BE9F-08F2-D696-6BCF6FC4E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93DA9A-55DF-685F-8E04-BFD43D538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65814"/>
              </p:ext>
            </p:extLst>
          </p:nvPr>
        </p:nvGraphicFramePr>
        <p:xfrm>
          <a:off x="13694261" y="1966085"/>
          <a:ext cx="639563" cy="34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1FBCE4-5305-D1BE-9586-0EE11BAEAB25}"/>
              </a:ext>
            </a:extLst>
          </p:cNvPr>
          <p:cNvSpPr txBox="1"/>
          <p:nvPr/>
        </p:nvSpPr>
        <p:spPr>
          <a:xfrm>
            <a:off x="770021" y="7067410"/>
            <a:ext cx="15838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포인터는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스택의 최대 용량의 위치인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아래이므로 가용공간이 존재한다는 뜻이다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한 칸 올려주고 그 위치에 원소를 집어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C222E-C3B2-9AD2-0E22-21AFB5290014}"/>
              </a:ext>
            </a:extLst>
          </p:cNvPr>
          <p:cNvSpPr txBox="1"/>
          <p:nvPr/>
        </p:nvSpPr>
        <p:spPr>
          <a:xfrm>
            <a:off x="13374755" y="564825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90AB94-1ADF-DD30-967F-13F1C62002A3}"/>
              </a:ext>
            </a:extLst>
          </p:cNvPr>
          <p:cNvCxnSpPr>
            <a:cxnSpLocks/>
          </p:cNvCxnSpPr>
          <p:nvPr/>
        </p:nvCxnSpPr>
        <p:spPr>
          <a:xfrm>
            <a:off x="11357811" y="454517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36F354-816C-4A34-FCC1-EA2A82BE6DF8}"/>
              </a:ext>
            </a:extLst>
          </p:cNvPr>
          <p:cNvSpPr txBox="1"/>
          <p:nvPr/>
        </p:nvSpPr>
        <p:spPr>
          <a:xfrm>
            <a:off x="11571819" y="375480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4744C-7D27-EBE5-E984-C31972B65E36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12</a:t>
            </a:r>
          </a:p>
        </p:txBody>
      </p:sp>
    </p:spTree>
    <p:extLst>
      <p:ext uri="{BB962C8B-B14F-4D97-AF65-F5344CB8AC3E}">
        <p14:creationId xmlns:p14="http://schemas.microsoft.com/office/powerpoint/2010/main" val="1754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85ED6-8028-F873-B35D-834D0A95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3E2B8A6-BFBC-3C81-DCB7-F32FCEF1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스택의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5B4D810-A12C-CE36-EDD4-525332FFC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1D4AF6-4E8E-8CCE-4443-DA7C930E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09474"/>
              </p:ext>
            </p:extLst>
          </p:nvPr>
        </p:nvGraphicFramePr>
        <p:xfrm>
          <a:off x="13694261" y="1966085"/>
          <a:ext cx="639563" cy="34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2F10A-7080-AAB1-D234-5330604476C9}"/>
              </a:ext>
            </a:extLst>
          </p:cNvPr>
          <p:cNvSpPr txBox="1"/>
          <p:nvPr/>
        </p:nvSpPr>
        <p:spPr>
          <a:xfrm>
            <a:off x="770021" y="7067410"/>
            <a:ext cx="158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최상단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원소를 지우는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포인터는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크므로 스택에 원소가 있는 것을 알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한 칸 내려준다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 처리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F2AA4-1251-DB2F-EEE3-F8581D29174E}"/>
              </a:ext>
            </a:extLst>
          </p:cNvPr>
          <p:cNvSpPr txBox="1"/>
          <p:nvPr/>
        </p:nvSpPr>
        <p:spPr>
          <a:xfrm>
            <a:off x="13374755" y="564825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206064-694F-0903-CD84-A6C62AEB43BD}"/>
              </a:ext>
            </a:extLst>
          </p:cNvPr>
          <p:cNvCxnSpPr>
            <a:cxnSpLocks/>
          </p:cNvCxnSpPr>
          <p:nvPr/>
        </p:nvCxnSpPr>
        <p:spPr>
          <a:xfrm>
            <a:off x="11357811" y="5111228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5DCB7-6AAC-385D-BBE7-6B7350D0AEE6}"/>
              </a:ext>
            </a:extLst>
          </p:cNvPr>
          <p:cNvSpPr txBox="1"/>
          <p:nvPr/>
        </p:nvSpPr>
        <p:spPr>
          <a:xfrm>
            <a:off x="11571819" y="4320858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723B5-F697-1E72-E5C9-7A8DD75C6C5B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pop</a:t>
            </a:r>
          </a:p>
        </p:txBody>
      </p:sp>
    </p:spTree>
    <p:extLst>
      <p:ext uri="{BB962C8B-B14F-4D97-AF65-F5344CB8AC3E}">
        <p14:creationId xmlns:p14="http://schemas.microsoft.com/office/powerpoint/2010/main" val="7451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66A70-7AC3-41EA-0369-CADC32D8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7095103-1DCC-7053-E93D-6D935FD8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스택의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3F75AEE-7DE9-F791-F8CD-B10783FFD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96ADDB-350E-4ECA-B069-68994DD73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48702"/>
              </p:ext>
            </p:extLst>
          </p:nvPr>
        </p:nvGraphicFramePr>
        <p:xfrm>
          <a:off x="13694261" y="1966085"/>
          <a:ext cx="639563" cy="34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FD2E31-4C2D-593B-43CE-5D2483EA49F1}"/>
              </a:ext>
            </a:extLst>
          </p:cNvPr>
          <p:cNvSpPr txBox="1"/>
          <p:nvPr/>
        </p:nvSpPr>
        <p:spPr>
          <a:xfrm>
            <a:off x="13374755" y="564825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BD4A4-EBA9-6ADD-4461-6CA326432BCD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E0716-75AD-7352-72A7-072FC2527E88}"/>
              </a:ext>
            </a:extLst>
          </p:cNvPr>
          <p:cNvSpPr txBox="1"/>
          <p:nvPr/>
        </p:nvSpPr>
        <p:spPr>
          <a:xfrm>
            <a:off x="770021" y="7067410"/>
            <a:ext cx="15838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포인터는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스택의 최대 용량의 위치인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아래이므로 가용공간이 존재한다는 뜻이다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한 칸 올려주고 그 위치에 원소를 집어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덮어 쓰기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3DF47D-70BE-B479-B686-5874122B0C50}"/>
              </a:ext>
            </a:extLst>
          </p:cNvPr>
          <p:cNvCxnSpPr>
            <a:cxnSpLocks/>
          </p:cNvCxnSpPr>
          <p:nvPr/>
        </p:nvCxnSpPr>
        <p:spPr>
          <a:xfrm>
            <a:off x="11357811" y="454517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C29D1F-660C-A88A-A2DE-5711B02D66E5}"/>
              </a:ext>
            </a:extLst>
          </p:cNvPr>
          <p:cNvSpPr txBox="1"/>
          <p:nvPr/>
        </p:nvSpPr>
        <p:spPr>
          <a:xfrm>
            <a:off x="11571819" y="375480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6020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CC083-916E-8B92-2E95-A9562FA3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6DE6D8B-C265-F945-D255-F9392619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스택의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B9F2922-3A04-7C4F-7581-E0854BEA5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6BCDEC2-9AFE-1FF3-775E-10288C504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08149"/>
              </p:ext>
            </p:extLst>
          </p:nvPr>
        </p:nvGraphicFramePr>
        <p:xfrm>
          <a:off x="13694261" y="1966085"/>
          <a:ext cx="639563" cy="34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87475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0662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31218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83684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72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04EDFC-AE79-E83B-A216-F240B70D9CAE}"/>
              </a:ext>
            </a:extLst>
          </p:cNvPr>
          <p:cNvSpPr txBox="1"/>
          <p:nvPr/>
        </p:nvSpPr>
        <p:spPr>
          <a:xfrm>
            <a:off x="13374755" y="5648256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9508B-281C-88CB-D2C9-E96217307798}"/>
              </a:ext>
            </a:extLst>
          </p:cNvPr>
          <p:cNvSpPr txBox="1"/>
          <p:nvPr/>
        </p:nvSpPr>
        <p:spPr>
          <a:xfrm>
            <a:off x="770021" y="7067410"/>
            <a:ext cx="15838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항상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최상단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원소에만 관심이 있기 때문에 포인터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(top)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적절히 옮겨야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가리키면 스택이 비었다는 걸 의미하고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사용자 지정 가용 용량크기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넘어가면 스택이 가득 찼다는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(C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언어에선 배열 넉넉히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잡는게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좋음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 연산은 실제로 값을 지우는 것이 아니라 포인터만 이동시키는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84DEDC-A1CE-378C-219F-A983886F11DB}"/>
              </a:ext>
            </a:extLst>
          </p:cNvPr>
          <p:cNvCxnSpPr>
            <a:cxnSpLocks/>
          </p:cNvCxnSpPr>
          <p:nvPr/>
        </p:nvCxnSpPr>
        <p:spPr>
          <a:xfrm>
            <a:off x="11357811" y="4545171"/>
            <a:ext cx="145983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249C04-B9F0-C5C9-133F-D41B339D793D}"/>
              </a:ext>
            </a:extLst>
          </p:cNvPr>
          <p:cNvSpPr txBox="1"/>
          <p:nvPr/>
        </p:nvSpPr>
        <p:spPr>
          <a:xfrm>
            <a:off x="11571819" y="3754801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D9B49-0CF5-41C2-CF6D-B031B9A3B2E0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스택 사용할 때 주의할 점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4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2597</TotalTime>
  <Words>2254</Words>
  <Application>Microsoft Office PowerPoint</Application>
  <PresentationFormat>사용자 지정</PresentationFormat>
  <Paragraphs>627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스택</vt:lpstr>
      <vt:lpstr>목차</vt:lpstr>
      <vt:lpstr>스택이란?</vt:lpstr>
      <vt:lpstr>스택의 사용법</vt:lpstr>
      <vt:lpstr>스택의 사용법</vt:lpstr>
      <vt:lpstr>스택의 사용법</vt:lpstr>
      <vt:lpstr>스택의 사용법</vt:lpstr>
      <vt:lpstr>스택의 사용법</vt:lpstr>
      <vt:lpstr>스택의 사용법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후위 표기식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  <vt:lpstr>스택의 활용 – 단조성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140</cp:revision>
  <dcterms:created xsi:type="dcterms:W3CDTF">2016-06-18T12:18:23Z</dcterms:created>
  <dcterms:modified xsi:type="dcterms:W3CDTF">2025-01-12T11:42:01Z</dcterms:modified>
</cp:coreProperties>
</file>