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3"/>
  </p:notesMasterIdLst>
  <p:sldIdLst>
    <p:sldId id="260" r:id="rId4"/>
    <p:sldId id="267" r:id="rId5"/>
    <p:sldId id="366" r:id="rId6"/>
    <p:sldId id="480" r:id="rId7"/>
    <p:sldId id="437" r:id="rId8"/>
    <p:sldId id="481" r:id="rId9"/>
    <p:sldId id="482" r:id="rId10"/>
    <p:sldId id="483" r:id="rId11"/>
    <p:sldId id="484" r:id="rId12"/>
    <p:sldId id="485" r:id="rId13"/>
    <p:sldId id="487" r:id="rId14"/>
    <p:sldId id="488" r:id="rId15"/>
    <p:sldId id="490" r:id="rId16"/>
    <p:sldId id="491" r:id="rId17"/>
    <p:sldId id="492" r:id="rId18"/>
    <p:sldId id="493" r:id="rId19"/>
    <p:sldId id="495" r:id="rId20"/>
    <p:sldId id="496" r:id="rId21"/>
    <p:sldId id="494" r:id="rId22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20" y="15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큐</a:t>
            </a:r>
            <a:r>
              <a:rPr lang="en-US" altLang="ko-KR" b="1" dirty="0"/>
              <a:t>,</a:t>
            </a:r>
            <a:r>
              <a:rPr lang="ko-KR" altLang="en-US" b="1" dirty="0" err="1"/>
              <a:t>덱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847A7-7353-B359-0C1E-BF2C541A6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2E4D6BD-9082-D4FB-2F22-CB444F0C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F77D91B-00D9-C540-B33C-36CF4729C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B1DC7-9B00-C94C-DF41-3A809E8D06D2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아니므로 큐가 가득 차지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하나 늘리고 그곳에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집어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530B40-EF7D-AD5B-09BD-4C9C0054EE4C}"/>
              </a:ext>
            </a:extLst>
          </p:cNvPr>
          <p:cNvGrpSpPr/>
          <p:nvPr/>
        </p:nvGrpSpPr>
        <p:grpSpPr>
          <a:xfrm>
            <a:off x="11677314" y="19053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D14AA64-7A00-7BBE-91F6-EEAA363A7A65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0C8F36-2B3E-55B3-2FEB-F991B8D38A1B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B8151B2-FA13-CE31-3770-2F804DD1BC85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64C4CDD-0B3E-F84F-54FC-F518AE6FFE44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0855730-6C5C-8A02-4A9F-4A3EE0BEEFBA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3ED6CEF-E07E-9906-E128-A1122766E09F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20A645-A841-8FFD-D98E-61EA5180C0DE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FB5E1-2E1B-12C4-2F07-E7345EE2A962}"/>
              </a:ext>
            </a:extLst>
          </p:cNvPr>
          <p:cNvSpPr txBox="1"/>
          <p:nvPr/>
        </p:nvSpPr>
        <p:spPr>
          <a:xfrm>
            <a:off x="12152635" y="471193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C0A6CB6-E312-BB58-1E5C-5F0AC0AB3F1D}"/>
              </a:ext>
            </a:extLst>
          </p:cNvPr>
          <p:cNvCxnSpPr>
            <a:cxnSpLocks/>
          </p:cNvCxnSpPr>
          <p:nvPr/>
        </p:nvCxnSpPr>
        <p:spPr>
          <a:xfrm flipH="1" flipV="1">
            <a:off x="12522200" y="1185327"/>
            <a:ext cx="469900" cy="7552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899A80-8C95-AA1F-00F5-F47DC2B4B465}"/>
              </a:ext>
            </a:extLst>
          </p:cNvPr>
          <p:cNvSpPr txBox="1"/>
          <p:nvPr/>
        </p:nvSpPr>
        <p:spPr>
          <a:xfrm>
            <a:off x="12069354" y="545605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7A0F74-7329-99DE-B514-9C3A03D30C9C}"/>
              </a:ext>
            </a:extLst>
          </p:cNvPr>
          <p:cNvSpPr txBox="1"/>
          <p:nvPr/>
        </p:nvSpPr>
        <p:spPr>
          <a:xfrm>
            <a:off x="12069355" y="323258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8F3872-99D7-B09A-86A3-5406C342EE70}"/>
              </a:ext>
            </a:extLst>
          </p:cNvPr>
          <p:cNvSpPr txBox="1"/>
          <p:nvPr/>
        </p:nvSpPr>
        <p:spPr>
          <a:xfrm>
            <a:off x="13138711" y="2289902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DB5DBBD-3065-8431-52BD-A1CC98BD1D55}"/>
              </a:ext>
            </a:extLst>
          </p:cNvPr>
          <p:cNvCxnSpPr>
            <a:cxnSpLocks/>
          </p:cNvCxnSpPr>
          <p:nvPr/>
        </p:nvCxnSpPr>
        <p:spPr>
          <a:xfrm flipH="1">
            <a:off x="10557085" y="3688433"/>
            <a:ext cx="97073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D73F4D-C3CD-7CA0-A68C-36C4178D4773}"/>
              </a:ext>
            </a:extLst>
          </p:cNvPr>
          <p:cNvSpPr txBox="1"/>
          <p:nvPr/>
        </p:nvSpPr>
        <p:spPr>
          <a:xfrm>
            <a:off x="9373093" y="338430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13920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14" grpId="0"/>
      <p:bldP spid="17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AAF3-A03C-24A6-7B5B-0F4CD3BA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F1CD871-FDE7-9355-AECB-6A090CF4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2619570-E7EB-6BF3-C403-7BC4FB35DE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B5693-BC74-20D8-3FD9-82B6258A3EDF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스택과 비슷하게 항상 포인터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(front, rear)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적절히 옮겨야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추가용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삭제용이라고 생각하면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구현과 이해의 용이성을 위해서 원형으로 구현하게 되는데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front == 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이면 큐가 비었다는 것을 의미하고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(front + 1) %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Queue_size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== 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이면 큐가 가득 찼다는 걸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2A7AC1B-72AB-7815-3FA5-1207B7234933}"/>
              </a:ext>
            </a:extLst>
          </p:cNvPr>
          <p:cNvGrpSpPr/>
          <p:nvPr/>
        </p:nvGrpSpPr>
        <p:grpSpPr>
          <a:xfrm>
            <a:off x="11677314" y="19053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28E98D1-EF7C-9B96-1B63-6DB43D04EAC1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6C3381E-D295-A576-D85E-8BB3CF7BB5B3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C8C4868-0F75-4E00-6F1E-96746F2D70BE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76B3AA5-F82A-D8C3-EE25-B152C5D7B5F2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19A7B02C-A8B5-B2D0-CB46-96A423FE155F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DF8A1B7-7CD7-0267-7B9C-2CAB69E5DDDC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588B89-5184-0983-5EC2-E00DC95C2C7B}"/>
              </a:ext>
            </a:extLst>
          </p:cNvPr>
          <p:cNvSpPr txBox="1"/>
          <p:nvPr/>
        </p:nvSpPr>
        <p:spPr>
          <a:xfrm>
            <a:off x="12152635" y="471193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5B72128-EE47-9841-DBE2-64686AD691BF}"/>
              </a:ext>
            </a:extLst>
          </p:cNvPr>
          <p:cNvCxnSpPr>
            <a:cxnSpLocks/>
          </p:cNvCxnSpPr>
          <p:nvPr/>
        </p:nvCxnSpPr>
        <p:spPr>
          <a:xfrm flipH="1" flipV="1">
            <a:off x="12522200" y="1185327"/>
            <a:ext cx="469900" cy="7552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6BB36E-58FC-C480-8664-895A09901280}"/>
              </a:ext>
            </a:extLst>
          </p:cNvPr>
          <p:cNvSpPr txBox="1"/>
          <p:nvPr/>
        </p:nvSpPr>
        <p:spPr>
          <a:xfrm>
            <a:off x="12069354" y="545605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54022-3306-36D1-7835-CF2A19554D6A}"/>
              </a:ext>
            </a:extLst>
          </p:cNvPr>
          <p:cNvSpPr txBox="1"/>
          <p:nvPr/>
        </p:nvSpPr>
        <p:spPr>
          <a:xfrm>
            <a:off x="12069355" y="323258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F6FD59-0595-77EA-9B16-C747CBC7B4D7}"/>
              </a:ext>
            </a:extLst>
          </p:cNvPr>
          <p:cNvSpPr txBox="1"/>
          <p:nvPr/>
        </p:nvSpPr>
        <p:spPr>
          <a:xfrm>
            <a:off x="13138711" y="2289902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5760D-2DE1-30F9-3195-F1D776956415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큐를 사용할 때 주의할 점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448285-CF3A-9525-372E-66205671697E}"/>
              </a:ext>
            </a:extLst>
          </p:cNvPr>
          <p:cNvCxnSpPr>
            <a:cxnSpLocks/>
          </p:cNvCxnSpPr>
          <p:nvPr/>
        </p:nvCxnSpPr>
        <p:spPr>
          <a:xfrm flipH="1">
            <a:off x="10557085" y="3688433"/>
            <a:ext cx="97073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FF02E-5CAD-397A-DB7A-A92D6D0BEE86}"/>
              </a:ext>
            </a:extLst>
          </p:cNvPr>
          <p:cNvSpPr txBox="1"/>
          <p:nvPr/>
        </p:nvSpPr>
        <p:spPr>
          <a:xfrm>
            <a:off x="9373093" y="338430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76276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4" grpId="0"/>
      <p:bldP spid="17" grpId="0"/>
      <p:bldP spid="13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FA37-FDA8-A58E-6D11-1763AA036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A0DCF66-3E18-E656-2428-FF3DAFCE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덱</a:t>
            </a:r>
            <a:r>
              <a:rPr kumimoji="1" lang="ko-KR" altLang="en-US" b="1"/>
              <a:t>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1E0D271-65B9-F82D-5408-F2DA0EF17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98F1-B6B2-BE5F-33BE-526584C8B241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주로 배열을 통해 구현하게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큐와 같이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앞 원소와 제일 뒤 원소를 가리키는 포인터인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비었다는걸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나타내기 위해서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초기화 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1C56AEA-B8D6-C3A2-E0E6-419B65B87037}"/>
              </a:ext>
            </a:extLst>
          </p:cNvPr>
          <p:cNvGrpSpPr/>
          <p:nvPr/>
        </p:nvGrpSpPr>
        <p:grpSpPr>
          <a:xfrm>
            <a:off x="11677314" y="15624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583A22E-3313-24C7-3AC3-73764B2DC923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7F8364E-A347-486F-5BD3-3E07938D41C9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37F97F1-9C34-B3FE-D4F5-4176C58F6565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FB8ADECF-1849-F067-F50E-F277B1B2365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018B8EF-3867-A1B2-A5CC-82CC9D033983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4DF4A8-BB57-CF77-A38B-E1B627BFA66D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C190FC2-4653-5741-2C91-7E168E6CA5D6}"/>
              </a:ext>
            </a:extLst>
          </p:cNvPr>
          <p:cNvCxnSpPr>
            <a:cxnSpLocks/>
          </p:cNvCxnSpPr>
          <p:nvPr/>
        </p:nvCxnSpPr>
        <p:spPr>
          <a:xfrm flipH="1">
            <a:off x="12581681" y="600821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A4D235C-1613-F43D-9711-571D0F188DE9}"/>
              </a:ext>
            </a:extLst>
          </p:cNvPr>
          <p:cNvCxnSpPr>
            <a:cxnSpLocks/>
          </p:cNvCxnSpPr>
          <p:nvPr/>
        </p:nvCxnSpPr>
        <p:spPr>
          <a:xfrm>
            <a:off x="13712958" y="6449803"/>
            <a:ext cx="0" cy="105945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839AED-3B59-3A42-0634-B0E40EC60E2C}"/>
              </a:ext>
            </a:extLst>
          </p:cNvPr>
          <p:cNvSpPr txBox="1"/>
          <p:nvPr/>
        </p:nvSpPr>
        <p:spPr>
          <a:xfrm>
            <a:off x="12069355" y="721686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5DB9EC-7492-890C-30A4-897485928A2F}"/>
              </a:ext>
            </a:extLst>
          </p:cNvPr>
          <p:cNvSpPr txBox="1"/>
          <p:nvPr/>
        </p:nvSpPr>
        <p:spPr>
          <a:xfrm>
            <a:off x="13313218" y="744880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08133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39144-3E94-C230-F9AB-19D91C5B7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2C6ABCB-3A2A-8246-B8FF-9AA67F80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덱의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7C5E4B9-1C59-7FD4-65FC-55FBF8790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2A6B8-BEEE-5BC3-D0FC-BD697238BAA4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앞쪽에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아니므로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전부 찬 상태가 아니다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’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늘리고 거기에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95534E2-D54C-1E09-A092-C2D758F0D9A2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EDAE1AB-906D-C4B0-79CF-AD44CB96228C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3379FEB-3FD8-8A60-1B3F-7B763C7D440E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4D95099-3BD6-3D94-02F8-63059E242AF2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EFD9A28-9B4A-2D88-8704-599A18089AE6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C186E065-A523-DA63-9CB4-4AD969893820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C26EFA8-26C5-B6F0-26C2-D84E817FAC78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12B140A-EB56-80BF-4201-BAF0A02F412E}"/>
              </a:ext>
            </a:extLst>
          </p:cNvPr>
          <p:cNvCxnSpPr>
            <a:cxnSpLocks/>
          </p:cNvCxnSpPr>
          <p:nvPr/>
        </p:nvCxnSpPr>
        <p:spPr>
          <a:xfrm flipH="1">
            <a:off x="12581681" y="642731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16A21B2-625F-A19E-909E-42C31D974820}"/>
              </a:ext>
            </a:extLst>
          </p:cNvPr>
          <p:cNvCxnSpPr>
            <a:cxnSpLocks/>
          </p:cNvCxnSpPr>
          <p:nvPr/>
        </p:nvCxnSpPr>
        <p:spPr>
          <a:xfrm flipH="1">
            <a:off x="10845800" y="5272804"/>
            <a:ext cx="891758" cy="5176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84989F-C6F1-2208-FF9C-A111155663C9}"/>
              </a:ext>
            </a:extLst>
          </p:cNvPr>
          <p:cNvSpPr txBox="1"/>
          <p:nvPr/>
        </p:nvSpPr>
        <p:spPr>
          <a:xfrm>
            <a:off x="12069355" y="763596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10C390-E90C-2D9F-5784-539CE2180E47}"/>
              </a:ext>
            </a:extLst>
          </p:cNvPr>
          <p:cNvSpPr txBox="1"/>
          <p:nvPr/>
        </p:nvSpPr>
        <p:spPr>
          <a:xfrm>
            <a:off x="9897013" y="557715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9146D-F02F-E77B-2F45-125107349613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push_front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6BD21D-FEB0-14F0-514E-F0979DF54833}"/>
              </a:ext>
            </a:extLst>
          </p:cNvPr>
          <p:cNvSpPr txBox="1"/>
          <p:nvPr/>
        </p:nvSpPr>
        <p:spPr>
          <a:xfrm>
            <a:off x="12052747" y="4737971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5443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B1C94-B721-3C49-5BC0-E8D82D07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22B1EAC-55E0-4A6A-BBA0-EB18C850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덱의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8C69C0A-C6A3-A7D4-A9CC-21D3CD7D1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C21A34-6C08-778F-BCFD-19668A38D20A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뒤쪽에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아니므로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전부 찬 상태가 아니다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위치에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’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넣어주고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 front - 1)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05A8453-A1C7-C130-91D4-649719BED5CB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F726451-0F78-6529-D98B-3880E74A63E5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C6C8DCA-E88B-6EF6-4F1E-C1A48C12E0B7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D009BBB-147A-03DF-ED6D-4B4C5CDEA921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F85CBA7-7D09-2A1F-657A-16A00767968A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5444E33-F155-79BD-A124-AD4201EABDFA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C085F51-000D-3EA8-F973-E152D379FFB4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898B6C3-89B9-B333-2C42-4E032EE40759}"/>
              </a:ext>
            </a:extLst>
          </p:cNvPr>
          <p:cNvCxnSpPr>
            <a:cxnSpLocks/>
          </p:cNvCxnSpPr>
          <p:nvPr/>
        </p:nvCxnSpPr>
        <p:spPr>
          <a:xfrm flipH="1">
            <a:off x="15070881" y="6880434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BEF914-1F98-DB31-9412-132C798E64E3}"/>
              </a:ext>
            </a:extLst>
          </p:cNvPr>
          <p:cNvCxnSpPr>
            <a:cxnSpLocks/>
          </p:cNvCxnSpPr>
          <p:nvPr/>
        </p:nvCxnSpPr>
        <p:spPr>
          <a:xfrm flipH="1">
            <a:off x="10845800" y="5272804"/>
            <a:ext cx="891758" cy="5176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8CC1D89-BA51-F84B-0C81-817E9DA84259}"/>
              </a:ext>
            </a:extLst>
          </p:cNvPr>
          <p:cNvSpPr txBox="1"/>
          <p:nvPr/>
        </p:nvSpPr>
        <p:spPr>
          <a:xfrm>
            <a:off x="14558555" y="8089084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F6C947-84DC-257F-7B4E-D52DD7995B93}"/>
              </a:ext>
            </a:extLst>
          </p:cNvPr>
          <p:cNvSpPr txBox="1"/>
          <p:nvPr/>
        </p:nvSpPr>
        <p:spPr>
          <a:xfrm>
            <a:off x="9897013" y="557715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AC76CE-2DA6-33F9-F685-04C8127030CF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push_back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ABE5EA-45ED-512C-11E6-ECB98CA11BAB}"/>
              </a:ext>
            </a:extLst>
          </p:cNvPr>
          <p:cNvSpPr txBox="1"/>
          <p:nvPr/>
        </p:nvSpPr>
        <p:spPr>
          <a:xfrm>
            <a:off x="12052747" y="4737971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B7C8C-D4D1-30E3-151A-3633833F556D}"/>
              </a:ext>
            </a:extLst>
          </p:cNvPr>
          <p:cNvSpPr txBox="1"/>
          <p:nvPr/>
        </p:nvSpPr>
        <p:spPr>
          <a:xfrm>
            <a:off x="13119547" y="5805574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018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2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B226-4D66-36DE-0393-2C1C2696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98C311A-B9D8-F951-CAFA-A42C3EC1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덱의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F0168F1-AAF3-E909-34EE-8CCBC830A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CDA3-63F6-DA91-C3A9-5E181DB4F900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뒤쪽에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아니므로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전부 찬 상태가 아니다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위치에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’ 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넣어주고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하나 줄여준다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DA9D9E-F14C-E2C8-708F-7560D8AEE6AF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E7B8637-D79B-A0A2-F205-979E1A537982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A4427281-75B9-16E4-0FF2-186F913DF663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209F30B-C3F5-C3EB-6EF1-09673C0DDAF4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1AD1060-452B-2FBA-6BC2-857FB8F4C95F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1C5F3F8-052D-77A3-FDA2-E5CF8F7C251B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948AC81-47F2-017A-E2F9-094E5A40F2DB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9E1FE9-4203-98CA-D464-79B2AB41274C}"/>
              </a:ext>
            </a:extLst>
          </p:cNvPr>
          <p:cNvCxnSpPr>
            <a:cxnSpLocks/>
          </p:cNvCxnSpPr>
          <p:nvPr/>
        </p:nvCxnSpPr>
        <p:spPr>
          <a:xfrm>
            <a:off x="16559826" y="5432716"/>
            <a:ext cx="867541" cy="55677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7EDCF8E-683C-3256-45AB-BE55831126D4}"/>
              </a:ext>
            </a:extLst>
          </p:cNvPr>
          <p:cNvCxnSpPr>
            <a:cxnSpLocks/>
          </p:cNvCxnSpPr>
          <p:nvPr/>
        </p:nvCxnSpPr>
        <p:spPr>
          <a:xfrm flipH="1">
            <a:off x="10845800" y="5272804"/>
            <a:ext cx="891758" cy="5176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95CCF9D-691A-BA79-E9BA-9C4776DC10A6}"/>
              </a:ext>
            </a:extLst>
          </p:cNvPr>
          <p:cNvSpPr txBox="1"/>
          <p:nvPr/>
        </p:nvSpPr>
        <p:spPr>
          <a:xfrm>
            <a:off x="16961567" y="6079025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CF341B-52AD-FA28-9BFA-3698C4C2E2AB}"/>
              </a:ext>
            </a:extLst>
          </p:cNvPr>
          <p:cNvSpPr txBox="1"/>
          <p:nvPr/>
        </p:nvSpPr>
        <p:spPr>
          <a:xfrm>
            <a:off x="9897013" y="557715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56F8F-2C98-03F4-62F6-BFCA3DA67CEE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push_back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 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A50AD-510A-E2C2-7359-64948B5868B4}"/>
              </a:ext>
            </a:extLst>
          </p:cNvPr>
          <p:cNvSpPr txBox="1"/>
          <p:nvPr/>
        </p:nvSpPr>
        <p:spPr>
          <a:xfrm>
            <a:off x="12052747" y="4737971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5F54E-9D56-E877-6E83-3C36A5D954DF}"/>
              </a:ext>
            </a:extLst>
          </p:cNvPr>
          <p:cNvSpPr txBox="1"/>
          <p:nvPr/>
        </p:nvSpPr>
        <p:spPr>
          <a:xfrm>
            <a:off x="13119547" y="5805574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12A0A-A438-0CC6-92E5-E9689B3BE66E}"/>
              </a:ext>
            </a:extLst>
          </p:cNvPr>
          <p:cNvSpPr txBox="1"/>
          <p:nvPr/>
        </p:nvSpPr>
        <p:spPr>
          <a:xfrm>
            <a:off x="14604611" y="5812077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6062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2" grpId="0"/>
      <p:bldP spid="7" grpId="0"/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99D29-663B-6F87-E9F3-3DE0ABB1F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6B0BE8E-D7DC-D094-79B5-F6AFEDB7D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덱의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2AF4CB-10B7-9AD1-2B6B-191797598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716A1-4B3A-FCA7-DF78-ED96050A3A7D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제일 앞에 있는 원소를 지우는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다르므로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비지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(1, 6)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늘린다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동일하게 실제로 지우진 않고 포인터만 옮기기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F3332AB-E17D-56E6-A5B8-A44F4C887938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9E4FC5E-9B2A-FD6C-5635-F0DAF35386B9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080E7A0-25F2-2AF5-BC45-5E88A1EFF744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6606551-ABE1-791F-39C2-BACE9E7C9832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0EC9BDB-EAD4-0CB1-28DA-7C9AE4AD7231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34A32B9-7B89-D772-AE0A-91183CC6D14F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D1142A5-A3D0-A9EC-6225-CC4A03C29CA9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02A0A7-535C-8741-7BCC-0AE020831674}"/>
              </a:ext>
            </a:extLst>
          </p:cNvPr>
          <p:cNvCxnSpPr>
            <a:cxnSpLocks/>
          </p:cNvCxnSpPr>
          <p:nvPr/>
        </p:nvCxnSpPr>
        <p:spPr>
          <a:xfrm flipH="1">
            <a:off x="10845800" y="5272804"/>
            <a:ext cx="891758" cy="5176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14A112-0A1C-E541-F8EF-FAE36CCF3104}"/>
              </a:ext>
            </a:extLst>
          </p:cNvPr>
          <p:cNvSpPr txBox="1"/>
          <p:nvPr/>
        </p:nvSpPr>
        <p:spPr>
          <a:xfrm>
            <a:off x="9897013" y="557715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8B057C-AE8F-2FFC-182A-ED1C60EC13E6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pop_front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78109-E9C0-DCD1-6862-888ABEC0BE4A}"/>
              </a:ext>
            </a:extLst>
          </p:cNvPr>
          <p:cNvSpPr txBox="1"/>
          <p:nvPr/>
        </p:nvSpPr>
        <p:spPr>
          <a:xfrm>
            <a:off x="12052747" y="4737971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E50F2-E3CB-0182-D302-77A272EA2029}"/>
              </a:ext>
            </a:extLst>
          </p:cNvPr>
          <p:cNvSpPr txBox="1"/>
          <p:nvPr/>
        </p:nvSpPr>
        <p:spPr>
          <a:xfrm>
            <a:off x="13119547" y="5805574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E18AC0-8A70-D500-DA8E-1770408C0E0E}"/>
              </a:ext>
            </a:extLst>
          </p:cNvPr>
          <p:cNvSpPr txBox="1"/>
          <p:nvPr/>
        </p:nvSpPr>
        <p:spPr>
          <a:xfrm>
            <a:off x="14604611" y="5812077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7F4665B-CCC6-BC37-C916-BA1925CCFD4C}"/>
              </a:ext>
            </a:extLst>
          </p:cNvPr>
          <p:cNvCxnSpPr>
            <a:cxnSpLocks/>
          </p:cNvCxnSpPr>
          <p:nvPr/>
        </p:nvCxnSpPr>
        <p:spPr>
          <a:xfrm flipH="1">
            <a:off x="15086322" y="668706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7C6C64-C4C8-ED80-4F4B-7BD3F8C2686A}"/>
              </a:ext>
            </a:extLst>
          </p:cNvPr>
          <p:cNvSpPr txBox="1"/>
          <p:nvPr/>
        </p:nvSpPr>
        <p:spPr>
          <a:xfrm>
            <a:off x="14604611" y="7761015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4217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0" grpId="0"/>
      <p:bldP spid="2" grpId="0"/>
      <p:bldP spid="7" grpId="0"/>
      <p:bldP spid="8" grpId="0"/>
      <p:bldP spid="14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FAAE6-D91F-A52E-0E0D-5F9263EF4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AE2A8B-E1B6-10F9-BE43-0C7176B2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덱의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D0D8E28-675B-85B0-B205-E8DB24224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820AF-A9F5-34EA-2134-2F3AB11B54C4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제일 뒤에 있는 원소를 지우는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다르므로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비지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(1, 7)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옮겨야 원소를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현재 위치에서 원소를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가진다는게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차이점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01961B4-F594-2942-A13A-A9B8979F33D4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54B65EA-BD6E-5EF9-CE38-2E5CCA27D099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2761A90-801C-E4AD-9010-66637A961B3E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B11EAB0-9EFF-6F06-EAB2-3EBEB56AA92F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A8A5F899-F072-9132-CF90-47BA8FB9D7BD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0E2614-6DE2-9392-8CBB-BF3D669D90EC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51F8766-FCA2-566A-7F48-A15003A1A0D9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34F162-AA0F-016D-5C3E-38B9C0FDA0A2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</a:rPr>
              <a:t>pop_back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3FE38-5534-339D-674C-4984CA91065F}"/>
              </a:ext>
            </a:extLst>
          </p:cNvPr>
          <p:cNvSpPr txBox="1"/>
          <p:nvPr/>
        </p:nvSpPr>
        <p:spPr>
          <a:xfrm>
            <a:off x="12052747" y="4737971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B973F-D00E-98DC-29C6-FD74EC114534}"/>
              </a:ext>
            </a:extLst>
          </p:cNvPr>
          <p:cNvSpPr txBox="1"/>
          <p:nvPr/>
        </p:nvSpPr>
        <p:spPr>
          <a:xfrm>
            <a:off x="13119547" y="5805574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D83779-B071-DBE6-2B0B-49FA7A6F5828}"/>
              </a:ext>
            </a:extLst>
          </p:cNvPr>
          <p:cNvSpPr txBox="1"/>
          <p:nvPr/>
        </p:nvSpPr>
        <p:spPr>
          <a:xfrm>
            <a:off x="14604611" y="5812077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A4457C-8C75-4E9B-DD5B-F80817980409}"/>
              </a:ext>
            </a:extLst>
          </p:cNvPr>
          <p:cNvCxnSpPr>
            <a:cxnSpLocks/>
          </p:cNvCxnSpPr>
          <p:nvPr/>
        </p:nvCxnSpPr>
        <p:spPr>
          <a:xfrm flipH="1">
            <a:off x="12684207" y="6696611"/>
            <a:ext cx="379445" cy="106440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D63695-E7A5-5C7D-DA18-C5C7CCCC8FF6}"/>
              </a:ext>
            </a:extLst>
          </p:cNvPr>
          <p:cNvSpPr txBox="1"/>
          <p:nvPr/>
        </p:nvSpPr>
        <p:spPr>
          <a:xfrm>
            <a:off x="12201472" y="7783180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90825A8-345B-56AE-593E-B43EA3FA15C3}"/>
              </a:ext>
            </a:extLst>
          </p:cNvPr>
          <p:cNvCxnSpPr>
            <a:cxnSpLocks/>
          </p:cNvCxnSpPr>
          <p:nvPr/>
        </p:nvCxnSpPr>
        <p:spPr>
          <a:xfrm flipH="1">
            <a:off x="15086322" y="668706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2EF2EF-90FE-FA4A-FAFF-09610C4FE041}"/>
              </a:ext>
            </a:extLst>
          </p:cNvPr>
          <p:cNvSpPr txBox="1"/>
          <p:nvPr/>
        </p:nvSpPr>
        <p:spPr>
          <a:xfrm>
            <a:off x="14604611" y="7761015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144319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14" grpId="0"/>
      <p:bldP spid="18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6EEFE-6C5D-185F-DB50-B156B3422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D238065-79CE-ADDD-E8D6-1BA333F0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덱의</a:t>
            </a:r>
            <a:r>
              <a:rPr kumimoji="1" lang="ko-KR" altLang="en-US" b="1" dirty="0"/>
              <a:t> 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2E6F1AC-5833-3DAC-3050-3D78E21BB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C8892-DB70-BECB-6703-502298E8F720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일단 기본적으로 큐와 비슷한 성질을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포인터를 양의 방향으로 옮기던 큐와 달리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덱은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음의 방향으로 움직이기도 하기 때문에 원형 배열에 대한 이해가 필요하다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포인터에서는 현재 위치에 원소가 있고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포인터에서는 다음 위치에 원소를 가진다는 점을 유의해서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연산을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(C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언어 기준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68028B6-5FBB-CB2E-F0C2-A0497957531C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DB2C76BD-A25E-C73C-43D7-C774BE38C718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4C3CE4A5-DC71-78F7-6B1C-24003ACCFF04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F1DEB55-44B9-ACAD-9B64-F1E6A3EA1723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2A7C51-7486-9EBB-5E9E-86E12F23EF05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AAF850-2445-EAC2-3EAE-6645ED4B7E60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6B2E243-1D6E-7EA6-2DE1-56850BCFCF7E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840E26-0D5D-1194-0819-65F70C763066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덱을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3200" b="1" dirty="0" err="1">
                <a:solidFill>
                  <a:schemeClr val="accent5">
                    <a:lumMod val="75000"/>
                  </a:schemeClr>
                </a:solidFill>
              </a:rPr>
              <a:t>사용할때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주의점</a:t>
            </a:r>
            <a:endParaRPr lang="en-US" altLang="ko-KR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03862-5E1E-6555-99F3-956CB40C30C3}"/>
              </a:ext>
            </a:extLst>
          </p:cNvPr>
          <p:cNvSpPr txBox="1"/>
          <p:nvPr/>
        </p:nvSpPr>
        <p:spPr>
          <a:xfrm>
            <a:off x="12052747" y="4737971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0F1D2-B14F-8175-A004-0A9D00691149}"/>
              </a:ext>
            </a:extLst>
          </p:cNvPr>
          <p:cNvSpPr txBox="1"/>
          <p:nvPr/>
        </p:nvSpPr>
        <p:spPr>
          <a:xfrm>
            <a:off x="13119547" y="5805574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C7AE40-310E-F009-3ED1-AFD876A0D66A}"/>
              </a:ext>
            </a:extLst>
          </p:cNvPr>
          <p:cNvSpPr txBox="1"/>
          <p:nvPr/>
        </p:nvSpPr>
        <p:spPr>
          <a:xfrm>
            <a:off x="14604611" y="5812077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98A321-204E-EDA1-46EC-5EA635BB4BBE}"/>
              </a:ext>
            </a:extLst>
          </p:cNvPr>
          <p:cNvCxnSpPr>
            <a:cxnSpLocks/>
          </p:cNvCxnSpPr>
          <p:nvPr/>
        </p:nvCxnSpPr>
        <p:spPr>
          <a:xfrm flipH="1">
            <a:off x="15086322" y="668706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448E83-E554-3778-1938-7FF4C195DA67}"/>
              </a:ext>
            </a:extLst>
          </p:cNvPr>
          <p:cNvSpPr txBox="1"/>
          <p:nvPr/>
        </p:nvSpPr>
        <p:spPr>
          <a:xfrm>
            <a:off x="14604611" y="7761015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26F4B1E-0AD1-2464-10F5-062098391EA6}"/>
              </a:ext>
            </a:extLst>
          </p:cNvPr>
          <p:cNvCxnSpPr>
            <a:cxnSpLocks/>
          </p:cNvCxnSpPr>
          <p:nvPr/>
        </p:nvCxnSpPr>
        <p:spPr>
          <a:xfrm flipH="1">
            <a:off x="12684207" y="6696611"/>
            <a:ext cx="379445" cy="1064404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6B23361-2AE6-B865-7AA6-A55F81073F6D}"/>
              </a:ext>
            </a:extLst>
          </p:cNvPr>
          <p:cNvSpPr txBox="1"/>
          <p:nvPr/>
        </p:nvSpPr>
        <p:spPr>
          <a:xfrm>
            <a:off x="12201472" y="7783180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45430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/>
      <p:bldP spid="14" grpId="0"/>
      <p:bldP spid="13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E4173-4D4B-8077-CFD3-B736EE446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503B0F3-E9BD-03DD-CA0C-FABB50B2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원형 배열 다루는 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B552A61-781F-FC08-FD5B-1E86F34A23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6E6D773-A1C6-6557-4FC0-6E7B7C2818A6}"/>
              </a:ext>
            </a:extLst>
          </p:cNvPr>
          <p:cNvGrpSpPr/>
          <p:nvPr/>
        </p:nvGrpSpPr>
        <p:grpSpPr>
          <a:xfrm>
            <a:off x="12150557" y="1102308"/>
            <a:ext cx="4892843" cy="4778203"/>
            <a:chOff x="11677314" y="902039"/>
            <a:chExt cx="4892843" cy="4778203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F086CFB8-97F8-B033-71D4-338887DC545E}"/>
                </a:ext>
              </a:extLst>
            </p:cNvPr>
            <p:cNvCxnSpPr>
              <a:cxnSpLocks/>
              <a:stCxn id="7" idx="7"/>
              <a:endCxn id="7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62E25E4-DF60-8C15-5670-71BA8C6CACB2}"/>
                </a:ext>
              </a:extLst>
            </p:cNvPr>
            <p:cNvCxnSpPr>
              <a:cxnSpLocks/>
              <a:stCxn id="7" idx="6"/>
              <a:endCxn id="7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0AF2A8E-C953-ED1F-E38E-673C802B792C}"/>
                </a:ext>
              </a:extLst>
            </p:cNvPr>
            <p:cNvCxnSpPr>
              <a:cxnSpLocks/>
              <a:stCxn id="7" idx="5"/>
              <a:endCxn id="7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E93032D-46A1-8E28-EF64-B9067E0BD72F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715087B-273B-9B71-7361-5121E7D900DF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77D630D-E76B-2C20-AD53-BD51F245C1E7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943A0C5-802D-79C8-B2FA-853C5B1ECB0C}"/>
              </a:ext>
            </a:extLst>
          </p:cNvPr>
          <p:cNvSpPr txBox="1"/>
          <p:nvPr/>
        </p:nvSpPr>
        <p:spPr>
          <a:xfrm>
            <a:off x="13353114" y="5897895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CEB0C-2911-54B5-24E9-C9448D68B8BA}"/>
              </a:ext>
            </a:extLst>
          </p:cNvPr>
          <p:cNvSpPr txBox="1"/>
          <p:nvPr/>
        </p:nvSpPr>
        <p:spPr>
          <a:xfrm>
            <a:off x="11726473" y="4224295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F23EE-F25E-82FC-DCA7-CC46762CAEB0}"/>
              </a:ext>
            </a:extLst>
          </p:cNvPr>
          <p:cNvSpPr txBox="1"/>
          <p:nvPr/>
        </p:nvSpPr>
        <p:spPr>
          <a:xfrm>
            <a:off x="11726473" y="2294212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D421F-D9A5-A950-757B-30FEF10E8DBD}"/>
              </a:ext>
            </a:extLst>
          </p:cNvPr>
          <p:cNvSpPr txBox="1"/>
          <p:nvPr/>
        </p:nvSpPr>
        <p:spPr>
          <a:xfrm>
            <a:off x="13449765" y="631951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07CCA-092D-B96B-A86D-C1DB517E5210}"/>
              </a:ext>
            </a:extLst>
          </p:cNvPr>
          <p:cNvSpPr txBox="1"/>
          <p:nvPr/>
        </p:nvSpPr>
        <p:spPr>
          <a:xfrm>
            <a:off x="15704928" y="773291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22A1A0-4D22-4F03-7789-FC641E916AD5}"/>
              </a:ext>
            </a:extLst>
          </p:cNvPr>
          <p:cNvSpPr txBox="1"/>
          <p:nvPr/>
        </p:nvSpPr>
        <p:spPr>
          <a:xfrm>
            <a:off x="17183169" y="2280341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00E2D-3433-A601-D7F2-0A6AC633D8D1}"/>
              </a:ext>
            </a:extLst>
          </p:cNvPr>
          <p:cNvSpPr txBox="1"/>
          <p:nvPr/>
        </p:nvSpPr>
        <p:spPr>
          <a:xfrm>
            <a:off x="17286408" y="4449510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2BE93-5813-6C6E-6D3E-B577C1822165}"/>
              </a:ext>
            </a:extLst>
          </p:cNvPr>
          <p:cNvSpPr txBox="1"/>
          <p:nvPr/>
        </p:nvSpPr>
        <p:spPr>
          <a:xfrm>
            <a:off x="15805295" y="5907390"/>
            <a:ext cx="124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B46AA-4619-6B88-8F9C-236C0131650B}"/>
              </a:ext>
            </a:extLst>
          </p:cNvPr>
          <p:cNvSpPr txBox="1"/>
          <p:nvPr/>
        </p:nvSpPr>
        <p:spPr>
          <a:xfrm>
            <a:off x="155260" y="1736513"/>
            <a:ext cx="1101991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모두가 알다 </a:t>
            </a:r>
            <a:r>
              <a:rPr lang="ko-KR" altLang="en-US" sz="2000" b="1" dirty="0" err="1">
                <a:solidFill>
                  <a:srgbClr val="0070C0"/>
                </a:solidFill>
              </a:rPr>
              <a:t>싶이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원형 배열이라는 구조는 우리가 편하게 쓰기</a:t>
            </a:r>
            <a:r>
              <a:rPr lang="en-US" altLang="ko-KR" sz="2000" b="1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위해서 만들어낸 환상의 배열이다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ko-KR" altLang="en-US" sz="2000" b="1" dirty="0">
                <a:solidFill>
                  <a:srgbClr val="0070C0"/>
                </a:solidFill>
              </a:rPr>
              <a:t>우리의 환상으로 만들어 냈지만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실제로 많은 부분에서 원형 배열을 이용하곤 한다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rgbClr val="0070C0"/>
                </a:solidFill>
              </a:rPr>
              <a:t>어떻게 구현할까</a:t>
            </a:r>
            <a:r>
              <a:rPr lang="en-US" altLang="ko-KR" sz="2000" b="1" dirty="0">
                <a:solidFill>
                  <a:srgbClr val="0070C0"/>
                </a:solidFill>
              </a:rPr>
              <a:t>?</a:t>
            </a:r>
            <a:r>
              <a:rPr lang="ko-KR" altLang="en-US" sz="2000" b="1" dirty="0">
                <a:solidFill>
                  <a:srgbClr val="0070C0"/>
                </a:solidFill>
              </a:rPr>
              <a:t>  </a:t>
            </a:r>
            <a:endParaRPr lang="en-US" altLang="ko-KR" sz="2000" b="1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4783DC-E28D-4A9F-01FF-3A504AE77879}"/>
              </a:ext>
            </a:extLst>
          </p:cNvPr>
          <p:cNvSpPr txBox="1"/>
          <p:nvPr/>
        </p:nvSpPr>
        <p:spPr>
          <a:xfrm>
            <a:off x="155261" y="3326125"/>
            <a:ext cx="1101991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나머지 연산 이용하기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배열의 최대 크기를 이용한 나머지 연산으로 끝에서 처음으로 가는 구조를 만들 수 있다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!</a:t>
            </a:r>
          </a:p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오른쪽의 원형 배열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큐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를 예시로 들자면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, 7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에서 한 칸 더 가면 원래 배열에선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8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이지만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</a:p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배열의 사이즈인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8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만큼 나눠주게 된다면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0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으로 다시 돌아온다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!</a:t>
            </a:r>
          </a:p>
          <a:p>
            <a:endParaRPr lang="en-US" altLang="ko-KR" sz="2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ex) (7 + 1) % 8 = 0 | </a:t>
            </a:r>
            <a:r>
              <a:rPr lang="en-US" altLang="ko-KR" sz="2000" b="1" dirty="0">
                <a:solidFill>
                  <a:srgbClr val="FF0000"/>
                </a:solidFill>
              </a:rPr>
              <a:t>pos = (cur + 1) %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A55630-A77A-8C20-3A69-A7F642F19308}"/>
              </a:ext>
            </a:extLst>
          </p:cNvPr>
          <p:cNvSpPr txBox="1"/>
          <p:nvPr/>
        </p:nvSpPr>
        <p:spPr>
          <a:xfrm>
            <a:off x="155260" y="5698175"/>
            <a:ext cx="110199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그럼 반대 방향으로 돌아가는 것도 유효할까</a:t>
            </a:r>
            <a:r>
              <a:rPr lang="en-US" altLang="ko-KR" sz="2000" b="1" dirty="0">
                <a:solidFill>
                  <a:srgbClr val="FF0000"/>
                </a:solidFill>
              </a:rPr>
              <a:t>?</a:t>
            </a: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아쉽지만 반대로 </a:t>
            </a:r>
            <a:r>
              <a:rPr lang="ko-KR" altLang="en-US" sz="2000" b="1" dirty="0" err="1">
                <a:solidFill>
                  <a:schemeClr val="tx1">
                    <a:lumMod val="50000"/>
                  </a:schemeClr>
                </a:solidFill>
              </a:rPr>
              <a:t>돌아가는건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 조금 더 정밀한 조정이 필요하다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가령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현재 인덱스가 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0(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처음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이고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, 7(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끝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으로 돌아가고자 한다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여기서 한 칸 뒤로 가는 순간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(0 -1) % 8 = -1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이 되어버려서 음수 값이 되어버린다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나머지 연산에서는 이런 경우를 방지하기 위해서 제수를 더하고 나머지 연산을 하는 형태를 다룬다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  <a:p>
            <a:endParaRPr lang="en-US" altLang="ko-KR" sz="2000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ex) (0 – 1 + 8) % 8 = 7 | </a:t>
            </a:r>
            <a:r>
              <a:rPr lang="en-US" altLang="ko-KR" sz="2000" b="1" dirty="0">
                <a:solidFill>
                  <a:srgbClr val="FF0000"/>
                </a:solidFill>
              </a:rPr>
              <a:t>pos = (cur – 1 + SIZE) % SIZE</a:t>
            </a:r>
            <a:endParaRPr lang="en-US" altLang="ko-KR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ED4F84-A096-7C11-6E16-47C97E319000}"/>
              </a:ext>
            </a:extLst>
          </p:cNvPr>
          <p:cNvSpPr txBox="1"/>
          <p:nvPr/>
        </p:nvSpPr>
        <p:spPr>
          <a:xfrm>
            <a:off x="237322" y="8738397"/>
            <a:ext cx="16392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* </a:t>
            </a:r>
            <a:r>
              <a:rPr lang="ko-KR" altLang="en-US" sz="2000" b="1" dirty="0">
                <a:solidFill>
                  <a:srgbClr val="FF0000"/>
                </a:solidFill>
              </a:rPr>
              <a:t>원형 배열을 사용하기 위해선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배열을 </a:t>
            </a:r>
            <a:r>
              <a:rPr lang="en-US" altLang="ko-KR" sz="2000" b="1" dirty="0">
                <a:solidFill>
                  <a:srgbClr val="FF0000"/>
                </a:solidFill>
              </a:rPr>
              <a:t>0-based</a:t>
            </a:r>
            <a:r>
              <a:rPr lang="ko-KR" altLang="en-US" sz="2000" b="1" dirty="0">
                <a:solidFill>
                  <a:srgbClr val="FF0000"/>
                </a:solidFill>
              </a:rPr>
              <a:t>로 쓰는 편이 좋다</a:t>
            </a:r>
            <a:r>
              <a:rPr lang="en-US" altLang="ko-KR" sz="2000" b="1" dirty="0">
                <a:solidFill>
                  <a:srgbClr val="FF0000"/>
                </a:solidFill>
              </a:rPr>
              <a:t>. *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ex) 1-based </a:t>
            </a:r>
            <a:r>
              <a:rPr lang="ko-KR" altLang="en-US" sz="2000" b="1" dirty="0">
                <a:solidFill>
                  <a:srgbClr val="FF0000"/>
                </a:solidFill>
              </a:rPr>
              <a:t>배열이고 </a:t>
            </a:r>
            <a:r>
              <a:rPr lang="en-US" altLang="ko-KR" sz="2000" b="1" dirty="0">
                <a:solidFill>
                  <a:srgbClr val="FF0000"/>
                </a:solidFill>
              </a:rPr>
              <a:t>size</a:t>
            </a:r>
            <a:r>
              <a:rPr lang="ko-KR" altLang="en-US" sz="2000" b="1" dirty="0">
                <a:solidFill>
                  <a:srgbClr val="FF0000"/>
                </a:solidFill>
              </a:rPr>
              <a:t>가 </a:t>
            </a:r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ko-KR" altLang="en-US" sz="2000" b="1" dirty="0">
                <a:solidFill>
                  <a:srgbClr val="FF0000"/>
                </a:solidFill>
              </a:rPr>
              <a:t>이며 현재 위치가 </a:t>
            </a:r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r>
              <a:rPr lang="ko-KR" altLang="en-US" sz="2000" b="1" dirty="0" err="1">
                <a:solidFill>
                  <a:srgbClr val="FF0000"/>
                </a:solidFill>
              </a:rPr>
              <a:t>인경우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pos = (3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+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%</a:t>
            </a:r>
            <a:r>
              <a:rPr lang="ko-KR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</a:rPr>
              <a:t>  </a:t>
            </a:r>
            <a:r>
              <a:rPr lang="en-US" altLang="ko-KR" sz="2000" b="1" dirty="0">
                <a:solidFill>
                  <a:srgbClr val="FF0000"/>
                </a:solidFill>
              </a:rPr>
              <a:t>= 0</a:t>
            </a:r>
          </a:p>
          <a:p>
            <a:r>
              <a:rPr lang="ko-KR" altLang="en-US" sz="2000" b="1" dirty="0">
                <a:solidFill>
                  <a:srgbClr val="FF0000"/>
                </a:solidFill>
              </a:rPr>
              <a:t>분명 </a:t>
            </a:r>
            <a:r>
              <a:rPr lang="en-US" altLang="ko-KR" sz="2000" b="1" dirty="0">
                <a:solidFill>
                  <a:srgbClr val="FF0000"/>
                </a:solidFill>
              </a:rPr>
              <a:t>4</a:t>
            </a:r>
            <a:r>
              <a:rPr lang="ko-KR" altLang="en-US" sz="2000" b="1" dirty="0">
                <a:solidFill>
                  <a:srgbClr val="FF0000"/>
                </a:solidFill>
              </a:rPr>
              <a:t>로 가야 하는데 </a:t>
            </a:r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</a:rPr>
              <a:t>으로 돌아와 버린다</a:t>
            </a:r>
            <a:r>
              <a:rPr lang="en-US" altLang="ko-KR" sz="2000" b="1" dirty="0">
                <a:solidFill>
                  <a:srgbClr val="FF0000"/>
                </a:solidFill>
              </a:rPr>
              <a:t>. </a:t>
            </a:r>
            <a:r>
              <a:rPr lang="ko-KR" altLang="en-US" sz="2000" b="1" dirty="0">
                <a:solidFill>
                  <a:srgbClr val="FF0000"/>
                </a:solidFill>
              </a:rPr>
              <a:t>심지어 </a:t>
            </a:r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</a:rPr>
              <a:t>은 유효하지 않은 위치이다</a:t>
            </a:r>
            <a:r>
              <a:rPr lang="en-US" altLang="ko-KR" sz="2000" b="1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2805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큐란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덱이란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원형 배열 다루기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 err="1"/>
              <a:t>큐란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11A57-6AC4-9119-CE72-F34501581E1F}"/>
              </a:ext>
            </a:extLst>
          </p:cNvPr>
          <p:cNvSpPr txBox="1"/>
          <p:nvPr/>
        </p:nvSpPr>
        <p:spPr>
          <a:xfrm>
            <a:off x="1978095" y="1922180"/>
            <a:ext cx="163099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큐</a:t>
            </a:r>
            <a:r>
              <a:rPr lang="en-US" altLang="ko-KR" sz="3200" b="1" dirty="0">
                <a:solidFill>
                  <a:srgbClr val="0070C0"/>
                </a:solidFill>
              </a:rPr>
              <a:t>(Queue)</a:t>
            </a:r>
            <a:r>
              <a:rPr lang="ko-KR" altLang="en-US" sz="3200" b="1" dirty="0">
                <a:solidFill>
                  <a:srgbClr val="0070C0"/>
                </a:solidFill>
              </a:rPr>
              <a:t>는 선입선출</a:t>
            </a:r>
            <a:r>
              <a:rPr lang="en-US" altLang="ko-KR" sz="3200" b="1" dirty="0">
                <a:solidFill>
                  <a:srgbClr val="0070C0"/>
                </a:solidFill>
              </a:rPr>
              <a:t>(First In, First Out, FIFO) </a:t>
            </a:r>
            <a:r>
              <a:rPr lang="ko-KR" altLang="en-US" sz="3200" b="1" dirty="0">
                <a:solidFill>
                  <a:srgbClr val="0070C0"/>
                </a:solidFill>
              </a:rPr>
              <a:t>원칙을 따르는 선형 자료구조이다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선입 선출이란 가장 먼저 추가된 데이터가 가장 먼저 제거되는 구조를 의미한다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큐는 한쪽 끝에서는 데이터를 삽입하고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반대쪽 끝에서는 데이터를 제거할 수 있다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AE070-F400-F860-B891-7E124AA79711}"/>
              </a:ext>
            </a:extLst>
          </p:cNvPr>
          <p:cNvSpPr txBox="1"/>
          <p:nvPr/>
        </p:nvSpPr>
        <p:spPr>
          <a:xfrm>
            <a:off x="1304326" y="8750238"/>
            <a:ext cx="6439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은행에서 먼저 온 사람부터 </a:t>
            </a:r>
            <a:r>
              <a:rPr lang="ko-KR" altLang="en-US" sz="3200" b="1">
                <a:solidFill>
                  <a:schemeClr val="bg2">
                    <a:lumMod val="10000"/>
                  </a:schemeClr>
                </a:solidFill>
              </a:rPr>
              <a:t>업무를 처리하는 걸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상상해보자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95C45-5443-6C08-331C-E71A581EFEC6}"/>
              </a:ext>
            </a:extLst>
          </p:cNvPr>
          <p:cNvSpPr txBox="1"/>
          <p:nvPr/>
        </p:nvSpPr>
        <p:spPr>
          <a:xfrm>
            <a:off x="9993630" y="8741487"/>
            <a:ext cx="6439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주로 운영체제의 스케줄링 기법에서 사용된다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라운드 로빈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" name="Picture 2" descr="Learn how different queue configurations affect wait times.">
            <a:extLst>
              <a:ext uri="{FF2B5EF4-FFF2-40B4-BE49-F238E27FC236}">
                <a16:creationId xmlns:a16="http://schemas.microsoft.com/office/drawing/2014/main" id="{8B6C7939-4FC3-3A56-254B-1281999F6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82" y="4105241"/>
            <a:ext cx="4664576" cy="411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cess Scheduling in Operating System | GATE Notes">
            <a:extLst>
              <a:ext uri="{FF2B5EF4-FFF2-40B4-BE49-F238E27FC236}">
                <a16:creationId xmlns:a16="http://schemas.microsoft.com/office/drawing/2014/main" id="{E31EA46E-E790-D4BF-C44C-61675AE5C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736" y="4929835"/>
            <a:ext cx="714375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139B-99F0-CF6F-524F-3BB7B82E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045F906-09BC-789F-39D1-19F98CF4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덱이</a:t>
            </a:r>
            <a:r>
              <a:rPr kumimoji="1" lang="ko-KR" altLang="en-US" b="1" dirty="0" err="1"/>
              <a:t>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AF5D25-E9E1-7A94-9BB5-F7DA0CA30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0355D-E617-2F20-E4F0-F28A3FEB3264}"/>
              </a:ext>
            </a:extLst>
          </p:cNvPr>
          <p:cNvSpPr txBox="1"/>
          <p:nvPr/>
        </p:nvSpPr>
        <p:spPr>
          <a:xfrm>
            <a:off x="1978095" y="1922180"/>
            <a:ext cx="163099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덱</a:t>
            </a:r>
            <a:r>
              <a:rPr lang="en-US" altLang="ko-KR" sz="3200" b="1" dirty="0">
                <a:solidFill>
                  <a:srgbClr val="0070C0"/>
                </a:solidFill>
              </a:rPr>
              <a:t>(Deque)</a:t>
            </a:r>
            <a:r>
              <a:rPr lang="ko-KR" altLang="en-US" sz="3200" b="1" dirty="0">
                <a:solidFill>
                  <a:srgbClr val="0070C0"/>
                </a:solidFill>
              </a:rPr>
              <a:t>은 양방향 큐</a:t>
            </a:r>
            <a:r>
              <a:rPr lang="en-US" altLang="ko-KR" sz="3200" b="1" dirty="0">
                <a:solidFill>
                  <a:srgbClr val="0070C0"/>
                </a:solidFill>
              </a:rPr>
              <a:t>(Double-Ended Queue)</a:t>
            </a:r>
            <a:r>
              <a:rPr lang="ko-KR" altLang="en-US" sz="3200" b="1" dirty="0">
                <a:solidFill>
                  <a:srgbClr val="0070C0"/>
                </a:solidFill>
              </a:rPr>
              <a:t>로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양쪽 끝에서 데이터를 삽입하거나 제거할 수 있는 선형 자료구조이다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 err="1">
                <a:solidFill>
                  <a:srgbClr val="0070C0"/>
                </a:solidFill>
              </a:rPr>
              <a:t>덱은</a:t>
            </a:r>
            <a:r>
              <a:rPr lang="ko-KR" altLang="en-US" sz="3200" b="1" dirty="0">
                <a:solidFill>
                  <a:srgbClr val="0070C0"/>
                </a:solidFill>
              </a:rPr>
              <a:t> 데이터의 삽입과 제거가 앞쪽과 뒤쪽 양쪽 끝에서 모두 가능하다는 점에서 큐나 스택보다 유연하다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3" name="Picture 4" descr="Crocus">
            <a:extLst>
              <a:ext uri="{FF2B5EF4-FFF2-40B4-BE49-F238E27FC236}">
                <a16:creationId xmlns:a16="http://schemas.microsoft.com/office/drawing/2014/main" id="{E6AB2E75-DFF3-647B-E263-0B5F6D80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968" y="3415732"/>
            <a:ext cx="4637170" cy="533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스택 - 위키백과, 우리 모두의 백과사전">
            <a:extLst>
              <a:ext uri="{FF2B5EF4-FFF2-40B4-BE49-F238E27FC236}">
                <a16:creationId xmlns:a16="http://schemas.microsoft.com/office/drawing/2014/main" id="{157D818E-22E5-6213-E913-07F44B693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009" y="4138001"/>
            <a:ext cx="5405718" cy="389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562037-4DB3-66D4-9F73-130AF1D62DA8}"/>
              </a:ext>
            </a:extLst>
          </p:cNvPr>
          <p:cNvSpPr txBox="1"/>
          <p:nvPr/>
        </p:nvSpPr>
        <p:spPr>
          <a:xfrm>
            <a:off x="7090010" y="8454581"/>
            <a:ext cx="643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Queue + Stack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= Deque!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7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27D87-195F-22AB-956A-F88F3AB8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12C0211-6257-F51B-6D0E-C97D0EFE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8E6FB46-A558-B708-3239-2CA83C0F9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5ED4-2AAB-641A-DA3F-63E699F48562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큐는 주로 배열을 통해 구현하게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앞 원소와 제일 뒤 원소를 가리키는 포인터도 따로 두는데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front, 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라고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포인터를 모두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초기화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큐가 비었다는 것을 의미하기 위해서이다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D3908C-B41D-D896-6F47-F8ADD85DC98B}"/>
              </a:ext>
            </a:extLst>
          </p:cNvPr>
          <p:cNvGrpSpPr/>
          <p:nvPr/>
        </p:nvGrpSpPr>
        <p:grpSpPr>
          <a:xfrm>
            <a:off x="11677314" y="15624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45E0AB4-DFC9-F94A-066B-246FDEAE84A9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09DE849-46AF-CDA9-6739-B000DF641642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BC2582BB-31EF-F163-0FB1-5ADB11F19410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3264BFB-1A45-917C-5478-2EF26572A9B8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EDD029A-EA3A-45F4-43D3-499B13838015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AB7AD4B-6EAA-AFC5-7551-F8E7F6617638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A188FD-ED5C-6C29-869F-EF7ECD05E84B}"/>
              </a:ext>
            </a:extLst>
          </p:cNvPr>
          <p:cNvCxnSpPr>
            <a:cxnSpLocks/>
          </p:cNvCxnSpPr>
          <p:nvPr/>
        </p:nvCxnSpPr>
        <p:spPr>
          <a:xfrm flipH="1">
            <a:off x="12581681" y="600821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197F6DD-0AE4-203A-1541-706616E38A7B}"/>
              </a:ext>
            </a:extLst>
          </p:cNvPr>
          <p:cNvCxnSpPr>
            <a:cxnSpLocks/>
          </p:cNvCxnSpPr>
          <p:nvPr/>
        </p:nvCxnSpPr>
        <p:spPr>
          <a:xfrm>
            <a:off x="13712958" y="6449803"/>
            <a:ext cx="0" cy="105945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D16B476-40C7-26F2-3D42-8CCFE118D2A2}"/>
              </a:ext>
            </a:extLst>
          </p:cNvPr>
          <p:cNvSpPr txBox="1"/>
          <p:nvPr/>
        </p:nvSpPr>
        <p:spPr>
          <a:xfrm>
            <a:off x="12069355" y="721686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BAF26A-2D57-98EC-61E6-4EF33427C976}"/>
              </a:ext>
            </a:extLst>
          </p:cNvPr>
          <p:cNvSpPr txBox="1"/>
          <p:nvPr/>
        </p:nvSpPr>
        <p:spPr>
          <a:xfrm>
            <a:off x="13313218" y="744880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</p:spTree>
    <p:extLst>
      <p:ext uri="{BB962C8B-B14F-4D97-AF65-F5344CB8AC3E}">
        <p14:creationId xmlns:p14="http://schemas.microsoft.com/office/powerpoint/2010/main" val="38108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4778-7797-DEEA-C151-DDEB9BFF9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10EF0E0-A204-9231-D61A-8C285739D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39BA0E4-BE09-E6A5-0DED-0A55243D4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18475-CE9C-C3DD-E3F6-D5CB728CF180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0, 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큐가 비었다는 걸 알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’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하나 늘리고 그곳에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집어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E9D6241-F000-8E8A-F92D-5590F53558E5}"/>
              </a:ext>
            </a:extLst>
          </p:cNvPr>
          <p:cNvGrpSpPr/>
          <p:nvPr/>
        </p:nvGrpSpPr>
        <p:grpSpPr>
          <a:xfrm>
            <a:off x="11677314" y="19815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29127FF-093E-9D95-B47A-B49C85175908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D99107C-31C4-7385-81D8-BC6EA4C612CA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980C271-A5CE-C9A8-14F5-51234410BFF2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FCDC541-6FCB-32E1-69A4-97F51535956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8E87CF9-5CF4-3C0A-A0DA-562C25E8349D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76E94E-EBFC-4256-5002-EEAB50D2A515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7A457A1-D025-9AD6-FAC4-E3A91290CE0C}"/>
              </a:ext>
            </a:extLst>
          </p:cNvPr>
          <p:cNvCxnSpPr>
            <a:cxnSpLocks/>
          </p:cNvCxnSpPr>
          <p:nvPr/>
        </p:nvCxnSpPr>
        <p:spPr>
          <a:xfrm flipH="1">
            <a:off x="12581681" y="642731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872955F-BBD3-C6B8-48F0-DD53176FCA41}"/>
              </a:ext>
            </a:extLst>
          </p:cNvPr>
          <p:cNvCxnSpPr>
            <a:cxnSpLocks/>
          </p:cNvCxnSpPr>
          <p:nvPr/>
        </p:nvCxnSpPr>
        <p:spPr>
          <a:xfrm flipH="1">
            <a:off x="10845800" y="5272804"/>
            <a:ext cx="891758" cy="51760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C2D618-CF9B-E166-01F5-7C03EDBFF05A}"/>
              </a:ext>
            </a:extLst>
          </p:cNvPr>
          <p:cNvSpPr txBox="1"/>
          <p:nvPr/>
        </p:nvSpPr>
        <p:spPr>
          <a:xfrm>
            <a:off x="12069355" y="763596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267B0-C028-130C-4CDE-F3C98AEDCC04}"/>
              </a:ext>
            </a:extLst>
          </p:cNvPr>
          <p:cNvSpPr txBox="1"/>
          <p:nvPr/>
        </p:nvSpPr>
        <p:spPr>
          <a:xfrm>
            <a:off x="9897013" y="557715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D64C6-0A8E-DBC8-B5DA-FC7ED5F41CC9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BCF3C-F674-675D-2A8B-C1365AEB51AD}"/>
              </a:ext>
            </a:extLst>
          </p:cNvPr>
          <p:cNvSpPr txBox="1"/>
          <p:nvPr/>
        </p:nvSpPr>
        <p:spPr>
          <a:xfrm>
            <a:off x="12152635" y="478813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2151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30" grpId="0"/>
      <p:bldP spid="2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5AC14-4EA6-BE30-FE17-6BE1FEFC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90B73C1-15D3-D4F7-3304-6873365E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0C3CB47-37A1-C55E-1A6C-0B3BE9052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39E4F-FBF7-67F3-84D9-254F69974A77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rear + 1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아니므로 큐가 가득 차지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empty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full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’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하나 늘리고 그곳에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집어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CF3470-7906-8AD5-F8F3-BDF7DE4E3D07}"/>
              </a:ext>
            </a:extLst>
          </p:cNvPr>
          <p:cNvGrpSpPr/>
          <p:nvPr/>
        </p:nvGrpSpPr>
        <p:grpSpPr>
          <a:xfrm>
            <a:off x="11677314" y="19053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F7D0EB9-528D-0C15-86A9-6FF3E22BBFAE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01942E9A-F6CC-8CCD-2933-6B71C0FEB66D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32BDFF7-2216-5C8F-A829-75A87F038BFC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6F60638-435F-313D-1120-46C08F1E2807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12162B6-769C-61BF-35A1-8C2F3ADDE98F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9CD8DE2-C1AF-9054-0701-A4F53A29D95F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DB30466-AA5B-1E3F-FEAF-C7003B3DB207}"/>
              </a:ext>
            </a:extLst>
          </p:cNvPr>
          <p:cNvCxnSpPr>
            <a:cxnSpLocks/>
          </p:cNvCxnSpPr>
          <p:nvPr/>
        </p:nvCxnSpPr>
        <p:spPr>
          <a:xfrm flipH="1">
            <a:off x="12581681" y="6351119"/>
            <a:ext cx="20706" cy="111827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57FE61-5262-B798-AA37-3DE119812ADB}"/>
              </a:ext>
            </a:extLst>
          </p:cNvPr>
          <p:cNvSpPr txBox="1"/>
          <p:nvPr/>
        </p:nvSpPr>
        <p:spPr>
          <a:xfrm>
            <a:off x="12069355" y="755976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C8A6C-C59B-BB40-7736-D6A78D64F5A8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12BD6B-1D1F-8DDD-905C-06AEE42C20B2}"/>
              </a:ext>
            </a:extLst>
          </p:cNvPr>
          <p:cNvSpPr txBox="1"/>
          <p:nvPr/>
        </p:nvSpPr>
        <p:spPr>
          <a:xfrm>
            <a:off x="12152635" y="471193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BD4D1E2-42DA-23B2-DB2D-1AF06811CA29}"/>
              </a:ext>
            </a:extLst>
          </p:cNvPr>
          <p:cNvCxnSpPr>
            <a:cxnSpLocks/>
          </p:cNvCxnSpPr>
          <p:nvPr/>
        </p:nvCxnSpPr>
        <p:spPr>
          <a:xfrm flipH="1" flipV="1">
            <a:off x="10616956" y="2922128"/>
            <a:ext cx="1016224" cy="4055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A39AC5-5C92-7ABB-3B03-55DDD59F79F7}"/>
              </a:ext>
            </a:extLst>
          </p:cNvPr>
          <p:cNvSpPr txBox="1"/>
          <p:nvPr/>
        </p:nvSpPr>
        <p:spPr>
          <a:xfrm>
            <a:off x="9568510" y="2473228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B3192B-A510-FD6D-BC99-B23216B167B6}"/>
              </a:ext>
            </a:extLst>
          </p:cNvPr>
          <p:cNvSpPr txBox="1"/>
          <p:nvPr/>
        </p:nvSpPr>
        <p:spPr>
          <a:xfrm>
            <a:off x="12069355" y="323258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748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2" grpId="0"/>
      <p:bldP spid="7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7A27-5775-1F50-C479-DD17A100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7E1F906-E5D9-9D2D-C8C4-BD9B645E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220E692-B36A-CB36-5C73-DC4D45E6B5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0E716-42EA-A68E-8A9E-F162594F7584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큐에서 제일 앞에 있는 원소를 지우는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다르므로 큐가 비지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(2 , 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늘린다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스택과 같이 실제로 지우진 않지만 포인터로 지워졌다고 표현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AB5792-FE75-FADE-6973-08EDB31A541C}"/>
              </a:ext>
            </a:extLst>
          </p:cNvPr>
          <p:cNvGrpSpPr/>
          <p:nvPr/>
        </p:nvGrpSpPr>
        <p:grpSpPr>
          <a:xfrm>
            <a:off x="11677314" y="19053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EF79B0D-5877-3A96-9683-101BB7013393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7D6D2DAE-81CF-DB4C-C0F9-172708145D32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55BA760-E96C-CCA5-BB5A-54BF7C7E3650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25A376A-4618-50ED-647B-73AAA72851EE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27C9466-7834-4846-582E-C27239DBBD48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36468E5-C614-FF1F-6E5A-FE382F7D70C8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7A6347E-4D9E-9027-0379-FA51708CA5A6}"/>
              </a:ext>
            </a:extLst>
          </p:cNvPr>
          <p:cNvCxnSpPr>
            <a:cxnSpLocks/>
          </p:cNvCxnSpPr>
          <p:nvPr/>
        </p:nvCxnSpPr>
        <p:spPr>
          <a:xfrm flipH="1">
            <a:off x="10802020" y="5424652"/>
            <a:ext cx="831160" cy="511799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90310B2-1878-F597-409D-5677291D0940}"/>
              </a:ext>
            </a:extLst>
          </p:cNvPr>
          <p:cNvSpPr txBox="1"/>
          <p:nvPr/>
        </p:nvSpPr>
        <p:spPr>
          <a:xfrm>
            <a:off x="9649270" y="5722320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91A25-3A60-7C4D-A6BE-63F65270EA06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77032-3457-B0EA-D11D-6F2898974432}"/>
              </a:ext>
            </a:extLst>
          </p:cNvPr>
          <p:cNvSpPr txBox="1"/>
          <p:nvPr/>
        </p:nvSpPr>
        <p:spPr>
          <a:xfrm>
            <a:off x="12152635" y="471193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276F514-687C-EC2E-97F0-77C049CD4B14}"/>
              </a:ext>
            </a:extLst>
          </p:cNvPr>
          <p:cNvCxnSpPr>
            <a:cxnSpLocks/>
          </p:cNvCxnSpPr>
          <p:nvPr/>
        </p:nvCxnSpPr>
        <p:spPr>
          <a:xfrm flipH="1" flipV="1">
            <a:off x="10616956" y="2922128"/>
            <a:ext cx="1016224" cy="4055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75330B-8762-0949-B9B6-094594D834ED}"/>
              </a:ext>
            </a:extLst>
          </p:cNvPr>
          <p:cNvSpPr txBox="1"/>
          <p:nvPr/>
        </p:nvSpPr>
        <p:spPr>
          <a:xfrm>
            <a:off x="9568510" y="2473228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4BDE5-D50E-C1C8-00B4-3F89113CF024}"/>
              </a:ext>
            </a:extLst>
          </p:cNvPr>
          <p:cNvSpPr txBox="1"/>
          <p:nvPr/>
        </p:nvSpPr>
        <p:spPr>
          <a:xfrm>
            <a:off x="12069355" y="323258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99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2" grpId="0"/>
      <p:bldP spid="7" grpId="0"/>
      <p:bldP spid="8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EA340-F586-D476-6561-58798E82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8200B80-D0D1-B2D2-2BE0-1B489665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/>
              <a:t>큐</a:t>
            </a:r>
            <a:r>
              <a:rPr kumimoji="1" lang="ko-KR" altLang="en-US" b="1"/>
              <a:t>의 </a:t>
            </a:r>
            <a:r>
              <a:rPr kumimoji="1" lang="ko-KR" altLang="en-US" b="1" dirty="0"/>
              <a:t>사용법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C919DDE-9875-91C9-A783-99AD4657B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DB8FB-4986-FAD0-163D-81AE7D4C9DA8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큐에서 제일 앞에 있는 원소를 지우는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다르므로 큐가 비지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(2 , 1)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늘린다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스택과 같이 실제로 지우진 않지만 포인터로 지워졌다고 표현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C69EE89-65BF-1D40-2525-FB4C63541B33}"/>
              </a:ext>
            </a:extLst>
          </p:cNvPr>
          <p:cNvGrpSpPr/>
          <p:nvPr/>
        </p:nvGrpSpPr>
        <p:grpSpPr>
          <a:xfrm>
            <a:off x="11677314" y="1905339"/>
            <a:ext cx="4892843" cy="4778203"/>
            <a:chOff x="11677314" y="902039"/>
            <a:chExt cx="4892843" cy="4778203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4F1D6A7-4974-E8E6-3ED9-C7B122C4F570}"/>
                </a:ext>
              </a:extLst>
            </p:cNvPr>
            <p:cNvCxnSpPr>
              <a:cxnSpLocks/>
              <a:stCxn id="3" idx="7"/>
              <a:endCxn id="3" idx="3"/>
            </p:cNvCxnSpPr>
            <p:nvPr/>
          </p:nvCxnSpPr>
          <p:spPr>
            <a:xfrm flipH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FD74FB79-1012-B97E-A5F3-18BB2B989350}"/>
                </a:ext>
              </a:extLst>
            </p:cNvPr>
            <p:cNvCxnSpPr>
              <a:cxnSpLocks/>
              <a:stCxn id="3" idx="6"/>
              <a:endCxn id="3" idx="2"/>
            </p:cNvCxnSpPr>
            <p:nvPr/>
          </p:nvCxnSpPr>
          <p:spPr>
            <a:xfrm flipH="1">
              <a:off x="11677314" y="3291141"/>
              <a:ext cx="4892843" cy="0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7022D64-A128-AE31-E696-C2851B6B19FB}"/>
                </a:ext>
              </a:extLst>
            </p:cNvPr>
            <p:cNvCxnSpPr>
              <a:cxnSpLocks/>
              <a:stCxn id="3" idx="5"/>
              <a:endCxn id="3" idx="1"/>
            </p:cNvCxnSpPr>
            <p:nvPr/>
          </p:nvCxnSpPr>
          <p:spPr>
            <a:xfrm flipH="1" flipV="1">
              <a:off x="12393854" y="1601791"/>
              <a:ext cx="3459763" cy="3378699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8A464E9-5CD2-A3EE-4F33-84A570B8D9E5}"/>
                </a:ext>
              </a:extLst>
            </p:cNvPr>
            <p:cNvCxnSpPr>
              <a:stCxn id="3" idx="0"/>
              <a:endCxn id="3" idx="4"/>
            </p:cNvCxnSpPr>
            <p:nvPr/>
          </p:nvCxnSpPr>
          <p:spPr>
            <a:xfrm>
              <a:off x="14123736" y="902039"/>
              <a:ext cx="0" cy="4778203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B31476B-6708-F7D5-1F49-BCE3561FF1B2}"/>
                </a:ext>
              </a:extLst>
            </p:cNvPr>
            <p:cNvSpPr/>
            <p:nvPr/>
          </p:nvSpPr>
          <p:spPr>
            <a:xfrm>
              <a:off x="11677314" y="902039"/>
              <a:ext cx="4892843" cy="4778203"/>
            </a:xfrm>
            <a:prstGeom prst="ellipse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85849D4-EC78-61D6-C0EA-1DA8B4166C67}"/>
                </a:ext>
              </a:extLst>
            </p:cNvPr>
            <p:cNvSpPr/>
            <p:nvPr/>
          </p:nvSpPr>
          <p:spPr>
            <a:xfrm>
              <a:off x="12740102" y="1911559"/>
              <a:ext cx="2767265" cy="279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AF3D29A-5110-07AB-FEE9-B1FB53E1DEDB}"/>
              </a:ext>
            </a:extLst>
          </p:cNvPr>
          <p:cNvCxnSpPr>
            <a:cxnSpLocks/>
          </p:cNvCxnSpPr>
          <p:nvPr/>
        </p:nvCxnSpPr>
        <p:spPr>
          <a:xfrm flipH="1">
            <a:off x="10557085" y="3688433"/>
            <a:ext cx="970731" cy="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9D5179-5680-DD0F-6D25-54607BDADC90}"/>
              </a:ext>
            </a:extLst>
          </p:cNvPr>
          <p:cNvSpPr txBox="1"/>
          <p:nvPr/>
        </p:nvSpPr>
        <p:spPr>
          <a:xfrm>
            <a:off x="9373093" y="3384309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front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68F91A-B922-4985-F438-291456C07344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79316-6E26-30A2-F90F-4ED50A167D1D}"/>
              </a:ext>
            </a:extLst>
          </p:cNvPr>
          <p:cNvSpPr txBox="1"/>
          <p:nvPr/>
        </p:nvSpPr>
        <p:spPr>
          <a:xfrm>
            <a:off x="12152635" y="471193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A912002-04A4-9461-1F91-7EF25A3707BA}"/>
              </a:ext>
            </a:extLst>
          </p:cNvPr>
          <p:cNvCxnSpPr>
            <a:cxnSpLocks/>
          </p:cNvCxnSpPr>
          <p:nvPr/>
        </p:nvCxnSpPr>
        <p:spPr>
          <a:xfrm flipH="1" flipV="1">
            <a:off x="10616956" y="2922128"/>
            <a:ext cx="1016224" cy="4055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E7B1BE-CF19-A874-A48F-2421FE02B864}"/>
              </a:ext>
            </a:extLst>
          </p:cNvPr>
          <p:cNvSpPr txBox="1"/>
          <p:nvPr/>
        </p:nvSpPr>
        <p:spPr>
          <a:xfrm>
            <a:off x="9568510" y="2473228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7B555-F6DC-B8CF-AF98-0BA7190EA441}"/>
              </a:ext>
            </a:extLst>
          </p:cNvPr>
          <p:cNvSpPr txBox="1"/>
          <p:nvPr/>
        </p:nvSpPr>
        <p:spPr>
          <a:xfrm>
            <a:off x="12069355" y="3232586"/>
            <a:ext cx="1243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726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/>
      <p:bldP spid="2" grpId="0"/>
      <p:bldP spid="7" grpId="0"/>
      <p:bldP spid="8" grpId="0"/>
      <p:bldP spid="14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2720</TotalTime>
  <Words>1102</Words>
  <Application>Microsoft Office PowerPoint</Application>
  <PresentationFormat>사용자 지정</PresentationFormat>
  <Paragraphs>213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큐,덱</vt:lpstr>
      <vt:lpstr>목차</vt:lpstr>
      <vt:lpstr>큐란?</vt:lpstr>
      <vt:lpstr>덱이란?</vt:lpstr>
      <vt:lpstr>큐의 사용법</vt:lpstr>
      <vt:lpstr>큐의 사용법</vt:lpstr>
      <vt:lpstr>큐의 사용법</vt:lpstr>
      <vt:lpstr>큐의 사용법</vt:lpstr>
      <vt:lpstr>큐의 사용법</vt:lpstr>
      <vt:lpstr>큐의 사용법</vt:lpstr>
      <vt:lpstr>큐의 사용법</vt:lpstr>
      <vt:lpstr>덱의 사용법</vt:lpstr>
      <vt:lpstr>덱의 사용법</vt:lpstr>
      <vt:lpstr>덱의 사용법</vt:lpstr>
      <vt:lpstr>덱의 사용법</vt:lpstr>
      <vt:lpstr>덱의 사용법</vt:lpstr>
      <vt:lpstr>덱의 사용법</vt:lpstr>
      <vt:lpstr>덱의 사용법</vt:lpstr>
      <vt:lpstr>원형 배열 다루는 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143</cp:revision>
  <dcterms:created xsi:type="dcterms:W3CDTF">2016-06-18T12:18:23Z</dcterms:created>
  <dcterms:modified xsi:type="dcterms:W3CDTF">2025-01-17T13:17:08Z</dcterms:modified>
</cp:coreProperties>
</file>