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52"/>
  </p:notesMasterIdLst>
  <p:sldIdLst>
    <p:sldId id="260" r:id="rId4"/>
    <p:sldId id="267" r:id="rId5"/>
    <p:sldId id="366" r:id="rId6"/>
    <p:sldId id="498" r:id="rId7"/>
    <p:sldId id="480" r:id="rId8"/>
    <p:sldId id="497" r:id="rId9"/>
    <p:sldId id="500" r:id="rId10"/>
    <p:sldId id="501" r:id="rId11"/>
    <p:sldId id="502" r:id="rId12"/>
    <p:sldId id="503" r:id="rId13"/>
    <p:sldId id="504" r:id="rId14"/>
    <p:sldId id="505" r:id="rId15"/>
    <p:sldId id="506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516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437" r:id="rId40"/>
    <p:sldId id="530" r:id="rId41"/>
    <p:sldId id="531" r:id="rId42"/>
    <p:sldId id="533" r:id="rId43"/>
    <p:sldId id="535" r:id="rId44"/>
    <p:sldId id="536" r:id="rId45"/>
    <p:sldId id="538" r:id="rId46"/>
    <p:sldId id="539" r:id="rId47"/>
    <p:sldId id="544" r:id="rId48"/>
    <p:sldId id="541" r:id="rId49"/>
    <p:sldId id="542" r:id="rId50"/>
    <p:sldId id="543" r:id="rId51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0" y="147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2025/1/25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/>
              <a:t>힙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1E674-66A3-E835-70DB-D77007A1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F486B49-401E-8333-61B4-FEDD76CA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500DCC2-2A66-6434-967D-097D65431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8956468-3C32-AE4F-14C6-3F48640B96A3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2CF2E64-F978-90A9-C678-B8BCDE58C1EF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E43952E-482F-4FE3-1AB8-8469895CE562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17BD41-6299-DFE6-E02B-832CB0DDA4DC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F82BE0-E4EF-38F2-7A8F-2199AEDD2CE6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3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16A3B82-4743-B363-3F45-4EEDDA5E9652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D848CE9-975C-2379-3A18-DAE3F422587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202D35D-6F33-4C62-0088-327AB21AA40B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F73DE3E-FC06-4A41-41A3-32B7A6B028F3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9CDCD95-CC63-B11B-35E9-D9A049A21A21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779A-BF91-26AA-7C9E-F4D3CEE18261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(15, 3) | parent : (1,1)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0A9F05-17C7-D86C-1670-713EB92E523B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(15)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더 작으므로 교체해줄 필요가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원소 삽입으로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046976-3350-4596-F05C-4CF6C659B5F2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B3A90A-3315-5147-3511-4BF27B5EDE6B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CC401-59E4-7C81-DBF5-C5B7812F338B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22" name="그림 2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ADC6827-2670-BC3F-9133-17D5973C6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7" y="2983230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85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6" grpId="0"/>
      <p:bldP spid="15" grpId="0"/>
      <p:bldP spid="17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3D36-F032-B4AD-95F8-7E6BCCBC5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4AEE41C-6DD5-302C-04F2-95365C98C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E88BD37-FAD6-2C03-9092-3DF1B67C86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9D419C0-4E51-5854-AB0F-CDBE9374D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10314"/>
              </p:ext>
            </p:extLst>
          </p:nvPr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61CE7B6-B9DD-52C0-9383-068198AD4F85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3D4567-DD5F-D362-0717-E43D381BABF3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95B9C7-BCC5-6595-731E-913E26B53AC1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9E5652-7BAB-281A-82C0-4422D066AADB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4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4C1ED0F-E112-9504-EC52-48430935B530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4D88757-4120-DC11-7DFE-7D61A7095DC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1B387C4-B3C5-B91A-702C-59A742B602E7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13CDF33-E740-24AB-464F-87DC7A34FF9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930778F-B43F-61B1-0569-B9EA4DD5A61B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D50B7-2670-9A17-E916-26DA8F91BE2E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-3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CED62-6829-A891-949E-3FEAD429C05F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크기를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늘려주고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(size : 4)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그곳에 원소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부모와 값을 비교하면서 위치를 바꿔야 할 수도 있으므로 확인 작업을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B2040E-A38F-1EB9-AB46-F0F66835C4B9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9153310-4EAD-D98E-7719-219279E5BD23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-3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503A24-4BDA-07AC-6DAC-1E93D6DB815C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EDE1D0-AF33-A8E2-75A3-6E76A4146707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7AF0E-C12F-B840-F2CB-AB1F3FFAB0CD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7E1B22-0404-BD5C-F667-C9298BBE9B51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28" name="그림 2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C89F90FD-1097-B4C5-EF97-FD2F131A6F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892" y="4231640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3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" grpId="0"/>
      <p:bldP spid="3" grpId="0"/>
      <p:bldP spid="24" grpId="0"/>
      <p:bldP spid="25" grpId="0"/>
      <p:bldP spid="26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A0EEE-DF4A-1390-B525-F7914501F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7B16714-CAFE-B538-EDE7-51E3062F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A46D75B-3FBA-342E-4CC4-290FF61E7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B7841AB-FC95-4079-32E3-8E2FF89CEA3F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A77477E-857F-0368-2B3B-D2A6E0E98FEC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135C9F1-4301-38FC-028A-2178EAA3A295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3DB829-305A-0F2B-862A-102C5495AA1C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73DEE-B293-2E7C-7A81-5F3DD16F21F4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4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2BDB008-6322-F9CE-ADE8-9C7DCF4EC356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A01CAD5-7C7E-F3DE-AAEA-72BC826682E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FB578AFC-BC49-C649-F72F-7EAC3BE63DCD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-3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0092926-E596-4B77-4C60-06E871CEAAD5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CE73546D-CFFA-948D-91D9-8BE7B7B577BA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1294142-9B47-6BE3-A707-BEEFDEE7A858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89F1ACA2-E0A4-3BBF-3846-1F0FB800396F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20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11712-745B-2F3D-C784-265F2403DC9B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(-3, 4) | parent : (20,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3BD97E-F578-8B2C-D450-28E666335931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(-3)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더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교체한다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바뀐 위치에서도 부모의 값을 확인하자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C603F61C-5CB2-3C3E-81A0-3ADE9D4AEC9A}"/>
              </a:ext>
            </a:extLst>
          </p:cNvPr>
          <p:cNvSpPr/>
          <p:nvPr/>
        </p:nvSpPr>
        <p:spPr>
          <a:xfrm rot="3662542">
            <a:off x="2477102" y="3871000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12594C93-56A0-F774-2CDD-EBC0A2DE3F59}"/>
              </a:ext>
            </a:extLst>
          </p:cNvPr>
          <p:cNvSpPr/>
          <p:nvPr/>
        </p:nvSpPr>
        <p:spPr>
          <a:xfrm rot="14532967">
            <a:off x="2245303" y="3683415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E778EC-39E5-4B54-0CAA-A2317BE50311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6F82FB-8E5F-DC4C-691D-E4EF121BE54D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00B1-6561-C250-0DF0-D25011F77EB2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83AFEC-46C4-7328-C845-92221B80E1F6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5E4D1FB-AAE7-273F-DDBA-6D4D0AEC4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91" y="3019331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1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6" grpId="0"/>
      <p:bldP spid="15" grpId="0"/>
      <p:bldP spid="22" grpId="0"/>
      <p:bldP spid="24" grpId="0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43F62-1CDB-8155-5073-3A47AF94A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0247DAE-42F5-BD20-398E-C1630335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7AAE9A3-B844-34F1-4774-0ED1722D7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7B74C7F-13C0-E338-B462-24D9EAD429A4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D0539EF-C471-D393-0AF7-BB065EA15CDC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97E2FE0-239C-C5BF-A4D0-C391947DFF36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48F77-DC86-2956-DF77-E4FE29535049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4324-050F-2407-5C15-337CF0B8DF4A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4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943AB4A-4B66-176F-1F7D-9B7E605E1849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-3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4445ED4-E6E1-E864-9AC5-BA654FF299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4FC12EE-3ABF-6360-5046-1B0F68E3F658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6EF5434-0B52-7209-53CF-7C641605B5FF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283D3838-2091-0FAA-C27C-0FDE72F81C1F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B19B651-CC65-5D20-E710-3831F9A4ACF6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46EC008-F969-CECA-D8CB-7C41888A5186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CAD65-FF32-961D-2A71-DE624F3F51D8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(-3, 2) | parent : 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3F9845-FC5E-72CE-73D6-4253EE6A6281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(-3)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더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교체한다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루트까지 올라갔으니 교환 작업이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39B4629F-2B9D-78F7-ED6E-0F60DE7AB886}"/>
              </a:ext>
            </a:extLst>
          </p:cNvPr>
          <p:cNvSpPr/>
          <p:nvPr/>
        </p:nvSpPr>
        <p:spPr>
          <a:xfrm rot="3662542">
            <a:off x="3155036" y="2702442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D5951995-9DB3-68D8-BD34-74FC2DC78BCF}"/>
              </a:ext>
            </a:extLst>
          </p:cNvPr>
          <p:cNvSpPr/>
          <p:nvPr/>
        </p:nvSpPr>
        <p:spPr>
          <a:xfrm rot="14532967">
            <a:off x="3070746" y="2457452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0604EA-ACF9-291E-8C6B-BD3C7430AB2A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391CD-76FE-38F9-E7B6-6BAADDB58F15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0F9209-6A5A-BD9D-D202-C6EF78B75AB1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557A4B-1ADF-29A0-9405-CA705FC22ECC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24" name="그림 2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0A6F20B-18D4-ADD4-CD09-A128ADF17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50" y="1734820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5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6" grpId="0"/>
      <p:bldP spid="15" grpId="0"/>
      <p:bldP spid="17" grpId="0"/>
      <p:bldP spid="19" grpId="0"/>
      <p:bldP spid="21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830A-296F-0323-2666-5840EC6DB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CBD174E-CB7A-6DBE-BAEA-A9AC57F4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3341C7C-C5DD-6D6B-2D46-8468B1AFDC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7DED475-E1EA-0EE6-38AF-2B3DE43B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307617"/>
              </p:ext>
            </p:extLst>
          </p:nvPr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0A11FC5-22F2-66DD-03F5-D5DC6A21A24D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E582318-BC34-057C-FD2D-DA6EFDC031EE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FD718-9405-DCDF-EB27-D6773DE5D0C5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D9CE4-7F96-8D14-BBAD-3F653B4BFC60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5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44D9210-3EFF-7FBE-D870-A63D462A00EB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FFF89E-FF64-D0E5-FD3E-9BF35600A1F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7573C2E-BC82-54F6-7C8C-6D9BA1353930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6CFE3E8-0058-572D-9B5E-F4D96437149E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9C24B02-262B-BE02-761C-FA36E96E27FD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25029A0-AA19-C5D1-E080-B68133D90D08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EB24B4E-3288-D59F-7575-A6BAC027802E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3CD79-2ADB-0891-E877-F1E6443EFBCD}"/>
              </a:ext>
            </a:extLst>
          </p:cNvPr>
          <p:cNvSpPr txBox="1"/>
          <p:nvPr/>
        </p:nvSpPr>
        <p:spPr>
          <a:xfrm>
            <a:off x="364050" y="6717408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3C5B5-B7C6-4FB7-97BF-B40091471397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크기를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늘려주고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(size : 5)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그곳에 원소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부모와 값을 비교하면서 위치를 바꿔야 할 수도 있으므로 확인 작업을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365172E-FB4D-F0AE-AE93-40809C0B0235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14E0E84F-1125-D8E9-18F8-B5D12FAA43C4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C66315-1517-22C8-D86E-D3A659853E2E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FEEB1A-49EE-B852-AA13-84D24FBDEF6D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65349A-6420-765B-2EBE-6F0AA8F2634D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2D718-52D1-3118-BC53-7B321B6591CF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95CAB3-8AAE-5473-0D55-0D772F24673A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31" name="그림 3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E63ED64B-C742-49B5-C64B-CDDAC7BDE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56" y="4331097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3" grpId="0"/>
      <p:bldP spid="17" grpId="0"/>
      <p:bldP spid="26" grpId="0"/>
      <p:bldP spid="27" grpId="0"/>
      <p:bldP spid="28" grpId="0"/>
      <p:bldP spid="29" grpId="0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BA4C6-B6B1-BCE9-01A6-5DE10342D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3A4D1A2-1FA3-5AF8-8FA3-EBFD0F0B2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7CF3BF0-F3CA-AD1C-CABE-1EA3749B7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4D0894C-68E7-A61C-07DF-46D1F9B6869A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EA9CACA-C590-9B9C-8DC6-DA78013C8E29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752130-368D-F541-0031-DBFCD0E9161C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FDFB8-ABEB-458D-8406-C6FF660B1D4A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C99A1-6B5B-D5CB-AF51-CC82D7072A9E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5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F01D00C-53F5-FFBA-698E-BEC93B84C21A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F919990-8663-C0B2-0BFE-C3F878AF2BB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4918D81A-6743-422A-36D8-04EDD0B02F68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49EB02-FA81-CA3B-BA5E-65CB403D78D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82868811-AB21-E71D-7CAB-F002FDE26071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4344EFA-7423-4167-FB79-F2E8A3D5A881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CAA43A8E-F267-C747-3CA4-0844911B43ED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9520755-45B7-8D2D-60B0-AE701D05BBB2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F308D9AE-040C-02A5-0736-5DB1BAFE1F3D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A1205C-9930-D75A-DB69-A747F9792A44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(100 , 5) | parent : (1,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820B-59FC-B436-5F88-0FF782AD9A72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(100)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더 작으므로 교체해줄 필요가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원소 삽입으로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9C126-D0D1-8477-8EA8-8C163445717C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26B894-8F9A-441C-26F7-A34C727F8A10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E2ADFE-B461-BFEC-D4F0-D752A8B70F52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05A67C-A014-E751-6D52-67ED3199FC4F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33DCA9-6766-984A-6F97-9FB50F2B6DAE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28" name="그림 2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352D668-3358-AD7B-A51C-77BF0B5EC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356" y="4331097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" grpId="0"/>
      <p:bldP spid="6" grpId="0"/>
      <p:bldP spid="15" grpId="0"/>
      <p:bldP spid="22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D46A2-9C4C-58A4-63A8-5A31F197F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D85B07B-4C39-EB95-C6CE-C1434C5FC257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4887761" y="4204838"/>
            <a:ext cx="0" cy="5918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1337542E-1405-183B-2CBD-B8C6F4FE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6E7EA20-EF2E-DEA9-880B-01EB10D8C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52C3FAF-6543-D482-F22A-335F8264F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424270"/>
              </p:ext>
            </p:extLst>
          </p:nvPr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D03B601-41BD-976D-C2E0-1FE4FD6678FC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4674E3D-E66E-84B7-2D41-8A26071FA030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FBD511-3CE5-8F3B-C47E-6C84EF516F22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87CC11-9EC0-E690-BD05-0902E97BF357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6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3F4BDAD-C518-4C8C-5C92-2A77B417B456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BABCEC-F030-D2BC-B177-E9C44B6A055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A766246-9E5D-523C-2527-205A41DAE6BD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CBB151-5BE0-52F1-C902-F5DCD3F58261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92046CD4-55FE-F0EB-A1E5-E65016D562BE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1F1B52E-F0F8-5134-BAEA-43C1337274A4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77A9F8DB-2407-3D83-CB71-377523B9E10D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72918FE-DC8C-5F18-6756-A8C66B4B4BB9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06E15011-4BC2-98DB-6487-B3CD42E3E571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8158EA5C-9693-5F51-0667-C6A10615DC76}"/>
              </a:ext>
            </a:extLst>
          </p:cNvPr>
          <p:cNvSpPr/>
          <p:nvPr/>
        </p:nvSpPr>
        <p:spPr>
          <a:xfrm>
            <a:off x="4440459" y="47754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4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5E5691-2446-400B-B9B6-E775D3914897}"/>
              </a:ext>
            </a:extLst>
          </p:cNvPr>
          <p:cNvSpPr txBox="1"/>
          <p:nvPr/>
        </p:nvSpPr>
        <p:spPr>
          <a:xfrm>
            <a:off x="364050" y="6717408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511F57-45EC-61F2-001D-1C32663ED8E5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크기를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늘려주고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(size : 6)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그곳에 원소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부모와 값을 비교하면서 위치를 바꿔야 할 수도 있으므로 확인 작업을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B27E59-533E-B54F-2BA5-020F4AC79BA4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40831A-FE8E-E46D-7767-58BDE2BB8C61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2A3C74-978E-6EBB-9F5B-B6509BB4F738}"/>
              </a:ext>
            </a:extLst>
          </p:cNvPr>
          <p:cNvSpPr txBox="1"/>
          <p:nvPr/>
        </p:nvSpPr>
        <p:spPr>
          <a:xfrm>
            <a:off x="4920111" y="418703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C91CA0-478A-602D-FE9F-2D528176FD8A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78F666-8138-5FE8-6055-813B90B3BD2D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F8373F-FDD5-ED2F-5275-FF6E7195B69B}"/>
              </a:ext>
            </a:extLst>
          </p:cNvPr>
          <p:cNvSpPr txBox="1"/>
          <p:nvPr/>
        </p:nvSpPr>
        <p:spPr>
          <a:xfrm>
            <a:off x="4703607" y="555181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38" name="그림 3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CA0C8EB-D8BD-B2AD-B915-404F33F64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014" y="4507869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2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4DF0C-0858-3DC6-E3F0-923271EAE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1AF193B-25A9-CC76-5204-93FAD35BF994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4887761" y="4204838"/>
            <a:ext cx="0" cy="5918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0F652F06-E5DD-7FAA-7106-B7D308BE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BFF755B-2A5C-1996-B7E5-0A03A8A0F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A5F68D1-4980-AC80-D7DD-FF7FE3758E22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4312E1D-DE04-21EC-2055-7EB59FFBDE84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AC09F5F-619F-C82C-F491-26540D087191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10C7D-1459-72D6-2F5E-FE541E4C19AB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B35BE8-9951-8BEA-480D-17FAB6AA4E3F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6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684D1C1-5D99-F61A-DD40-C354932703A1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D8B9904-E25C-EE9C-F386-37D34C32745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39F4314-8BEE-EBD5-3985-E66D5E52988D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ECED964-C7C5-04D6-D210-9002ECB8BF9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4AF309BA-53C2-EADC-6C8C-A0B15B52D732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4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BD20F0-4664-2438-F572-625F6A419A2F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A8A6A437-B55A-400A-32B0-59576F1DD323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FC6A35E-A12E-D160-9C2D-9133E64FC0D5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BCDE9C44-5B77-05E4-12CE-8E19CCB9056E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4F4208E-503F-3310-E47A-62F29658B6F3}"/>
              </a:ext>
            </a:extLst>
          </p:cNvPr>
          <p:cNvSpPr/>
          <p:nvPr/>
        </p:nvSpPr>
        <p:spPr>
          <a:xfrm>
            <a:off x="4440459" y="47754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15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9FEAF1-63E1-66C7-B6C2-B9D0C3E74835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(4, 6) | parent : (15,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F8CC3-4A13-5AAE-8D9A-32DC9EED38AC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(4)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(15)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더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교체한다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바뀐 위치에서도 부모의 값을 확인하자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FA2FCE22-D456-BF15-D1A8-EFD0CDEF266E}"/>
              </a:ext>
            </a:extLst>
          </p:cNvPr>
          <p:cNvSpPr/>
          <p:nvPr/>
        </p:nvSpPr>
        <p:spPr>
          <a:xfrm rot="1531212">
            <a:off x="4510756" y="3968963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84391CFB-9225-3653-B52F-9A4914DC9481}"/>
              </a:ext>
            </a:extLst>
          </p:cNvPr>
          <p:cNvSpPr/>
          <p:nvPr/>
        </p:nvSpPr>
        <p:spPr>
          <a:xfrm rot="12401637">
            <a:off x="4186442" y="3650435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7A49F7-C180-E72A-0CDD-0EEF2145AA19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CFA51F-9F97-B314-3221-B575B1967289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97C34A-2C1A-862F-CC5D-639EF916386D}"/>
              </a:ext>
            </a:extLst>
          </p:cNvPr>
          <p:cNvSpPr txBox="1"/>
          <p:nvPr/>
        </p:nvSpPr>
        <p:spPr>
          <a:xfrm>
            <a:off x="4920111" y="418703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6D9423-B3A2-B0E9-BB96-6C2254ED116F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3CB878-087A-678C-3A34-97EBB9C4C9B0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B47907-63BA-C9A4-0181-190D5B40F200}"/>
              </a:ext>
            </a:extLst>
          </p:cNvPr>
          <p:cNvSpPr txBox="1"/>
          <p:nvPr/>
        </p:nvSpPr>
        <p:spPr>
          <a:xfrm>
            <a:off x="4703607" y="555181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32" name="그림 3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98BEE26-EFB8-CE9C-65D2-D71F7A958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54" y="3080659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2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" grpId="0"/>
      <p:bldP spid="6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D1DEA-AB44-3DF6-F999-694BBE2B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2DD8BD8-A350-EB14-B522-C1381E2640A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4887761" y="4204838"/>
            <a:ext cx="0" cy="5918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AE9629F5-DF1D-6944-C81B-5EBDCFD0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362EF43-6A99-2DF1-B0AA-5B0A09FD0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4E58510-609A-3640-06C3-C4E5468CD04B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9CFD4DA-9695-237C-93D5-68472D5AFE64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05E3C18-1C96-B8C7-8372-2D67EA798D46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B65FEE-01A4-E84B-9266-343FE0107E7D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D4C141-8A64-26F7-7F65-7A0C20B76209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6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D54ABD6-2F7C-4029-912F-FC3B36C938BC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C1C4EE7-82F5-ECA2-F8A1-18F0D02FC97D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66D6DC6-B23A-D971-345D-99292C811366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EBF2303-CACE-80A5-F8C9-B010D6D5E3C5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EE45DC90-E511-F928-38AF-DE0DDE1F75FE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2A4C5D5-79A1-CA03-3821-9382C7DC5D15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041E72B-4AE7-366E-D2C7-856C2B01BEE2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4D3E054-6877-17B2-D29B-B2A1D1B30D46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7BDBA470-4682-C138-2157-97840D817701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319D0F7-757A-164A-0A30-458F38BFFCE2}"/>
              </a:ext>
            </a:extLst>
          </p:cNvPr>
          <p:cNvSpPr/>
          <p:nvPr/>
        </p:nvSpPr>
        <p:spPr>
          <a:xfrm>
            <a:off x="4440459" y="47754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03EF2-5230-7682-F742-A7F5577F6B43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(4, 3) | parent : (-3, 1)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FCB4E7-3D10-0C13-9B93-F6C73BFFAAEA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(4)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(-3)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더 작으므로 교체해줄 필요가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원소 삽입 작업이 모두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5F7578-B2A7-C991-51BB-D9EF25EDE060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ACAF42-C907-A009-7370-CA06A2B21D67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D2B195-DD1D-006A-ABEC-49BF34D057D4}"/>
              </a:ext>
            </a:extLst>
          </p:cNvPr>
          <p:cNvSpPr txBox="1"/>
          <p:nvPr/>
        </p:nvSpPr>
        <p:spPr>
          <a:xfrm>
            <a:off x="4920111" y="418703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95311A-1655-F0A7-763C-4B49A70EC789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7CDA1A-0B23-E12E-C216-57A8843C9E7D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05F170-DD83-08D0-CB89-E5B98D487892}"/>
              </a:ext>
            </a:extLst>
          </p:cNvPr>
          <p:cNvSpPr txBox="1"/>
          <p:nvPr/>
        </p:nvSpPr>
        <p:spPr>
          <a:xfrm>
            <a:off x="4703607" y="555181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31" name="그림 3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F6AB15E-369B-2F3D-DC57-685D8D354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54" y="3080659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4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ADD6B-9788-6C38-C9EA-9CC232A0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B75B27B-C3F1-043A-8756-F5E537FA80FB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4887761" y="4204838"/>
            <a:ext cx="0" cy="5918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5ACED6F5-1AA6-4500-61EB-00AD80E1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8D4E924-1878-0C96-2B10-66D9ECC4E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9EA4267-FC3C-DE48-2649-53EEDDFB3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67728"/>
              </p:ext>
            </p:extLst>
          </p:nvPr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8873A7C-EC89-C4EB-D94A-6A5446232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233325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BC19C14-7F8C-6316-2236-40664CFE8476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27D81-D1CD-3F4A-E05C-29AECB4E3221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1E154-58B0-EA6B-1998-4D7BBF042DE8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5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05A9DF7-7194-54F3-D9F6-7D1118599DB1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22BB027-BEAA-E542-B1FE-501BECFB08AA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4C4C9B01-C7D2-F199-506A-49B0461488EB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5B9D0C8-D415-FA31-7AB7-5988AA9A684A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18863F9-313F-B3D4-F02B-A1FB9BB2B3ED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C1C6F4-46F5-9F3D-5357-9721EB43ECCE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EB40841D-1336-0E47-B9DE-EBE65264D561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5446AD4-B489-440D-A81D-DA7414829E9D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B21FF55-4C5A-AEE2-C767-5FC9B49E1350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D44352F-7192-CE54-2A4D-C2FFA8BC2064}"/>
              </a:ext>
            </a:extLst>
          </p:cNvPr>
          <p:cNvSpPr/>
          <p:nvPr/>
        </p:nvSpPr>
        <p:spPr>
          <a:xfrm>
            <a:off x="4440459" y="47754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65693-7B8A-9A20-C0CD-88FA6BE9639B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BE4A07F-B591-34E1-E4C7-0C459D5497BC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우선순위 기반으로 형성된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루트를 제거하는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제거하고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루트가 비었으니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size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하나 줄인다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빈 곳은 어떻게 채워야 할까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2FA9518-6867-119D-FE7A-ADD3B9A6427A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4480560" y="2594610"/>
            <a:ext cx="4229026" cy="28737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B7B8497E-1188-859A-5FE1-541C488956F6}"/>
              </a:ext>
            </a:extLst>
          </p:cNvPr>
          <p:cNvSpPr/>
          <p:nvPr/>
        </p:nvSpPr>
        <p:spPr>
          <a:xfrm>
            <a:off x="3676673" y="2233864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DD5997-5636-1E5B-9963-2C31E9A7FB6D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4FB26E-63BA-0FC7-E26E-A26EB5E0D292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137F86-6C31-9090-C1E1-693B0ED8514C}"/>
              </a:ext>
            </a:extLst>
          </p:cNvPr>
          <p:cNvSpPr txBox="1"/>
          <p:nvPr/>
        </p:nvSpPr>
        <p:spPr>
          <a:xfrm>
            <a:off x="4920111" y="418703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3EC33A-3373-D379-DC2A-832369C3D001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D15BCE-E57A-5621-798A-CED9DE10450E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955542-7D40-B534-8B5D-55E455A29F75}"/>
              </a:ext>
            </a:extLst>
          </p:cNvPr>
          <p:cNvSpPr txBox="1"/>
          <p:nvPr/>
        </p:nvSpPr>
        <p:spPr>
          <a:xfrm>
            <a:off x="4703607" y="555181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35" name="그림 3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237F91C-9032-0B73-387E-8E351F7FA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726" y="4502289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9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ko-KR" altLang="en-US" b="1" dirty="0" err="1">
                <a:solidFill>
                  <a:schemeClr val="tx1">
                    <a:lumMod val="50000"/>
                  </a:schemeClr>
                </a:solidFill>
              </a:rPr>
              <a:t>힙이란</a:t>
            </a:r>
            <a:r>
              <a:rPr kumimoji="1" lang="en-US" altLang="ko-KR" b="1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ko-KR" altLang="en-US" b="1" dirty="0" err="1">
                <a:solidFill>
                  <a:schemeClr val="tx1">
                    <a:lumMod val="50000"/>
                  </a:schemeClr>
                </a:solidFill>
              </a:rPr>
              <a:t>힙의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 활용 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–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중앙값 관리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ED28B-E320-929B-1A1C-C834756F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93A7D40-E4EB-F3D9-3E86-77E345DE6D8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4887761" y="4204838"/>
            <a:ext cx="0" cy="591812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>
            <a:extLst>
              <a:ext uri="{FF2B5EF4-FFF2-40B4-BE49-F238E27FC236}">
                <a16:creationId xmlns:a16="http://schemas.microsoft.com/office/drawing/2014/main" id="{B6FD5918-663F-F5E7-6DAB-295CE182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901C641-DA2B-9984-8C43-DB3791BC16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021E18-510A-D8CB-659E-6BD6E8D2CF7C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079F6D6-42FA-85EB-5F40-0A7472C6C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873426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08D79C2-03B0-0C9C-280C-49F1D6322C28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21B8F-DBE7-A4D4-488F-8AA5608C1E04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7897A-3BAA-F7D8-D2CD-946B41F6FA54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5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F783A6-3F18-7627-19E9-73FB029E93C2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15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1E7840B-986D-F370-16D1-68B14EF1FED9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6034C443-9637-CE96-19E4-7F95013CB50F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96D3C84-A66D-3518-B11E-C5F07AE494A8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C1E6DC4-CAB8-D462-C4CA-1B18BA78AF97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FF354AE-D367-2EA1-6130-B56F03131D4C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7C67BE5-001E-9AFF-DE74-CB622DE9CB0E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7B71773-7A9A-76EE-198D-9DCF7C893826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9CFAC86D-AFCD-9ECC-D6D5-5EA2C2584AA2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EB215948-A7A4-F883-59C8-29509F018B1C}"/>
              </a:ext>
            </a:extLst>
          </p:cNvPr>
          <p:cNvSpPr/>
          <p:nvPr/>
        </p:nvSpPr>
        <p:spPr>
          <a:xfrm>
            <a:off x="4440459" y="47754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6B92D8-3300-4A5A-82B1-526105C71E2E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28" name="곱하기 기호 27">
            <a:extLst>
              <a:ext uri="{FF2B5EF4-FFF2-40B4-BE49-F238E27FC236}">
                <a16:creationId xmlns:a16="http://schemas.microsoft.com/office/drawing/2014/main" id="{22C1ACFF-F64A-C6A7-E309-D7E0448D877C}"/>
              </a:ext>
            </a:extLst>
          </p:cNvPr>
          <p:cNvSpPr/>
          <p:nvPr/>
        </p:nvSpPr>
        <p:spPr>
          <a:xfrm>
            <a:off x="4451690" y="4743900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0A91EE1B-0D28-2EC2-F12C-2F7E6ECAEDE6}"/>
              </a:ext>
            </a:extLst>
          </p:cNvPr>
          <p:cNvSpPr/>
          <p:nvPr/>
        </p:nvSpPr>
        <p:spPr>
          <a:xfrm rot="1531212">
            <a:off x="2685706" y="2520661"/>
            <a:ext cx="3509506" cy="2758407"/>
          </a:xfrm>
          <a:prstGeom prst="arc">
            <a:avLst>
              <a:gd name="adj1" fmla="val 15631322"/>
              <a:gd name="adj2" fmla="val 134355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2FC707-6896-DCF9-7B78-3CD6E3B56E9C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제일 마지막 위치에 있던 원소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(size;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바뀌기 전에는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루트로 바꿔주면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루트가 제일 작은 값을 유지 해야 하는 특성상 이대로 유지하면 안된다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현재 위치에서 </a:t>
            </a:r>
            <a:r>
              <a:rPr lang="ko-KR" altLang="en-US" sz="3200" b="1" dirty="0">
                <a:solidFill>
                  <a:srgbClr val="FF0000"/>
                </a:solidFill>
              </a:rPr>
              <a:t>왼쪽 자식과 오른쪽 자식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비교해서 더 작은놈으로 원소를 교환해주자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0376C-A81E-7F30-0E0C-45DFF69C69A4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28CC55-066E-9E6F-9925-2C06C1DEC7C8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CDEB30-ABE1-28CE-4BBF-F668BB300437}"/>
              </a:ext>
            </a:extLst>
          </p:cNvPr>
          <p:cNvSpPr txBox="1"/>
          <p:nvPr/>
        </p:nvSpPr>
        <p:spPr>
          <a:xfrm>
            <a:off x="4920111" y="418703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ABEEA8-DEDE-91CA-DAB1-4B046608F725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B53B5F-9442-1A48-7AA2-3B9B80FA4E1B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42432B-F135-1E2D-43AB-ADAB343D36D4}"/>
              </a:ext>
            </a:extLst>
          </p:cNvPr>
          <p:cNvSpPr txBox="1"/>
          <p:nvPr/>
        </p:nvSpPr>
        <p:spPr>
          <a:xfrm>
            <a:off x="4703607" y="555181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6</a:t>
            </a:r>
          </a:p>
        </p:txBody>
      </p:sp>
      <p:pic>
        <p:nvPicPr>
          <p:cNvPr id="32" name="그림 31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DF57D29-3678-5BD3-9C45-889D22DFA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354" y="1708018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6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" grpId="0"/>
      <p:bldP spid="17" grpId="0"/>
      <p:bldP spid="25" grpId="0"/>
      <p:bldP spid="26" grpId="0"/>
      <p:bldP spid="27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520B7-6764-CFFC-7901-C256347B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80BCF2D-8630-9593-8D85-C5E19BDA0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0ACEDA6-30D9-B07F-458F-C7543CEB3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EAE44A-82FB-4043-1A84-9A2103E76322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4DCB524-8ACD-A848-3BFE-40567C40A144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383C56-A34A-FA80-CA77-727ED923066C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3B479F-070F-6034-04F3-9618CA043989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8711F-BA35-7D1E-F99E-2F336ECB1930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5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6A75465-8115-F056-BA25-68C78BE3BF96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8FDE481-E15F-C8F2-69BA-BE78B0B203AB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33DFDAF6-D0A7-5475-DF9B-689BF77B1428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15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1FFDAF-34A0-1AF0-F7A7-ECF5024BBB7F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9A0E6E15-8A0E-55BD-0D81-E20D004278D4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79A384-4563-75F2-52FD-72DB1EA9157E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6D2CEE11-F138-3D0C-9CB7-397DCD22463B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36622E2-5F86-23AD-A95B-7A025A8EA8B0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2C5A2369-B319-7A70-35C0-181DE2E5CA5F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7FE32D-0BFE-DD6D-C281-6D547D502906}"/>
              </a:ext>
            </a:extLst>
          </p:cNvPr>
          <p:cNvSpPr txBox="1"/>
          <p:nvPr/>
        </p:nvSpPr>
        <p:spPr>
          <a:xfrm>
            <a:off x="350921" y="6715097"/>
            <a:ext cx="7053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(15,1) | left : (1,2) | right : (4,3)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6B4AD-D28B-6D33-F657-3DEA36397517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왼쪽 자식의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 자식의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값 모두 부모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작지만 왼쪽 자식이 더 작으므로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 vs 4)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값을 왼쪽 자식의 값과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8A106A94-44E7-6EAA-173B-84E12F0873D1}"/>
              </a:ext>
            </a:extLst>
          </p:cNvPr>
          <p:cNvSpPr/>
          <p:nvPr/>
        </p:nvSpPr>
        <p:spPr>
          <a:xfrm rot="3662542">
            <a:off x="3155036" y="2702442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E9A84B3D-F112-F5B7-9EFE-F9989005864D}"/>
              </a:ext>
            </a:extLst>
          </p:cNvPr>
          <p:cNvSpPr/>
          <p:nvPr/>
        </p:nvSpPr>
        <p:spPr>
          <a:xfrm rot="14532967">
            <a:off x="3070746" y="2457452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74BE6E-2640-D231-4979-FC7509024C45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7A56B5-2788-78A8-5AC3-215A065E7111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BD030C-721C-D2E4-7B49-089F745C3211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870B6A-B321-589D-6916-DC6561EF9C32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87C0476-1D87-379A-CC30-22318773D616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38" name="그림 3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4A244F0-A67A-735A-87AA-89900D7F9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163" y="3476327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" grpId="0"/>
      <p:bldP spid="6" grpId="0"/>
      <p:bldP spid="33" grpId="0"/>
      <p:bldP spid="34" grpId="0"/>
      <p:bldP spid="35" grpId="0"/>
      <p:bldP spid="36" grpId="0"/>
      <p:bldP spid="3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0B43F-8670-E955-B5EB-2BDC07CF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75F13F6-7B5A-486B-6E1B-12D0503D8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D5275D0-3CEC-5823-BD0D-F504FC40F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1E46C76-6E3C-5665-3301-4874352F3E61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45BCC7-9EDD-1AD2-58CB-F0F0EEFF6D46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C60995-142C-093B-D3C6-523776B2EB28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CA38F7-1002-576F-6557-AF3E2D33AC3E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3E635-3F79-E957-2A1B-116305CC30E8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5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403844C-8693-8B69-043B-3837801DAC4F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5D85C45-49B4-EAA2-37C6-1CAAA5722FB8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11EE0BC3-4612-0581-A98B-D97A2B9AD961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88833AD-4607-51AF-667C-2136A568E9D6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36EDE385-438B-05AE-9128-BC909DB8279C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19B0A83-2CBD-7F55-2FF0-23E91C379393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A80E856-DBEC-61A1-9E7C-43DAD6AFAE5C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9A34CAA-3711-5AC1-B661-636ABEA5AB33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85D21470-D212-384B-1B60-EE4BCCD33347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C3C41-B646-F0CB-4455-B54ADE41B16C}"/>
              </a:ext>
            </a:extLst>
          </p:cNvPr>
          <p:cNvSpPr txBox="1"/>
          <p:nvPr/>
        </p:nvSpPr>
        <p:spPr>
          <a:xfrm>
            <a:off x="350921" y="6715097"/>
            <a:ext cx="785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(15,2) | left : (20,4) | right : (100,5)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0F6FD-4D34-28CE-3952-5788C8F93D8F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왼쪽 자식의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 자식의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값 모두 부모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바꿀 대상이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삭제 작업으로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64B4E-1A30-C3B1-9E71-CA2064B527AA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4409A6-5CDC-2439-1B80-423879A64EDF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EDDF54-2544-5E4C-65E4-ADE47E882564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EED3DD-3632-8551-98C2-7A1DACBAC122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A017B8-3251-09B7-45D7-FDF6269DDA82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33" name="그림 3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5F1C3E33-177C-A95F-E7E8-5C78F3668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00" y="3050971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682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" grpId="0"/>
      <p:bldP spid="6" grpId="0"/>
      <p:bldP spid="28" grpId="0"/>
      <p:bldP spid="29" grpId="0"/>
      <p:bldP spid="30" grpId="0"/>
      <p:bldP spid="31" grpId="0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B72DF-0F6B-C780-B10C-81088C78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8AC62E9-0868-1F76-FF27-FC22A7340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38EF614-27D6-105E-6A0B-7F09DB64FA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7E035D5-8AF6-3B32-F51C-1035ED17A5E4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C3C0918-6C56-5D3C-26E7-C0D8DF4B4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10121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91EB081-45A9-2B6B-CB42-C57B0F1AFDA4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026913-5437-6228-FF93-ECB9BA4160E0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82F3E6-0545-D20C-776F-A5D1FBC44D51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4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09AFF6-39BD-3FEB-7BD5-028CBF9E554E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F8F49E7-B567-9997-AE78-49651AF39971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5E9C284-AA58-0BEF-82A3-9081702657AA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D41311C-82EE-049C-C6FB-8A5577E666E0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ADCC251-FD37-D1C2-C778-173B0E58F142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654973-B7E6-E964-262B-2D1CF2014FA5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CFDABCD9-D4CF-B18C-671D-408768F4867C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B3DB4E5-DF01-F634-438F-C17DEA63DD0B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4F8DDB0A-0831-2B0B-3346-967DA4B811ED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6D3A0BB-2B51-BCFD-BDA0-DEDA4F2FD10E}"/>
              </a:ext>
            </a:extLst>
          </p:cNvPr>
          <p:cNvCxnSpPr>
            <a:cxnSpLocks/>
          </p:cNvCxnSpPr>
          <p:nvPr/>
        </p:nvCxnSpPr>
        <p:spPr>
          <a:xfrm>
            <a:off x="4480560" y="2594610"/>
            <a:ext cx="5984240" cy="29806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EA9F00C6-935B-73C1-F3F9-528FB89F32EE}"/>
              </a:ext>
            </a:extLst>
          </p:cNvPr>
          <p:cNvSpPr/>
          <p:nvPr/>
        </p:nvSpPr>
        <p:spPr>
          <a:xfrm>
            <a:off x="3676673" y="2233864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9EBF04-3FA6-D2BD-E549-731CDEED97CF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B47862-5D57-E1DE-45FD-3A538B9FF88D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우선순위 기반으로 형성된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루트를 제거하는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제거하고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루트가 비었으니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size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하나 줄인다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9266CE-DDC0-5B06-1B8B-98AC32580643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8F809B-13C9-2262-405A-667CA2E58D8E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681686-EE26-4649-0F7F-0956E37F6BD5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F9945-BD79-1608-63C9-BCFE39C2F2E2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1F489E-FC79-973F-8F55-D6231992F2BD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33" name="그림 32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19BEE4E-4C29-1F17-E673-C1A0143C7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460" y="4377363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36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4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38997-258D-8AE7-016B-B10D351C6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E35B0E01-2759-DA32-F1CD-5F3FF83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A139140-6EE3-FB81-FDDC-15032B1D5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350B1E-B252-1A01-CE48-8414C2075B92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D943E0B-300D-16B5-9B7C-BB33B330C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497242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95CAD67-CB45-992F-FB20-14E60AEE7627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470A1C-24F6-DEBC-DBB5-D75450C2A259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290D7-C576-972F-6378-E3F7DD8A2B95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4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52FF5F-B0DD-BF8E-F74A-E3160D58B00D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A69EDF-ED38-9ED5-0391-6DC2D3843C17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8FFCFC0-3D7E-501B-1B5E-74AC573E549E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6622B34-6815-5D35-C325-C627604ED528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1911115-0307-A7A8-72D1-EF0BC9F50EE7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80A5746-AD52-A66B-F1F1-F02B2BD4995D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553F21A-C516-2FAD-8C6C-EB8F53039367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0F246B-B8C7-D602-E68D-AB8A882A6B5D}"/>
              </a:ext>
            </a:extLst>
          </p:cNvPr>
          <p:cNvCxnSpPr>
            <a:cxnSpLocks/>
            <a:stCxn id="16" idx="5"/>
            <a:endCxn id="21" idx="0"/>
          </p:cNvCxnSpPr>
          <p:nvPr/>
        </p:nvCxnSpPr>
        <p:spPr>
          <a:xfrm>
            <a:off x="3591285" y="4117816"/>
            <a:ext cx="194139" cy="55648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3D7AF28D-15A3-7471-FD16-51D3C9FF1095}"/>
              </a:ext>
            </a:extLst>
          </p:cNvPr>
          <p:cNvSpPr/>
          <p:nvPr/>
        </p:nvSpPr>
        <p:spPr>
          <a:xfrm>
            <a:off x="3378223" y="467430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25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EDCE30-93B5-AC92-04FD-C758B0AED194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FFB5F89E-5544-7786-6253-90BA56762E06}"/>
              </a:ext>
            </a:extLst>
          </p:cNvPr>
          <p:cNvSpPr/>
          <p:nvPr/>
        </p:nvSpPr>
        <p:spPr>
          <a:xfrm>
            <a:off x="3394646" y="4659177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E97E6CB6-00C4-F9A7-BCBF-9A89B9D9014A}"/>
              </a:ext>
            </a:extLst>
          </p:cNvPr>
          <p:cNvSpPr/>
          <p:nvPr/>
        </p:nvSpPr>
        <p:spPr>
          <a:xfrm rot="1531212">
            <a:off x="1837656" y="2405469"/>
            <a:ext cx="3895534" cy="2535864"/>
          </a:xfrm>
          <a:prstGeom prst="arc">
            <a:avLst>
              <a:gd name="adj1" fmla="val 17417163"/>
              <a:gd name="adj2" fmla="val 2376792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EDE52E-FCD3-7C60-817E-8B5A3D0FF3F6}"/>
              </a:ext>
            </a:extLst>
          </p:cNvPr>
          <p:cNvSpPr txBox="1"/>
          <p:nvPr/>
        </p:nvSpPr>
        <p:spPr>
          <a:xfrm>
            <a:off x="262021" y="7458501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제일 마지막 위치에 있던 원소인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루트로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현재 위치에서 </a:t>
            </a:r>
            <a:r>
              <a:rPr lang="ko-KR" altLang="en-US" sz="3200" b="1" dirty="0">
                <a:solidFill>
                  <a:srgbClr val="FF0000"/>
                </a:solidFill>
              </a:rPr>
              <a:t>왼쪽 자식과 오른쪽 자식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비교해서 더 작은놈으로 원소를 교환해주자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0F57C9-F101-DD5D-4F70-EEB8C71C9038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BC3110-AC18-28F4-A30B-D8C47DF6D0C4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8C0AB4-700D-32EE-2F21-648FD6F2BE02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DAF676-C2FD-9BAC-835C-35CDCE2A6C73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4A3138-EA5B-C370-E52D-D9FF0002B812}"/>
              </a:ext>
            </a:extLst>
          </p:cNvPr>
          <p:cNvSpPr txBox="1"/>
          <p:nvPr/>
        </p:nvSpPr>
        <p:spPr>
          <a:xfrm>
            <a:off x="3644670" y="542849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pic>
        <p:nvPicPr>
          <p:cNvPr id="30" name="그림 2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D2E2A91-DFF7-265B-10DD-8D3C8B259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414" y="1722143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36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4" grpId="0"/>
      <p:bldP spid="17" grpId="0"/>
      <p:bldP spid="22" grpId="0"/>
      <p:bldP spid="25" grpId="0"/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DE95-3398-4C26-E6F4-94C9C727A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AD50982-7F57-6FFF-2E73-94F690C2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399BFB7-215A-7F71-0F8A-AA80E4A5CD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CC73936-6EAD-BBE2-0B8D-1BEB2CA26A4D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3804EA3-6AF5-79C8-4E26-ECF29169F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687409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F876E5C-F4A3-F938-FBC8-0823112C1F07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7368CF-103A-CB2C-4572-DA36E23E2B87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0B2DB-81EA-B574-66E7-6A462552BDB1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4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BFEF9DF-4A88-EE46-8AC1-C5F86169B9F1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4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AE84154-E2A0-3302-6E56-9FA9F064270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9E9274D-E6D3-B5B5-84EA-36F6D75F1834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FA34704-E11A-3452-B4ED-A7B63D0EF7E7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BEBB2242-8A73-F402-989F-2DD1111BED13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E7C8B55-CB51-9EDC-E9C0-93507986B847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49D2F32A-985B-54CD-B049-6886E0230BCD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A7D50D-4FF2-F747-E053-98462F00A6BD}"/>
              </a:ext>
            </a:extLst>
          </p:cNvPr>
          <p:cNvSpPr txBox="1"/>
          <p:nvPr/>
        </p:nvSpPr>
        <p:spPr>
          <a:xfrm>
            <a:off x="350921" y="6715097"/>
            <a:ext cx="785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(100,1) | left : (15,2) | right : (4,3)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AF565A-0F14-24D1-25EE-588046FFD7A6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왼쪽 자식의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 자식의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값 모두 부모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작지만 오른쪽 자식이 더 작으므로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(15 vs 4)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값을 오른쪽 자식의 값과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이동한 위치에서 자식이 없으므로 교환작업 끝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BFF87D11-E398-5AF8-B98C-648B0C69CB03}"/>
              </a:ext>
            </a:extLst>
          </p:cNvPr>
          <p:cNvSpPr/>
          <p:nvPr/>
        </p:nvSpPr>
        <p:spPr>
          <a:xfrm rot="20688068">
            <a:off x="4258677" y="2701431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id="{28C42FB5-7318-3FB9-531D-5334BC670850}"/>
              </a:ext>
            </a:extLst>
          </p:cNvPr>
          <p:cNvSpPr/>
          <p:nvPr/>
        </p:nvSpPr>
        <p:spPr>
          <a:xfrm rot="11165410">
            <a:off x="3965624" y="2606302"/>
            <a:ext cx="1076628" cy="1398889"/>
          </a:xfrm>
          <a:prstGeom prst="arc">
            <a:avLst>
              <a:gd name="adj1" fmla="val 16200000"/>
              <a:gd name="adj2" fmla="val 76313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AB14FC-D280-949D-734C-0F5AD93EB596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8B9973-A71B-134A-9F29-D42B202D7651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63977C-E3F7-2F69-17FD-0342D013D53D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A4CAA4-258F-78CA-3E8C-D2AFFAAD5B30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31" name="그림 30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614FA134-42FA-1644-6087-B9308D3F6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016" y="3482288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3" grpId="0"/>
      <p:bldP spid="15" grpId="0"/>
      <p:bldP spid="26" grpId="0"/>
      <p:bldP spid="27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C965-A2C3-ED43-EDD4-A0B4659F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A6A6190-C6A4-A54D-E55D-0E638D74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3C908B6-3F10-37FA-59DC-219C70D60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2826742-4915-A228-2BAE-B0BE21657A93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C1C603-9269-58BA-405E-0791F7A49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706905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D734A00-CA34-21C3-831B-BFF42DF2AE44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5B64B-4D14-D076-08AD-3DD56B59FF2C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5A6B6-AB87-40DB-3020-586FC208852B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3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50D2EA6-DDC5-05E5-803A-D0A8BE4B137A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4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CEA9C96-B097-D3E4-11D1-79014771510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CABC71B6-346A-2A67-940D-5701E60E7E79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E40672-B115-D20C-DEA6-7DFC838D7BA0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9F252035-DEF7-F8F2-CCB8-DB2BA8A2C277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7766361-EFC3-D5C9-1B5B-C8C8FAA6E624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C3E8716-AAFF-BAC3-13C1-FD3796840499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A62A975-2778-CAF2-3E46-24E80A017720}"/>
              </a:ext>
            </a:extLst>
          </p:cNvPr>
          <p:cNvCxnSpPr>
            <a:cxnSpLocks/>
          </p:cNvCxnSpPr>
          <p:nvPr/>
        </p:nvCxnSpPr>
        <p:spPr>
          <a:xfrm>
            <a:off x="4480560" y="2594610"/>
            <a:ext cx="7432040" cy="29806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곱하기 기호 5">
            <a:extLst>
              <a:ext uri="{FF2B5EF4-FFF2-40B4-BE49-F238E27FC236}">
                <a16:creationId xmlns:a16="http://schemas.microsoft.com/office/drawing/2014/main" id="{9D53AB67-4305-09F7-68B5-8691AF63A484}"/>
              </a:ext>
            </a:extLst>
          </p:cNvPr>
          <p:cNvSpPr/>
          <p:nvPr/>
        </p:nvSpPr>
        <p:spPr>
          <a:xfrm>
            <a:off x="3676673" y="2233864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1D06E0-6BDC-B8CD-7F77-EB7EAF9B8DC6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1466C97-DAFA-318F-7F4E-B3AE6940AFD3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우선순위 기반으로 형성된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루트를 제거하는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제거하고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루트가 비었으니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size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하나 줄인다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C849AA-DC57-9708-E82D-F08D7A709688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9D1E9-72C5-5B0B-EE37-E16EBBE16E06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704214-188A-AF6A-9B7C-891B253DBD7C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181171-7641-20AF-18F7-B5095174DD76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30" name="그림 29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FD29535F-1172-622A-D6BC-DA9B0B0B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75" y="4213385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5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1" grpId="0"/>
      <p:bldP spid="24" grpId="0"/>
      <p:bldP spid="26" grpId="0"/>
      <p:bldP spid="27" grpId="0"/>
      <p:bldP spid="28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B4B42-B46A-9BEF-ADE6-1D8AEA0D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CAEF01E-1EE3-BDD8-F46F-989AC6BAD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B579766-14BF-B5D5-D469-CA8985681F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10B30E7-0509-ADC0-985E-2399FB8F499E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C650E23-4C69-DADF-4B42-B4DAC1C3A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208747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66A14D5-F73B-D13F-CA7A-1128B068C436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55FCE-88B9-17CD-5402-8B7957BB53E9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B70034-805A-E899-CBE9-A331AB88D4B0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3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CBF0F47-3740-E56A-9189-24FF8CBEA516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20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EF7E2E8-BCC3-19A8-8F74-3BCD3EAD0D2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E4CF689C-3397-C503-B3E2-880ABAA4DE0F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3C6D53B-ED84-8B76-F95C-5DB7081DB094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14D1F7B3-2BB8-209B-AD93-9988ADDEDC68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0660D5F-1293-16FB-9F1C-7C2247ED87F0}"/>
              </a:ext>
            </a:extLst>
          </p:cNvPr>
          <p:cNvCxnSpPr>
            <a:cxnSpLocks/>
            <a:stCxn id="16" idx="3"/>
          </p:cNvCxnSpPr>
          <p:nvPr/>
        </p:nvCxnSpPr>
        <p:spPr>
          <a:xfrm flipH="1">
            <a:off x="2626028" y="4117816"/>
            <a:ext cx="389387" cy="56848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B77530AE-1960-B0DE-5CEF-B7DBABF00D0B}"/>
              </a:ext>
            </a:extLst>
          </p:cNvPr>
          <p:cNvSpPr/>
          <p:nvPr/>
        </p:nvSpPr>
        <p:spPr>
          <a:xfrm>
            <a:off x="2141105" y="464790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7411F-B0FE-A85A-F0EA-E60D890D12D2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35C562-E375-72FA-816A-FD533587E024}"/>
              </a:ext>
            </a:extLst>
          </p:cNvPr>
          <p:cNvSpPr txBox="1"/>
          <p:nvPr/>
        </p:nvSpPr>
        <p:spPr>
          <a:xfrm>
            <a:off x="262021" y="7458501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제일 마지막 위치에 있던 원소인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루트로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현재 위치에서 </a:t>
            </a:r>
            <a:r>
              <a:rPr lang="ko-KR" altLang="en-US" sz="3200" b="1" dirty="0">
                <a:solidFill>
                  <a:srgbClr val="FF0000"/>
                </a:solidFill>
              </a:rPr>
              <a:t>왼쪽 자식과 오른쪽 자식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비교해서 더 작은놈으로 원소를 교환해주자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EB4F5FD4-BF89-B6C8-7982-285E59693D1D}"/>
              </a:ext>
            </a:extLst>
          </p:cNvPr>
          <p:cNvSpPr/>
          <p:nvPr/>
        </p:nvSpPr>
        <p:spPr>
          <a:xfrm>
            <a:off x="2171059" y="4647902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60EF2AA1-33C1-F61E-715D-C6FB1E279C08}"/>
              </a:ext>
            </a:extLst>
          </p:cNvPr>
          <p:cNvSpPr/>
          <p:nvPr/>
        </p:nvSpPr>
        <p:spPr>
          <a:xfrm rot="1531212" flipH="1">
            <a:off x="2534279" y="2454139"/>
            <a:ext cx="1223626" cy="2535864"/>
          </a:xfrm>
          <a:prstGeom prst="arc">
            <a:avLst>
              <a:gd name="adj1" fmla="val 16830575"/>
              <a:gd name="adj2" fmla="val 4380941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05223F-69B7-3224-7FC8-76EE8A8BC1AC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F2880-FCA2-C79B-0603-577A0BB7E780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8B3446-95EE-5AC5-A279-C46F379AB3C4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F20A07-FDFB-6A24-05D2-9650A097E566}"/>
              </a:ext>
            </a:extLst>
          </p:cNvPr>
          <p:cNvSpPr txBox="1"/>
          <p:nvPr/>
        </p:nvSpPr>
        <p:spPr>
          <a:xfrm>
            <a:off x="2348733" y="543205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pic>
        <p:nvPicPr>
          <p:cNvPr id="28" name="그림 2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AC99317E-745F-8D4F-EDB2-A991FF5EE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83" y="1749663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3" grpId="0"/>
      <p:bldP spid="15" grpId="0"/>
      <p:bldP spid="22" grpId="0"/>
      <p:bldP spid="25" grpId="0"/>
      <p:bldP spid="26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A8C3B-CF8B-13F7-950E-964D46192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93417B0-486C-EFAF-E70C-79E5251FA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FB754D3-1D0C-8105-419A-29FC4C0B6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29134D0-945C-9C10-7718-3D703CE501F3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036D36E-4770-BE0B-D26F-0C89780A85CF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306C4F0-9BDC-EB40-F8BE-549F6F177C42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C2F58-B806-43E4-F715-350635BDA7D5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A4F72-B2C0-6844-9A81-A8CDA714F422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3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64C36A0-2673-6C7A-74EB-840AF4DF570A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15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FEFC999-762A-5D68-79A2-1190B64758E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D12DBA1-F9B7-17D4-19E6-65A021B09868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20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268AE11-E50C-EBF1-DC2D-F8941D1C9C7E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F336464-6426-75D2-5A77-439E03FC723F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7B516721-85A7-D555-9B0B-DF8F21EA71E9}"/>
              </a:ext>
            </a:extLst>
          </p:cNvPr>
          <p:cNvSpPr/>
          <p:nvPr/>
        </p:nvSpPr>
        <p:spPr>
          <a:xfrm rot="3662542">
            <a:off x="3155036" y="2702442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3D69B396-7EBE-FF7B-7F88-4B805FBBD4F1}"/>
              </a:ext>
            </a:extLst>
          </p:cNvPr>
          <p:cNvSpPr/>
          <p:nvPr/>
        </p:nvSpPr>
        <p:spPr>
          <a:xfrm rot="14532967">
            <a:off x="3070746" y="2457452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727EAD-EB09-B6F8-15A0-C9FBE0A02084}"/>
              </a:ext>
            </a:extLst>
          </p:cNvPr>
          <p:cNvSpPr txBox="1"/>
          <p:nvPr/>
        </p:nvSpPr>
        <p:spPr>
          <a:xfrm>
            <a:off x="350921" y="6715097"/>
            <a:ext cx="785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(20,1) | left : (15,2) | right : (100,3)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DA618C-6BAA-C64C-03D3-ABD5D0C65B91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왼쪽 자식의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 자식의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 값만이 현재 노드의 값보다 작다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(15 vs20)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값을 왼쪽 자식의 값과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이동한 위치에서 자식이 없으므로 교환작업 끝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D62601-C29E-C569-C01C-78E5DEB2A7BE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B811F9-5AF9-E714-9A2D-0C05626C189B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4B4871-2EFE-FA63-840F-1C2964DDA2F8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28" name="그림 2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10FE0FFF-174A-D35E-5E5A-B8DD6721A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79" y="3501139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1" grpId="0"/>
      <p:bldP spid="22" grpId="0"/>
      <p:bldP spid="24" grpId="0"/>
      <p:bldP spid="25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A361F-6DFD-9F28-E624-1379C63C2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48CF1DA-7DA9-EA54-83ED-95A1D0FB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3362C3B-AEC7-0519-C94F-5D8C627CB6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E3FF5B0-6F2F-5C77-A6F4-E6DF81EA9712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59C27BF-E8B5-B177-117B-650325382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77608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2D959E7-FA37-0AD1-6A40-74750C2D8695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AA8405-7BB9-B1CE-15B5-F5269B74E458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4C21F-FBA1-470F-DBB3-1FFB3CDDFCAF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2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7E27D86-5E0A-CD63-1333-CD008057B823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15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DD03B9B-CBC3-ABC3-2EEF-A13F0B53C5A6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B210D74-24C0-2DE0-A87D-2989B9F582DD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86E197-20C7-6D26-66EE-4183CD5561EE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3109CA6-DD8F-F332-75AC-D0BC708C4669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12115B9-83AC-7165-48B1-EB1609D70BA9}"/>
              </a:ext>
            </a:extLst>
          </p:cNvPr>
          <p:cNvCxnSpPr>
            <a:cxnSpLocks/>
          </p:cNvCxnSpPr>
          <p:nvPr/>
        </p:nvCxnSpPr>
        <p:spPr>
          <a:xfrm>
            <a:off x="4480560" y="2594610"/>
            <a:ext cx="8841740" cy="29425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곱하기 기호 14">
            <a:extLst>
              <a:ext uri="{FF2B5EF4-FFF2-40B4-BE49-F238E27FC236}">
                <a16:creationId xmlns:a16="http://schemas.microsoft.com/office/drawing/2014/main" id="{4403643B-B339-46A9-AF8D-A74560F111DA}"/>
              </a:ext>
            </a:extLst>
          </p:cNvPr>
          <p:cNvSpPr/>
          <p:nvPr/>
        </p:nvSpPr>
        <p:spPr>
          <a:xfrm>
            <a:off x="3676673" y="2233864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F6F1FF-15C1-0D1F-D9F5-1B76FBFAEC9D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9B9E75-90E5-5533-21C6-7043153A9A10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우선순위 기반으로 형성된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루트를 제거하는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제거하고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루트가 비었으니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size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하나 줄인다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45981-54AF-4FE0-63BB-315E172A3D92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145997-C087-175E-5FC9-2AF0134C3E61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84456-556C-8C10-F53A-14614CF846E4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27" name="그림 2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73805049-EB5C-DCD7-42ED-A6BABDF79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228" y="3487817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9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0" grpId="0"/>
      <p:bldP spid="23" grpId="0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힙이</a:t>
            </a:r>
            <a:r>
              <a:rPr kumimoji="1" lang="ko-KR" altLang="en-US" b="1" dirty="0" err="1"/>
              <a:t>란</a:t>
            </a:r>
            <a:r>
              <a:rPr kumimoji="1" lang="en-US" altLang="ko-KR" b="1" dirty="0"/>
              <a:t>?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F11A57-6AC4-9119-CE72-F34501581E1F}"/>
              </a:ext>
            </a:extLst>
          </p:cNvPr>
          <p:cNvSpPr txBox="1"/>
          <p:nvPr/>
        </p:nvSpPr>
        <p:spPr>
          <a:xfrm>
            <a:off x="1978095" y="1747136"/>
            <a:ext cx="1630990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 err="1">
                <a:solidFill>
                  <a:srgbClr val="0070C0"/>
                </a:solidFill>
              </a:rPr>
              <a:t>힙</a:t>
            </a:r>
            <a:r>
              <a:rPr lang="en-US" altLang="ko-KR" sz="3200" b="1" dirty="0">
                <a:solidFill>
                  <a:srgbClr val="0070C0"/>
                </a:solidFill>
              </a:rPr>
              <a:t>(Heap)</a:t>
            </a:r>
            <a:r>
              <a:rPr lang="ko-KR" altLang="en-US" sz="3200" b="1" dirty="0">
                <a:solidFill>
                  <a:srgbClr val="0070C0"/>
                </a:solidFill>
              </a:rPr>
              <a:t>은 특정 순서에 따라 데이터를 정렬하여 저장하는 완전 이진 트리 기반의 자료구조이다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 err="1">
                <a:solidFill>
                  <a:srgbClr val="0070C0"/>
                </a:solidFill>
              </a:rPr>
              <a:t>힙의</a:t>
            </a:r>
            <a:r>
              <a:rPr lang="ko-KR" altLang="en-US" sz="3200" b="1" dirty="0">
                <a:solidFill>
                  <a:srgbClr val="0070C0"/>
                </a:solidFill>
              </a:rPr>
              <a:t> 가장 큰 특징은 최댓값</a:t>
            </a:r>
            <a:r>
              <a:rPr lang="en-US" altLang="ko-KR" sz="3200" b="1" dirty="0">
                <a:solidFill>
                  <a:srgbClr val="0070C0"/>
                </a:solidFill>
              </a:rPr>
              <a:t>(Max-Heap) </a:t>
            </a:r>
            <a:r>
              <a:rPr lang="ko-KR" altLang="en-US" sz="3200" b="1" dirty="0">
                <a:solidFill>
                  <a:srgbClr val="0070C0"/>
                </a:solidFill>
              </a:rPr>
              <a:t>또는 최솟값</a:t>
            </a:r>
            <a:r>
              <a:rPr lang="en-US" altLang="ko-KR" sz="3200" b="1" dirty="0">
                <a:solidFill>
                  <a:srgbClr val="0070C0"/>
                </a:solidFill>
              </a:rPr>
              <a:t>(Min-Heap)</a:t>
            </a:r>
            <a:r>
              <a:rPr lang="ko-KR" altLang="en-US" sz="3200" b="1" dirty="0">
                <a:solidFill>
                  <a:srgbClr val="0070C0"/>
                </a:solidFill>
              </a:rPr>
              <a:t>을 빠르게 찾을 수 있다는 점이다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>
                <a:solidFill>
                  <a:srgbClr val="0070C0"/>
                </a:solidFill>
              </a:rPr>
              <a:t>최댓값이나 최솟값은 항상 트리의 맨 위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ko-KR" altLang="en-US" sz="3200" b="1" dirty="0">
                <a:solidFill>
                  <a:srgbClr val="0070C0"/>
                </a:solidFill>
              </a:rPr>
              <a:t>루트 노드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에 위치한다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  <a:r>
              <a:rPr lang="ko-KR" altLang="en-US" sz="3200" b="1" dirty="0" err="1">
                <a:solidFill>
                  <a:srgbClr val="0070C0"/>
                </a:solidFill>
              </a:rPr>
              <a:t>힙에서는</a:t>
            </a:r>
            <a:r>
              <a:rPr lang="ko-KR" altLang="en-US" sz="3200" b="1" dirty="0">
                <a:solidFill>
                  <a:srgbClr val="0070C0"/>
                </a:solidFill>
              </a:rPr>
              <a:t> 데이터를 삽입하거나 삭제할 때도 항상 이 규칙을 유지하며</a:t>
            </a:r>
            <a:r>
              <a:rPr lang="en-US" altLang="ko-KR" sz="3200" b="1" dirty="0">
                <a:solidFill>
                  <a:srgbClr val="0070C0"/>
                </a:solidFill>
              </a:rPr>
              <a:t>, </a:t>
            </a:r>
            <a:r>
              <a:rPr lang="ko-KR" altLang="en-US" sz="3200" b="1" dirty="0">
                <a:solidFill>
                  <a:srgbClr val="0070C0"/>
                </a:solidFill>
              </a:rPr>
              <a:t>삽입과 삭제는 트리의 높이에 비례하는</a:t>
            </a:r>
            <a:r>
              <a:rPr lang="en-US" altLang="ko-KR" sz="3200" b="1" dirty="0">
                <a:solidFill>
                  <a:srgbClr val="0070C0"/>
                </a:solidFill>
              </a:rPr>
              <a:t>O(</a:t>
            </a:r>
            <a:r>
              <a:rPr lang="en-US" altLang="ko-KR" sz="3200" b="1" dirty="0" err="1">
                <a:solidFill>
                  <a:srgbClr val="0070C0"/>
                </a:solidFill>
              </a:rPr>
              <a:t>logN</a:t>
            </a:r>
            <a:r>
              <a:rPr lang="en-US" altLang="ko-KR" sz="3200" b="1" dirty="0">
                <a:solidFill>
                  <a:srgbClr val="0070C0"/>
                </a:solidFill>
              </a:rPr>
              <a:t>)</a:t>
            </a:r>
            <a:r>
              <a:rPr lang="ko-KR" altLang="en-US" sz="3200" b="1" dirty="0">
                <a:solidFill>
                  <a:srgbClr val="0070C0"/>
                </a:solidFill>
              </a:rPr>
              <a:t>의 시간 복잡도로 처리된다</a:t>
            </a:r>
            <a:r>
              <a:rPr lang="en-US" altLang="ko-KR" sz="3200" b="1" dirty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AE070-F400-F860-B891-7E124AA79711}"/>
              </a:ext>
            </a:extLst>
          </p:cNvPr>
          <p:cNvSpPr txBox="1"/>
          <p:nvPr/>
        </p:nvSpPr>
        <p:spPr>
          <a:xfrm>
            <a:off x="2849880" y="8741487"/>
            <a:ext cx="6439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>
                <a:solidFill>
                  <a:schemeClr val="bg2">
                    <a:lumMod val="10000"/>
                  </a:schemeClr>
                </a:solidFill>
              </a:rPr>
              <a:t>전형적인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모습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95C45-5443-6C08-331C-E71A581EFEC6}"/>
              </a:ext>
            </a:extLst>
          </p:cNvPr>
          <p:cNvSpPr txBox="1"/>
          <p:nvPr/>
        </p:nvSpPr>
        <p:spPr>
          <a:xfrm>
            <a:off x="10483729" y="8538277"/>
            <a:ext cx="6784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메모리 구조에서 주로 동적 데이터를 저장한다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ko-KR" altLang="en-US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Python] 힙 자료구조 / 힙큐(heapq) / 파이썬에서 heapq 모듈 사용하기">
            <a:extLst>
              <a:ext uri="{FF2B5EF4-FFF2-40B4-BE49-F238E27FC236}">
                <a16:creationId xmlns:a16="http://schemas.microsoft.com/office/drawing/2014/main" id="{738689D6-11C5-0F08-E6AF-51594B370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514" y="4719897"/>
            <a:ext cx="5789442" cy="34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stack and heap - MartinLwx's Blog">
            <a:extLst>
              <a:ext uri="{FF2B5EF4-FFF2-40B4-BE49-F238E27FC236}">
                <a16:creationId xmlns:a16="http://schemas.microsoft.com/office/drawing/2014/main" id="{F3EA519E-48D2-9AA3-B39D-20FED1203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729" y="4508970"/>
            <a:ext cx="5032935" cy="364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26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59347-4F79-9041-5837-1FA4CCCBA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2AC4D30-E786-781E-D635-60E3FD11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865FB1F-21B5-C509-BF44-AB0A3B987C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EDAB447-5F5B-4739-B078-0F2367377904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2B963D-D927-294F-5DD6-3EC075A0C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514905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9D534A8-C1F2-C5DA-5F84-761A1BDC2253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67DCD1-EC6D-024A-DA73-1C35C7DC6FF8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02F74-265F-5065-E0CA-F997A29AFA30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2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202917-ADAE-B50D-7F4C-A849F67020C9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386C7CB-FFA8-2FCD-C7CF-F1A0D8229557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BCB69944-A14C-1697-C4FA-521C7C3E2890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4AF19B-3AC4-A452-164C-366ECAB91AEF}"/>
              </a:ext>
            </a:extLst>
          </p:cNvPr>
          <p:cNvCxnSpPr>
            <a:cxnSpLocks/>
          </p:cNvCxnSpPr>
          <p:nvPr/>
        </p:nvCxnSpPr>
        <p:spPr>
          <a:xfrm>
            <a:off x="4401820" y="2842604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953E669D-B816-2C59-85E0-F46D5172A6AE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곱하기 기호 1">
            <a:extLst>
              <a:ext uri="{FF2B5EF4-FFF2-40B4-BE49-F238E27FC236}">
                <a16:creationId xmlns:a16="http://schemas.microsoft.com/office/drawing/2014/main" id="{9983F94C-CBB8-3998-A7FA-A9D0B988129E}"/>
              </a:ext>
            </a:extLst>
          </p:cNvPr>
          <p:cNvSpPr/>
          <p:nvPr/>
        </p:nvSpPr>
        <p:spPr>
          <a:xfrm>
            <a:off x="4491075" y="3454400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3A72F6F6-8F8F-E358-48E9-F991BDE50416}"/>
              </a:ext>
            </a:extLst>
          </p:cNvPr>
          <p:cNvSpPr/>
          <p:nvPr/>
        </p:nvSpPr>
        <p:spPr>
          <a:xfrm rot="18150579">
            <a:off x="1934236" y="3039953"/>
            <a:ext cx="3904791" cy="2535864"/>
          </a:xfrm>
          <a:prstGeom prst="arc">
            <a:avLst>
              <a:gd name="adj1" fmla="val 21056545"/>
              <a:gd name="adj2" fmla="val 1988909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64B5EC-38F7-82DB-A569-9B7D1C6650BF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4297E7-243E-87D7-6E2E-C3978074DB12}"/>
              </a:ext>
            </a:extLst>
          </p:cNvPr>
          <p:cNvSpPr txBox="1"/>
          <p:nvPr/>
        </p:nvSpPr>
        <p:spPr>
          <a:xfrm>
            <a:off x="262021" y="7458501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제일 마지막 위치에 있던 원소인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루트로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현재 위치에서 </a:t>
            </a:r>
            <a:r>
              <a:rPr lang="ko-KR" altLang="en-US" sz="3200" b="1" dirty="0">
                <a:solidFill>
                  <a:srgbClr val="FF0000"/>
                </a:solidFill>
              </a:rPr>
              <a:t>왼쪽 자식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비교해서 더 작은놈으로 원소를 교환해주자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1D045-AFB2-051C-6217-3209B1685605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BA1A6B-DE37-54A8-AB44-D00C0C0765AC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622ED-105F-9654-E00C-BC6E7BE2D263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25" name="그림 2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AECB0B9D-C96E-7305-B4DC-FF83A5405F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55" y="1710161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4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17" grpId="0"/>
      <p:bldP spid="19" grpId="0"/>
      <p:bldP spid="21" grpId="0"/>
      <p:bldP spid="22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1EE68-4E98-6D9A-BFE3-0FAB63456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3AEFE7C-7EA2-3EE5-7A7A-D7ED3689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18C8177-235D-D359-C876-E437AFB97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CD2844D-511B-872E-5397-1D781B4D33F9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949716E-F98F-8CBB-08FB-273E93746EA5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175E094-346F-F440-CA8C-E4ACEE410704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E91BA3-1111-30BD-75A4-3CCF44046205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1825D-D14D-F9A0-701E-EB1CFE1EC725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2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0623B2A-4129-7DDF-C359-EB75D6DE2EA5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20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5AAD19-B6BA-8649-A28C-7EA907ABCE0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E6C1B07-656A-8EE0-A0BA-01FB207677AA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A06A1-157B-E881-0084-322C61C1F8EA}"/>
              </a:ext>
            </a:extLst>
          </p:cNvPr>
          <p:cNvSpPr txBox="1"/>
          <p:nvPr/>
        </p:nvSpPr>
        <p:spPr>
          <a:xfrm>
            <a:off x="350921" y="6715097"/>
            <a:ext cx="7853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(20,100) | left : (20,2) | right : NONE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3A591-8EF4-DF0E-C2F3-9035913FF98E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왼쪽 자식의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 자식은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 이 현재 노드의 값보다 작다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 vs 100)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값을 왼쪽 자식의 값과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이동한 위치에서 자식이 없으므로 교환작업 끝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40A30EC7-A02F-659A-A6A1-2D39B9F56B26}"/>
              </a:ext>
            </a:extLst>
          </p:cNvPr>
          <p:cNvSpPr/>
          <p:nvPr/>
        </p:nvSpPr>
        <p:spPr>
          <a:xfrm rot="3662542">
            <a:off x="3155036" y="2702442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DEF68641-9EDA-88EA-94B2-C10E8CF75012}"/>
              </a:ext>
            </a:extLst>
          </p:cNvPr>
          <p:cNvSpPr/>
          <p:nvPr/>
        </p:nvSpPr>
        <p:spPr>
          <a:xfrm rot="14532967">
            <a:off x="3070746" y="2457452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435137-5C5A-001B-D65E-05134EDF1062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C0DCC-BF41-CAF4-045C-9C591B92D623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25" name="그림 2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4C3CBE5E-3E4D-E13B-7572-7E26B3C8A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19" y="3424073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3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3" grpId="0"/>
      <p:bldP spid="15" grpId="0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6B15D-74F7-F4C0-C32D-C5FCDC0A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D8E8377-B778-EB73-818A-F50BA968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29DAAA8-EB0C-B739-0D52-E7019F4B2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1D7EE1-37EF-1CBC-0DF1-5EEC62E7D31E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24ABB98-8159-0F5C-E116-560F9A73B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335502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7DA0E24-DA6F-71C7-8B27-126183484D09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00D7F5-4046-A2C6-BF06-7CD1CB7FE2D1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F1D38-9C8C-7CEB-D8C1-B67F1633AF0E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1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9C51866-DFFB-152E-F359-F4548861736E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20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0D67286-B067-8A4C-C713-878887A7BFE3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1E1F7F3-529C-62C6-B485-1C0CB61671C5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E35B8F-B53A-8C2A-E19A-CA2751660422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EE5F86-41A1-C0E9-9040-7C74607D4650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B49A4D-7CD3-6BBF-1EE3-E03BFCE65358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010DF-6A9E-278C-B4AB-DAD72004B0D6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우선순위 기반으로 형성된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루트를 제거하는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제거하고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루트가 비었으니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size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하나 줄인다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E9B4F9-1AA4-EEE3-4A50-B08C3BF19E78}"/>
              </a:ext>
            </a:extLst>
          </p:cNvPr>
          <p:cNvCxnSpPr>
            <a:cxnSpLocks/>
          </p:cNvCxnSpPr>
          <p:nvPr/>
        </p:nvCxnSpPr>
        <p:spPr>
          <a:xfrm>
            <a:off x="4480560" y="2594610"/>
            <a:ext cx="10276840" cy="30060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곱하기 기호 16">
            <a:extLst>
              <a:ext uri="{FF2B5EF4-FFF2-40B4-BE49-F238E27FC236}">
                <a16:creationId xmlns:a16="http://schemas.microsoft.com/office/drawing/2014/main" id="{A6529788-6196-5CF6-00AC-0ADE7798A62A}"/>
              </a:ext>
            </a:extLst>
          </p:cNvPr>
          <p:cNvSpPr/>
          <p:nvPr/>
        </p:nvSpPr>
        <p:spPr>
          <a:xfrm>
            <a:off x="3676673" y="2233864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4" name="그림 2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A3D9D0F3-B85A-919E-BE55-38B583F8C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548" y="3514808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2" grpId="0"/>
      <p:bldP spid="23" grpId="0"/>
      <p:bldP spid="2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4B54A-DFD4-2A01-C64E-DFAA9677A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3034845-5FFB-4AB5-A6B3-335FE47A7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F40947D-2D47-C017-3249-10D4CFBD3D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D3399E-5861-53C2-A163-A0B14E7ED377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5DD9FFA-8C20-13DC-BB5B-63B1EF8E9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506848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CB66535-1C8B-F298-75D4-4036B72497AB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DB7E31-C3AB-E9D0-E950-D0DE7659BC03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BFC21-41FD-C80E-255B-19E29740282E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1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3175774-81D7-DC34-EDA5-2AF792185246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FFDBB5-865F-FB82-BA2F-E95D35E0F5DF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D5EB1768-1C50-F809-3965-A6112097CA1F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2B598E-896D-F608-0F82-FF48FCA267BE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FB82A0-CB80-9882-0C7A-4B48768BB658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D3DBF3-C558-7E30-B6B8-3A836E1289D9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3" name="곱하기 기호 2">
            <a:extLst>
              <a:ext uri="{FF2B5EF4-FFF2-40B4-BE49-F238E27FC236}">
                <a16:creationId xmlns:a16="http://schemas.microsoft.com/office/drawing/2014/main" id="{A522FDFC-7403-92C1-7326-954616C7DC00}"/>
              </a:ext>
            </a:extLst>
          </p:cNvPr>
          <p:cNvSpPr/>
          <p:nvPr/>
        </p:nvSpPr>
        <p:spPr>
          <a:xfrm>
            <a:off x="2806701" y="3467173"/>
            <a:ext cx="978724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5D6A3398-530A-19A1-4736-BFC5B4B851B8}"/>
              </a:ext>
            </a:extLst>
          </p:cNvPr>
          <p:cNvSpPr/>
          <p:nvPr/>
        </p:nvSpPr>
        <p:spPr>
          <a:xfrm rot="960259" flipH="1">
            <a:off x="2804487" y="2399774"/>
            <a:ext cx="1223626" cy="2535864"/>
          </a:xfrm>
          <a:prstGeom prst="arc">
            <a:avLst>
              <a:gd name="adj1" fmla="val 16830575"/>
              <a:gd name="adj2" fmla="val 2143138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9D91F-E2A0-B0EB-8257-699310552297}"/>
              </a:ext>
            </a:extLst>
          </p:cNvPr>
          <p:cNvSpPr txBox="1"/>
          <p:nvPr/>
        </p:nvSpPr>
        <p:spPr>
          <a:xfrm>
            <a:off x="262021" y="7458501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제일 마지막 위치에 있던 원소인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루트로 바꿔준다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현재 위치는 아무 자식을 가지지 않으므로 아무것도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하지않는다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pic>
        <p:nvPicPr>
          <p:cNvPr id="24" name="그림 23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86B45E5-1E2F-0826-4257-1784A1FD2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65" y="1765344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6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2" grpId="0"/>
      <p:bldP spid="23" grpId="0"/>
      <p:bldP spid="2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AA966-57A8-DF4F-478B-E3716138D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35F82EA-FA62-D5B5-8AD8-870F90BB2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A0DDCBC-3D4B-6367-8AEB-62F8D15239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4BCBDD3-00E3-4BBC-28A7-A328816BBD26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90C6C5E-95AE-CDBC-BC00-9EB5C6068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45211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3565F4-5DEE-ECF1-3EEE-D3B57C0DAFA8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156C0-A4BE-D358-7056-FD1A58A1DF05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283AD-AF1E-81ED-6A52-8598AF0A2CCE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0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CC98436-1385-1BB4-525A-E7E733361216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17E7A8-D0E6-472C-B30C-E93E6BCB6EE7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4C892-2824-5C86-1460-7466686B11EA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731EC-B0C9-84CC-5FEA-08D0D02C60D1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우선순위 기반으로 형성된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루트를 제거하는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제거하고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루트가 비었으니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size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하나 줄인다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비었으므로 모든 원소를 삭제하였다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340476-1C2C-687C-67E7-88A876EA8B8D}"/>
              </a:ext>
            </a:extLst>
          </p:cNvPr>
          <p:cNvCxnSpPr>
            <a:cxnSpLocks/>
          </p:cNvCxnSpPr>
          <p:nvPr/>
        </p:nvCxnSpPr>
        <p:spPr>
          <a:xfrm>
            <a:off x="4480560" y="2594610"/>
            <a:ext cx="11597640" cy="29679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곱하기 기호 24">
            <a:extLst>
              <a:ext uri="{FF2B5EF4-FFF2-40B4-BE49-F238E27FC236}">
                <a16:creationId xmlns:a16="http://schemas.microsoft.com/office/drawing/2014/main" id="{9DCB9871-2CA5-B4D7-F3F2-7FB396FB904C}"/>
              </a:ext>
            </a:extLst>
          </p:cNvPr>
          <p:cNvSpPr/>
          <p:nvPr/>
        </p:nvSpPr>
        <p:spPr>
          <a:xfrm>
            <a:off x="3676673" y="2233864"/>
            <a:ext cx="814402" cy="77724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8" name="그림 27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071F0AD6-B79E-5B18-2E40-EE8B875F9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71" y="1720032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22" grpId="0"/>
      <p:bldP spid="6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73528-4D59-C1D7-AB4B-76D2C058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146078B-FEED-8DA0-9C51-88D9151E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1FC14D2-35B5-6B63-5616-65FED9B7B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790B085-2505-1428-8E49-5B54A86E5A8B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CAA3766-FEE0-D25A-23E4-6E18A2405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835180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FFC6B0C-682B-F55B-F834-AEB721D029E2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972056-6C3C-C3DC-6D59-7788BE9396F2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A5A4B-738E-6B1F-DE6F-7A95687A5188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BC99F3-70E5-AE68-6756-756A5337D3CB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pop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5EF063-E93F-E0B8-DA99-45E262CEA649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특정 우선순위 기반으로 형성된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루트를 제거하는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제거하고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루트가 비었으니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size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하나 줄인다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비었으므로 모든 원소를 삭제하였다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78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/>
      <p:bldP spid="6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E66BD-B0C4-2D17-EACC-EF4C1A6E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2442F92-189F-EDBE-78B3-ACED5682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삭제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90E9B65-7180-4BC0-9339-F4C9ED83E3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64465EE-064D-5B49-8689-A5701F223385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F327EFB-5756-BE33-0B5D-9CDD612361DD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CF24157-8047-C5D3-69C9-C3989531D36A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AEC45-F59F-13F1-2A65-41C9620E757A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731BD-CB2E-61C9-C89C-3609B207951B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지금까지 최소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삽입과 삭제를 보았다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삽입 할 땐 제일 마지막에 넣은 다음 부모와 비교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삭제할 땐 제일 마지막을 루트에 넣고 자식과 비교한다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논리는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삽입시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부모가 작다면 바꾸고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삭제시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자식이 크면 바꿔주는 식이다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199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27D87-195F-22AB-956A-F88F3AB88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12C0211-6257-F51B-6D0E-C97D0EFE4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8E6FB46-A558-B708-3239-2CA83C0F9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C3334E-D409-E0FC-4812-07D5C303B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99" y="3397392"/>
            <a:ext cx="8992855" cy="3743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8B75D-8FE3-01A5-798C-DC5F43411093}"/>
              </a:ext>
            </a:extLst>
          </p:cNvPr>
          <p:cNvSpPr txBox="1"/>
          <p:nvPr/>
        </p:nvSpPr>
        <p:spPr>
          <a:xfrm>
            <a:off x="10174511" y="4124458"/>
            <a:ext cx="765809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만개의 정수를 받으면서 </a:t>
            </a:r>
            <a:r>
              <a:rPr lang="ko-KR" altLang="en-US" sz="2000" b="1" dirty="0" err="1">
                <a:solidFill>
                  <a:schemeClr val="bg2">
                    <a:lumMod val="10000"/>
                  </a:schemeClr>
                </a:solidFill>
              </a:rPr>
              <a:t>일일히</a:t>
            </a:r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 정렬시키면서 중앙값을 찾을까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근데 시간초과 </a:t>
            </a:r>
            <a:r>
              <a:rPr lang="ko-KR" altLang="en-US" sz="2000" b="1" dirty="0" err="1">
                <a:solidFill>
                  <a:schemeClr val="bg2">
                    <a:lumMod val="10000"/>
                  </a:schemeClr>
                </a:solidFill>
              </a:rPr>
              <a:t>날거같은데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..</a:t>
            </a:r>
          </a:p>
          <a:p>
            <a:r>
              <a:rPr lang="ko-KR" altLang="en-US" sz="2000" b="1" dirty="0">
                <a:solidFill>
                  <a:schemeClr val="bg2">
                    <a:lumMod val="10000"/>
                  </a:schemeClr>
                </a:solidFill>
              </a:rPr>
              <a:t>어떻게 </a:t>
            </a:r>
            <a:r>
              <a:rPr lang="ko-KR" altLang="en-US" sz="2000" b="1" dirty="0" err="1">
                <a:solidFill>
                  <a:schemeClr val="bg2">
                    <a:lumMod val="10000"/>
                  </a:schemeClr>
                </a:solidFill>
              </a:rPr>
              <a:t>해야하지</a:t>
            </a:r>
            <a:r>
              <a:rPr lang="en-US" altLang="ko-KR" sz="2000" b="1" dirty="0">
                <a:solidFill>
                  <a:schemeClr val="bg2">
                    <a:lumMod val="10000"/>
                  </a:schemeClr>
                </a:solidFill>
              </a:rPr>
              <a:t>?</a:t>
            </a:r>
          </a:p>
          <a:p>
            <a:endParaRPr lang="en-US" altLang="ko-KR" sz="2000" b="1" dirty="0">
              <a:solidFill>
                <a:schemeClr val="bg2">
                  <a:lumMod val="1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sz="2000" b="1" dirty="0">
                <a:solidFill>
                  <a:srgbClr val="FF0000"/>
                </a:solidFill>
              </a:rPr>
              <a:t>최소 </a:t>
            </a:r>
            <a:r>
              <a:rPr lang="ko-KR" altLang="en-US" sz="2000" b="1" dirty="0" err="1">
                <a:solidFill>
                  <a:srgbClr val="FF0000"/>
                </a:solidFill>
              </a:rPr>
              <a:t>힙과</a:t>
            </a:r>
            <a:r>
              <a:rPr lang="ko-KR" altLang="en-US" sz="2000" b="1" dirty="0">
                <a:solidFill>
                  <a:srgbClr val="FF0000"/>
                </a:solidFill>
              </a:rPr>
              <a:t> 최대 </a:t>
            </a:r>
            <a:r>
              <a:rPr lang="ko-KR" altLang="en-US" sz="2000" b="1" dirty="0" err="1">
                <a:solidFill>
                  <a:srgbClr val="FF0000"/>
                </a:solidFill>
              </a:rPr>
              <a:t>힙으로</a:t>
            </a:r>
            <a:r>
              <a:rPr lang="ko-KR" altLang="en-US" sz="2000" b="1" dirty="0">
                <a:solidFill>
                  <a:srgbClr val="FF0000"/>
                </a:solidFill>
              </a:rPr>
              <a:t> 구현을 하면 되겠구나</a:t>
            </a:r>
            <a:r>
              <a:rPr lang="en-US" altLang="ko-KR" sz="2000" b="1" dirty="0">
                <a:solidFill>
                  <a:srgbClr val="FF0000"/>
                </a:solidFill>
              </a:rPr>
              <a:t>! </a:t>
            </a:r>
            <a:r>
              <a:rPr lang="ko-KR" altLang="en-US" sz="2000" b="1" dirty="0">
                <a:solidFill>
                  <a:srgbClr val="FF0000"/>
                </a:solidFill>
              </a:rPr>
              <a:t>최대 </a:t>
            </a:r>
            <a:r>
              <a:rPr lang="ko-KR" altLang="en-US" sz="2000" b="1" dirty="0" err="1">
                <a:solidFill>
                  <a:srgbClr val="FF0000"/>
                </a:solidFill>
              </a:rPr>
              <a:t>힙의</a:t>
            </a:r>
            <a:r>
              <a:rPr lang="ko-KR" altLang="en-US" sz="2000" b="1" dirty="0">
                <a:solidFill>
                  <a:srgbClr val="FF0000"/>
                </a:solidFill>
              </a:rPr>
              <a:t> 루트 원소는 최소 </a:t>
            </a:r>
            <a:r>
              <a:rPr lang="ko-KR" altLang="en-US" sz="2000" b="1" dirty="0" err="1">
                <a:solidFill>
                  <a:srgbClr val="FF0000"/>
                </a:solidFill>
              </a:rPr>
              <a:t>힙의</a:t>
            </a:r>
            <a:r>
              <a:rPr lang="ko-KR" altLang="en-US" sz="2000" b="1" dirty="0">
                <a:solidFill>
                  <a:srgbClr val="FF0000"/>
                </a:solidFill>
              </a:rPr>
              <a:t> 루트 원소보다 작거나 같게 유지해주는 식으로 하면 되지 않을까</a:t>
            </a:r>
            <a:r>
              <a:rPr lang="en-US" altLang="ko-KR" sz="2000" b="1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108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5C8C0-ACE0-53BD-72D6-07ABCCDEB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52ED311-F59A-5E7A-66E0-9A5A6406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8B6895F-9514-961B-FBB3-782F17E370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1A9E8-6846-5C0D-2603-0959DE990D8C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89F68-CA2F-203F-DADA-7AB08ECACF4E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7860D1-F7D4-5992-9868-F33AABE65143}"/>
              </a:ext>
            </a:extLst>
          </p:cNvPr>
          <p:cNvSpPr txBox="1"/>
          <p:nvPr/>
        </p:nvSpPr>
        <p:spPr>
          <a:xfrm>
            <a:off x="385014" y="6391489"/>
            <a:ext cx="179029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</a:rPr>
              <a:t>최대 </a:t>
            </a:r>
            <a:r>
              <a:rPr lang="ko-KR" altLang="en-US" sz="3000" b="1" dirty="0" err="1">
                <a:solidFill>
                  <a:schemeClr val="bg2">
                    <a:lumMod val="10000"/>
                  </a:schemeClr>
                </a:solidFill>
              </a:rPr>
              <a:t>힙과</a:t>
            </a: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</a:rPr>
              <a:t> 최소 </a:t>
            </a:r>
            <a:r>
              <a:rPr lang="ko-KR" altLang="en-US" sz="3000" b="1" dirty="0" err="1">
                <a:solidFill>
                  <a:schemeClr val="bg2">
                    <a:lumMod val="10000"/>
                  </a:schemeClr>
                </a:solidFill>
              </a:rPr>
              <a:t>힙을</a:t>
            </a: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</a:rPr>
              <a:t> 사용 하기에 앞서</a:t>
            </a:r>
            <a:r>
              <a:rPr lang="en-US" altLang="ko-KR" sz="30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</a:rPr>
              <a:t>이 테크닉을 어떻게 쓰는지 간략하게 설명하겠다</a:t>
            </a:r>
            <a:r>
              <a:rPr lang="en-US" altLang="ko-KR" sz="30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0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0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</a:rPr>
              <a:t>어떤 원소가 들어오면 최대 </a:t>
            </a:r>
            <a:r>
              <a:rPr lang="ko-KR" altLang="en-US" sz="30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</a:rPr>
              <a:t> 먼저 </a:t>
            </a:r>
            <a:r>
              <a:rPr lang="en-US" altLang="ko-KR" sz="30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0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0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en-US" altLang="ko-KR" sz="3000" b="1" dirty="0">
                <a:solidFill>
                  <a:srgbClr val="0070C0"/>
                </a:solidFill>
              </a:rPr>
              <a:t>C#1 : </a:t>
            </a:r>
            <a:r>
              <a:rPr lang="ko-KR" altLang="en-US" sz="3000" b="1" dirty="0">
                <a:solidFill>
                  <a:srgbClr val="0070C0"/>
                </a:solidFill>
              </a:rPr>
              <a:t>만약 최대 </a:t>
            </a:r>
            <a:r>
              <a:rPr lang="ko-KR" altLang="en-US" sz="3000" b="1" dirty="0" err="1">
                <a:solidFill>
                  <a:srgbClr val="0070C0"/>
                </a:solidFill>
              </a:rPr>
              <a:t>힙과</a:t>
            </a:r>
            <a:r>
              <a:rPr lang="ko-KR" altLang="en-US" sz="3000" b="1" dirty="0">
                <a:solidFill>
                  <a:srgbClr val="0070C0"/>
                </a:solidFill>
              </a:rPr>
              <a:t> 최소 </a:t>
            </a:r>
            <a:r>
              <a:rPr lang="ko-KR" altLang="en-US" sz="3000" b="1" dirty="0" err="1">
                <a:solidFill>
                  <a:srgbClr val="0070C0"/>
                </a:solidFill>
              </a:rPr>
              <a:t>힙의</a:t>
            </a:r>
            <a:r>
              <a:rPr lang="ko-KR" altLang="en-US" sz="3000" b="1" dirty="0">
                <a:solidFill>
                  <a:srgbClr val="0070C0"/>
                </a:solidFill>
              </a:rPr>
              <a:t> 크기 차이가 </a:t>
            </a:r>
            <a:r>
              <a:rPr lang="en-US" altLang="ko-KR" sz="3000" b="1" dirty="0">
                <a:solidFill>
                  <a:srgbClr val="0070C0"/>
                </a:solidFill>
              </a:rPr>
              <a:t>2 </a:t>
            </a:r>
            <a:r>
              <a:rPr lang="ko-KR" altLang="en-US" sz="3000" b="1" dirty="0">
                <a:solidFill>
                  <a:srgbClr val="0070C0"/>
                </a:solidFill>
              </a:rPr>
              <a:t>이상인 경우에는 크기가 더 많은 쪽의 루트를 </a:t>
            </a:r>
            <a:r>
              <a:rPr lang="en-US" altLang="ko-KR" sz="3000" b="1" dirty="0">
                <a:solidFill>
                  <a:srgbClr val="0070C0"/>
                </a:solidFill>
              </a:rPr>
              <a:t>pop </a:t>
            </a:r>
            <a:r>
              <a:rPr lang="ko-KR" altLang="en-US" sz="3000" b="1" dirty="0">
                <a:solidFill>
                  <a:srgbClr val="0070C0"/>
                </a:solidFill>
              </a:rPr>
              <a:t>하여 다른 </a:t>
            </a:r>
            <a:endParaRPr lang="en-US" altLang="ko-KR" sz="3000" b="1" dirty="0">
              <a:solidFill>
                <a:srgbClr val="0070C0"/>
              </a:solidFill>
            </a:endParaRPr>
          </a:p>
          <a:p>
            <a:r>
              <a:rPr lang="ko-KR" altLang="en-US" sz="3000" b="1" dirty="0" err="1">
                <a:solidFill>
                  <a:srgbClr val="0070C0"/>
                </a:solidFill>
              </a:rPr>
              <a:t>힙</a:t>
            </a:r>
            <a:r>
              <a:rPr lang="ko-KR" altLang="en-US" sz="3000" b="1" dirty="0">
                <a:solidFill>
                  <a:srgbClr val="0070C0"/>
                </a:solidFill>
              </a:rPr>
              <a:t> 쪽에 </a:t>
            </a:r>
            <a:r>
              <a:rPr lang="en-US" altLang="ko-KR" sz="3000" b="1" dirty="0">
                <a:solidFill>
                  <a:srgbClr val="0070C0"/>
                </a:solidFill>
              </a:rPr>
              <a:t>push</a:t>
            </a:r>
            <a:r>
              <a:rPr lang="ko-KR" altLang="en-US" sz="3000" b="1" dirty="0">
                <a:solidFill>
                  <a:srgbClr val="0070C0"/>
                </a:solidFill>
              </a:rPr>
              <a:t>시킨다</a:t>
            </a:r>
            <a:r>
              <a:rPr lang="en-US" altLang="ko-KR" sz="3000" b="1" dirty="0">
                <a:solidFill>
                  <a:srgbClr val="0070C0"/>
                </a:solidFill>
              </a:rPr>
              <a:t>. (</a:t>
            </a:r>
            <a:r>
              <a:rPr lang="ko-KR" altLang="en-US" sz="3000" b="1" dirty="0">
                <a:solidFill>
                  <a:srgbClr val="0070C0"/>
                </a:solidFill>
              </a:rPr>
              <a:t>보통 최대 </a:t>
            </a:r>
            <a:r>
              <a:rPr lang="ko-KR" altLang="en-US" sz="3000" b="1" dirty="0" err="1">
                <a:solidFill>
                  <a:srgbClr val="0070C0"/>
                </a:solidFill>
              </a:rPr>
              <a:t>힙이</a:t>
            </a:r>
            <a:r>
              <a:rPr lang="ko-KR" altLang="en-US" sz="3000" b="1" dirty="0">
                <a:solidFill>
                  <a:srgbClr val="0070C0"/>
                </a:solidFill>
              </a:rPr>
              <a:t> 원소 개수가 더 많음</a:t>
            </a:r>
            <a:r>
              <a:rPr lang="en-US" altLang="ko-KR" sz="3000" b="1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ko-KR" sz="3000" b="1" dirty="0">
                <a:solidFill>
                  <a:srgbClr val="0070C0"/>
                </a:solidFill>
              </a:rPr>
              <a:t>C#2 : </a:t>
            </a:r>
            <a:r>
              <a:rPr lang="ko-KR" altLang="en-US" sz="3000" b="1" dirty="0">
                <a:solidFill>
                  <a:srgbClr val="0070C0"/>
                </a:solidFill>
              </a:rPr>
              <a:t> 크기 차이가 </a:t>
            </a:r>
            <a:r>
              <a:rPr lang="en-US" altLang="ko-KR" sz="3000" b="1" dirty="0">
                <a:solidFill>
                  <a:srgbClr val="0070C0"/>
                </a:solidFill>
              </a:rPr>
              <a:t>1</a:t>
            </a:r>
            <a:r>
              <a:rPr lang="ko-KR" altLang="en-US" sz="3000" b="1" dirty="0">
                <a:solidFill>
                  <a:srgbClr val="0070C0"/>
                </a:solidFill>
              </a:rPr>
              <a:t>이하일 때</a:t>
            </a:r>
            <a:r>
              <a:rPr lang="en-US" altLang="ko-KR" sz="3000" b="1" dirty="0">
                <a:solidFill>
                  <a:srgbClr val="0070C0"/>
                </a:solidFill>
              </a:rPr>
              <a:t>, </a:t>
            </a:r>
            <a:r>
              <a:rPr lang="ko-KR" altLang="en-US" sz="3000" b="1" dirty="0">
                <a:solidFill>
                  <a:srgbClr val="0070C0"/>
                </a:solidFill>
              </a:rPr>
              <a:t>최대 </a:t>
            </a:r>
            <a:r>
              <a:rPr lang="ko-KR" altLang="en-US" sz="3000" b="1" dirty="0" err="1">
                <a:solidFill>
                  <a:srgbClr val="0070C0"/>
                </a:solidFill>
              </a:rPr>
              <a:t>힙의</a:t>
            </a:r>
            <a:r>
              <a:rPr lang="ko-KR" altLang="en-US" sz="3000" b="1" dirty="0">
                <a:solidFill>
                  <a:srgbClr val="0070C0"/>
                </a:solidFill>
              </a:rPr>
              <a:t> 루트와 최소 </a:t>
            </a:r>
            <a:r>
              <a:rPr lang="ko-KR" altLang="en-US" sz="3000" b="1" dirty="0" err="1">
                <a:solidFill>
                  <a:srgbClr val="0070C0"/>
                </a:solidFill>
              </a:rPr>
              <a:t>힙의</a:t>
            </a:r>
            <a:r>
              <a:rPr lang="ko-KR" altLang="en-US" sz="3000" b="1" dirty="0">
                <a:solidFill>
                  <a:srgbClr val="0070C0"/>
                </a:solidFill>
              </a:rPr>
              <a:t> 루트를 비교한다</a:t>
            </a:r>
            <a:r>
              <a:rPr lang="en-US" altLang="ko-KR" sz="3000" b="1" dirty="0">
                <a:solidFill>
                  <a:srgbClr val="0070C0"/>
                </a:solidFill>
              </a:rPr>
              <a:t>. </a:t>
            </a:r>
            <a:r>
              <a:rPr lang="ko-KR" altLang="en-US" sz="3000" b="1" dirty="0">
                <a:solidFill>
                  <a:srgbClr val="0070C0"/>
                </a:solidFill>
              </a:rPr>
              <a:t>만약 최대 </a:t>
            </a:r>
            <a:r>
              <a:rPr lang="ko-KR" altLang="en-US" sz="3000" b="1" dirty="0" err="1">
                <a:solidFill>
                  <a:srgbClr val="0070C0"/>
                </a:solidFill>
              </a:rPr>
              <a:t>힙의</a:t>
            </a:r>
            <a:r>
              <a:rPr lang="ko-KR" altLang="en-US" sz="3000" b="1" dirty="0">
                <a:solidFill>
                  <a:srgbClr val="0070C0"/>
                </a:solidFill>
              </a:rPr>
              <a:t> 루트가 최소 </a:t>
            </a:r>
            <a:r>
              <a:rPr lang="ko-KR" altLang="en-US" sz="3000" b="1" dirty="0" err="1">
                <a:solidFill>
                  <a:srgbClr val="0070C0"/>
                </a:solidFill>
              </a:rPr>
              <a:t>힙의</a:t>
            </a:r>
            <a:r>
              <a:rPr lang="ko-KR" altLang="en-US" sz="3000" b="1" dirty="0">
                <a:solidFill>
                  <a:srgbClr val="0070C0"/>
                </a:solidFill>
              </a:rPr>
              <a:t> 루트보다 크기가 크다면 두 값을 </a:t>
            </a:r>
            <a:r>
              <a:rPr lang="en-US" altLang="ko-KR" sz="3000" b="1" dirty="0">
                <a:solidFill>
                  <a:srgbClr val="0070C0"/>
                </a:solidFill>
              </a:rPr>
              <a:t>swap </a:t>
            </a:r>
            <a:r>
              <a:rPr lang="ko-KR" altLang="en-US" sz="3000" b="1" dirty="0">
                <a:solidFill>
                  <a:srgbClr val="0070C0"/>
                </a:solidFill>
              </a:rPr>
              <a:t>한다</a:t>
            </a:r>
            <a:r>
              <a:rPr lang="en-US" altLang="ko-KR" sz="3000" b="1" dirty="0">
                <a:solidFill>
                  <a:srgbClr val="0070C0"/>
                </a:solidFill>
              </a:rPr>
              <a:t>. </a:t>
            </a:r>
            <a:r>
              <a:rPr lang="ko-KR" altLang="en-US" sz="3000" b="1" dirty="0">
                <a:solidFill>
                  <a:srgbClr val="0070C0"/>
                </a:solidFill>
              </a:rPr>
              <a:t>이 때</a:t>
            </a:r>
            <a:r>
              <a:rPr lang="en-US" altLang="ko-KR" sz="3000" b="1" dirty="0">
                <a:solidFill>
                  <a:srgbClr val="0070C0"/>
                </a:solidFill>
              </a:rPr>
              <a:t>, </a:t>
            </a:r>
            <a:r>
              <a:rPr lang="ko-KR" altLang="en-US" sz="3000" b="1" dirty="0">
                <a:solidFill>
                  <a:srgbClr val="0070C0"/>
                </a:solidFill>
              </a:rPr>
              <a:t>최대 </a:t>
            </a:r>
            <a:r>
              <a:rPr lang="ko-KR" altLang="en-US" sz="3000" b="1" dirty="0" err="1">
                <a:solidFill>
                  <a:srgbClr val="0070C0"/>
                </a:solidFill>
              </a:rPr>
              <a:t>힙의</a:t>
            </a:r>
            <a:r>
              <a:rPr lang="ko-KR" altLang="en-US" sz="3000" b="1" dirty="0">
                <a:solidFill>
                  <a:srgbClr val="0070C0"/>
                </a:solidFill>
              </a:rPr>
              <a:t> 원소가 바로 중앙값이다</a:t>
            </a:r>
            <a:r>
              <a:rPr lang="en-US" altLang="ko-KR" sz="30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3000" b="1" dirty="0">
                <a:solidFill>
                  <a:srgbClr val="FF0000"/>
                </a:solidFill>
              </a:rPr>
              <a:t>중앙값 기준으로 했을 때</a:t>
            </a:r>
            <a:r>
              <a:rPr lang="en-US" altLang="ko-KR" sz="3000" b="1" dirty="0">
                <a:solidFill>
                  <a:srgbClr val="FF0000"/>
                </a:solidFill>
              </a:rPr>
              <a:t>, </a:t>
            </a:r>
            <a:r>
              <a:rPr lang="ko-KR" altLang="en-US" sz="3000" b="1" dirty="0">
                <a:solidFill>
                  <a:srgbClr val="FF0000"/>
                </a:solidFill>
              </a:rPr>
              <a:t>최대 </a:t>
            </a:r>
            <a:r>
              <a:rPr lang="ko-KR" altLang="en-US" sz="3000" b="1" dirty="0" err="1">
                <a:solidFill>
                  <a:srgbClr val="FF0000"/>
                </a:solidFill>
              </a:rPr>
              <a:t>힙에는</a:t>
            </a:r>
            <a:r>
              <a:rPr lang="ko-KR" altLang="en-US" sz="3000" b="1" dirty="0">
                <a:solidFill>
                  <a:srgbClr val="FF0000"/>
                </a:solidFill>
              </a:rPr>
              <a:t> 작거나 같은 값을</a:t>
            </a:r>
            <a:r>
              <a:rPr lang="en-US" altLang="ko-KR" sz="3000" b="1" dirty="0">
                <a:solidFill>
                  <a:srgbClr val="FF0000"/>
                </a:solidFill>
              </a:rPr>
              <a:t> </a:t>
            </a:r>
            <a:r>
              <a:rPr lang="ko-KR" altLang="en-US" sz="3000" b="1" dirty="0">
                <a:solidFill>
                  <a:srgbClr val="FF0000"/>
                </a:solidFill>
              </a:rPr>
              <a:t>최소 </a:t>
            </a:r>
            <a:r>
              <a:rPr lang="ko-KR" altLang="en-US" sz="3000" b="1" dirty="0" err="1">
                <a:solidFill>
                  <a:srgbClr val="FF0000"/>
                </a:solidFill>
              </a:rPr>
              <a:t>힙에는</a:t>
            </a:r>
            <a:r>
              <a:rPr lang="ko-KR" altLang="en-US" sz="3000" b="1" dirty="0">
                <a:solidFill>
                  <a:srgbClr val="FF0000"/>
                </a:solidFill>
              </a:rPr>
              <a:t> 큰 값으로 유지된다</a:t>
            </a:r>
            <a:r>
              <a:rPr lang="en-US" altLang="ko-KR" sz="3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B5C3B-8D4D-9C7D-06A2-CBDCCD47F0FF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0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692C73-E2D0-1430-5EED-FE745B99DAD6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0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CA5BDFD-103C-DCDC-D68E-D7C376B46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548240"/>
              </p:ext>
            </p:extLst>
          </p:nvPr>
        </p:nvGraphicFramePr>
        <p:xfrm>
          <a:off x="10045479" y="2376971"/>
          <a:ext cx="7287063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202949744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77386378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-99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68A5680-6BCD-ABEC-13F8-E49B54E3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07166"/>
              </p:ext>
            </p:extLst>
          </p:nvPr>
        </p:nvGraphicFramePr>
        <p:xfrm>
          <a:off x="10045479" y="4608914"/>
          <a:ext cx="728707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761470479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976214505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13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3" grpId="0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AE29E-5196-864D-084D-B1318F8C4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22FF8D1-F4E2-91BE-7649-CE225020D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755AB03-C489-034D-BB8A-B384EDE439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2417DA-A804-D82F-3EC3-B6DC7A2F4A33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EA07A-1B4E-6A5E-3CC2-FED82E6D7CF5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17A24F-2A90-A3F8-BE9E-83AE727AF67E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D6287-F38A-B944-8759-66CFDD8E92AB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0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93906D-0858-D957-B1A6-FEDF03849BD9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2EE06-75DB-5BD0-07C5-44D68201506E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원소는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힙과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최소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 차이는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있는 원소가 중앙값이다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기록한다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60A86F4-44B2-A494-17BF-75235B04D762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CFE24-72A1-297A-4984-E4F439DC9F1E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4849E85-3861-910F-E6CF-CE6159F7A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933697"/>
              </p:ext>
            </p:extLst>
          </p:nvPr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B283E3C-2404-7A73-7B0C-0000B149C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46992"/>
              </p:ext>
            </p:extLst>
          </p:nvPr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474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5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A53A7-BA64-A420-6D83-1533502D2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34333AC-F29D-A39C-4D51-04473A13A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배열로 구현한 완전 이진 트리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0A0B875-3760-74B9-AD08-44836C4328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ADBE3D5-80C2-1CE0-8D29-D21F0EE6D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025667"/>
              </p:ext>
            </p:extLst>
          </p:nvPr>
        </p:nvGraphicFramePr>
        <p:xfrm>
          <a:off x="573935" y="2021627"/>
          <a:ext cx="166878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0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2250116810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648794955"/>
                    </a:ext>
                  </a:extLst>
                </a:gridCol>
                <a:gridCol w="1854200">
                  <a:extLst>
                    <a:ext uri="{9D8B030D-6E8A-4147-A177-3AD203B41FA5}">
                      <a16:colId xmlns:a16="http://schemas.microsoft.com/office/drawing/2014/main" val="3920065166"/>
                    </a:ext>
                  </a:extLst>
                </a:gridCol>
              </a:tblGrid>
              <a:tr h="54760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8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4D6C01-1C0B-BF2C-4658-B1ADB260CA4C}"/>
              </a:ext>
            </a:extLst>
          </p:cNvPr>
          <p:cNvSpPr txBox="1"/>
          <p:nvPr/>
        </p:nvSpPr>
        <p:spPr>
          <a:xfrm>
            <a:off x="7367338" y="2794033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배열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</a:rPr>
              <a:t>인덱스</a:t>
            </a:r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84A0F52-9A0C-48E0-323F-1FBBDE34BC70}"/>
              </a:ext>
            </a:extLst>
          </p:cNvPr>
          <p:cNvSpPr/>
          <p:nvPr/>
        </p:nvSpPr>
        <p:spPr>
          <a:xfrm>
            <a:off x="3204380" y="384290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09DF5E-819F-2D37-5CA9-2AC1DFBF6B33}"/>
              </a:ext>
            </a:extLst>
          </p:cNvPr>
          <p:cNvCxnSpPr>
            <a:stCxn id="4" idx="3"/>
          </p:cNvCxnSpPr>
          <p:nvPr/>
        </p:nvCxnSpPr>
        <p:spPr>
          <a:xfrm flipH="1">
            <a:off x="2849713" y="4506325"/>
            <a:ext cx="473933" cy="64622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1FBE0E-E27C-F7C9-0B9F-CE7CF5194845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899516" y="4506325"/>
            <a:ext cx="386734" cy="64622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EBBFD84-8C1C-53EF-BD6E-73285ED5B428}"/>
              </a:ext>
            </a:extLst>
          </p:cNvPr>
          <p:cNvSpPr/>
          <p:nvPr/>
        </p:nvSpPr>
        <p:spPr>
          <a:xfrm>
            <a:off x="2373970" y="5152546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AC02E86-5A07-FC6B-C2E2-72E9532DA28C}"/>
              </a:ext>
            </a:extLst>
          </p:cNvPr>
          <p:cNvSpPr/>
          <p:nvPr/>
        </p:nvSpPr>
        <p:spPr>
          <a:xfrm>
            <a:off x="3966381" y="5142706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83CED82-7222-1104-0161-3E97B11D5F7F}"/>
              </a:ext>
            </a:extLst>
          </p:cNvPr>
          <p:cNvCxnSpPr>
            <a:cxnSpLocks/>
            <a:stCxn id="15" idx="3"/>
          </p:cNvCxnSpPr>
          <p:nvPr/>
        </p:nvCxnSpPr>
        <p:spPr>
          <a:xfrm flipH="1">
            <a:off x="2000250" y="5815962"/>
            <a:ext cx="492986" cy="76004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4513374-05D6-7D2B-42BE-8210CEEDCA5C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3069106" y="5815962"/>
            <a:ext cx="254540" cy="76004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B358C0-7389-FC36-94E3-8468F69A93CB}"/>
              </a:ext>
            </a:extLst>
          </p:cNvPr>
          <p:cNvCxnSpPr>
            <a:cxnSpLocks/>
            <a:stCxn id="16" idx="3"/>
            <a:endCxn id="32" idx="1"/>
          </p:cNvCxnSpPr>
          <p:nvPr/>
        </p:nvCxnSpPr>
        <p:spPr>
          <a:xfrm flipH="1">
            <a:off x="3797712" y="5806122"/>
            <a:ext cx="287935" cy="86402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6E3E415-143C-A38B-57A2-EDBAE894F751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4661517" y="5806122"/>
            <a:ext cx="321405" cy="750205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8DA89B73-7DC9-207B-B527-96C790D02DBE}"/>
              </a:ext>
            </a:extLst>
          </p:cNvPr>
          <p:cNvSpPr/>
          <p:nvPr/>
        </p:nvSpPr>
        <p:spPr>
          <a:xfrm>
            <a:off x="1491931" y="6535057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5FC71A9-E176-F053-0286-C3FE02B9FBBB}"/>
              </a:ext>
            </a:extLst>
          </p:cNvPr>
          <p:cNvSpPr/>
          <p:nvPr/>
        </p:nvSpPr>
        <p:spPr>
          <a:xfrm>
            <a:off x="2797179" y="6556327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6E0E03A-57C6-526C-4725-430DBD81F799}"/>
              </a:ext>
            </a:extLst>
          </p:cNvPr>
          <p:cNvSpPr/>
          <p:nvPr/>
        </p:nvSpPr>
        <p:spPr>
          <a:xfrm>
            <a:off x="3678446" y="6556327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6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52C4A37-6F0C-8742-A20A-8C6C55ABF28C}"/>
              </a:ext>
            </a:extLst>
          </p:cNvPr>
          <p:cNvSpPr/>
          <p:nvPr/>
        </p:nvSpPr>
        <p:spPr>
          <a:xfrm>
            <a:off x="4694987" y="6535057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7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DE39E0-38F4-2C7D-0B8D-E0D383A84915}"/>
              </a:ext>
            </a:extLst>
          </p:cNvPr>
          <p:cNvCxnSpPr>
            <a:cxnSpLocks/>
            <a:stCxn id="30" idx="3"/>
          </p:cNvCxnSpPr>
          <p:nvPr/>
        </p:nvCxnSpPr>
        <p:spPr>
          <a:xfrm flipH="1">
            <a:off x="1120135" y="7198473"/>
            <a:ext cx="491062" cy="83291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2CBAB57-4050-55AF-D81F-CA2B0E017E47}"/>
              </a:ext>
            </a:extLst>
          </p:cNvPr>
          <p:cNvCxnSpPr>
            <a:cxnSpLocks/>
            <a:stCxn id="30" idx="5"/>
          </p:cNvCxnSpPr>
          <p:nvPr/>
        </p:nvCxnSpPr>
        <p:spPr>
          <a:xfrm>
            <a:off x="2187067" y="7198473"/>
            <a:ext cx="186131" cy="832919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A83E4E80-7088-B936-0F48-43BFC9EA27DC}"/>
              </a:ext>
            </a:extLst>
          </p:cNvPr>
          <p:cNvSpPr/>
          <p:nvPr/>
        </p:nvSpPr>
        <p:spPr>
          <a:xfrm>
            <a:off x="712934" y="803139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8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275AB710-463B-E688-83C2-BA8756A0F68F}"/>
              </a:ext>
            </a:extLst>
          </p:cNvPr>
          <p:cNvSpPr/>
          <p:nvPr/>
        </p:nvSpPr>
        <p:spPr>
          <a:xfrm>
            <a:off x="2046308" y="8016929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9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F232BB-CC7B-910B-68EE-EC6769F3698E}"/>
              </a:ext>
            </a:extLst>
          </p:cNvPr>
          <p:cNvSpPr txBox="1"/>
          <p:nvPr/>
        </p:nvSpPr>
        <p:spPr>
          <a:xfrm>
            <a:off x="3512983" y="7791384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tx1">
                    <a:lumMod val="50000"/>
                  </a:schemeClr>
                </a:solidFill>
              </a:rPr>
              <a:t>......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E01A59-041D-1F7B-D0AE-9B4E50D8EA40}"/>
              </a:ext>
            </a:extLst>
          </p:cNvPr>
          <p:cNvSpPr txBox="1"/>
          <p:nvPr/>
        </p:nvSpPr>
        <p:spPr>
          <a:xfrm>
            <a:off x="6278510" y="4231529"/>
            <a:ext cx="10739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완전 이진 트리는 마지막 레벨을 제외한 모든 레벨이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완전이 채워진 형태의 이진 트리를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주로 왼쪽부터 차례대로 채워지며 배열로 구현된다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자식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: node * 2 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ko-KR" altLang="en-US" sz="3200" b="1" dirty="0">
                <a:solidFill>
                  <a:srgbClr val="0070C0"/>
                </a:solidFill>
              </a:rPr>
              <a:t>왼쪽</a:t>
            </a:r>
            <a:r>
              <a:rPr lang="en-US" altLang="ko-KR" sz="3200" b="1" dirty="0">
                <a:solidFill>
                  <a:srgbClr val="0070C0"/>
                </a:solidFill>
              </a:rPr>
              <a:t>)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/ node * 2 + 1 </a:t>
            </a:r>
            <a:r>
              <a:rPr lang="en-US" altLang="ko-KR" sz="3200" b="1" dirty="0">
                <a:solidFill>
                  <a:srgbClr val="0070C0"/>
                </a:solidFill>
              </a:rPr>
              <a:t>(</a:t>
            </a:r>
            <a:r>
              <a:rPr lang="ko-KR" altLang="en-US" sz="3200" b="1" dirty="0">
                <a:solidFill>
                  <a:srgbClr val="0070C0"/>
                </a:solidFill>
              </a:rPr>
              <a:t>오른쪽</a:t>
            </a:r>
            <a:r>
              <a:rPr lang="en-US" altLang="ko-KR" sz="3200" b="1" dirty="0">
                <a:solidFill>
                  <a:srgbClr val="0070C0"/>
                </a:solidFill>
              </a:rPr>
              <a:t>)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부모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: node / 2 </a:t>
            </a:r>
            <a:r>
              <a:rPr lang="en-US" altLang="ko-KR" sz="3200" b="1" dirty="0">
                <a:solidFill>
                  <a:srgbClr val="FF0000"/>
                </a:solidFill>
              </a:rPr>
              <a:t>(</a:t>
            </a:r>
            <a:r>
              <a:rPr lang="ko-KR" altLang="en-US" sz="3200" b="1" dirty="0">
                <a:solidFill>
                  <a:srgbClr val="FF0000"/>
                </a:solidFill>
              </a:rPr>
              <a:t>정수 나눗셈</a:t>
            </a:r>
            <a:r>
              <a:rPr lang="en-US" altLang="ko-KR" sz="3200" b="1" dirty="0">
                <a:solidFill>
                  <a:srgbClr val="FF0000"/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최소힙이나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최대힙을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구현하기 위해선 이 구조가 필요하다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FDABD2B-D87C-2741-3476-3A6A09BE45A5}"/>
              </a:ext>
            </a:extLst>
          </p:cNvPr>
          <p:cNvSpPr txBox="1"/>
          <p:nvPr/>
        </p:nvSpPr>
        <p:spPr>
          <a:xfrm>
            <a:off x="3450803" y="459590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3231EE3-C29E-14B7-B1A4-694DE7D2997C}"/>
              </a:ext>
            </a:extLst>
          </p:cNvPr>
          <p:cNvSpPr txBox="1"/>
          <p:nvPr/>
        </p:nvSpPr>
        <p:spPr>
          <a:xfrm>
            <a:off x="2561314" y="5945609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4BA427-DAEA-64EF-970F-DEEC0AB3C8FA}"/>
              </a:ext>
            </a:extLst>
          </p:cNvPr>
          <p:cNvSpPr txBox="1"/>
          <p:nvPr/>
        </p:nvSpPr>
        <p:spPr>
          <a:xfrm>
            <a:off x="4237892" y="5905878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696A0B-8796-9BDB-6FE0-B5385C0CFE77}"/>
              </a:ext>
            </a:extLst>
          </p:cNvPr>
          <p:cNvSpPr txBox="1"/>
          <p:nvPr/>
        </p:nvSpPr>
        <p:spPr>
          <a:xfrm>
            <a:off x="1684546" y="7304039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5C4869-EF73-140D-F2A0-1011179FE28A}"/>
              </a:ext>
            </a:extLst>
          </p:cNvPr>
          <p:cNvSpPr txBox="1"/>
          <p:nvPr/>
        </p:nvSpPr>
        <p:spPr>
          <a:xfrm>
            <a:off x="3027934" y="7304039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FF9BE2-6EB9-18F6-7DC4-4039D1028A6E}"/>
              </a:ext>
            </a:extLst>
          </p:cNvPr>
          <p:cNvSpPr txBox="1"/>
          <p:nvPr/>
        </p:nvSpPr>
        <p:spPr>
          <a:xfrm>
            <a:off x="3925998" y="7294395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C2621B-1827-CD59-DF4B-4212804EAC90}"/>
              </a:ext>
            </a:extLst>
          </p:cNvPr>
          <p:cNvSpPr txBox="1"/>
          <p:nvPr/>
        </p:nvSpPr>
        <p:spPr>
          <a:xfrm>
            <a:off x="4966498" y="733356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1FC217E-A460-3688-B5B1-D1B39AB0773F}"/>
              </a:ext>
            </a:extLst>
          </p:cNvPr>
          <p:cNvSpPr txBox="1"/>
          <p:nvPr/>
        </p:nvSpPr>
        <p:spPr>
          <a:xfrm>
            <a:off x="967442" y="88086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9E1800-B439-78F6-3BC5-315B678FFEB3}"/>
              </a:ext>
            </a:extLst>
          </p:cNvPr>
          <p:cNvSpPr txBox="1"/>
          <p:nvPr/>
        </p:nvSpPr>
        <p:spPr>
          <a:xfrm>
            <a:off x="2306333" y="88086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19997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B3079-E000-29DD-61ED-A527BD9D3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EA77092-7DCC-B01B-E258-CE90ED3E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D3520E1-ED97-2740-D5EE-1F096458E1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E3CFC-3897-95A6-607B-86B6D058FD4F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49543-77A7-9948-D303-D6B5C1504D92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44BC6-EE75-A827-A6FC-928C90508BB5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A26CE-6803-49F3-D9AA-A43CD316D3F1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0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D861-8770-08AC-CFF9-0B4F5E071513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F2099-B692-77C9-2EC3-1FA355068E84}"/>
              </a:ext>
            </a:extLst>
          </p:cNvPr>
          <p:cNvSpPr txBox="1"/>
          <p:nvPr/>
        </p:nvSpPr>
        <p:spPr>
          <a:xfrm>
            <a:off x="262021" y="7458501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원소는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넣었으니 우선순위에 맞춰 정렬을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해야한다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3B669A9-201B-50B4-7782-397F2CA1A24B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tx1">
                    <a:lumMod val="5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46DCC-9097-5EB7-7679-6073173C9DED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0F7A109-E6A3-DFC7-6887-C3C71AA594AC}"/>
              </a:ext>
            </a:extLst>
          </p:cNvPr>
          <p:cNvCxnSpPr>
            <a:cxnSpLocks/>
          </p:cNvCxnSpPr>
          <p:nvPr/>
        </p:nvCxnSpPr>
        <p:spPr>
          <a:xfrm flipH="1">
            <a:off x="1476332" y="3471747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B324585D-8236-7E25-5835-B3315DE4F2F9}"/>
              </a:ext>
            </a:extLst>
          </p:cNvPr>
          <p:cNvSpPr/>
          <p:nvPr/>
        </p:nvSpPr>
        <p:spPr>
          <a:xfrm>
            <a:off x="956181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5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93D9A-C715-F790-6FE5-35AF5D889205}"/>
              </a:ext>
            </a:extLst>
          </p:cNvPr>
          <p:cNvSpPr txBox="1"/>
          <p:nvPr/>
        </p:nvSpPr>
        <p:spPr>
          <a:xfrm>
            <a:off x="1204953" y="4874155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2D153F0-61A0-E8E3-E0FD-E69E7E32D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171968"/>
              </p:ext>
            </p:extLst>
          </p:nvPr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1EA68FA-5454-560D-6F63-66EE88B9B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856112"/>
              </p:ext>
            </p:extLst>
          </p:nvPr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5" grpId="0"/>
      <p:bldP spid="14" grpId="0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A0FCF-24FC-AD1A-9D83-E939530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0CF7007-067C-1BB4-BA10-6CD3C313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A975B0E-90BE-F129-B223-B1F8DFA282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BB8253-0E57-1C3F-F530-83A690214744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6052B-9325-C19E-C13A-A6BA152E9D3C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124D6-E1FE-A7EF-BE56-D15BD1D40A38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C55DD-660A-68C7-CEA1-79AA96740E48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0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E755C-0D67-E460-4F2C-66E3E57E6DB9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31A03-C648-AD54-4456-CE47FF6CBD2A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(5)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작으므로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맞지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값을 교환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루트까지 올라갔으므로 교환 작업이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2F694FA-C016-EEFC-5404-598BF2F11D63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5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0BA74E-D24B-237D-56E7-C036D0495743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570E9E-0EC4-8C87-367B-B9C11A9DACE1}"/>
              </a:ext>
            </a:extLst>
          </p:cNvPr>
          <p:cNvCxnSpPr>
            <a:cxnSpLocks/>
          </p:cNvCxnSpPr>
          <p:nvPr/>
        </p:nvCxnSpPr>
        <p:spPr>
          <a:xfrm flipH="1">
            <a:off x="1476332" y="3471747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829FF9CB-9B58-51BE-CA19-EB1A0C2F7F08}"/>
              </a:ext>
            </a:extLst>
          </p:cNvPr>
          <p:cNvSpPr/>
          <p:nvPr/>
        </p:nvSpPr>
        <p:spPr>
          <a:xfrm>
            <a:off x="956181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62F511-23F6-2A11-9EFA-D3CEE50F7FB5}"/>
              </a:ext>
            </a:extLst>
          </p:cNvPr>
          <p:cNvSpPr txBox="1"/>
          <p:nvPr/>
        </p:nvSpPr>
        <p:spPr>
          <a:xfrm>
            <a:off x="1204953" y="4874155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D22AF87F-DAA3-C017-460A-E57B64FDAE3D}"/>
              </a:ext>
            </a:extLst>
          </p:cNvPr>
          <p:cNvSpPr/>
          <p:nvPr/>
        </p:nvSpPr>
        <p:spPr>
          <a:xfrm rot="3662542">
            <a:off x="1206869" y="3256697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724123D3-CC53-34EB-9D60-74878220C52F}"/>
              </a:ext>
            </a:extLst>
          </p:cNvPr>
          <p:cNvSpPr/>
          <p:nvPr/>
        </p:nvSpPr>
        <p:spPr>
          <a:xfrm rot="14532967">
            <a:off x="1122579" y="3011707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E907AD7-6281-A2BE-58FC-FDF469804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21557"/>
              </p:ext>
            </p:extLst>
          </p:nvPr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7169F8C3-3DD6-1B44-05C2-B16A62CA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18073"/>
              </p:ext>
            </p:extLst>
          </p:nvPr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74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5" grpId="0"/>
      <p:bldP spid="14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EC52A-6125-ED17-77C2-8A52198CC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1330675-F313-2A5E-06E6-D4436EEBB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9735CD6-0DBA-B55C-33D9-B048C5C9C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9F636-F972-AF05-2778-CB08D28DFCE6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3F9C0-06AB-722B-8184-A098AD691403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5D3EF8-8AA6-2EF5-39FF-775CD27077D1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C8E6A-8508-D8C0-5545-2666C5E974A2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76B41-B843-1392-95DE-18490A7F2B90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1B8D7-B59A-4AFE-FB81-A99A4EDA1F4C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최소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힙과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 차이가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최소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균형이 맞추어 졌다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루트가 항상 중앙값 이므로 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기록한다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71E8E46-E4DF-0E3B-E7A5-4E93A2C39342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6068D2-7A7A-A0AA-1606-D096BD443D9A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9C25A2-A5A5-1EBB-5F7B-D28349EA779A}"/>
              </a:ext>
            </a:extLst>
          </p:cNvPr>
          <p:cNvSpPr/>
          <p:nvPr/>
        </p:nvSpPr>
        <p:spPr>
          <a:xfrm>
            <a:off x="6095199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5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E0D12-F973-2EF8-B51C-1BD27E703D44}"/>
              </a:ext>
            </a:extLst>
          </p:cNvPr>
          <p:cNvSpPr txBox="1"/>
          <p:nvPr/>
        </p:nvSpPr>
        <p:spPr>
          <a:xfrm>
            <a:off x="6366710" y="355187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190825B-2D6C-BD53-2551-5765B9DBC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21557"/>
              </p:ext>
            </p:extLst>
          </p:nvPr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15BDDB-E6B0-E5C5-5086-E0C9A8E937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14015"/>
              </p:ext>
            </p:extLst>
          </p:nvPr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88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5" grpId="0"/>
      <p:bldP spid="14" grpId="0"/>
      <p:bldP spid="1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6D128-B654-7986-A8FE-6FE936847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3D9C89A-9EEB-EC9A-09C4-AD60D3EC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0146E96-7FA0-FD07-94B3-33C3F8E33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326C42A-4596-B541-4479-3ECCF0FC9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135380"/>
              </p:ext>
            </p:extLst>
          </p:nvPr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B0B41B-BF8D-51DC-63F9-102C9A4BF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371149"/>
              </p:ext>
            </p:extLst>
          </p:nvPr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AC2248-B7AA-7B36-3DCA-410675487A5E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E6C45-AB3D-9E9F-4B9B-3703F4E67F88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1CDAEE-BCD2-7F3E-3661-16D14938AB41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01C56-5E71-43F1-4819-A5FDEA2916BC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6C68D-7BA2-B7C1-7136-A248C5168FF2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3BE8B9D-5BD9-E750-4113-451E2F698074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8AC1E2-96F9-E4DA-A325-813B3C5B442C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911B930-B796-391B-796D-A68EB7BCE6F8}"/>
              </a:ext>
            </a:extLst>
          </p:cNvPr>
          <p:cNvSpPr/>
          <p:nvPr/>
        </p:nvSpPr>
        <p:spPr>
          <a:xfrm>
            <a:off x="6095199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5EF7D4-8F33-1F30-7173-D2BE697804E0}"/>
              </a:ext>
            </a:extLst>
          </p:cNvPr>
          <p:cNvSpPr txBox="1"/>
          <p:nvPr/>
        </p:nvSpPr>
        <p:spPr>
          <a:xfrm>
            <a:off x="6366710" y="355187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D46226-FE32-98C2-34FB-83188A93CE2A}"/>
              </a:ext>
            </a:extLst>
          </p:cNvPr>
          <p:cNvSpPr txBox="1"/>
          <p:nvPr/>
        </p:nvSpPr>
        <p:spPr>
          <a:xfrm>
            <a:off x="262021" y="7458501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원소는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넣었으니 우선순위에 맞춰 정렬을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해야한다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F628742-4D70-43FC-FD61-F4F1497441BB}"/>
              </a:ext>
            </a:extLst>
          </p:cNvPr>
          <p:cNvCxnSpPr>
            <a:cxnSpLocks/>
          </p:cNvCxnSpPr>
          <p:nvPr/>
        </p:nvCxnSpPr>
        <p:spPr>
          <a:xfrm flipH="1">
            <a:off x="1476332" y="3471747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8FC93FC7-7B6B-C2D2-BE73-E62E3B61F261}"/>
              </a:ext>
            </a:extLst>
          </p:cNvPr>
          <p:cNvSpPr/>
          <p:nvPr/>
        </p:nvSpPr>
        <p:spPr>
          <a:xfrm>
            <a:off x="956181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2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19E55D-5AC1-BED4-A2B9-AA5E74A5DDA8}"/>
              </a:ext>
            </a:extLst>
          </p:cNvPr>
          <p:cNvSpPr txBox="1"/>
          <p:nvPr/>
        </p:nvSpPr>
        <p:spPr>
          <a:xfrm>
            <a:off x="1204953" y="4874155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4774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14" grpId="0"/>
      <p:bldP spid="19" grpId="0"/>
      <p:bldP spid="11" grpId="0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8AF3D-7A6F-9FAF-06F9-3B8C1E07A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027D42E-5B41-B4B1-E352-06C84E42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6F0BBD6-7A7D-4A0F-ECF3-FA40CBC05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36E8A9-5441-42FE-354F-8230313BF0A9}"/>
              </a:ext>
            </a:extLst>
          </p:cNvPr>
          <p:cNvGraphicFramePr>
            <a:graphicFrameLocks noGrp="1"/>
          </p:cNvGraphicFramePr>
          <p:nvPr/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7BA34EC-67E6-DB19-4028-3A2A93057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999013"/>
              </p:ext>
            </p:extLst>
          </p:nvPr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728CB6-E0C1-8E72-D8EB-02FC3ACE58F5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8657B-E97A-D228-5D81-286081D9156F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7B848-3735-476E-087C-DC6DB397A071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680F2-7270-A687-D685-11063A8F1BC8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36C018-DC0B-28B1-910F-2CDD8947C4D6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8DE5ACC-E340-54A2-BE7C-89473E36C40B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2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FD37FA-DF80-6C76-8228-917489CD8A76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C6F0618-5223-1293-F020-EE664E59AAD2}"/>
              </a:ext>
            </a:extLst>
          </p:cNvPr>
          <p:cNvSpPr/>
          <p:nvPr/>
        </p:nvSpPr>
        <p:spPr>
          <a:xfrm>
            <a:off x="6095199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D9486-53B8-112D-638C-6E47A1A36D54}"/>
              </a:ext>
            </a:extLst>
          </p:cNvPr>
          <p:cNvSpPr txBox="1"/>
          <p:nvPr/>
        </p:nvSpPr>
        <p:spPr>
          <a:xfrm>
            <a:off x="6366710" y="355187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B8627A5-3C25-F84B-E43D-F69E7ADFF1ED}"/>
              </a:ext>
            </a:extLst>
          </p:cNvPr>
          <p:cNvCxnSpPr>
            <a:cxnSpLocks/>
          </p:cNvCxnSpPr>
          <p:nvPr/>
        </p:nvCxnSpPr>
        <p:spPr>
          <a:xfrm flipH="1">
            <a:off x="1476332" y="3471747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AECDA74-CF1B-20BB-959C-4CC86D72E873}"/>
              </a:ext>
            </a:extLst>
          </p:cNvPr>
          <p:cNvSpPr/>
          <p:nvPr/>
        </p:nvSpPr>
        <p:spPr>
          <a:xfrm>
            <a:off x="956181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3B70F3-E0FE-80CE-35F8-E4009B8F2D1D}"/>
              </a:ext>
            </a:extLst>
          </p:cNvPr>
          <p:cNvSpPr txBox="1"/>
          <p:nvPr/>
        </p:nvSpPr>
        <p:spPr>
          <a:xfrm>
            <a:off x="1204953" y="4874155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4E6D8039-C7D2-3BD8-A6DC-2104427D03E9}"/>
              </a:ext>
            </a:extLst>
          </p:cNvPr>
          <p:cNvSpPr/>
          <p:nvPr/>
        </p:nvSpPr>
        <p:spPr>
          <a:xfrm rot="3662542">
            <a:off x="1206869" y="3256697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B2065297-7D06-AA19-45FE-068AADAE6352}"/>
              </a:ext>
            </a:extLst>
          </p:cNvPr>
          <p:cNvSpPr/>
          <p:nvPr/>
        </p:nvSpPr>
        <p:spPr>
          <a:xfrm rot="14532967">
            <a:off x="1122579" y="3011707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FD4028-9EDA-BF5F-5E8C-06331F529424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작으므로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맞지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값을 교환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루트까지 올라갔으므로 교환 작업이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717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14" grpId="0"/>
      <p:bldP spid="19" grpId="0"/>
      <p:bldP spid="18" grpId="0"/>
      <p:bldP spid="2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9E672-E647-23C7-695C-17CFC70D3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EF7162D-6D0B-077E-8587-D8CB236C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B93C40C-E45F-E512-94C9-9179204F3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0B5BD4-8FEC-9B6E-87A7-F7A742F30C90}"/>
              </a:ext>
            </a:extLst>
          </p:cNvPr>
          <p:cNvGraphicFramePr>
            <a:graphicFrameLocks noGrp="1"/>
          </p:cNvGraphicFramePr>
          <p:nvPr/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C3FF9B-CB92-5430-7202-73A880D22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025601"/>
              </p:ext>
            </p:extLst>
          </p:nvPr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71B08B-869B-2585-9CBA-4CF99DD84900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CDDC1-E051-1E88-8D5F-C4F58973744E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893A6D-59B6-6C15-523B-AFEAF47A2DBE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735E52-434D-28AB-6242-363372C32A00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8436B-1F64-1BED-15D1-8708E0155D70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2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5684C6F-817A-8577-63B4-48F1B0E1AFB9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9B6B7-0A6B-04AF-85FE-59400E047C78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264F218-E4E3-4DAB-D075-D73ECC2BC5D5}"/>
              </a:ext>
            </a:extLst>
          </p:cNvPr>
          <p:cNvSpPr/>
          <p:nvPr/>
        </p:nvSpPr>
        <p:spPr>
          <a:xfrm>
            <a:off x="6095199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43510B-799F-04AB-D828-466D9AD11DA1}"/>
              </a:ext>
            </a:extLst>
          </p:cNvPr>
          <p:cNvSpPr txBox="1"/>
          <p:nvPr/>
        </p:nvSpPr>
        <p:spPr>
          <a:xfrm>
            <a:off x="6366710" y="355187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A5BC981-3744-11D4-5698-763154659C9F}"/>
              </a:ext>
            </a:extLst>
          </p:cNvPr>
          <p:cNvCxnSpPr>
            <a:cxnSpLocks/>
          </p:cNvCxnSpPr>
          <p:nvPr/>
        </p:nvCxnSpPr>
        <p:spPr>
          <a:xfrm flipH="1">
            <a:off x="1476332" y="3471747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6BB1706A-48BB-76AF-6BD0-C38BB5FF3A28}"/>
              </a:ext>
            </a:extLst>
          </p:cNvPr>
          <p:cNvSpPr/>
          <p:nvPr/>
        </p:nvSpPr>
        <p:spPr>
          <a:xfrm>
            <a:off x="956181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00FF5D-7A23-3252-D91D-030ADA30FFFB}"/>
              </a:ext>
            </a:extLst>
          </p:cNvPr>
          <p:cNvSpPr txBox="1"/>
          <p:nvPr/>
        </p:nvSpPr>
        <p:spPr>
          <a:xfrm>
            <a:off x="1204953" y="4874155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491D77-2E8F-E882-CAF6-FC6F59CBFB9E}"/>
              </a:ext>
            </a:extLst>
          </p:cNvPr>
          <p:cNvSpPr txBox="1"/>
          <p:nvPr/>
        </p:nvSpPr>
        <p:spPr>
          <a:xfrm>
            <a:off x="262021" y="7458501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힙과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최소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 차이는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기록해준다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09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14" grpId="0"/>
      <p:bldP spid="19" grpId="0"/>
      <p:bldP spid="18" grpId="0"/>
      <p:bldP spid="2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17D04-2C68-7335-859B-406242911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53499F9-FC23-72B3-23E3-F5CB7FFA1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5F53434-64BD-9D7A-CA44-08B0A1365B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FAF949A-AF8F-7137-5EE1-B3BFD2B2C4B2}"/>
              </a:ext>
            </a:extLst>
          </p:cNvPr>
          <p:cNvGraphicFramePr>
            <a:graphicFrameLocks noGrp="1"/>
          </p:cNvGraphicFramePr>
          <p:nvPr/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D58A8AC-67E0-CB89-CFFA-9350229447BF}"/>
              </a:ext>
            </a:extLst>
          </p:cNvPr>
          <p:cNvGraphicFramePr>
            <a:graphicFrameLocks noGrp="1"/>
          </p:cNvGraphicFramePr>
          <p:nvPr/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219DCA-814B-E740-0EB6-EFC45929F75A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382F66-0E72-7D1E-0FE3-A3737C60CD8D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3CFFE-EC70-4523-3D69-07F2AE571A65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8C2EB-6498-61C5-FE07-D9EE317EFED6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45D91-0E9D-A115-0644-FDFADEC117CB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10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AD038AC-D812-18DE-72BD-37128A76BC20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70046-D885-4818-D60B-74E400D75281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1C3081E-FB8C-E492-037B-508CACBEC60F}"/>
              </a:ext>
            </a:extLst>
          </p:cNvPr>
          <p:cNvSpPr/>
          <p:nvPr/>
        </p:nvSpPr>
        <p:spPr>
          <a:xfrm>
            <a:off x="6095199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000410-6C36-3CC1-273D-988E1330556D}"/>
              </a:ext>
            </a:extLst>
          </p:cNvPr>
          <p:cNvSpPr txBox="1"/>
          <p:nvPr/>
        </p:nvSpPr>
        <p:spPr>
          <a:xfrm>
            <a:off x="6366710" y="355187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E5AC513-0FB1-A589-A2DD-F8102D2D56CB}"/>
              </a:ext>
            </a:extLst>
          </p:cNvPr>
          <p:cNvCxnSpPr>
            <a:cxnSpLocks/>
          </p:cNvCxnSpPr>
          <p:nvPr/>
        </p:nvCxnSpPr>
        <p:spPr>
          <a:xfrm flipH="1">
            <a:off x="1476332" y="3471747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1D0923B-55F2-4722-10BD-BABC2F0F40FF}"/>
              </a:ext>
            </a:extLst>
          </p:cNvPr>
          <p:cNvSpPr/>
          <p:nvPr/>
        </p:nvSpPr>
        <p:spPr>
          <a:xfrm>
            <a:off x="956181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9A5F5-FAC8-4EAA-3C20-DE3C31930A61}"/>
              </a:ext>
            </a:extLst>
          </p:cNvPr>
          <p:cNvSpPr txBox="1"/>
          <p:nvPr/>
        </p:nvSpPr>
        <p:spPr>
          <a:xfrm>
            <a:off x="1204953" y="4874155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00B919-5374-A4A3-E293-F916960F3DCE}"/>
              </a:ext>
            </a:extLst>
          </p:cNvPr>
          <p:cNvSpPr txBox="1"/>
          <p:nvPr/>
        </p:nvSpPr>
        <p:spPr>
          <a:xfrm>
            <a:off x="262021" y="7458501"/>
            <a:ext cx="175179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원소는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넣어준다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넣었으니 우선순위에 맞춰 정렬을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해야한다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42AD417-67F9-8272-BFCD-33FC1622BFDD}"/>
              </a:ext>
            </a:extLst>
          </p:cNvPr>
          <p:cNvCxnSpPr>
            <a:cxnSpLocks/>
          </p:cNvCxnSpPr>
          <p:nvPr/>
        </p:nvCxnSpPr>
        <p:spPr>
          <a:xfrm>
            <a:off x="2365607" y="3471747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FEFDC15C-ED70-99B5-8C46-FE54D178CE54}"/>
              </a:ext>
            </a:extLst>
          </p:cNvPr>
          <p:cNvSpPr/>
          <p:nvPr/>
        </p:nvSpPr>
        <p:spPr>
          <a:xfrm>
            <a:off x="2444347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56A5E7-662D-21CD-1E18-3FFB171ED7BA}"/>
              </a:ext>
            </a:extLst>
          </p:cNvPr>
          <p:cNvSpPr txBox="1"/>
          <p:nvPr/>
        </p:nvSpPr>
        <p:spPr>
          <a:xfrm>
            <a:off x="2715858" y="4860783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599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14" grpId="0"/>
      <p:bldP spid="19" grpId="0"/>
      <p:bldP spid="18" grpId="0"/>
      <p:bldP spid="11" grpId="0"/>
      <p:bldP spid="2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B1BAA-90E0-27F7-8EA2-8B3164301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4ED231A-88F8-19D1-5039-879CC1B7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983F706-D114-9716-94BB-5E6D9BEAC7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AE9CF31-EC39-F15C-22F4-A14EA31C4A91}"/>
              </a:ext>
            </a:extLst>
          </p:cNvPr>
          <p:cNvGraphicFramePr>
            <a:graphicFrameLocks noGrp="1"/>
          </p:cNvGraphicFramePr>
          <p:nvPr/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007F08-75EB-F98F-9F1B-FB703A7931A5}"/>
              </a:ext>
            </a:extLst>
          </p:cNvPr>
          <p:cNvGraphicFramePr>
            <a:graphicFrameLocks noGrp="1"/>
          </p:cNvGraphicFramePr>
          <p:nvPr/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6A9085-75FA-7739-F5E6-0AFD64D5D044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C1386-84C5-5ECB-973E-66D1FDC5F12D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F2D69-CF1F-3B7E-2FAC-5D6DA158D46F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CE43D4-5C0B-9F6D-72F5-CC23BFBFB1DD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</a:t>
            </a:r>
            <a:r>
              <a:rPr lang="en-US" altLang="ko-KR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9B35DA-BDDD-87A0-4A4B-6CD2D2688A1D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10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8866B9-9CC3-33D0-3703-F0A2BF05B463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10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17D0A4-2732-DB8F-5682-DAEAD8FB37A0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A4BCD3E-197E-6C4C-2D10-16A6AA171368}"/>
              </a:ext>
            </a:extLst>
          </p:cNvPr>
          <p:cNvSpPr/>
          <p:nvPr/>
        </p:nvSpPr>
        <p:spPr>
          <a:xfrm>
            <a:off x="6095199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DB2E67-C4EB-B453-1FFD-1D0837F2A243}"/>
              </a:ext>
            </a:extLst>
          </p:cNvPr>
          <p:cNvSpPr txBox="1"/>
          <p:nvPr/>
        </p:nvSpPr>
        <p:spPr>
          <a:xfrm>
            <a:off x="6366710" y="355187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1BF13F-95F7-2D64-7F6C-717DCC58B998}"/>
              </a:ext>
            </a:extLst>
          </p:cNvPr>
          <p:cNvCxnSpPr>
            <a:cxnSpLocks/>
          </p:cNvCxnSpPr>
          <p:nvPr/>
        </p:nvCxnSpPr>
        <p:spPr>
          <a:xfrm flipH="1">
            <a:off x="1476332" y="3471747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08F273A2-98F3-7F71-0CE7-9FB95C90D586}"/>
              </a:ext>
            </a:extLst>
          </p:cNvPr>
          <p:cNvSpPr/>
          <p:nvPr/>
        </p:nvSpPr>
        <p:spPr>
          <a:xfrm>
            <a:off x="956181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0ADB0-01DC-1470-AD89-D371AE5071B5}"/>
              </a:ext>
            </a:extLst>
          </p:cNvPr>
          <p:cNvSpPr txBox="1"/>
          <p:nvPr/>
        </p:nvSpPr>
        <p:spPr>
          <a:xfrm>
            <a:off x="1204953" y="4874155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A09987C-B347-2AEB-C109-CE6B82CADED3}"/>
              </a:ext>
            </a:extLst>
          </p:cNvPr>
          <p:cNvCxnSpPr>
            <a:cxnSpLocks/>
          </p:cNvCxnSpPr>
          <p:nvPr/>
        </p:nvCxnSpPr>
        <p:spPr>
          <a:xfrm>
            <a:off x="2365607" y="3471747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03F495D-5E36-2291-38F5-D364687D2DA5}"/>
              </a:ext>
            </a:extLst>
          </p:cNvPr>
          <p:cNvSpPr/>
          <p:nvPr/>
        </p:nvSpPr>
        <p:spPr>
          <a:xfrm>
            <a:off x="2444347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2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A13348-A837-CAFA-C648-4803260CC3F4}"/>
              </a:ext>
            </a:extLst>
          </p:cNvPr>
          <p:cNvSpPr txBox="1"/>
          <p:nvPr/>
        </p:nvSpPr>
        <p:spPr>
          <a:xfrm>
            <a:off x="2715858" y="4860783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EA9C58-44C3-117D-22AB-4BEDFF9846E8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현재 노드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작으므로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맞지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값을 교환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루트까지 올라갔으므로 교환 작업이 끝났다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id="{1244F75C-B667-69C0-9468-00D07263B480}"/>
              </a:ext>
            </a:extLst>
          </p:cNvPr>
          <p:cNvSpPr/>
          <p:nvPr/>
        </p:nvSpPr>
        <p:spPr>
          <a:xfrm>
            <a:off x="2131560" y="3203879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BEFDCD82-B048-7261-739A-927D026D7F8C}"/>
              </a:ext>
            </a:extLst>
          </p:cNvPr>
          <p:cNvSpPr/>
          <p:nvPr/>
        </p:nvSpPr>
        <p:spPr>
          <a:xfrm rot="10870425">
            <a:off x="1855119" y="3155705"/>
            <a:ext cx="1076628" cy="1398889"/>
          </a:xfrm>
          <a:prstGeom prst="arc">
            <a:avLst>
              <a:gd name="adj1" fmla="val 16200000"/>
              <a:gd name="adj2" fmla="val 1014933"/>
            </a:avLst>
          </a:prstGeom>
          <a:ln w="25400"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3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14" grpId="0"/>
      <p:bldP spid="19" grpId="0"/>
      <p:bldP spid="18" grpId="0"/>
      <p:bldP spid="21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F9343-11A2-04A9-7AF8-81F8B7AA0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D5CD04B-F079-6A8F-17F6-DD5B3EA1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활용</a:t>
            </a:r>
            <a:r>
              <a:rPr lang="en-US" altLang="ko-KR" b="1" dirty="0"/>
              <a:t> – </a:t>
            </a:r>
            <a:r>
              <a:rPr lang="ko-KR" altLang="en-US" b="1" dirty="0"/>
              <a:t>중앙값 관리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1582995-C59F-E640-A090-862423961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4DEA246-9ACD-72EC-3F47-3C6714A91277}"/>
              </a:ext>
            </a:extLst>
          </p:cNvPr>
          <p:cNvGraphicFramePr>
            <a:graphicFrameLocks noGrp="1"/>
          </p:cNvGraphicFramePr>
          <p:nvPr/>
        </p:nvGraphicFramePr>
        <p:xfrm>
          <a:off x="11606996" y="2333439"/>
          <a:ext cx="4164036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09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09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519B2A2-A2AE-0A8E-2E09-8A0CEB5DA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62397"/>
              </p:ext>
            </p:extLst>
          </p:nvPr>
        </p:nvGraphicFramePr>
        <p:xfrm>
          <a:off x="11652815" y="4602768"/>
          <a:ext cx="4164040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010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041010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482AA0-25A9-6F41-4271-427D40B27165}"/>
              </a:ext>
            </a:extLst>
          </p:cNvPr>
          <p:cNvSpPr txBox="1"/>
          <p:nvPr/>
        </p:nvSpPr>
        <p:spPr>
          <a:xfrm>
            <a:off x="13091646" y="358428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E304D-21B7-8AF8-055E-746BAFE152D1}"/>
              </a:ext>
            </a:extLst>
          </p:cNvPr>
          <p:cNvSpPr txBox="1"/>
          <p:nvPr/>
        </p:nvSpPr>
        <p:spPr>
          <a:xfrm>
            <a:off x="13091645" y="580671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B58AC-F02C-9C90-39DF-D9E578B884C9}"/>
              </a:ext>
            </a:extLst>
          </p:cNvPr>
          <p:cNvSpPr txBox="1"/>
          <p:nvPr/>
        </p:nvSpPr>
        <p:spPr>
          <a:xfrm>
            <a:off x="967442" y="1831079"/>
            <a:ext cx="274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 | size :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7BE53-0EBE-235A-AC9F-3C9972BEA93E}"/>
              </a:ext>
            </a:extLst>
          </p:cNvPr>
          <p:cNvSpPr txBox="1"/>
          <p:nvPr/>
        </p:nvSpPr>
        <p:spPr>
          <a:xfrm>
            <a:off x="5209680" y="1831078"/>
            <a:ext cx="2747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 | size : </a:t>
            </a:r>
            <a:r>
              <a:rPr lang="en-US" altLang="ko-KR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3A6A3-9BB4-87AE-C81E-F753A0337AF0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 : 10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265078F-E44D-2C9A-E3E6-4E6D5DD3BE8A}"/>
              </a:ext>
            </a:extLst>
          </p:cNvPr>
          <p:cNvSpPr/>
          <p:nvPr/>
        </p:nvSpPr>
        <p:spPr>
          <a:xfrm>
            <a:off x="1660894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2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D5FE0-19E0-A7BE-990F-F697C0299FC4}"/>
              </a:ext>
            </a:extLst>
          </p:cNvPr>
          <p:cNvSpPr txBox="1"/>
          <p:nvPr/>
        </p:nvSpPr>
        <p:spPr>
          <a:xfrm>
            <a:off x="1932405" y="3570732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162EA45-BB7D-CBDC-DA5C-694317BC8CA6}"/>
              </a:ext>
            </a:extLst>
          </p:cNvPr>
          <p:cNvSpPr/>
          <p:nvPr/>
        </p:nvSpPr>
        <p:spPr>
          <a:xfrm>
            <a:off x="6095199" y="2781575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F3CD56-F8EF-3ECB-F546-1B9230AB7421}"/>
              </a:ext>
            </a:extLst>
          </p:cNvPr>
          <p:cNvSpPr txBox="1"/>
          <p:nvPr/>
        </p:nvSpPr>
        <p:spPr>
          <a:xfrm>
            <a:off x="6366710" y="355187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BC28AC1-DB70-738D-D64A-42E26C54566C}"/>
              </a:ext>
            </a:extLst>
          </p:cNvPr>
          <p:cNvCxnSpPr>
            <a:cxnSpLocks/>
          </p:cNvCxnSpPr>
          <p:nvPr/>
        </p:nvCxnSpPr>
        <p:spPr>
          <a:xfrm flipH="1">
            <a:off x="1476332" y="3471747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57DF090D-054A-5BC6-84A9-6DA9891CF327}"/>
              </a:ext>
            </a:extLst>
          </p:cNvPr>
          <p:cNvSpPr/>
          <p:nvPr/>
        </p:nvSpPr>
        <p:spPr>
          <a:xfrm>
            <a:off x="956181" y="4056741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2F94F6-6EC3-6FED-6242-08AB8118A44C}"/>
              </a:ext>
            </a:extLst>
          </p:cNvPr>
          <p:cNvSpPr txBox="1"/>
          <p:nvPr/>
        </p:nvSpPr>
        <p:spPr>
          <a:xfrm>
            <a:off x="1204953" y="4874155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E1CD7F-634F-01F0-C191-14E13863CBBA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최소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힙과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 차이가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pop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최소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push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균형이 맞추어 졌다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루트가 항상 중앙값 이므로 최대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루트인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배열에 기록한다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1A46566-9DB5-6194-DA88-ABFD0B3E1C41}"/>
              </a:ext>
            </a:extLst>
          </p:cNvPr>
          <p:cNvCxnSpPr>
            <a:cxnSpLocks/>
          </p:cNvCxnSpPr>
          <p:nvPr/>
        </p:nvCxnSpPr>
        <p:spPr>
          <a:xfrm flipH="1">
            <a:off x="5879476" y="3491868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72423ECC-F41C-036F-4A23-CDA8A2AB7CF0}"/>
              </a:ext>
            </a:extLst>
          </p:cNvPr>
          <p:cNvSpPr/>
          <p:nvPr/>
        </p:nvSpPr>
        <p:spPr>
          <a:xfrm>
            <a:off x="5359325" y="4076862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b="1" dirty="0">
                <a:solidFill>
                  <a:srgbClr val="FF0000"/>
                </a:solidFill>
              </a:rPr>
              <a:t>10</a:t>
            </a: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ED388-2A61-6C1B-6CCB-8855F5BC9CEA}"/>
              </a:ext>
            </a:extLst>
          </p:cNvPr>
          <p:cNvSpPr txBox="1"/>
          <p:nvPr/>
        </p:nvSpPr>
        <p:spPr>
          <a:xfrm>
            <a:off x="5608097" y="4894276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9744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3" grpId="0"/>
      <p:bldP spid="14" grpId="0"/>
      <p:bldP spid="19" grpId="0"/>
      <p:bldP spid="18" grpId="0"/>
      <p:bldP spid="1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2139B-99F0-CF6F-524F-3BB7B82E8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045F906-09BC-789F-39D1-19F98CF42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AF5D25-E9E1-7A94-9BB5-F7DA0CA30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3B52E-8B52-35A8-2FF4-459E02DCB493}"/>
              </a:ext>
            </a:extLst>
          </p:cNvPr>
          <p:cNvSpPr txBox="1"/>
          <p:nvPr/>
        </p:nvSpPr>
        <p:spPr>
          <a:xfrm>
            <a:off x="262021" y="7067410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힙은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주로 완전 이진 트리로 구현하게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루트에는 제일 작은 원소가 오며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최소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나머지 원소들이 자리를 바꾸면서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자체의 균형을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유지하는 구조이다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rgbClr val="FF0000"/>
                </a:solidFill>
              </a:rPr>
              <a:t>부모가 자식보다 작거나 같아야 한다는 조건을 </a:t>
            </a:r>
            <a:r>
              <a:rPr lang="ko-KR" altLang="en-US" sz="3200" b="1" dirty="0" err="1">
                <a:solidFill>
                  <a:srgbClr val="FF0000"/>
                </a:solidFill>
              </a:rPr>
              <a:t>지켜야한다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0210E93-1EFE-4E0A-FBD3-79CB8615C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7724"/>
              </p:ext>
            </p:extLst>
          </p:nvPr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64402C2-5119-FFED-A462-47AD35836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630695"/>
              </p:ext>
            </p:extLst>
          </p:nvPr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FABE467-8C03-25A9-288E-DE958EBB579A}"/>
              </a:ext>
            </a:extLst>
          </p:cNvPr>
          <p:cNvSpPr txBox="1"/>
          <p:nvPr/>
        </p:nvSpPr>
        <p:spPr>
          <a:xfrm>
            <a:off x="12536902" y="3905334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E9D3E-690D-4827-460C-B20F6636A2CF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7AD446-1980-BBB8-57B8-A404C52E5C55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0</a:t>
            </a:r>
          </a:p>
        </p:txBody>
      </p:sp>
    </p:spTree>
    <p:extLst>
      <p:ext uri="{BB962C8B-B14F-4D97-AF65-F5344CB8AC3E}">
        <p14:creationId xmlns:p14="http://schemas.microsoft.com/office/powerpoint/2010/main" val="297976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D12E1-BE5F-25EF-0985-EBAC1ECA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0090CA3-AD19-FA01-75BB-6A04C03C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19A8482-D5BF-987E-3B29-575367344A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C0D4E-E70B-7CE4-75F0-750F111CB2BB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크기를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늘려주고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(size : 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그곳에 원소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편의를 위해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테이블의 시작은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고정하겠음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B71DEE9-3108-A037-B73A-49AB63206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57352"/>
              </p:ext>
            </p:extLst>
          </p:nvPr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32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07DE510-613F-85C6-8A95-3017B583C039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79CD62D-A525-E1C1-D480-66A221390945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613F0D-2104-E34A-B21C-D986C74A2239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DED51F-A6E0-D19F-320E-BF5FF6B7B7A5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D8CFA-E9C1-AA80-226C-9B73125142C5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1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55BBB77-0AC8-982C-EBC2-C7B3C0C25CB9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83A2E2-8642-D059-EEFA-3619B1975647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pic>
        <p:nvPicPr>
          <p:cNvPr id="17" name="그림 16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282C3BF1-504F-B6E8-6370-78CA8698FE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155" y="1728859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3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3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7C6EA-0F12-5E1E-DFFF-E319B6282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496BAEA-C76F-09BB-9253-B3E5E6BF2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EC8612D-7DB3-4CC2-4633-BFB6167542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A2A8517-BC3F-7A59-3123-49186815B81D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5DE4230-59B2-9A14-E447-2B028AD84CEC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A2C9D97-FC56-D464-5AF0-621CBD896293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0553A-7D9C-635C-8FB9-F3A94F58B539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F5030-6FF8-539C-9A54-6BBBEFA7EF44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08407-6FEE-3927-AC85-0A6016BE3A13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2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5A5CA88-CBEC-9C3C-82D3-65A7CA3BBA86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DD6030-1657-A38E-88E3-7C7FA8A3AC5F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크기를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늘려주고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(size : 2)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그곳에 원소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부모와 값을 비교하면서 위치를 바꿔야 할 수도 있으므로 확인 작업을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78ADBF7-CAC5-AA02-69B8-33B779C5ECAC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56ACB651-46E4-5AFA-AB89-BA1A9EF7BB90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20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EBF03E-DFFD-63E4-ACC4-FB87805EDA99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1F7BE0-9189-591D-82B4-4BE54E6EC315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15" name="그림 1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D821538E-031E-3362-B834-9E0246AC9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4" y="2983230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7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/>
      <p:bldP spid="4" grpId="0"/>
      <p:bldP spid="6" grpId="0"/>
      <p:bldP spid="2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A8967-B728-0BF6-F2D6-BD10B9FF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C51A4B4-E302-C1E8-FA20-A2BD2849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43D41E7-8428-A168-0206-4FB98AFC1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CD2C046-CBC7-F44E-56A8-DB03DA466D18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4ABC167-6468-B74D-610B-954062251DDD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8A2CBF7-52EB-9836-5B6D-CD3C882FEFDC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D49924-140A-25B0-809A-07E177D57232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3D801-13DF-B9F6-C49A-95508405372B}"/>
              </a:ext>
            </a:extLst>
          </p:cNvPr>
          <p:cNvSpPr txBox="1"/>
          <p:nvPr/>
        </p:nvSpPr>
        <p:spPr>
          <a:xfrm>
            <a:off x="350921" y="6715097"/>
            <a:ext cx="6151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node : (20, 2) | parent : (1, 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760B7-6DA1-5AC1-0FCE-F46B3DFBF97F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2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640C8EC-5215-D2CA-B0DC-0B2C093190E8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B4B4D-D010-BD2F-046C-BEC3C9D83196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부모의 위치는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노드의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(20)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부모의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더 작으므로 교체해줄 필요가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원소 삽입으로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A5118B-12A4-6A07-9EF5-CBD7929F47B5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93DB3C9F-0D4F-DC05-DCE7-134C6921227D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247B8E-3A7B-6351-273E-1891C09089E5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3BA69B-3C20-35C2-6DE8-A808DF44CB4F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19" name="그림 18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FA184CCC-243A-7AED-4818-8D162106D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4" y="2983230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1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/>
      <p:bldP spid="4" grpId="0"/>
      <p:bldP spid="6" grpId="0"/>
      <p:bldP spid="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02B50-D324-64E0-E67E-4E820FC3F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F54F0AF-A211-AB84-358E-6CC1FAF9A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 err="1"/>
              <a:t>힙의</a:t>
            </a:r>
            <a:r>
              <a:rPr lang="ko-KR" altLang="en-US" b="1" dirty="0"/>
              <a:t> 삽입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D5B8921-4F91-37D1-2072-12D39D098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C919C8-E4F0-0F19-49B0-99C522725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392817"/>
              </p:ext>
            </p:extLst>
          </p:nvPr>
        </p:nvGraphicFramePr>
        <p:xfrm>
          <a:off x="8897177" y="2705141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-3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100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32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4336A7B-609A-443A-273C-530774B12A8C}"/>
              </a:ext>
            </a:extLst>
          </p:cNvPr>
          <p:cNvGraphicFramePr>
            <a:graphicFrameLocks noGrp="1"/>
          </p:cNvGraphicFramePr>
          <p:nvPr/>
        </p:nvGraphicFramePr>
        <p:xfrm>
          <a:off x="8897177" y="4937084"/>
          <a:ext cx="8328072" cy="1194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012">
                  <a:extLst>
                    <a:ext uri="{9D8B030D-6E8A-4147-A177-3AD203B41FA5}">
                      <a16:colId xmlns:a16="http://schemas.microsoft.com/office/drawing/2014/main" val="6968715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53792570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94331618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1079308890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3283584337"/>
                    </a:ext>
                  </a:extLst>
                </a:gridCol>
                <a:gridCol w="1388012">
                  <a:extLst>
                    <a:ext uri="{9D8B030D-6E8A-4147-A177-3AD203B41FA5}">
                      <a16:colId xmlns:a16="http://schemas.microsoft.com/office/drawing/2014/main" val="2443244546"/>
                    </a:ext>
                  </a:extLst>
                </a:gridCol>
              </a:tblGrid>
              <a:tr h="119472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sz="32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62104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985EF82-B50B-9B80-568B-4E8F6E29F249}"/>
              </a:ext>
            </a:extLst>
          </p:cNvPr>
          <p:cNvSpPr txBox="1"/>
          <p:nvPr/>
        </p:nvSpPr>
        <p:spPr>
          <a:xfrm>
            <a:off x="12536903" y="3912451"/>
            <a:ext cx="1048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array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E06E80-688E-8285-29FC-D0E03C7E6630}"/>
              </a:ext>
            </a:extLst>
          </p:cNvPr>
          <p:cNvSpPr txBox="1"/>
          <p:nvPr/>
        </p:nvSpPr>
        <p:spPr>
          <a:xfrm>
            <a:off x="12536902" y="6134884"/>
            <a:ext cx="1350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result</a:t>
            </a:r>
            <a:endParaRPr lang="en-US" altLang="ko-KR" sz="32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341BD-6B2B-37F2-A5A1-2793A43DD965}"/>
              </a:ext>
            </a:extLst>
          </p:cNvPr>
          <p:cNvSpPr txBox="1"/>
          <p:nvPr/>
        </p:nvSpPr>
        <p:spPr>
          <a:xfrm>
            <a:off x="350921" y="6715097"/>
            <a:ext cx="5302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query</a:t>
            </a:r>
            <a:r>
              <a:rPr lang="ko-KR" altLang="en-US" sz="3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accent5">
                    <a:lumMod val="75000"/>
                  </a:schemeClr>
                </a:solidFill>
              </a:rPr>
              <a:t>: push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098E9-F555-BA2A-C7E6-464FA64DEE80}"/>
              </a:ext>
            </a:extLst>
          </p:cNvPr>
          <p:cNvSpPr txBox="1"/>
          <p:nvPr/>
        </p:nvSpPr>
        <p:spPr>
          <a:xfrm>
            <a:off x="262021" y="1690020"/>
            <a:ext cx="2364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size : 3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0C07676-95F6-A0C4-1E97-9C13B9EC64DD}"/>
              </a:ext>
            </a:extLst>
          </p:cNvPr>
          <p:cNvSpPr/>
          <p:nvPr/>
        </p:nvSpPr>
        <p:spPr>
          <a:xfrm>
            <a:off x="3666158" y="220599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48FF58A-047E-D478-0C39-F732BCC5B6E4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3416300" y="2869406"/>
            <a:ext cx="369124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A7AAB957-90C2-08E5-2772-D2F119BD4549}"/>
              </a:ext>
            </a:extLst>
          </p:cNvPr>
          <p:cNvSpPr/>
          <p:nvPr/>
        </p:nvSpPr>
        <p:spPr>
          <a:xfrm>
            <a:off x="2896149" y="3454400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28778-AC67-FF53-1CAB-AE5E717D0936}"/>
              </a:ext>
            </a:extLst>
          </p:cNvPr>
          <p:cNvSpPr txBox="1"/>
          <p:nvPr/>
        </p:nvSpPr>
        <p:spPr>
          <a:xfrm>
            <a:off x="262021" y="745850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힙에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 연산이다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힙의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크기는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크기를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늘려주고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(size : 3)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그곳에 원소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넣는다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부모와 값을 비교하면서 위치를 바꿔야 할 수도 있으므로 확인 작업을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5B3641-383F-273B-4BDA-0AE8A1D5523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4361294" y="2869406"/>
            <a:ext cx="413906" cy="584994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65940B4D-D338-96F6-EBC7-0E1D1433153E}"/>
              </a:ext>
            </a:extLst>
          </p:cNvPr>
          <p:cNvSpPr/>
          <p:nvPr/>
        </p:nvSpPr>
        <p:spPr>
          <a:xfrm>
            <a:off x="4480560" y="3427598"/>
            <a:ext cx="814402" cy="77724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rgbClr val="FF0000"/>
                </a:solidFill>
              </a:rPr>
              <a:t>15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1C631D-FDA7-6BF2-1EA2-EDB1B3E849A3}"/>
              </a:ext>
            </a:extLst>
          </p:cNvPr>
          <p:cNvSpPr txBox="1"/>
          <p:nvPr/>
        </p:nvSpPr>
        <p:spPr>
          <a:xfrm>
            <a:off x="3937669" y="2995147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25EC40-54F9-3839-7C07-41B131746F78}"/>
              </a:ext>
            </a:extLst>
          </p:cNvPr>
          <p:cNvSpPr txBox="1"/>
          <p:nvPr/>
        </p:nvSpPr>
        <p:spPr>
          <a:xfrm>
            <a:off x="3112169" y="4225214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0F966B-96CF-12FB-3D5A-C6612E8C91EC}"/>
              </a:ext>
            </a:extLst>
          </p:cNvPr>
          <p:cNvSpPr txBox="1"/>
          <p:nvPr/>
        </p:nvSpPr>
        <p:spPr>
          <a:xfrm>
            <a:off x="4752071" y="4231640"/>
            <a:ext cx="27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</a:rPr>
              <a:t>3</a:t>
            </a:r>
          </a:p>
        </p:txBody>
      </p:sp>
      <p:pic>
        <p:nvPicPr>
          <p:cNvPr id="25" name="그림 24" descr="만화 영화, 아니메, 일러스트레이션, 클립아트이(가) 표시된 사진&#10;&#10;자동 생성된 설명">
            <a:extLst>
              <a:ext uri="{FF2B5EF4-FFF2-40B4-BE49-F238E27FC236}">
                <a16:creationId xmlns:a16="http://schemas.microsoft.com/office/drawing/2014/main" id="{35DB7EAE-27A7-1857-5E8F-CBB181450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667" y="2983230"/>
            <a:ext cx="710406" cy="71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5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" grpId="0"/>
      <p:bldP spid="4" grpId="0"/>
      <p:bldP spid="2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2930</TotalTime>
  <Words>3024</Words>
  <Application>Microsoft Office PowerPoint</Application>
  <PresentationFormat>사용자 지정</PresentationFormat>
  <Paragraphs>978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힙</vt:lpstr>
      <vt:lpstr>목차</vt:lpstr>
      <vt:lpstr>힙이란?</vt:lpstr>
      <vt:lpstr>배열로 구현한 완전 이진 트리</vt:lpstr>
      <vt:lpstr>힙의 삽입</vt:lpstr>
      <vt:lpstr>힙의 삽입</vt:lpstr>
      <vt:lpstr>힙의 삽입</vt:lpstr>
      <vt:lpstr>힙의 삽입</vt:lpstr>
      <vt:lpstr>힙의 삽입</vt:lpstr>
      <vt:lpstr>힙의 삽입</vt:lpstr>
      <vt:lpstr>힙의 삽입</vt:lpstr>
      <vt:lpstr>힙의 삽입</vt:lpstr>
      <vt:lpstr>힙의 삽입</vt:lpstr>
      <vt:lpstr>힙의 삽입</vt:lpstr>
      <vt:lpstr>힙의 삽입</vt:lpstr>
      <vt:lpstr>힙의 삽입</vt:lpstr>
      <vt:lpstr>힙의 삽입</vt:lpstr>
      <vt:lpstr>힙의 삽입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삭제</vt:lpstr>
      <vt:lpstr>힙의 활용 – 중앙값 관리</vt:lpstr>
      <vt:lpstr>힙의 활용 – 중앙값 관리</vt:lpstr>
      <vt:lpstr>힙의 활용 – 중앙값 관리</vt:lpstr>
      <vt:lpstr>힙의 활용 – 중앙값 관리</vt:lpstr>
      <vt:lpstr>힙의 활용 – 중앙값 관리</vt:lpstr>
      <vt:lpstr>힙의 활용 – 중앙값 관리</vt:lpstr>
      <vt:lpstr>힙의 활용 – 중앙값 관리</vt:lpstr>
      <vt:lpstr>힙의 활용 – 중앙값 관리</vt:lpstr>
      <vt:lpstr>힙의 활용 – 중앙값 관리</vt:lpstr>
      <vt:lpstr>힙의 활용 – 중앙값 관리</vt:lpstr>
      <vt:lpstr>힙의 활용 – 중앙값 관리</vt:lpstr>
      <vt:lpstr>힙의 활용 – 중앙값 관리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146</cp:revision>
  <dcterms:created xsi:type="dcterms:W3CDTF">2016-06-18T12:18:23Z</dcterms:created>
  <dcterms:modified xsi:type="dcterms:W3CDTF">2025-01-25T11:12:21Z</dcterms:modified>
</cp:coreProperties>
</file>