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35"/>
  </p:notesMasterIdLst>
  <p:sldIdLst>
    <p:sldId id="260" r:id="rId4"/>
    <p:sldId id="267" r:id="rId5"/>
    <p:sldId id="366" r:id="rId6"/>
    <p:sldId id="393" r:id="rId7"/>
    <p:sldId id="451" r:id="rId8"/>
    <p:sldId id="453" r:id="rId9"/>
    <p:sldId id="454" r:id="rId10"/>
    <p:sldId id="455" r:id="rId11"/>
    <p:sldId id="456" r:id="rId12"/>
    <p:sldId id="457" r:id="rId13"/>
    <p:sldId id="458" r:id="rId14"/>
    <p:sldId id="437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72" r:id="rId28"/>
    <p:sldId id="473" r:id="rId29"/>
    <p:sldId id="474" r:id="rId30"/>
    <p:sldId id="475" r:id="rId31"/>
    <p:sldId id="476" r:id="rId32"/>
    <p:sldId id="477" r:id="rId33"/>
    <p:sldId id="409" r:id="rId34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3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96" y="127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이분 탐색</a:t>
            </a:r>
            <a:endParaRPr kumimoji="1" lang="ja-JP" altLang="en-US" b="1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>
          <a:xfrm>
            <a:off x="2178424" y="7107377"/>
            <a:ext cx="13541188" cy="2024856"/>
          </a:xfrm>
        </p:spPr>
        <p:txBody>
          <a:bodyPr/>
          <a:lstStyle/>
          <a:p>
            <a:r>
              <a:rPr lang="ko-KR" altLang="en-US" dirty="0"/>
              <a:t>컴퓨터 공학과 </a:t>
            </a:r>
            <a:r>
              <a:rPr lang="en-US" altLang="ko-KR" dirty="0"/>
              <a:t>20230546 </a:t>
            </a:r>
            <a:r>
              <a:rPr lang="ko-KR" altLang="en-US" dirty="0"/>
              <a:t>서보경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2025 </a:t>
            </a:r>
            <a:r>
              <a:rPr lang="ko-KR" altLang="en-US" dirty="0"/>
              <a:t>겨울방학 알고리즘 스터디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83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8178E-008B-7C8F-6A84-1FED3B5CD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43FE64F-82AF-E37A-A760-C03861E36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이분 탐색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04D5DB54-275C-DF77-4333-779B57395C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ADF04B3-4054-7A7B-E187-4519E903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387687"/>
              </p:ext>
            </p:extLst>
          </p:nvPr>
        </p:nvGraphicFramePr>
        <p:xfrm>
          <a:off x="1289538" y="3681046"/>
          <a:ext cx="15671214" cy="174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56880049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6514597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390999624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81673423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56643069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729508973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51180410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01747344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1750150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59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89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979171"/>
                  </a:ext>
                </a:extLst>
              </a:tr>
            </a:tbl>
          </a:graphicData>
        </a:graphic>
      </p:graphicFrame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E6177100-F27D-36E7-463A-CC1069082DF5}"/>
              </a:ext>
            </a:extLst>
          </p:cNvPr>
          <p:cNvCxnSpPr>
            <a:cxnSpLocks/>
          </p:cNvCxnSpPr>
          <p:nvPr/>
        </p:nvCxnSpPr>
        <p:spPr>
          <a:xfrm>
            <a:off x="9544930" y="2900887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3C92D9B-519C-17C1-9DAC-EB8D14939E21}"/>
              </a:ext>
            </a:extLst>
          </p:cNvPr>
          <p:cNvCxnSpPr>
            <a:cxnSpLocks/>
          </p:cNvCxnSpPr>
          <p:nvPr/>
        </p:nvCxnSpPr>
        <p:spPr>
          <a:xfrm>
            <a:off x="12144694" y="2895772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E4C6B7-932E-B464-B5CA-5D3E24AF214A}"/>
              </a:ext>
            </a:extLst>
          </p:cNvPr>
          <p:cNvSpPr txBox="1"/>
          <p:nvPr/>
        </p:nvSpPr>
        <p:spPr>
          <a:xfrm>
            <a:off x="9251577" y="2316112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CDE48-A2F2-B908-FE6B-0F4CDE563BA4}"/>
              </a:ext>
            </a:extLst>
          </p:cNvPr>
          <p:cNvSpPr txBox="1"/>
          <p:nvPr/>
        </p:nvSpPr>
        <p:spPr>
          <a:xfrm>
            <a:off x="176225" y="6408096"/>
            <a:ext cx="808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search 77 | left : 9, right : 12, mid : 10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A7043-7F9A-0622-8D94-D99C566657FC}"/>
              </a:ext>
            </a:extLst>
          </p:cNvPr>
          <p:cNvSpPr txBox="1"/>
          <p:nvPr/>
        </p:nvSpPr>
        <p:spPr>
          <a:xfrm>
            <a:off x="176225" y="7153073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목표 값 보다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작으니 범위의 하한을 늘려야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부터 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사이에 있는 구간은 의미가 없다는 뜻이다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 + 1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바꾸고 탐색을 계속 진행한다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2F7790-EF63-D36B-C08F-AF2160C7DBAC}"/>
              </a:ext>
            </a:extLst>
          </p:cNvPr>
          <p:cNvSpPr txBox="1"/>
          <p:nvPr/>
        </p:nvSpPr>
        <p:spPr>
          <a:xfrm>
            <a:off x="11678024" y="2310997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32F3C40-6660-DD59-1ED7-EBEF7E99540C}"/>
              </a:ext>
            </a:extLst>
          </p:cNvPr>
          <p:cNvCxnSpPr>
            <a:cxnSpLocks/>
          </p:cNvCxnSpPr>
          <p:nvPr/>
        </p:nvCxnSpPr>
        <p:spPr>
          <a:xfrm>
            <a:off x="10471155" y="2906491"/>
            <a:ext cx="0" cy="646667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866AC98-DD6B-31F4-1579-E79E0836D98B}"/>
              </a:ext>
            </a:extLst>
          </p:cNvPr>
          <p:cNvSpPr txBox="1"/>
          <p:nvPr/>
        </p:nvSpPr>
        <p:spPr>
          <a:xfrm>
            <a:off x="10091142" y="2321716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mid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F096C6A-4175-751F-8BE3-91B66070DC34}"/>
              </a:ext>
            </a:extLst>
          </p:cNvPr>
          <p:cNvCxnSpPr>
            <a:cxnSpLocks/>
          </p:cNvCxnSpPr>
          <p:nvPr/>
        </p:nvCxnSpPr>
        <p:spPr>
          <a:xfrm>
            <a:off x="11307682" y="2897434"/>
            <a:ext cx="0" cy="646667"/>
          </a:xfrm>
          <a:prstGeom prst="straightConnector1">
            <a:avLst/>
          </a:prstGeom>
          <a:ln w="635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550E17-5F73-D90A-9AB7-47ECDA2642D7}"/>
              </a:ext>
            </a:extLst>
          </p:cNvPr>
          <p:cNvSpPr txBox="1"/>
          <p:nvPr/>
        </p:nvSpPr>
        <p:spPr>
          <a:xfrm>
            <a:off x="10884583" y="1828341"/>
            <a:ext cx="9816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new</a:t>
            </a:r>
          </a:p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403147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7" grpId="0"/>
      <p:bldP spid="10" grpId="0"/>
      <p:bldP spid="28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A3DBE-2734-BA56-42E5-3C8570109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EB5C97B9-955F-FA31-0EEF-B48DB5120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이분 탐색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CB8E6AC8-8476-8738-82C8-9B0713D818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C5C6636-26C3-CB10-7381-69163F02C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90938"/>
              </p:ext>
            </p:extLst>
          </p:nvPr>
        </p:nvGraphicFramePr>
        <p:xfrm>
          <a:off x="1289538" y="3681046"/>
          <a:ext cx="15671214" cy="174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56880049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6514597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390999624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81673423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56643069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729508973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51180410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01747344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1750150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59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89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335095"/>
                  </a:ext>
                </a:extLst>
              </a:tr>
            </a:tbl>
          </a:graphicData>
        </a:graphic>
      </p:graphicFrame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FA68762E-E604-B26F-274F-57E474F1F07A}"/>
              </a:ext>
            </a:extLst>
          </p:cNvPr>
          <p:cNvCxnSpPr>
            <a:cxnSpLocks/>
          </p:cNvCxnSpPr>
          <p:nvPr/>
        </p:nvCxnSpPr>
        <p:spPr>
          <a:xfrm>
            <a:off x="11258554" y="2909964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C8DAF9F-5113-F299-5F2E-98CC7AC5983B}"/>
              </a:ext>
            </a:extLst>
          </p:cNvPr>
          <p:cNvCxnSpPr>
            <a:cxnSpLocks/>
          </p:cNvCxnSpPr>
          <p:nvPr/>
        </p:nvCxnSpPr>
        <p:spPr>
          <a:xfrm>
            <a:off x="12144694" y="2895772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909F5E-11C2-9834-9B24-CF91627616D5}"/>
              </a:ext>
            </a:extLst>
          </p:cNvPr>
          <p:cNvSpPr txBox="1"/>
          <p:nvPr/>
        </p:nvSpPr>
        <p:spPr>
          <a:xfrm>
            <a:off x="10924860" y="2325189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4B20E-EFB6-7F97-CE12-B2887AE38FE3}"/>
              </a:ext>
            </a:extLst>
          </p:cNvPr>
          <p:cNvSpPr txBox="1"/>
          <p:nvPr/>
        </p:nvSpPr>
        <p:spPr>
          <a:xfrm>
            <a:off x="176226" y="6408096"/>
            <a:ext cx="798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search 77 | left : 11, right : 12, mid : 11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26988-E83F-61AA-5C2D-440B1FDCC50D}"/>
              </a:ext>
            </a:extLst>
          </p:cNvPr>
          <p:cNvSpPr txBox="1"/>
          <p:nvPr/>
        </p:nvSpPr>
        <p:spPr>
          <a:xfrm>
            <a:off x="176225" y="7153073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포인터는 인덱스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위치에 있고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포인터는 인덱스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위치에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이때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위치에 있을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배열의 인덱스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이라는 값이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rgbClr val="FF0000"/>
                </a:solidFill>
              </a:rPr>
              <a:t>값을 찾았다</a:t>
            </a:r>
            <a:r>
              <a:rPr lang="en-US" altLang="ko-KR" sz="3200" b="1" dirty="0">
                <a:solidFill>
                  <a:srgbClr val="FF0000"/>
                </a:solidFill>
              </a:rPr>
              <a:t>! 77</a:t>
            </a:r>
            <a:r>
              <a:rPr lang="ko-KR" altLang="en-US" sz="3200" b="1" dirty="0">
                <a:solidFill>
                  <a:srgbClr val="FF0000"/>
                </a:solidFill>
              </a:rPr>
              <a:t>은 인덱스 </a:t>
            </a:r>
            <a:r>
              <a:rPr lang="en-US" altLang="ko-KR" sz="3200" b="1" dirty="0">
                <a:solidFill>
                  <a:srgbClr val="FF0000"/>
                </a:solidFill>
              </a:rPr>
              <a:t>11</a:t>
            </a:r>
            <a:r>
              <a:rPr lang="ko-KR" altLang="en-US" sz="3200" b="1" dirty="0">
                <a:solidFill>
                  <a:srgbClr val="FF0000"/>
                </a:solidFill>
              </a:rPr>
              <a:t>의 위치에 있다</a:t>
            </a:r>
            <a:r>
              <a:rPr lang="en-US" altLang="ko-KR" sz="32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55ACA6-12FC-41F9-0E40-8182549036B3}"/>
              </a:ext>
            </a:extLst>
          </p:cNvPr>
          <p:cNvSpPr txBox="1"/>
          <p:nvPr/>
        </p:nvSpPr>
        <p:spPr>
          <a:xfrm>
            <a:off x="11678024" y="2310997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F235024-A68C-03D3-34DE-1CE42E8C2E0B}"/>
              </a:ext>
            </a:extLst>
          </p:cNvPr>
          <p:cNvCxnSpPr>
            <a:cxnSpLocks/>
          </p:cNvCxnSpPr>
          <p:nvPr/>
        </p:nvCxnSpPr>
        <p:spPr>
          <a:xfrm>
            <a:off x="11291426" y="1723519"/>
            <a:ext cx="0" cy="646667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3C6A3C-F9C2-9F5C-DA57-EA5234F41A14}"/>
              </a:ext>
            </a:extLst>
          </p:cNvPr>
          <p:cNvSpPr txBox="1"/>
          <p:nvPr/>
        </p:nvSpPr>
        <p:spPr>
          <a:xfrm>
            <a:off x="10911413" y="1138744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mid</a:t>
            </a:r>
          </a:p>
        </p:txBody>
      </p:sp>
    </p:spTree>
    <p:extLst>
      <p:ext uri="{BB962C8B-B14F-4D97-AF65-F5344CB8AC3E}">
        <p14:creationId xmlns:p14="http://schemas.microsoft.com/office/powerpoint/2010/main" val="104029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7" grpId="0"/>
      <p:bldP spid="10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E05FF-8134-1245-4D0D-BCA4FDB15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7B80E39-DD67-62F3-6A9A-E4F8BAED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이분 탐색의 응용 </a:t>
            </a:r>
            <a:r>
              <a:rPr kumimoji="1" lang="en-US" altLang="ko-KR" b="1" dirty="0"/>
              <a:t>- </a:t>
            </a:r>
            <a:r>
              <a:rPr lang="ko-KR" altLang="en-US" b="1" dirty="0"/>
              <a:t>하한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3C41CDD-D0BA-57FC-1DD9-0008E7E24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932B4-A060-4DC9-81D4-8289263B7D60}"/>
              </a:ext>
            </a:extLst>
          </p:cNvPr>
          <p:cNvSpPr txBox="1"/>
          <p:nvPr/>
        </p:nvSpPr>
        <p:spPr>
          <a:xfrm>
            <a:off x="262021" y="734121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아까와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똑같은 배열을 가지고 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실제로 많이 쓰고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코딩 테스트에도 빈번하게 나오는 하한의 개념을 여러분에게 설명하겠다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이분 탐색에서 하한이란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어떤 값보다 크거나 같은 값이 처음 나오는 곳을 찾는 방법이다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A38452E-448F-11ED-B951-654006BA3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391585"/>
              </p:ext>
            </p:extLst>
          </p:nvPr>
        </p:nvGraphicFramePr>
        <p:xfrm>
          <a:off x="1289538" y="3681046"/>
          <a:ext cx="15671214" cy="174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56880049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6514597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390999624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81673423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56643069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729508973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51180410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01747344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1750150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59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89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727850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E6BE6C2-3A31-E7E2-C817-92E693A2BB07}"/>
              </a:ext>
            </a:extLst>
          </p:cNvPr>
          <p:cNvCxnSpPr>
            <a:cxnSpLocks/>
          </p:cNvCxnSpPr>
          <p:nvPr/>
        </p:nvCxnSpPr>
        <p:spPr>
          <a:xfrm>
            <a:off x="1691847" y="2830434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895FD35-D2BC-1B46-C7DC-1142BA3C97B4}"/>
              </a:ext>
            </a:extLst>
          </p:cNvPr>
          <p:cNvCxnSpPr>
            <a:cxnSpLocks/>
          </p:cNvCxnSpPr>
          <p:nvPr/>
        </p:nvCxnSpPr>
        <p:spPr>
          <a:xfrm>
            <a:off x="16528435" y="2830434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29E9A5-62C0-D9B7-C80D-C4769D2B502A}"/>
              </a:ext>
            </a:extLst>
          </p:cNvPr>
          <p:cNvSpPr txBox="1"/>
          <p:nvPr/>
        </p:nvSpPr>
        <p:spPr>
          <a:xfrm>
            <a:off x="1398494" y="2245659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BEB990-D372-6E10-F8D1-D8D8B8E47D5E}"/>
              </a:ext>
            </a:extLst>
          </p:cNvPr>
          <p:cNvSpPr txBox="1"/>
          <p:nvPr/>
        </p:nvSpPr>
        <p:spPr>
          <a:xfrm>
            <a:off x="16061765" y="2245659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720005-4618-E88A-D053-ADD63DE9AF47}"/>
              </a:ext>
            </a:extLst>
          </p:cNvPr>
          <p:cNvSpPr txBox="1"/>
          <p:nvPr/>
        </p:nvSpPr>
        <p:spPr>
          <a:xfrm>
            <a:off x="7194363" y="5429736"/>
            <a:ext cx="3899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FF0000"/>
                </a:solidFill>
              </a:rPr>
              <a:t>lower_bound</a:t>
            </a:r>
            <a:r>
              <a:rPr lang="en-US" altLang="ko-KR" sz="3200" b="1" dirty="0">
                <a:solidFill>
                  <a:srgbClr val="FF0000"/>
                </a:solidFill>
              </a:rPr>
              <a:t> : ? </a:t>
            </a:r>
          </a:p>
        </p:txBody>
      </p:sp>
    </p:spTree>
    <p:extLst>
      <p:ext uri="{BB962C8B-B14F-4D97-AF65-F5344CB8AC3E}">
        <p14:creationId xmlns:p14="http://schemas.microsoft.com/office/powerpoint/2010/main" val="91209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F2CD9-B3FA-BE0C-F190-B6DFAB4B5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5A4B79F-4AD1-DDE1-21F3-8A447CDF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이분 탐색의 응용 </a:t>
            </a:r>
            <a:r>
              <a:rPr kumimoji="1" lang="en-US" altLang="ko-KR" b="1" dirty="0"/>
              <a:t>- </a:t>
            </a:r>
            <a:r>
              <a:rPr lang="ko-KR" altLang="en-US" b="1" dirty="0"/>
              <a:t>하한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DCFD539-A8E2-0D7A-2037-E9B8121169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C776A28-F11F-DD9B-D3AD-B7694D6FF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002129"/>
              </p:ext>
            </p:extLst>
          </p:nvPr>
        </p:nvGraphicFramePr>
        <p:xfrm>
          <a:off x="1289538" y="3681046"/>
          <a:ext cx="15671214" cy="174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56880049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6514597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390999624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81673423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56643069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729508973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51180410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01747344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1750150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59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89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332886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F1E7256-CBB3-7AFC-7CE5-60655420A2D2}"/>
              </a:ext>
            </a:extLst>
          </p:cNvPr>
          <p:cNvCxnSpPr>
            <a:cxnSpLocks/>
          </p:cNvCxnSpPr>
          <p:nvPr/>
        </p:nvCxnSpPr>
        <p:spPr>
          <a:xfrm>
            <a:off x="1691847" y="2830434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1A408E-3608-711F-61C2-150EA469688E}"/>
              </a:ext>
            </a:extLst>
          </p:cNvPr>
          <p:cNvCxnSpPr>
            <a:cxnSpLocks/>
          </p:cNvCxnSpPr>
          <p:nvPr/>
        </p:nvCxnSpPr>
        <p:spPr>
          <a:xfrm>
            <a:off x="16528435" y="2830434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D63B88-46BE-37A2-7453-E72BFFE30F6D}"/>
              </a:ext>
            </a:extLst>
          </p:cNvPr>
          <p:cNvSpPr txBox="1"/>
          <p:nvPr/>
        </p:nvSpPr>
        <p:spPr>
          <a:xfrm>
            <a:off x="1398494" y="2245659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AE4E78-5D37-69E4-5589-56846E328038}"/>
              </a:ext>
            </a:extLst>
          </p:cNvPr>
          <p:cNvSpPr txBox="1"/>
          <p:nvPr/>
        </p:nvSpPr>
        <p:spPr>
          <a:xfrm>
            <a:off x="16061765" y="2245659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CAD75B-CB3F-CDAB-5E6C-71E0043E2793}"/>
              </a:ext>
            </a:extLst>
          </p:cNvPr>
          <p:cNvSpPr txBox="1"/>
          <p:nvPr/>
        </p:nvSpPr>
        <p:spPr>
          <a:xfrm>
            <a:off x="176225" y="6408096"/>
            <a:ext cx="9828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altLang="ko-KR" sz="3200" b="1" dirty="0" err="1">
                <a:solidFill>
                  <a:schemeClr val="accent5">
                    <a:lumMod val="75000"/>
                  </a:schemeClr>
                </a:solidFill>
              </a:rPr>
              <a:t>lower_bound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 62 | left : 0, right : 17, mid : 8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A4653-246E-2327-6ED8-736BDE4F6700}"/>
              </a:ext>
            </a:extLst>
          </p:cNvPr>
          <p:cNvSpPr txBox="1"/>
          <p:nvPr/>
        </p:nvSpPr>
        <p:spPr>
          <a:xfrm>
            <a:off x="176225" y="7153073"/>
            <a:ext cx="180041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하한 탐색은 이분 탐색이랑 아주 많이 유사하다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단지 찾고자 하는 값이 조금 다를 뿐이다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포인터는 인덱스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위치에 있고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포인터는 인덱스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위치에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위치에 있을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이는 피벗 값인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크므로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lower_bound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저장한다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더 작은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하한값을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찾기 위해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 –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바꿔준다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B352FE7-148F-463C-BAD5-77A3197F351F}"/>
              </a:ext>
            </a:extLst>
          </p:cNvPr>
          <p:cNvCxnSpPr>
            <a:cxnSpLocks/>
          </p:cNvCxnSpPr>
          <p:nvPr/>
        </p:nvCxnSpPr>
        <p:spPr>
          <a:xfrm>
            <a:off x="8679089" y="2857839"/>
            <a:ext cx="0" cy="646667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509A903-A97E-E555-F9BD-F4BE6253716E}"/>
              </a:ext>
            </a:extLst>
          </p:cNvPr>
          <p:cNvSpPr txBox="1"/>
          <p:nvPr/>
        </p:nvSpPr>
        <p:spPr>
          <a:xfrm>
            <a:off x="8299076" y="2273064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mid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A65867-A719-1C4D-5C21-1EB9E4E891EE}"/>
              </a:ext>
            </a:extLst>
          </p:cNvPr>
          <p:cNvCxnSpPr>
            <a:cxnSpLocks/>
          </p:cNvCxnSpPr>
          <p:nvPr/>
        </p:nvCxnSpPr>
        <p:spPr>
          <a:xfrm>
            <a:off x="7740539" y="2884564"/>
            <a:ext cx="0" cy="646667"/>
          </a:xfrm>
          <a:prstGeom prst="straightConnector1">
            <a:avLst/>
          </a:prstGeom>
          <a:ln w="635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E4BFE1-6957-01A8-7307-F72CF3833BED}"/>
              </a:ext>
            </a:extLst>
          </p:cNvPr>
          <p:cNvSpPr txBox="1"/>
          <p:nvPr/>
        </p:nvSpPr>
        <p:spPr>
          <a:xfrm>
            <a:off x="7203648" y="1815471"/>
            <a:ext cx="1095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new</a:t>
            </a:r>
          </a:p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right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20C38D5-E2ED-7E96-E81C-A2E392BF64C3}"/>
              </a:ext>
            </a:extLst>
          </p:cNvPr>
          <p:cNvCxnSpPr>
            <a:cxnSpLocks/>
          </p:cNvCxnSpPr>
          <p:nvPr/>
        </p:nvCxnSpPr>
        <p:spPr>
          <a:xfrm>
            <a:off x="9144000" y="2542678"/>
            <a:ext cx="6930970" cy="0"/>
          </a:xfrm>
          <a:prstGeom prst="straightConnector1">
            <a:avLst/>
          </a:prstGeom>
          <a:ln w="635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166A1B9-74AC-B173-826D-11CA31A19541}"/>
              </a:ext>
            </a:extLst>
          </p:cNvPr>
          <p:cNvSpPr txBox="1"/>
          <p:nvPr/>
        </p:nvSpPr>
        <p:spPr>
          <a:xfrm>
            <a:off x="11304746" y="2832005"/>
            <a:ext cx="3199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의미 없는 구간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C4D53-0FCD-0593-EB79-C1D360CB4980}"/>
              </a:ext>
            </a:extLst>
          </p:cNvPr>
          <p:cNvSpPr txBox="1"/>
          <p:nvPr/>
        </p:nvSpPr>
        <p:spPr>
          <a:xfrm>
            <a:off x="7194363" y="5429736"/>
            <a:ext cx="3899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FF0000"/>
                </a:solidFill>
              </a:rPr>
              <a:t>lower_bound</a:t>
            </a:r>
            <a:r>
              <a:rPr lang="en-US" altLang="ko-KR" sz="3200" b="1" dirty="0">
                <a:solidFill>
                  <a:srgbClr val="FF0000"/>
                </a:solidFill>
              </a:rPr>
              <a:t> : 8(71) </a:t>
            </a:r>
          </a:p>
        </p:txBody>
      </p:sp>
    </p:spTree>
    <p:extLst>
      <p:ext uri="{BB962C8B-B14F-4D97-AF65-F5344CB8AC3E}">
        <p14:creationId xmlns:p14="http://schemas.microsoft.com/office/powerpoint/2010/main" val="28719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" grpId="0"/>
      <p:bldP spid="3" grpId="0"/>
      <p:bldP spid="7" grpId="0"/>
      <p:bldP spid="11" grpId="0"/>
      <p:bldP spid="14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C887F-C3E3-65D1-37EC-5D55E975D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8B06F3F1-75FA-A594-59C3-B78684BC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이분 탐색의 응용 </a:t>
            </a:r>
            <a:r>
              <a:rPr kumimoji="1" lang="en-US" altLang="ko-KR" b="1" dirty="0"/>
              <a:t>- </a:t>
            </a:r>
            <a:r>
              <a:rPr lang="ko-KR" altLang="en-US" b="1" dirty="0"/>
              <a:t>하한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F70359DE-72C6-6D1B-6B63-D2E19C1C3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F6E8E11-F472-DA16-D7BC-992CD287D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337045"/>
              </p:ext>
            </p:extLst>
          </p:nvPr>
        </p:nvGraphicFramePr>
        <p:xfrm>
          <a:off x="1289538" y="3681046"/>
          <a:ext cx="15671214" cy="174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56880049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6514597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390999624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81673423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56643069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729508973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51180410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01747344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1750150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59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89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351535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24BE2FA-4B71-DFC4-CADF-6FB988D95284}"/>
              </a:ext>
            </a:extLst>
          </p:cNvPr>
          <p:cNvCxnSpPr>
            <a:cxnSpLocks/>
          </p:cNvCxnSpPr>
          <p:nvPr/>
        </p:nvCxnSpPr>
        <p:spPr>
          <a:xfrm>
            <a:off x="1691847" y="2830434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9982537-CBF6-0F1C-4A7C-CA42348A46BD}"/>
              </a:ext>
            </a:extLst>
          </p:cNvPr>
          <p:cNvSpPr txBox="1"/>
          <p:nvPr/>
        </p:nvSpPr>
        <p:spPr>
          <a:xfrm>
            <a:off x="1398494" y="2245659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62ADA9-03B7-CD0D-9274-7E929BB6F6E0}"/>
              </a:ext>
            </a:extLst>
          </p:cNvPr>
          <p:cNvSpPr txBox="1"/>
          <p:nvPr/>
        </p:nvSpPr>
        <p:spPr>
          <a:xfrm>
            <a:off x="176225" y="6408096"/>
            <a:ext cx="9828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altLang="ko-KR" sz="3200" b="1" dirty="0" err="1">
                <a:solidFill>
                  <a:schemeClr val="accent5">
                    <a:lumMod val="75000"/>
                  </a:schemeClr>
                </a:solidFill>
              </a:rPr>
              <a:t>lower_bound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 62 | left : 0, right : 7, mid : 3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A82DA-2047-5FD3-EC12-8301D61469AE}"/>
              </a:ext>
            </a:extLst>
          </p:cNvPr>
          <p:cNvSpPr txBox="1"/>
          <p:nvPr/>
        </p:nvSpPr>
        <p:spPr>
          <a:xfrm>
            <a:off x="176225" y="7153073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포인터는 인덱스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위치에 있고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포인터는 인덱스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위치에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위치에 있을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이는 피벗 값인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작으므로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lower_bound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업데이트 하지 않는다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하한이란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같거나 큰 값이 처음 시작하는 곳이기 때문에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하한값을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찾기 위해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 + 1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바꿔준다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0A4E878-62F8-4CAA-F213-89408C720223}"/>
              </a:ext>
            </a:extLst>
          </p:cNvPr>
          <p:cNvCxnSpPr>
            <a:cxnSpLocks/>
          </p:cNvCxnSpPr>
          <p:nvPr/>
        </p:nvCxnSpPr>
        <p:spPr>
          <a:xfrm>
            <a:off x="4346415" y="2804729"/>
            <a:ext cx="0" cy="646667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195EFB-B14A-2DF7-7503-476B8DA97BC8}"/>
              </a:ext>
            </a:extLst>
          </p:cNvPr>
          <p:cNvSpPr txBox="1"/>
          <p:nvPr/>
        </p:nvSpPr>
        <p:spPr>
          <a:xfrm>
            <a:off x="3966402" y="2219954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mid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4F76437-367A-A4B4-28BC-2A2DF5B65E9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097741" y="2512342"/>
            <a:ext cx="1868661" cy="3442"/>
          </a:xfrm>
          <a:prstGeom prst="straightConnector1">
            <a:avLst/>
          </a:prstGeom>
          <a:ln w="635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13F3569-0998-DBF5-B6BE-F782CA717769}"/>
              </a:ext>
            </a:extLst>
          </p:cNvPr>
          <p:cNvSpPr txBox="1"/>
          <p:nvPr/>
        </p:nvSpPr>
        <p:spPr>
          <a:xfrm>
            <a:off x="1890764" y="2912846"/>
            <a:ext cx="319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의미 없는 구간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3F72FF3-FDE6-69B9-D72E-17613DDC615C}"/>
              </a:ext>
            </a:extLst>
          </p:cNvPr>
          <p:cNvCxnSpPr>
            <a:cxnSpLocks/>
          </p:cNvCxnSpPr>
          <p:nvPr/>
        </p:nvCxnSpPr>
        <p:spPr>
          <a:xfrm>
            <a:off x="7821196" y="2807451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D2D17D-787E-766C-1E4E-558857D4D6BB}"/>
              </a:ext>
            </a:extLst>
          </p:cNvPr>
          <p:cNvSpPr txBox="1"/>
          <p:nvPr/>
        </p:nvSpPr>
        <p:spPr>
          <a:xfrm>
            <a:off x="7354526" y="2222676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6DBFDE-B95D-B1CB-703B-25303B2C7A60}"/>
              </a:ext>
            </a:extLst>
          </p:cNvPr>
          <p:cNvCxnSpPr>
            <a:cxnSpLocks/>
          </p:cNvCxnSpPr>
          <p:nvPr/>
        </p:nvCxnSpPr>
        <p:spPr>
          <a:xfrm>
            <a:off x="5236185" y="2830434"/>
            <a:ext cx="0" cy="646667"/>
          </a:xfrm>
          <a:prstGeom prst="straightConnector1">
            <a:avLst/>
          </a:prstGeom>
          <a:ln w="635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8176CC0-04C7-BA87-E7CD-5EC23892803C}"/>
              </a:ext>
            </a:extLst>
          </p:cNvPr>
          <p:cNvSpPr txBox="1"/>
          <p:nvPr/>
        </p:nvSpPr>
        <p:spPr>
          <a:xfrm>
            <a:off x="4813086" y="1761341"/>
            <a:ext cx="9816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new</a:t>
            </a:r>
          </a:p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left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B29263-A536-13F3-23CA-EE4594C18C74}"/>
              </a:ext>
            </a:extLst>
          </p:cNvPr>
          <p:cNvSpPr txBox="1"/>
          <p:nvPr/>
        </p:nvSpPr>
        <p:spPr>
          <a:xfrm>
            <a:off x="7194363" y="5429736"/>
            <a:ext cx="3899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FF0000"/>
                </a:solidFill>
              </a:rPr>
              <a:t>lower_bound</a:t>
            </a:r>
            <a:r>
              <a:rPr lang="en-US" altLang="ko-KR" sz="3200" b="1" dirty="0">
                <a:solidFill>
                  <a:srgbClr val="FF0000"/>
                </a:solidFill>
              </a:rPr>
              <a:t> : 8(71) </a:t>
            </a:r>
          </a:p>
        </p:txBody>
      </p:sp>
    </p:spTree>
    <p:extLst>
      <p:ext uri="{BB962C8B-B14F-4D97-AF65-F5344CB8AC3E}">
        <p14:creationId xmlns:p14="http://schemas.microsoft.com/office/powerpoint/2010/main" val="332680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3" grpId="0"/>
      <p:bldP spid="7" grpId="0"/>
      <p:bldP spid="14" grpId="0"/>
      <p:bldP spid="15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63EF8-8F9E-F691-E598-E2A84D214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6803795-9BCB-DB23-0925-4F36C9A6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이분 탐색의 응용 </a:t>
            </a:r>
            <a:r>
              <a:rPr kumimoji="1" lang="en-US" altLang="ko-KR" b="1" dirty="0"/>
              <a:t>- </a:t>
            </a:r>
            <a:r>
              <a:rPr lang="ko-KR" altLang="en-US" b="1" dirty="0"/>
              <a:t>하한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0DD87A6-7249-1F69-D72F-663017160B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C48421C-5157-4036-C334-5188765B8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116496"/>
              </p:ext>
            </p:extLst>
          </p:nvPr>
        </p:nvGraphicFramePr>
        <p:xfrm>
          <a:off x="1289538" y="3681046"/>
          <a:ext cx="15671214" cy="174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56880049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6514597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390999624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81673423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56643069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729508973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51180410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01747344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1750150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59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89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5488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9973CE-A374-460C-4833-2CD86AC64176}"/>
              </a:ext>
            </a:extLst>
          </p:cNvPr>
          <p:cNvSpPr txBox="1"/>
          <p:nvPr/>
        </p:nvSpPr>
        <p:spPr>
          <a:xfrm>
            <a:off x="176225" y="6408096"/>
            <a:ext cx="9828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altLang="ko-KR" sz="3200" b="1" dirty="0" err="1">
                <a:solidFill>
                  <a:schemeClr val="accent5">
                    <a:lumMod val="75000"/>
                  </a:schemeClr>
                </a:solidFill>
              </a:rPr>
              <a:t>lower_bound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 62 | left : 4, right : 7, mid : 5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776545-E270-0653-7FAD-F1661038D129}"/>
              </a:ext>
            </a:extLst>
          </p:cNvPr>
          <p:cNvSpPr txBox="1"/>
          <p:nvPr/>
        </p:nvSpPr>
        <p:spPr>
          <a:xfrm>
            <a:off x="176225" y="7153073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포인터는 인덱스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위치에 있고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포인터는 인덱스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위치에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위치에 있을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이는 피벗 값인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작으므로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lower_bound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업데이트 하지 않는다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하한이란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같거나 큰 값이 처음 시작하는 곳이기 때문에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하한값을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찾기 위해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 + 1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바꿔준다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23AC53C-D1EE-B77E-0088-F6B0DAEBA887}"/>
              </a:ext>
            </a:extLst>
          </p:cNvPr>
          <p:cNvCxnSpPr>
            <a:cxnSpLocks/>
          </p:cNvCxnSpPr>
          <p:nvPr/>
        </p:nvCxnSpPr>
        <p:spPr>
          <a:xfrm>
            <a:off x="6083806" y="2804045"/>
            <a:ext cx="0" cy="646667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57F53C3-F3AA-CD27-592B-4609F22327C5}"/>
              </a:ext>
            </a:extLst>
          </p:cNvPr>
          <p:cNvSpPr txBox="1"/>
          <p:nvPr/>
        </p:nvSpPr>
        <p:spPr>
          <a:xfrm>
            <a:off x="5703793" y="2219270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mid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2172D49-ABCB-2130-C0D1-CC7FF42ECB03}"/>
              </a:ext>
            </a:extLst>
          </p:cNvPr>
          <p:cNvCxnSpPr>
            <a:cxnSpLocks/>
          </p:cNvCxnSpPr>
          <p:nvPr/>
        </p:nvCxnSpPr>
        <p:spPr>
          <a:xfrm>
            <a:off x="7821196" y="2807451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1F2763-099B-1C5F-4DFA-182380F2310E}"/>
              </a:ext>
            </a:extLst>
          </p:cNvPr>
          <p:cNvSpPr txBox="1"/>
          <p:nvPr/>
        </p:nvSpPr>
        <p:spPr>
          <a:xfrm>
            <a:off x="7354526" y="2222676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3B71177-389F-5221-8999-592EA03C4B35}"/>
              </a:ext>
            </a:extLst>
          </p:cNvPr>
          <p:cNvCxnSpPr>
            <a:cxnSpLocks/>
          </p:cNvCxnSpPr>
          <p:nvPr/>
        </p:nvCxnSpPr>
        <p:spPr>
          <a:xfrm>
            <a:off x="5188829" y="2804045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A32B850-53E5-8D87-A1DE-0DFF9AC60191}"/>
              </a:ext>
            </a:extLst>
          </p:cNvPr>
          <p:cNvSpPr txBox="1"/>
          <p:nvPr/>
        </p:nvSpPr>
        <p:spPr>
          <a:xfrm>
            <a:off x="4895476" y="2219270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9185EBB-8171-1FAA-FDB9-54182E6FC77B}"/>
              </a:ext>
            </a:extLst>
          </p:cNvPr>
          <p:cNvCxnSpPr>
            <a:cxnSpLocks/>
          </p:cNvCxnSpPr>
          <p:nvPr/>
        </p:nvCxnSpPr>
        <p:spPr>
          <a:xfrm>
            <a:off x="6927924" y="2786748"/>
            <a:ext cx="0" cy="646667"/>
          </a:xfrm>
          <a:prstGeom prst="straightConnector1">
            <a:avLst/>
          </a:prstGeom>
          <a:ln w="635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4CEC815-58BB-6092-89CE-86A37BF80768}"/>
              </a:ext>
            </a:extLst>
          </p:cNvPr>
          <p:cNvSpPr txBox="1"/>
          <p:nvPr/>
        </p:nvSpPr>
        <p:spPr>
          <a:xfrm>
            <a:off x="6504825" y="1717655"/>
            <a:ext cx="9816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new</a:t>
            </a:r>
          </a:p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left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16116D-9705-8EF0-031E-51D4253845C3}"/>
              </a:ext>
            </a:extLst>
          </p:cNvPr>
          <p:cNvSpPr txBox="1"/>
          <p:nvPr/>
        </p:nvSpPr>
        <p:spPr>
          <a:xfrm>
            <a:off x="7194363" y="5429736"/>
            <a:ext cx="3899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FF0000"/>
                </a:solidFill>
              </a:rPr>
              <a:t>lower_bound</a:t>
            </a:r>
            <a:r>
              <a:rPr lang="en-US" altLang="ko-KR" sz="3200" b="1" dirty="0">
                <a:solidFill>
                  <a:srgbClr val="FF0000"/>
                </a:solidFill>
              </a:rPr>
              <a:t> : 8(71) </a:t>
            </a:r>
          </a:p>
        </p:txBody>
      </p:sp>
    </p:spTree>
    <p:extLst>
      <p:ext uri="{BB962C8B-B14F-4D97-AF65-F5344CB8AC3E}">
        <p14:creationId xmlns:p14="http://schemas.microsoft.com/office/powerpoint/2010/main" val="404464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5" grpId="0"/>
      <p:bldP spid="24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21355-0456-5037-F4A0-C2868F794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CB951770-F16D-CDC0-1368-537C0CE7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이분 탐색의 응용 </a:t>
            </a:r>
            <a:r>
              <a:rPr kumimoji="1" lang="en-US" altLang="ko-KR" b="1" dirty="0"/>
              <a:t>- </a:t>
            </a:r>
            <a:r>
              <a:rPr lang="ko-KR" altLang="en-US" b="1" dirty="0"/>
              <a:t>하한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E74481B-54AE-5E94-E4FF-6200B64286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088D0FB-4507-D9E3-559E-16FC50B2D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353122"/>
              </p:ext>
            </p:extLst>
          </p:nvPr>
        </p:nvGraphicFramePr>
        <p:xfrm>
          <a:off x="1289538" y="3681046"/>
          <a:ext cx="15671214" cy="174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56880049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6514597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390999624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81673423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56643069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729508973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51180410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01747344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1750150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59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89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70369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88069C7-0DDC-0A84-2199-C9FF0EC5D07F}"/>
              </a:ext>
            </a:extLst>
          </p:cNvPr>
          <p:cNvSpPr txBox="1"/>
          <p:nvPr/>
        </p:nvSpPr>
        <p:spPr>
          <a:xfrm>
            <a:off x="176225" y="6408096"/>
            <a:ext cx="9828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altLang="ko-KR" sz="3200" b="1" dirty="0" err="1">
                <a:solidFill>
                  <a:schemeClr val="accent5">
                    <a:lumMod val="75000"/>
                  </a:schemeClr>
                </a:solidFill>
              </a:rPr>
              <a:t>lower_bound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 62 | left : 6, right : 7, mid : 6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5EDD3-B535-C546-4573-18245E0AFF23}"/>
              </a:ext>
            </a:extLst>
          </p:cNvPr>
          <p:cNvSpPr txBox="1"/>
          <p:nvPr/>
        </p:nvSpPr>
        <p:spPr>
          <a:xfrm>
            <a:off x="176225" y="7153073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포인터는 인덱스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위치에 있고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포인터는 인덱스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위치에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위치에 있을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이는 피벗 값인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작으므로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lower_bound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업데이트 하지 않는다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하한이란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같거나 큰 값이 처음 시작하는 곳이기 때문에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하한값을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찾기 위해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 + 1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바꿔준다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3C98F99-A4A0-3FC6-777C-BD1B0AF84961}"/>
              </a:ext>
            </a:extLst>
          </p:cNvPr>
          <p:cNvCxnSpPr>
            <a:cxnSpLocks/>
          </p:cNvCxnSpPr>
          <p:nvPr/>
        </p:nvCxnSpPr>
        <p:spPr>
          <a:xfrm>
            <a:off x="6943122" y="1857829"/>
            <a:ext cx="0" cy="493486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597E3A-EA55-9F1D-CF3B-41D81C2A5A12}"/>
              </a:ext>
            </a:extLst>
          </p:cNvPr>
          <p:cNvSpPr txBox="1"/>
          <p:nvPr/>
        </p:nvSpPr>
        <p:spPr>
          <a:xfrm>
            <a:off x="6510360" y="1339077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mid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F61998B-B3CC-B18A-6170-F7AC03834CF3}"/>
              </a:ext>
            </a:extLst>
          </p:cNvPr>
          <p:cNvCxnSpPr>
            <a:cxnSpLocks/>
          </p:cNvCxnSpPr>
          <p:nvPr/>
        </p:nvCxnSpPr>
        <p:spPr>
          <a:xfrm>
            <a:off x="7821196" y="2807451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A86B3C-69E5-D0D4-A318-90B1584D36C1}"/>
              </a:ext>
            </a:extLst>
          </p:cNvPr>
          <p:cNvSpPr txBox="1"/>
          <p:nvPr/>
        </p:nvSpPr>
        <p:spPr>
          <a:xfrm>
            <a:off x="7354526" y="2222676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E2D490D-267E-E3F2-DEF2-5BADBA9ED095}"/>
              </a:ext>
            </a:extLst>
          </p:cNvPr>
          <p:cNvCxnSpPr>
            <a:cxnSpLocks/>
          </p:cNvCxnSpPr>
          <p:nvPr/>
        </p:nvCxnSpPr>
        <p:spPr>
          <a:xfrm>
            <a:off x="6899580" y="2804045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610B61-4B52-6A84-0C29-307379CC15D7}"/>
              </a:ext>
            </a:extLst>
          </p:cNvPr>
          <p:cNvSpPr txBox="1"/>
          <p:nvPr/>
        </p:nvSpPr>
        <p:spPr>
          <a:xfrm>
            <a:off x="6606227" y="2219270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B5AF4A5-5EB7-8F36-388A-2092976A0B4C}"/>
              </a:ext>
            </a:extLst>
          </p:cNvPr>
          <p:cNvCxnSpPr>
            <a:cxnSpLocks/>
          </p:cNvCxnSpPr>
          <p:nvPr/>
        </p:nvCxnSpPr>
        <p:spPr>
          <a:xfrm>
            <a:off x="7823286" y="1611688"/>
            <a:ext cx="0" cy="646667"/>
          </a:xfrm>
          <a:prstGeom prst="straightConnector1">
            <a:avLst/>
          </a:prstGeom>
          <a:ln w="635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655E11A-D085-7B56-35DD-42DBD4C62F13}"/>
              </a:ext>
            </a:extLst>
          </p:cNvPr>
          <p:cNvSpPr txBox="1"/>
          <p:nvPr/>
        </p:nvSpPr>
        <p:spPr>
          <a:xfrm>
            <a:off x="7400187" y="542595"/>
            <a:ext cx="9816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new</a:t>
            </a:r>
          </a:p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left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5FCFD8-5132-EB6F-8D6F-81E741FD9D5F}"/>
              </a:ext>
            </a:extLst>
          </p:cNvPr>
          <p:cNvSpPr txBox="1"/>
          <p:nvPr/>
        </p:nvSpPr>
        <p:spPr>
          <a:xfrm>
            <a:off x="7194363" y="5429736"/>
            <a:ext cx="3899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FF0000"/>
                </a:solidFill>
              </a:rPr>
              <a:t>lower_bound</a:t>
            </a:r>
            <a:r>
              <a:rPr lang="en-US" altLang="ko-KR" sz="3200" b="1" dirty="0">
                <a:solidFill>
                  <a:srgbClr val="FF0000"/>
                </a:solidFill>
              </a:rPr>
              <a:t> : 8(71) </a:t>
            </a:r>
          </a:p>
        </p:txBody>
      </p:sp>
    </p:spTree>
    <p:extLst>
      <p:ext uri="{BB962C8B-B14F-4D97-AF65-F5344CB8AC3E}">
        <p14:creationId xmlns:p14="http://schemas.microsoft.com/office/powerpoint/2010/main" val="30517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5" grpId="0"/>
      <p:bldP spid="24" grpId="0"/>
      <p:bldP spid="11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1AF90-0D01-67ED-9575-4B09AF0C4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FCB72191-56E5-675A-5B96-94B6D596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이분 탐색의 응용 </a:t>
            </a:r>
            <a:r>
              <a:rPr kumimoji="1" lang="en-US" altLang="ko-KR" b="1" dirty="0"/>
              <a:t>- </a:t>
            </a:r>
            <a:r>
              <a:rPr lang="ko-KR" altLang="en-US" b="1" dirty="0"/>
              <a:t>하한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8B61103-8431-2FC1-4DD5-5D47668E7E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3539123-F278-6F4C-3880-7FD6B34EB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106255"/>
              </p:ext>
            </p:extLst>
          </p:nvPr>
        </p:nvGraphicFramePr>
        <p:xfrm>
          <a:off x="1289538" y="3681046"/>
          <a:ext cx="15671214" cy="174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56880049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6514597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390999624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81673423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56643069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729508973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51180410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01747344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1750150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59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89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42433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2999F02-90FA-C069-CA92-22008ECBD746}"/>
              </a:ext>
            </a:extLst>
          </p:cNvPr>
          <p:cNvSpPr txBox="1"/>
          <p:nvPr/>
        </p:nvSpPr>
        <p:spPr>
          <a:xfrm>
            <a:off x="176225" y="6408096"/>
            <a:ext cx="9828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altLang="ko-KR" sz="3200" b="1" dirty="0" err="1">
                <a:solidFill>
                  <a:schemeClr val="accent5">
                    <a:lumMod val="75000"/>
                  </a:schemeClr>
                </a:solidFill>
              </a:rPr>
              <a:t>lower_bound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 62 | left : 7, right : 7, mid : 7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300E53-8FFC-9F95-E684-1AB7231E32BA}"/>
              </a:ext>
            </a:extLst>
          </p:cNvPr>
          <p:cNvSpPr txBox="1"/>
          <p:nvPr/>
        </p:nvSpPr>
        <p:spPr>
          <a:xfrm>
            <a:off x="176225" y="7153073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포인터는 인덱스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위치에 있고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포인터는 인덱스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위치에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위치에 있을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이는 피벗 값인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크므로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lower_bound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업데이트 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같을 때 까지 이분탐색을 진행 하므로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이분탐색이 끝났다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114ADBD-9CFE-0DE1-C729-50ADA18446FA}"/>
              </a:ext>
            </a:extLst>
          </p:cNvPr>
          <p:cNvCxnSpPr>
            <a:cxnSpLocks/>
          </p:cNvCxnSpPr>
          <p:nvPr/>
        </p:nvCxnSpPr>
        <p:spPr>
          <a:xfrm>
            <a:off x="7864738" y="691953"/>
            <a:ext cx="0" cy="493486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43AE18-B02E-2E91-3871-D4165FB9F77B}"/>
              </a:ext>
            </a:extLst>
          </p:cNvPr>
          <p:cNvSpPr txBox="1"/>
          <p:nvPr/>
        </p:nvSpPr>
        <p:spPr>
          <a:xfrm>
            <a:off x="7431976" y="173201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mid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94C6341-6A40-27B8-8C88-1ACF89E4E388}"/>
              </a:ext>
            </a:extLst>
          </p:cNvPr>
          <p:cNvCxnSpPr>
            <a:cxnSpLocks/>
          </p:cNvCxnSpPr>
          <p:nvPr/>
        </p:nvCxnSpPr>
        <p:spPr>
          <a:xfrm>
            <a:off x="7821196" y="2807451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A23D63-486C-CF2B-7125-A690F5A502ED}"/>
              </a:ext>
            </a:extLst>
          </p:cNvPr>
          <p:cNvSpPr txBox="1"/>
          <p:nvPr/>
        </p:nvSpPr>
        <p:spPr>
          <a:xfrm>
            <a:off x="7354526" y="2222676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4EA3B22-BF24-41C3-0A81-8C8AA127C2B8}"/>
              </a:ext>
            </a:extLst>
          </p:cNvPr>
          <p:cNvCxnSpPr>
            <a:cxnSpLocks/>
          </p:cNvCxnSpPr>
          <p:nvPr/>
        </p:nvCxnSpPr>
        <p:spPr>
          <a:xfrm>
            <a:off x="7835712" y="1638169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7AEF98B-62F0-823C-E976-CE27CCFA8AE5}"/>
              </a:ext>
            </a:extLst>
          </p:cNvPr>
          <p:cNvSpPr txBox="1"/>
          <p:nvPr/>
        </p:nvSpPr>
        <p:spPr>
          <a:xfrm>
            <a:off x="7455273" y="1053394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4B0C1-4513-5494-E220-A6B55E80C938}"/>
              </a:ext>
            </a:extLst>
          </p:cNvPr>
          <p:cNvSpPr txBox="1"/>
          <p:nvPr/>
        </p:nvSpPr>
        <p:spPr>
          <a:xfrm>
            <a:off x="7194363" y="5429736"/>
            <a:ext cx="3899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FF0000"/>
                </a:solidFill>
              </a:rPr>
              <a:t>lower_bound</a:t>
            </a:r>
            <a:r>
              <a:rPr lang="en-US" altLang="ko-KR" sz="3200" b="1" dirty="0">
                <a:solidFill>
                  <a:srgbClr val="FF0000"/>
                </a:solidFill>
              </a:rPr>
              <a:t> : 7(70) </a:t>
            </a:r>
          </a:p>
        </p:txBody>
      </p:sp>
    </p:spTree>
    <p:extLst>
      <p:ext uri="{BB962C8B-B14F-4D97-AF65-F5344CB8AC3E}">
        <p14:creationId xmlns:p14="http://schemas.microsoft.com/office/powerpoint/2010/main" val="269247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5" grpId="0"/>
      <p:bldP spid="24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BF2E3-B08C-C51C-67AC-0BC997129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E9A66EB-A2BB-868F-9DEF-E71F3DA2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이분 탐색의 응용 </a:t>
            </a:r>
            <a:r>
              <a:rPr kumimoji="1" lang="en-US" altLang="ko-KR" b="1" dirty="0"/>
              <a:t>- </a:t>
            </a:r>
            <a:r>
              <a:rPr lang="ko-KR" altLang="en-US" b="1" dirty="0"/>
              <a:t>하한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9AD1940-CFF4-DBCF-C419-095CBF9D5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15F6888-41E6-1186-278B-89ACCB37A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789440"/>
              </p:ext>
            </p:extLst>
          </p:nvPr>
        </p:nvGraphicFramePr>
        <p:xfrm>
          <a:off x="1289538" y="3681046"/>
          <a:ext cx="15671214" cy="174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56880049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6514597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390999624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81673423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56643069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729508973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51180410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01747344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1750150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59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89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1810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C73F8E-960D-AD56-9893-3DF9BB867855}"/>
              </a:ext>
            </a:extLst>
          </p:cNvPr>
          <p:cNvSpPr txBox="1"/>
          <p:nvPr/>
        </p:nvSpPr>
        <p:spPr>
          <a:xfrm>
            <a:off x="176225" y="7153073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여기서 알 수 있는 점은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이분 탐색의 탐색 과정으로 인해 자연스럽게 하한을 탐색 할 수 있다는 점이다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여러분도 아시겠지만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크거나 같은 원소는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상한에 대해서는 특별히 설명을 하지 않겠다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하지만 상한은 특정 원소보다 무조건 큰 값이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처음 시작되는 곳을 찾게 되는데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하한에서 보여준 것 처럼 하면 무리 없이 구해질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C7B5D-97F2-DFF0-BDEB-12CCC5069545}"/>
              </a:ext>
            </a:extLst>
          </p:cNvPr>
          <p:cNvSpPr txBox="1"/>
          <p:nvPr/>
        </p:nvSpPr>
        <p:spPr>
          <a:xfrm>
            <a:off x="7194363" y="5429736"/>
            <a:ext cx="3899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FF0000"/>
                </a:solidFill>
              </a:rPr>
              <a:t>lower_bound</a:t>
            </a:r>
            <a:r>
              <a:rPr lang="en-US" altLang="ko-KR" sz="3200" b="1" dirty="0">
                <a:solidFill>
                  <a:srgbClr val="FF0000"/>
                </a:solidFill>
              </a:rPr>
              <a:t> : 7(70) </a:t>
            </a:r>
          </a:p>
        </p:txBody>
      </p:sp>
    </p:spTree>
    <p:extLst>
      <p:ext uri="{BB962C8B-B14F-4D97-AF65-F5344CB8AC3E}">
        <p14:creationId xmlns:p14="http://schemas.microsoft.com/office/powerpoint/2010/main" val="73229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5A708-7AAE-6237-06B3-6F85FD2DA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C5DD7A0E-CDF5-C2B5-0AA5-3EC3645F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매개변수 탐색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0082443-45FF-33BD-C99D-A529D33FB1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4655F75-A5C0-8064-FD87-BCD0C7C65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41" y="2299096"/>
            <a:ext cx="9154803" cy="56872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18CF82F-4F71-F01C-D9D4-F998A15FDC85}"/>
              </a:ext>
            </a:extLst>
          </p:cNvPr>
          <p:cNvSpPr txBox="1"/>
          <p:nvPr/>
        </p:nvSpPr>
        <p:spPr>
          <a:xfrm>
            <a:off x="10363196" y="3711544"/>
            <a:ext cx="7658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??? </a:t>
            </a:r>
            <a:r>
              <a:rPr lang="ko-KR" altLang="en-US" sz="2000" b="1" dirty="0" err="1">
                <a:solidFill>
                  <a:schemeClr val="bg2">
                    <a:lumMod val="10000"/>
                  </a:schemeClr>
                </a:solidFill>
              </a:rPr>
              <a:t>이거랑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</a:rPr>
              <a:t> 이분 탐색이 무슨 관련이 있는 거지</a:t>
            </a: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  <a:p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</a:rPr>
              <a:t>어디 한번 보자</a:t>
            </a: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.. 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</a:rPr>
              <a:t>일단 내가 자를 높이를 정해야 하는데 높이를 정해서 </a:t>
            </a:r>
            <a:r>
              <a:rPr lang="ko-KR" altLang="en-US" sz="2000" b="1" dirty="0" err="1">
                <a:solidFill>
                  <a:schemeClr val="bg2">
                    <a:lumMod val="10000"/>
                  </a:schemeClr>
                </a:solidFill>
              </a:rPr>
              <a:t>브루트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</a:rPr>
              <a:t> 포스를 돌릴까</a:t>
            </a: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? 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</a:rPr>
              <a:t>근데 가져가려는 나무의 길이가 </a:t>
            </a: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</a:rPr>
              <a:t>억까지 되네</a:t>
            </a: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. 20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</a:rPr>
              <a:t>억 </a:t>
            </a: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* 100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</a:rPr>
              <a:t>만 </a:t>
            </a: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= ????? 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</a:rPr>
              <a:t>이거 절대 </a:t>
            </a:r>
            <a:r>
              <a:rPr lang="ko-KR" altLang="en-US" sz="2000" b="1" dirty="0" err="1">
                <a:solidFill>
                  <a:schemeClr val="bg2">
                    <a:lumMod val="10000"/>
                  </a:schemeClr>
                </a:solidFill>
              </a:rPr>
              <a:t>안돌아가지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</a:rPr>
              <a:t> 않나</a:t>
            </a: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  <a:p>
            <a:endParaRPr lang="en-US" altLang="ko-KR" sz="20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000" b="1" dirty="0">
                <a:solidFill>
                  <a:srgbClr val="FF0000"/>
                </a:solidFill>
              </a:rPr>
              <a:t>-&gt; </a:t>
            </a:r>
            <a:r>
              <a:rPr lang="ko-KR" altLang="en-US" sz="2000" b="1" dirty="0">
                <a:solidFill>
                  <a:srgbClr val="FF0000"/>
                </a:solidFill>
              </a:rPr>
              <a:t>이분 탐색으로 설정 높이를 구하면 되지 않을까</a:t>
            </a:r>
            <a:r>
              <a:rPr lang="en-US" altLang="ko-KR" sz="2000" b="1" dirty="0">
                <a:solidFill>
                  <a:srgbClr val="FF0000"/>
                </a:solidFill>
              </a:rPr>
              <a:t>? </a:t>
            </a:r>
            <a:r>
              <a:rPr lang="ko-KR" altLang="en-US" sz="2000" b="1" dirty="0">
                <a:solidFill>
                  <a:srgbClr val="FF0000"/>
                </a:solidFill>
              </a:rPr>
              <a:t>만약 그 설정 높이로 원하는 만큼 잘려지면 더 높은 높이를 보면 되고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안 잘리면 더 낮은 높이를 보면 </a:t>
            </a:r>
            <a:r>
              <a:rPr lang="ko-KR" altLang="en-US" sz="2000" b="1" dirty="0" err="1">
                <a:solidFill>
                  <a:srgbClr val="FF0000"/>
                </a:solidFill>
              </a:rPr>
              <a:t>되잖아</a:t>
            </a:r>
            <a:r>
              <a:rPr lang="en-US" altLang="ko-KR" sz="2000" b="1" dirty="0">
                <a:solidFill>
                  <a:srgbClr val="FF0000"/>
                </a:solidFill>
              </a:rPr>
              <a:t>!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endParaRPr lang="en-US" altLang="ko-K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4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  <a:endParaRPr kumimoji="1" lang="ja-JP" altLang="en-US" b="1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이분 탐색이란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이분 탐색 응용 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하한과 상한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kumimoji="1" lang="ko-KR" altLang="en-US" b="1" dirty="0">
                <a:solidFill>
                  <a:schemeClr val="tx1">
                    <a:lumMod val="50000"/>
                  </a:schemeClr>
                </a:solidFill>
              </a:rPr>
              <a:t>이분 탐색 응용 </a:t>
            </a:r>
            <a:r>
              <a:rPr kumimoji="1" lang="en-US" altLang="ko-KR" b="1" dirty="0">
                <a:solidFill>
                  <a:schemeClr val="tx1">
                    <a:lumMod val="50000"/>
                  </a:schemeClr>
                </a:solidFill>
              </a:rPr>
              <a:t>– </a:t>
            </a:r>
            <a:r>
              <a:rPr kumimoji="1" lang="ko-KR" altLang="en-US" b="1" dirty="0">
                <a:solidFill>
                  <a:schemeClr val="tx1">
                    <a:lumMod val="50000"/>
                  </a:schemeClr>
                </a:solidFill>
              </a:rPr>
              <a:t>매개 변수 탐색</a:t>
            </a:r>
            <a:endParaRPr kumimoji="1" lang="en-US" altLang="ko-KR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FFF4E-08A2-4701-E9CC-88B19E100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D02E4822-B486-E3BF-1E7C-3BE0E5A33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매개변수 탐색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A55A6EC-3808-C4AC-BE2D-49EB1C6C7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F6EE54-6BAF-7B89-FB17-A6353DEFA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345744"/>
              </p:ext>
            </p:extLst>
          </p:nvPr>
        </p:nvGraphicFramePr>
        <p:xfrm>
          <a:off x="7199379" y="3514965"/>
          <a:ext cx="10121179" cy="174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864">
                  <a:extLst>
                    <a:ext uri="{9D8B030D-6E8A-4147-A177-3AD203B41FA5}">
                      <a16:colId xmlns:a16="http://schemas.microsoft.com/office/drawing/2014/main" val="4432894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313662502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141889948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309991052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152660414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2780284440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77533"/>
                  </a:ext>
                </a:extLst>
              </a:tr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잘린 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5761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CFAF1B0-455E-468B-D2AF-71CD77768787}"/>
              </a:ext>
            </a:extLst>
          </p:cNvPr>
          <p:cNvSpPr txBox="1"/>
          <p:nvPr/>
        </p:nvSpPr>
        <p:spPr>
          <a:xfrm>
            <a:off x="137263" y="6630128"/>
            <a:ext cx="175179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정하자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설정할 수 있는 높이의 하한선은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또한 상한선은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억이다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나무 길이 최대치가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46)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right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 맞춰준다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mid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값은 두 값을 더한 것의 반이므로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필요한 나무의 길이는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만약 이 조건을 충족하지 못하면 범위를 바꿔야 할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47B33-177B-C1F1-207C-4944A2BA6485}"/>
              </a:ext>
            </a:extLst>
          </p:cNvPr>
          <p:cNvSpPr txBox="1"/>
          <p:nvPr/>
        </p:nvSpPr>
        <p:spPr>
          <a:xfrm>
            <a:off x="967443" y="3849096"/>
            <a:ext cx="435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mid : 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4AB630-169E-7377-0298-FA1A6060318F}"/>
              </a:ext>
            </a:extLst>
          </p:cNvPr>
          <p:cNvSpPr txBox="1"/>
          <p:nvPr/>
        </p:nvSpPr>
        <p:spPr>
          <a:xfrm>
            <a:off x="967443" y="2877927"/>
            <a:ext cx="435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 : 46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7389B-09F7-4F37-5AA9-E56C851064D8}"/>
              </a:ext>
            </a:extLst>
          </p:cNvPr>
          <p:cNvSpPr txBox="1"/>
          <p:nvPr/>
        </p:nvSpPr>
        <p:spPr>
          <a:xfrm>
            <a:off x="1044893" y="1898795"/>
            <a:ext cx="351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 :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C9682-A67A-E929-65A7-D0A26E6C1806}"/>
              </a:ext>
            </a:extLst>
          </p:cNvPr>
          <p:cNvSpPr txBox="1"/>
          <p:nvPr/>
        </p:nvSpPr>
        <p:spPr>
          <a:xfrm>
            <a:off x="967442" y="5702240"/>
            <a:ext cx="496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answer =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D0E58-C80C-9C8B-7B84-2A0196DC929A}"/>
              </a:ext>
            </a:extLst>
          </p:cNvPr>
          <p:cNvSpPr txBox="1"/>
          <p:nvPr/>
        </p:nvSpPr>
        <p:spPr>
          <a:xfrm>
            <a:off x="967442" y="4804676"/>
            <a:ext cx="496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need = 20</a:t>
            </a:r>
          </a:p>
        </p:txBody>
      </p:sp>
    </p:spTree>
    <p:extLst>
      <p:ext uri="{BB962C8B-B14F-4D97-AF65-F5344CB8AC3E}">
        <p14:creationId xmlns:p14="http://schemas.microsoft.com/office/powerpoint/2010/main" val="279400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90E9D-6289-6C4A-3D89-E9B628A32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DC5D944-62EA-1A59-4D08-E4FCEE94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매개변수 탐색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0E36A10E-5530-D199-A98E-9E2E23281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06DD7F4-E5A5-CE2C-1251-0EC6894AD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55592"/>
              </p:ext>
            </p:extLst>
          </p:nvPr>
        </p:nvGraphicFramePr>
        <p:xfrm>
          <a:off x="7199379" y="3514965"/>
          <a:ext cx="10121179" cy="174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864">
                  <a:extLst>
                    <a:ext uri="{9D8B030D-6E8A-4147-A177-3AD203B41FA5}">
                      <a16:colId xmlns:a16="http://schemas.microsoft.com/office/drawing/2014/main" val="4432894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313662502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141889948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309991052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152660414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2780284440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77533"/>
                  </a:ext>
                </a:extLst>
              </a:tr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얻는 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5761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2E0D52-FC64-C142-4394-CD433AF39DFD}"/>
              </a:ext>
            </a:extLst>
          </p:cNvPr>
          <p:cNvSpPr txBox="1"/>
          <p:nvPr/>
        </p:nvSpPr>
        <p:spPr>
          <a:xfrm>
            <a:off x="967443" y="3849096"/>
            <a:ext cx="435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mid : 23</a:t>
            </a:r>
            <a:r>
              <a:rPr lang="en-US" altLang="ko-KR" sz="3200" b="1" dirty="0">
                <a:solidFill>
                  <a:srgbClr val="FF0000"/>
                </a:solidFill>
              </a:rPr>
              <a:t> -&gt; 35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F9DE0-6705-6351-3DB8-19806FED242B}"/>
              </a:ext>
            </a:extLst>
          </p:cNvPr>
          <p:cNvSpPr txBox="1"/>
          <p:nvPr/>
        </p:nvSpPr>
        <p:spPr>
          <a:xfrm>
            <a:off x="967443" y="2877927"/>
            <a:ext cx="435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 : 46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09B82-25C9-8813-96C6-C2B153BB7305}"/>
              </a:ext>
            </a:extLst>
          </p:cNvPr>
          <p:cNvSpPr txBox="1"/>
          <p:nvPr/>
        </p:nvSpPr>
        <p:spPr>
          <a:xfrm>
            <a:off x="1044893" y="1898795"/>
            <a:ext cx="351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 : 0 </a:t>
            </a:r>
            <a:r>
              <a:rPr lang="en-US" altLang="ko-KR" sz="3200" b="1" dirty="0">
                <a:solidFill>
                  <a:srgbClr val="FF0000"/>
                </a:solidFill>
              </a:rPr>
              <a:t>-&gt; 24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A794A-D2E4-E001-E7DE-99A394B194F5}"/>
              </a:ext>
            </a:extLst>
          </p:cNvPr>
          <p:cNvSpPr txBox="1"/>
          <p:nvPr/>
        </p:nvSpPr>
        <p:spPr>
          <a:xfrm>
            <a:off x="967442" y="5702240"/>
            <a:ext cx="496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answer = </a:t>
            </a:r>
            <a:r>
              <a:rPr lang="en-US" altLang="ko-KR" sz="3200" b="1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343315-0ED0-D05D-6177-B6673D09F09E}"/>
              </a:ext>
            </a:extLst>
          </p:cNvPr>
          <p:cNvSpPr txBox="1"/>
          <p:nvPr/>
        </p:nvSpPr>
        <p:spPr>
          <a:xfrm>
            <a:off x="967442" y="4804676"/>
            <a:ext cx="496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need = 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03AC8-E783-7A91-4DC0-18832CD72DAC}"/>
              </a:ext>
            </a:extLst>
          </p:cNvPr>
          <p:cNvSpPr txBox="1"/>
          <p:nvPr/>
        </p:nvSpPr>
        <p:spPr>
          <a:xfrm>
            <a:off x="205253" y="6565642"/>
            <a:ext cx="9828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mid = 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85387-E237-6B8D-988A-BB718CFEC062}"/>
              </a:ext>
            </a:extLst>
          </p:cNvPr>
          <p:cNvSpPr txBox="1"/>
          <p:nvPr/>
        </p:nvSpPr>
        <p:spPr>
          <a:xfrm>
            <a:off x="176225" y="7153073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모든 나무에 대해서 이 높이로 잘라보자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자른 결과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총합이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필요한 양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(20)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훨씬 크다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당연히 높이를 낮게 둘수록 많은 총합을 얻을 수 있을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우리가 원하는 건 높이 설정의 최댓값이기 때문에 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answer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 반영하고 하한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(left)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 + 1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늘리자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F6586B-13A0-4D7F-D595-5BB92C539710}"/>
              </a:ext>
            </a:extLst>
          </p:cNvPr>
          <p:cNvSpPr txBox="1"/>
          <p:nvPr/>
        </p:nvSpPr>
        <p:spPr>
          <a:xfrm>
            <a:off x="11611428" y="5622261"/>
            <a:ext cx="435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총합 </a:t>
            </a:r>
            <a:r>
              <a:rPr lang="en-US" altLang="ko-KR" sz="3200" b="1" dirty="0">
                <a:solidFill>
                  <a:srgbClr val="FF0000"/>
                </a:solidFill>
              </a:rPr>
              <a:t>: 62 </a:t>
            </a:r>
          </a:p>
        </p:txBody>
      </p:sp>
    </p:spTree>
    <p:extLst>
      <p:ext uri="{BB962C8B-B14F-4D97-AF65-F5344CB8AC3E}">
        <p14:creationId xmlns:p14="http://schemas.microsoft.com/office/powerpoint/2010/main" val="368792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3" grpId="0"/>
      <p:bldP spid="11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CA57E-D2EB-574B-B609-7101786E2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E1776BD2-6D5A-D82F-C6C1-711A8847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매개변수 탐색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CB1429C5-8637-9DC8-8C99-9AAD6074A0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DC3CA74-A0ED-977A-9CA0-DBC103DA3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74934"/>
              </p:ext>
            </p:extLst>
          </p:nvPr>
        </p:nvGraphicFramePr>
        <p:xfrm>
          <a:off x="7199379" y="3514965"/>
          <a:ext cx="10121179" cy="174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864">
                  <a:extLst>
                    <a:ext uri="{9D8B030D-6E8A-4147-A177-3AD203B41FA5}">
                      <a16:colId xmlns:a16="http://schemas.microsoft.com/office/drawing/2014/main" val="4432894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313662502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141889948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309991052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152660414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2780284440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77533"/>
                  </a:ext>
                </a:extLst>
              </a:tr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얻는 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5761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35C131-78AB-6CDF-EB99-351A5BBE9F7C}"/>
              </a:ext>
            </a:extLst>
          </p:cNvPr>
          <p:cNvSpPr txBox="1"/>
          <p:nvPr/>
        </p:nvSpPr>
        <p:spPr>
          <a:xfrm>
            <a:off x="967443" y="3849096"/>
            <a:ext cx="435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mid : 35 </a:t>
            </a:r>
            <a:r>
              <a:rPr lang="en-US" altLang="ko-KR" sz="3200" b="1" dirty="0">
                <a:solidFill>
                  <a:srgbClr val="FF0000"/>
                </a:solidFill>
              </a:rPr>
              <a:t>-&gt; 41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04646-C4D5-4632-E8FE-4FC366126EAC}"/>
              </a:ext>
            </a:extLst>
          </p:cNvPr>
          <p:cNvSpPr txBox="1"/>
          <p:nvPr/>
        </p:nvSpPr>
        <p:spPr>
          <a:xfrm>
            <a:off x="967443" y="2877927"/>
            <a:ext cx="435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 : 46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2FA6B-55D7-94DC-5458-477630E0D3DE}"/>
              </a:ext>
            </a:extLst>
          </p:cNvPr>
          <p:cNvSpPr txBox="1"/>
          <p:nvPr/>
        </p:nvSpPr>
        <p:spPr>
          <a:xfrm>
            <a:off x="1044893" y="1898795"/>
            <a:ext cx="351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 : 24 </a:t>
            </a:r>
            <a:r>
              <a:rPr lang="en-US" altLang="ko-KR" sz="3200" b="1" dirty="0">
                <a:solidFill>
                  <a:srgbClr val="FF0000"/>
                </a:solidFill>
              </a:rPr>
              <a:t>-&gt; 36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B7F76-F930-4CF3-EF52-EDEEC88C80F4}"/>
              </a:ext>
            </a:extLst>
          </p:cNvPr>
          <p:cNvSpPr txBox="1"/>
          <p:nvPr/>
        </p:nvSpPr>
        <p:spPr>
          <a:xfrm>
            <a:off x="967442" y="5702240"/>
            <a:ext cx="496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answer = 23 </a:t>
            </a:r>
            <a:r>
              <a:rPr lang="en-US" altLang="ko-KR" sz="3200" b="1" dirty="0">
                <a:solidFill>
                  <a:srgbClr val="FF0000"/>
                </a:solidFill>
              </a:rPr>
              <a:t>-&gt; 35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06F2C-7C02-BFC0-D0A1-62E6EA418FE1}"/>
              </a:ext>
            </a:extLst>
          </p:cNvPr>
          <p:cNvSpPr txBox="1"/>
          <p:nvPr/>
        </p:nvSpPr>
        <p:spPr>
          <a:xfrm>
            <a:off x="967442" y="4804676"/>
            <a:ext cx="496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need = 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908B4-7530-A8A7-FAF8-D5CDE6F11F69}"/>
              </a:ext>
            </a:extLst>
          </p:cNvPr>
          <p:cNvSpPr txBox="1"/>
          <p:nvPr/>
        </p:nvSpPr>
        <p:spPr>
          <a:xfrm>
            <a:off x="205253" y="6565642"/>
            <a:ext cx="9828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mid = 35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609D0B-FBA0-BE68-FB85-C8605CCAB82C}"/>
              </a:ext>
            </a:extLst>
          </p:cNvPr>
          <p:cNvSpPr txBox="1"/>
          <p:nvPr/>
        </p:nvSpPr>
        <p:spPr>
          <a:xfrm>
            <a:off x="176225" y="7153073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모든 나무에 대해서 이 높이로 잘라보자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자른 결과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총합이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필요한 양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(20)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크다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우리가 원하는 건 높이 설정의 최댓값이기 때문에 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answer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 반영하고 하한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(left)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 + 1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늘리자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62F5A9-5232-EDD9-78D6-25CE97EE8306}"/>
              </a:ext>
            </a:extLst>
          </p:cNvPr>
          <p:cNvSpPr txBox="1"/>
          <p:nvPr/>
        </p:nvSpPr>
        <p:spPr>
          <a:xfrm>
            <a:off x="11611428" y="5622261"/>
            <a:ext cx="435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총합 </a:t>
            </a:r>
            <a:r>
              <a:rPr lang="en-US" altLang="ko-KR" sz="3200" b="1" dirty="0">
                <a:solidFill>
                  <a:srgbClr val="FF0000"/>
                </a:solidFill>
              </a:rPr>
              <a:t>: 23 </a:t>
            </a:r>
          </a:p>
        </p:txBody>
      </p:sp>
    </p:spTree>
    <p:extLst>
      <p:ext uri="{BB962C8B-B14F-4D97-AF65-F5344CB8AC3E}">
        <p14:creationId xmlns:p14="http://schemas.microsoft.com/office/powerpoint/2010/main" val="162414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3" grpId="0"/>
      <p:bldP spid="11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AD4EA-CB95-1EA7-B0DD-A5DFA1A49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D9AD5D80-9612-6B7D-4DC6-E1E51674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매개변수 탐색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119ADF5-8250-659E-6077-54C005EF7B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C980BCB-EC67-0CA9-D7DC-9E8A1A9AD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56935"/>
              </p:ext>
            </p:extLst>
          </p:nvPr>
        </p:nvGraphicFramePr>
        <p:xfrm>
          <a:off x="7199379" y="3514965"/>
          <a:ext cx="10121179" cy="174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864">
                  <a:extLst>
                    <a:ext uri="{9D8B030D-6E8A-4147-A177-3AD203B41FA5}">
                      <a16:colId xmlns:a16="http://schemas.microsoft.com/office/drawing/2014/main" val="4432894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313662502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141889948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309991052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152660414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2780284440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77533"/>
                  </a:ext>
                </a:extLst>
              </a:tr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얻는 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5761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B12E94-60FD-D352-DCB1-8C74B1617995}"/>
              </a:ext>
            </a:extLst>
          </p:cNvPr>
          <p:cNvSpPr txBox="1"/>
          <p:nvPr/>
        </p:nvSpPr>
        <p:spPr>
          <a:xfrm>
            <a:off x="967443" y="3849096"/>
            <a:ext cx="435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mid : 35 </a:t>
            </a:r>
            <a:r>
              <a:rPr lang="en-US" altLang="ko-KR" sz="3200" b="1" dirty="0">
                <a:solidFill>
                  <a:srgbClr val="FF0000"/>
                </a:solidFill>
              </a:rPr>
              <a:t>-&gt; 29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92F20-C5D7-99AF-5131-686E40A4A5A1}"/>
              </a:ext>
            </a:extLst>
          </p:cNvPr>
          <p:cNvSpPr txBox="1"/>
          <p:nvPr/>
        </p:nvSpPr>
        <p:spPr>
          <a:xfrm>
            <a:off x="967443" y="2877927"/>
            <a:ext cx="435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 : 46 </a:t>
            </a:r>
            <a:r>
              <a:rPr lang="en-US" altLang="ko-KR" sz="3200" b="1" dirty="0">
                <a:solidFill>
                  <a:srgbClr val="FF0000"/>
                </a:solidFill>
              </a:rPr>
              <a:t>-&gt; 34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6816F-0D1B-2920-349E-259D5C694DC9}"/>
              </a:ext>
            </a:extLst>
          </p:cNvPr>
          <p:cNvSpPr txBox="1"/>
          <p:nvPr/>
        </p:nvSpPr>
        <p:spPr>
          <a:xfrm>
            <a:off x="1044893" y="1898795"/>
            <a:ext cx="351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 : 24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7D584-D974-7571-B49A-F2839E909A78}"/>
              </a:ext>
            </a:extLst>
          </p:cNvPr>
          <p:cNvSpPr txBox="1"/>
          <p:nvPr/>
        </p:nvSpPr>
        <p:spPr>
          <a:xfrm>
            <a:off x="967442" y="5702240"/>
            <a:ext cx="496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answer = 35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302096-289D-43EE-5325-285F32E95789}"/>
              </a:ext>
            </a:extLst>
          </p:cNvPr>
          <p:cNvSpPr txBox="1"/>
          <p:nvPr/>
        </p:nvSpPr>
        <p:spPr>
          <a:xfrm>
            <a:off x="967442" y="4804676"/>
            <a:ext cx="496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need = 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F8901-EBE9-D5C6-1683-EC2486F91FDB}"/>
              </a:ext>
            </a:extLst>
          </p:cNvPr>
          <p:cNvSpPr txBox="1"/>
          <p:nvPr/>
        </p:nvSpPr>
        <p:spPr>
          <a:xfrm>
            <a:off x="205253" y="6565642"/>
            <a:ext cx="9828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mid = 41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4C9CEB-A760-808A-ADF2-46F021870F5B}"/>
              </a:ext>
            </a:extLst>
          </p:cNvPr>
          <p:cNvSpPr txBox="1"/>
          <p:nvPr/>
        </p:nvSpPr>
        <p:spPr>
          <a:xfrm>
            <a:off x="137263" y="7122570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모든 나무에 대해서 이 높이로 잘라보자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자른 결과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총합이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필요한 양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(20)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작다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어느 지점을 넘어가니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갑자기 총합이 필요한 양에 미치지 못하였다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이때는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상한을 줄여 더 낮은 구간을 탐색할 수 있게 하여야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answer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반영하지말고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상한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(right)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 -1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줄이자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B15A32-5C0F-663B-8CFA-B3D2683814F6}"/>
              </a:ext>
            </a:extLst>
          </p:cNvPr>
          <p:cNvSpPr txBox="1"/>
          <p:nvPr/>
        </p:nvSpPr>
        <p:spPr>
          <a:xfrm>
            <a:off x="11611428" y="5622261"/>
            <a:ext cx="435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총합 </a:t>
            </a:r>
            <a:r>
              <a:rPr lang="en-US" altLang="ko-KR" sz="3200" b="1" dirty="0">
                <a:solidFill>
                  <a:srgbClr val="FF0000"/>
                </a:solidFill>
              </a:rPr>
              <a:t>: 6 </a:t>
            </a:r>
          </a:p>
        </p:txBody>
      </p:sp>
    </p:spTree>
    <p:extLst>
      <p:ext uri="{BB962C8B-B14F-4D97-AF65-F5344CB8AC3E}">
        <p14:creationId xmlns:p14="http://schemas.microsoft.com/office/powerpoint/2010/main" val="411910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3" grpId="0"/>
      <p:bldP spid="11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6AD7E-2237-D926-58C2-224C9333C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09D6E3CF-0290-30DF-A62F-DA874B66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매개변수 탐색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CA78911-5733-1023-C141-4B6BDE88FF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ED69204-C65C-A8F5-3B31-4A29F6E28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47309"/>
              </p:ext>
            </p:extLst>
          </p:nvPr>
        </p:nvGraphicFramePr>
        <p:xfrm>
          <a:off x="7199379" y="3514965"/>
          <a:ext cx="10121179" cy="174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864">
                  <a:extLst>
                    <a:ext uri="{9D8B030D-6E8A-4147-A177-3AD203B41FA5}">
                      <a16:colId xmlns:a16="http://schemas.microsoft.com/office/drawing/2014/main" val="4432894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313662502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141889948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309991052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152660414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2780284440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77533"/>
                  </a:ext>
                </a:extLst>
              </a:tr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얻는 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5761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1F8C93-FD45-9E54-ECEF-07F2601DE197}"/>
              </a:ext>
            </a:extLst>
          </p:cNvPr>
          <p:cNvSpPr txBox="1"/>
          <p:nvPr/>
        </p:nvSpPr>
        <p:spPr>
          <a:xfrm>
            <a:off x="967443" y="3849096"/>
            <a:ext cx="435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mid : 29 </a:t>
            </a:r>
            <a:r>
              <a:rPr lang="en-US" altLang="ko-KR" sz="3200" b="1" dirty="0">
                <a:solidFill>
                  <a:srgbClr val="FF0000"/>
                </a:solidFill>
              </a:rPr>
              <a:t>-&gt; 38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FBBF9-22A9-3822-3CA6-C92360576729}"/>
              </a:ext>
            </a:extLst>
          </p:cNvPr>
          <p:cNvSpPr txBox="1"/>
          <p:nvPr/>
        </p:nvSpPr>
        <p:spPr>
          <a:xfrm>
            <a:off x="967443" y="2877927"/>
            <a:ext cx="435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 : 46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4751E-A478-4626-2B6F-DAD68F66B570}"/>
              </a:ext>
            </a:extLst>
          </p:cNvPr>
          <p:cNvSpPr txBox="1"/>
          <p:nvPr/>
        </p:nvSpPr>
        <p:spPr>
          <a:xfrm>
            <a:off x="1044893" y="1898795"/>
            <a:ext cx="351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 : 24 </a:t>
            </a:r>
            <a:r>
              <a:rPr lang="en-US" altLang="ko-KR" sz="3200" b="1" dirty="0">
                <a:solidFill>
                  <a:srgbClr val="FF0000"/>
                </a:solidFill>
              </a:rPr>
              <a:t>-&gt; 30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FA0A3-BEDC-B6E9-098E-5B80F54F0C40}"/>
              </a:ext>
            </a:extLst>
          </p:cNvPr>
          <p:cNvSpPr txBox="1"/>
          <p:nvPr/>
        </p:nvSpPr>
        <p:spPr>
          <a:xfrm>
            <a:off x="967442" y="5702240"/>
            <a:ext cx="496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answer = 35 </a:t>
            </a:r>
            <a:r>
              <a:rPr lang="en-US" altLang="ko-KR" sz="3200" b="1" dirty="0">
                <a:solidFill>
                  <a:srgbClr val="FF0000"/>
                </a:solidFill>
              </a:rPr>
              <a:t>-&gt; 29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016880-06D5-0825-B785-81B1C33CE155}"/>
              </a:ext>
            </a:extLst>
          </p:cNvPr>
          <p:cNvSpPr txBox="1"/>
          <p:nvPr/>
        </p:nvSpPr>
        <p:spPr>
          <a:xfrm>
            <a:off x="967442" y="4804676"/>
            <a:ext cx="496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need = 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B54E36-6D20-E73B-08B9-EDD689279E47}"/>
              </a:ext>
            </a:extLst>
          </p:cNvPr>
          <p:cNvSpPr txBox="1"/>
          <p:nvPr/>
        </p:nvSpPr>
        <p:spPr>
          <a:xfrm>
            <a:off x="11611428" y="5622261"/>
            <a:ext cx="435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총합 </a:t>
            </a:r>
            <a:r>
              <a:rPr lang="en-US" altLang="ko-KR" sz="3200" b="1" dirty="0">
                <a:solidFill>
                  <a:srgbClr val="FF0000"/>
                </a:solidFill>
              </a:rPr>
              <a:t>: 41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6FF23-060B-AECB-5F2A-AF1E9AF93C43}"/>
              </a:ext>
            </a:extLst>
          </p:cNvPr>
          <p:cNvSpPr txBox="1"/>
          <p:nvPr/>
        </p:nvSpPr>
        <p:spPr>
          <a:xfrm>
            <a:off x="205253" y="6565642"/>
            <a:ext cx="9828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mid = 29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373D4A-993D-C76C-F384-581C3FE7565F}"/>
              </a:ext>
            </a:extLst>
          </p:cNvPr>
          <p:cNvSpPr txBox="1"/>
          <p:nvPr/>
        </p:nvSpPr>
        <p:spPr>
          <a:xfrm>
            <a:off x="176225" y="7153073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29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모든 나무에 대해서 이 높이로 잘라보자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자른 결과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총합이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필요한 양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(20)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크다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우리가 원하는 건 높이 설정의 최댓값이기 때문에 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answer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 반영하고 하한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(left)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 + 1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늘리자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answer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줄어들어도 상관이 없는 이유는 단조성 때문이다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추후 설명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036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3" grpId="0"/>
      <p:bldP spid="4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CA3F7-34A8-28B6-DAA8-31055EB35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EEC29175-3EDE-D616-2D86-EB66B1B6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매개변수 탐색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A616CB2-C6E0-F8BE-D780-CD6FD98F15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844B42E-106F-9FE5-CA07-482311F92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692128"/>
              </p:ext>
            </p:extLst>
          </p:nvPr>
        </p:nvGraphicFramePr>
        <p:xfrm>
          <a:off x="7199379" y="3514965"/>
          <a:ext cx="10121179" cy="174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864">
                  <a:extLst>
                    <a:ext uri="{9D8B030D-6E8A-4147-A177-3AD203B41FA5}">
                      <a16:colId xmlns:a16="http://schemas.microsoft.com/office/drawing/2014/main" val="4432894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313662502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141889948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309991052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152660414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2780284440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77533"/>
                  </a:ext>
                </a:extLst>
              </a:tr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얻는 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5761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54D8122-8542-7DAE-ED9E-6DD7AE055F53}"/>
              </a:ext>
            </a:extLst>
          </p:cNvPr>
          <p:cNvSpPr txBox="1"/>
          <p:nvPr/>
        </p:nvSpPr>
        <p:spPr>
          <a:xfrm>
            <a:off x="967443" y="3849096"/>
            <a:ext cx="435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mid : 38 </a:t>
            </a:r>
            <a:r>
              <a:rPr lang="en-US" altLang="ko-KR" sz="3200" b="1" dirty="0">
                <a:solidFill>
                  <a:srgbClr val="FF0000"/>
                </a:solidFill>
              </a:rPr>
              <a:t>-&gt; 33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9A5E9-EA03-EFC4-7266-D40521DD37A5}"/>
              </a:ext>
            </a:extLst>
          </p:cNvPr>
          <p:cNvSpPr txBox="1"/>
          <p:nvPr/>
        </p:nvSpPr>
        <p:spPr>
          <a:xfrm>
            <a:off x="967443" y="2877927"/>
            <a:ext cx="435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 : 46 </a:t>
            </a:r>
            <a:r>
              <a:rPr lang="en-US" altLang="ko-KR" sz="3200" b="1" dirty="0">
                <a:solidFill>
                  <a:srgbClr val="FF0000"/>
                </a:solidFill>
              </a:rPr>
              <a:t>-&gt; 37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40B87-EB9D-9AF1-12F9-20B09BDD03CF}"/>
              </a:ext>
            </a:extLst>
          </p:cNvPr>
          <p:cNvSpPr txBox="1"/>
          <p:nvPr/>
        </p:nvSpPr>
        <p:spPr>
          <a:xfrm>
            <a:off x="1044893" y="1898795"/>
            <a:ext cx="351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 : 30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43C6C-D3C6-C2CF-94A3-C5AADBF12C36}"/>
              </a:ext>
            </a:extLst>
          </p:cNvPr>
          <p:cNvSpPr txBox="1"/>
          <p:nvPr/>
        </p:nvSpPr>
        <p:spPr>
          <a:xfrm>
            <a:off x="967442" y="5702240"/>
            <a:ext cx="496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answer = 29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4B7146-E5DA-DFCD-62C0-C0D7697CEE70}"/>
              </a:ext>
            </a:extLst>
          </p:cNvPr>
          <p:cNvSpPr txBox="1"/>
          <p:nvPr/>
        </p:nvSpPr>
        <p:spPr>
          <a:xfrm>
            <a:off x="967442" y="4804676"/>
            <a:ext cx="496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need = 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3448C-B55D-118E-3DA1-BF9C89F5C0CE}"/>
              </a:ext>
            </a:extLst>
          </p:cNvPr>
          <p:cNvSpPr txBox="1"/>
          <p:nvPr/>
        </p:nvSpPr>
        <p:spPr>
          <a:xfrm>
            <a:off x="11611428" y="5622261"/>
            <a:ext cx="435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총합 </a:t>
            </a:r>
            <a:r>
              <a:rPr lang="en-US" altLang="ko-KR" sz="3200" b="1" dirty="0">
                <a:solidFill>
                  <a:srgbClr val="FF0000"/>
                </a:solidFill>
              </a:rPr>
              <a:t>: 14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427987-6D9C-F892-4537-CCCDFE334246}"/>
              </a:ext>
            </a:extLst>
          </p:cNvPr>
          <p:cNvSpPr txBox="1"/>
          <p:nvPr/>
        </p:nvSpPr>
        <p:spPr>
          <a:xfrm>
            <a:off x="205253" y="6565642"/>
            <a:ext cx="9828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mid = 38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5DB9C0-3D26-6B4C-13D9-FCC98BA38B6C}"/>
              </a:ext>
            </a:extLst>
          </p:cNvPr>
          <p:cNvSpPr txBox="1"/>
          <p:nvPr/>
        </p:nvSpPr>
        <p:spPr>
          <a:xfrm>
            <a:off x="205253" y="727291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38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모든 나무에 대해서 이 높이로 잘라보자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자른 결과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총합이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필요한 양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(20)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작다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answer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 반영하지 말고 상한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(left)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mid - 1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줄이자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8658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3" grpId="0"/>
      <p:bldP spid="4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A8838-C909-FD82-C494-A120067D6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84CDE07D-8D7B-005E-A883-B9DF8DF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매개변수 탐색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8C1C107-1511-46AE-9D75-088715B59F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62C0131-4BFB-5223-753A-6BD6282C6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322915"/>
              </p:ext>
            </p:extLst>
          </p:nvPr>
        </p:nvGraphicFramePr>
        <p:xfrm>
          <a:off x="7199379" y="3514965"/>
          <a:ext cx="10121179" cy="174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864">
                  <a:extLst>
                    <a:ext uri="{9D8B030D-6E8A-4147-A177-3AD203B41FA5}">
                      <a16:colId xmlns:a16="http://schemas.microsoft.com/office/drawing/2014/main" val="4432894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313662502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141889948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309991052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152660414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2780284440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77533"/>
                  </a:ext>
                </a:extLst>
              </a:tr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얻는 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5761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75039A-5627-BF27-A85C-73DD2C9E1092}"/>
              </a:ext>
            </a:extLst>
          </p:cNvPr>
          <p:cNvSpPr txBox="1"/>
          <p:nvPr/>
        </p:nvSpPr>
        <p:spPr>
          <a:xfrm>
            <a:off x="967443" y="3849096"/>
            <a:ext cx="435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mid : 33 </a:t>
            </a:r>
            <a:r>
              <a:rPr lang="en-US" altLang="ko-KR" sz="3200" b="1" dirty="0">
                <a:solidFill>
                  <a:srgbClr val="FF0000"/>
                </a:solidFill>
              </a:rPr>
              <a:t>-&gt; 35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7BB1E-F205-5F99-8A42-CE31FE529FBB}"/>
              </a:ext>
            </a:extLst>
          </p:cNvPr>
          <p:cNvSpPr txBox="1"/>
          <p:nvPr/>
        </p:nvSpPr>
        <p:spPr>
          <a:xfrm>
            <a:off x="967443" y="2877927"/>
            <a:ext cx="435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 : 37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1BF7E-65EE-2D60-9CF4-74C86391FB35}"/>
              </a:ext>
            </a:extLst>
          </p:cNvPr>
          <p:cNvSpPr txBox="1"/>
          <p:nvPr/>
        </p:nvSpPr>
        <p:spPr>
          <a:xfrm>
            <a:off x="1044893" y="1898795"/>
            <a:ext cx="351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 : 30 </a:t>
            </a:r>
            <a:r>
              <a:rPr lang="en-US" altLang="ko-KR" sz="3200" b="1" dirty="0">
                <a:solidFill>
                  <a:srgbClr val="FF0000"/>
                </a:solidFill>
              </a:rPr>
              <a:t>-&gt; 34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96794-8EED-C732-DF49-B255148BF5EF}"/>
              </a:ext>
            </a:extLst>
          </p:cNvPr>
          <p:cNvSpPr txBox="1"/>
          <p:nvPr/>
        </p:nvSpPr>
        <p:spPr>
          <a:xfrm>
            <a:off x="967442" y="5702240"/>
            <a:ext cx="496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answer = 29 </a:t>
            </a:r>
            <a:r>
              <a:rPr lang="en-US" altLang="ko-KR" sz="3200" b="1" dirty="0">
                <a:solidFill>
                  <a:srgbClr val="FF0000"/>
                </a:solidFill>
              </a:rPr>
              <a:t>-&gt; 33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77A2FC-21D1-A4E8-B7CE-2A52B3EE59D8}"/>
              </a:ext>
            </a:extLst>
          </p:cNvPr>
          <p:cNvSpPr txBox="1"/>
          <p:nvPr/>
        </p:nvSpPr>
        <p:spPr>
          <a:xfrm>
            <a:off x="967442" y="4804676"/>
            <a:ext cx="496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need = 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6DFB6-9B33-E046-E1F9-24355F3BD8A7}"/>
              </a:ext>
            </a:extLst>
          </p:cNvPr>
          <p:cNvSpPr txBox="1"/>
          <p:nvPr/>
        </p:nvSpPr>
        <p:spPr>
          <a:xfrm>
            <a:off x="11611428" y="5622261"/>
            <a:ext cx="435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총합 </a:t>
            </a:r>
            <a:r>
              <a:rPr lang="en-US" altLang="ko-KR" sz="3200" b="1" dirty="0">
                <a:solidFill>
                  <a:srgbClr val="FF0000"/>
                </a:solidFill>
              </a:rPr>
              <a:t>: 29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66606-13F7-1CDE-68E4-3E3992029062}"/>
              </a:ext>
            </a:extLst>
          </p:cNvPr>
          <p:cNvSpPr txBox="1"/>
          <p:nvPr/>
        </p:nvSpPr>
        <p:spPr>
          <a:xfrm>
            <a:off x="205253" y="6565642"/>
            <a:ext cx="9828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mid = 33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1F5300-ABD0-59A9-68A2-97BED2CE39C6}"/>
              </a:ext>
            </a:extLst>
          </p:cNvPr>
          <p:cNvSpPr txBox="1"/>
          <p:nvPr/>
        </p:nvSpPr>
        <p:spPr>
          <a:xfrm>
            <a:off x="205253" y="7272911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모든 나무에 대해서 이 높이로 잘라보자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자른 결과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총합이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29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필요한 양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(20)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크다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!!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우리가 원하는 건 높이 설정의 최댓값이기 때문에 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answer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 반영하고 하한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(left)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 + 1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늘리자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58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3" grpId="0"/>
      <p:bldP spid="4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CD0D6-FB6A-4A42-B22C-105B0698E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DA6099C9-312A-714B-B6A3-F5626940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매개변수 탐색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F13E451-D60E-A964-7B3E-0D3F6C7003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16080B6-2239-29A3-9B96-CCB72D52F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822730"/>
              </p:ext>
            </p:extLst>
          </p:nvPr>
        </p:nvGraphicFramePr>
        <p:xfrm>
          <a:off x="7199379" y="3514965"/>
          <a:ext cx="10121179" cy="174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864">
                  <a:extLst>
                    <a:ext uri="{9D8B030D-6E8A-4147-A177-3AD203B41FA5}">
                      <a16:colId xmlns:a16="http://schemas.microsoft.com/office/drawing/2014/main" val="4432894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313662502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141889948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309991052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152660414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2780284440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77533"/>
                  </a:ext>
                </a:extLst>
              </a:tr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얻는 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5761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713366A-93EC-D05E-F18B-91560ADD0811}"/>
              </a:ext>
            </a:extLst>
          </p:cNvPr>
          <p:cNvSpPr txBox="1"/>
          <p:nvPr/>
        </p:nvSpPr>
        <p:spPr>
          <a:xfrm>
            <a:off x="967443" y="3849096"/>
            <a:ext cx="435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mid : 35 </a:t>
            </a:r>
            <a:r>
              <a:rPr lang="en-US" altLang="ko-KR" sz="3200" b="1" dirty="0">
                <a:solidFill>
                  <a:srgbClr val="FF0000"/>
                </a:solidFill>
              </a:rPr>
              <a:t>-&gt; 36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44685-AD9D-DBBD-8974-4643DEDDC359}"/>
              </a:ext>
            </a:extLst>
          </p:cNvPr>
          <p:cNvSpPr txBox="1"/>
          <p:nvPr/>
        </p:nvSpPr>
        <p:spPr>
          <a:xfrm>
            <a:off x="967443" y="2877927"/>
            <a:ext cx="435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 : 37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C33E2-609D-5EFE-8BD1-1478FFA238FF}"/>
              </a:ext>
            </a:extLst>
          </p:cNvPr>
          <p:cNvSpPr txBox="1"/>
          <p:nvPr/>
        </p:nvSpPr>
        <p:spPr>
          <a:xfrm>
            <a:off x="1044893" y="1898795"/>
            <a:ext cx="351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 : 34 </a:t>
            </a:r>
            <a:r>
              <a:rPr lang="en-US" altLang="ko-KR" sz="3200" b="1" dirty="0">
                <a:solidFill>
                  <a:srgbClr val="FF0000"/>
                </a:solidFill>
              </a:rPr>
              <a:t>-&gt; 36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7DBA83-8EE2-1380-240D-5FD5BE2A379E}"/>
              </a:ext>
            </a:extLst>
          </p:cNvPr>
          <p:cNvSpPr txBox="1"/>
          <p:nvPr/>
        </p:nvSpPr>
        <p:spPr>
          <a:xfrm>
            <a:off x="967442" y="5702240"/>
            <a:ext cx="496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answer = 33 </a:t>
            </a:r>
            <a:r>
              <a:rPr lang="en-US" altLang="ko-KR" sz="3200" b="1" dirty="0">
                <a:solidFill>
                  <a:srgbClr val="FF0000"/>
                </a:solidFill>
              </a:rPr>
              <a:t>-&gt; 35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3EC26-D488-DCA4-A2E3-7C600D98D58B}"/>
              </a:ext>
            </a:extLst>
          </p:cNvPr>
          <p:cNvSpPr txBox="1"/>
          <p:nvPr/>
        </p:nvSpPr>
        <p:spPr>
          <a:xfrm>
            <a:off x="967442" y="4804676"/>
            <a:ext cx="496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need = 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2C00E7-AF6F-601F-0D6F-5B64AA94A114}"/>
              </a:ext>
            </a:extLst>
          </p:cNvPr>
          <p:cNvSpPr txBox="1"/>
          <p:nvPr/>
        </p:nvSpPr>
        <p:spPr>
          <a:xfrm>
            <a:off x="11611428" y="5622261"/>
            <a:ext cx="435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총합 </a:t>
            </a:r>
            <a:r>
              <a:rPr lang="en-US" altLang="ko-KR" sz="3200" b="1" dirty="0">
                <a:solidFill>
                  <a:srgbClr val="FF0000"/>
                </a:solidFill>
              </a:rPr>
              <a:t>: 23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4D657-EDBB-EA11-AF87-C83088000F49}"/>
              </a:ext>
            </a:extLst>
          </p:cNvPr>
          <p:cNvSpPr txBox="1"/>
          <p:nvPr/>
        </p:nvSpPr>
        <p:spPr>
          <a:xfrm>
            <a:off x="205253" y="6565642"/>
            <a:ext cx="9828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mid = 35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2F52A8-93B0-CDD7-A3AF-00BC57363863}"/>
              </a:ext>
            </a:extLst>
          </p:cNvPr>
          <p:cNvSpPr txBox="1"/>
          <p:nvPr/>
        </p:nvSpPr>
        <p:spPr>
          <a:xfrm>
            <a:off x="205253" y="7272911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모든 나무에 대해서 이 높이로 잘라보자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자른 결과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총합이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필요한 양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(20)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크다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!!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우리가 원하는 건 높이 설정의 최댓값이기 때문에 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answer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 반영하고 하한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(left)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 + 1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늘리자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089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3" grpId="0"/>
      <p:bldP spid="4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A8768-9A4A-E95F-39F6-FF7B76578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334FAD0-BC4E-895D-D37B-B645E99FA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매개변수 탐색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7CF3A26-A045-2DAA-E8EC-75AF3F4A2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17A804D-29B6-B3FB-CBBB-3A39DFFD7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50330"/>
              </p:ext>
            </p:extLst>
          </p:nvPr>
        </p:nvGraphicFramePr>
        <p:xfrm>
          <a:off x="7199379" y="3514965"/>
          <a:ext cx="10121179" cy="174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864">
                  <a:extLst>
                    <a:ext uri="{9D8B030D-6E8A-4147-A177-3AD203B41FA5}">
                      <a16:colId xmlns:a16="http://schemas.microsoft.com/office/drawing/2014/main" val="4432894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313662502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141889948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309991052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152660414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2780284440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77533"/>
                  </a:ext>
                </a:extLst>
              </a:tr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얻는 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5761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AD9BF3-4FE5-38C0-5FF0-C1B1918A79EA}"/>
              </a:ext>
            </a:extLst>
          </p:cNvPr>
          <p:cNvSpPr txBox="1"/>
          <p:nvPr/>
        </p:nvSpPr>
        <p:spPr>
          <a:xfrm>
            <a:off x="967442" y="3849096"/>
            <a:ext cx="435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mid : 36 </a:t>
            </a:r>
            <a:r>
              <a:rPr lang="en-US" altLang="ko-KR" sz="3200" b="1" dirty="0">
                <a:solidFill>
                  <a:srgbClr val="FF0000"/>
                </a:solidFill>
              </a:rPr>
              <a:t>-&gt; 37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E63E7-4E2D-C343-3EC3-C82515E5461E}"/>
              </a:ext>
            </a:extLst>
          </p:cNvPr>
          <p:cNvSpPr txBox="1"/>
          <p:nvPr/>
        </p:nvSpPr>
        <p:spPr>
          <a:xfrm>
            <a:off x="967443" y="2877927"/>
            <a:ext cx="435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 : 37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CECB4-265F-DAB5-536F-18DBB9856147}"/>
              </a:ext>
            </a:extLst>
          </p:cNvPr>
          <p:cNvSpPr txBox="1"/>
          <p:nvPr/>
        </p:nvSpPr>
        <p:spPr>
          <a:xfrm>
            <a:off x="1044893" y="1898795"/>
            <a:ext cx="351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 : 36 </a:t>
            </a:r>
            <a:r>
              <a:rPr lang="en-US" altLang="ko-KR" sz="3200" b="1" dirty="0">
                <a:solidFill>
                  <a:srgbClr val="FF0000"/>
                </a:solidFill>
              </a:rPr>
              <a:t>-&gt; 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B6787-CD05-B8F2-5140-9B57A496790F}"/>
              </a:ext>
            </a:extLst>
          </p:cNvPr>
          <p:cNvSpPr txBox="1"/>
          <p:nvPr/>
        </p:nvSpPr>
        <p:spPr>
          <a:xfrm>
            <a:off x="967442" y="5702240"/>
            <a:ext cx="496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answer = 33 </a:t>
            </a:r>
            <a:r>
              <a:rPr lang="en-US" altLang="ko-KR" sz="3200" b="1" dirty="0">
                <a:solidFill>
                  <a:srgbClr val="FF0000"/>
                </a:solidFill>
              </a:rPr>
              <a:t>-&gt; 36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7EED0-F034-E560-252B-179FC80FD2C2}"/>
              </a:ext>
            </a:extLst>
          </p:cNvPr>
          <p:cNvSpPr txBox="1"/>
          <p:nvPr/>
        </p:nvSpPr>
        <p:spPr>
          <a:xfrm>
            <a:off x="967442" y="4804676"/>
            <a:ext cx="496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need = 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E3600D-5134-F0F4-7AD7-35310A93D2F4}"/>
              </a:ext>
            </a:extLst>
          </p:cNvPr>
          <p:cNvSpPr txBox="1"/>
          <p:nvPr/>
        </p:nvSpPr>
        <p:spPr>
          <a:xfrm>
            <a:off x="11611428" y="5622261"/>
            <a:ext cx="435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총합 </a:t>
            </a:r>
            <a:r>
              <a:rPr lang="en-US" altLang="ko-KR" sz="3200" b="1" dirty="0">
                <a:solidFill>
                  <a:srgbClr val="FF0000"/>
                </a:solidFill>
              </a:rPr>
              <a:t>: 20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334E1-0BBA-BE5F-DECF-44CA781CFC31}"/>
              </a:ext>
            </a:extLst>
          </p:cNvPr>
          <p:cNvSpPr txBox="1"/>
          <p:nvPr/>
        </p:nvSpPr>
        <p:spPr>
          <a:xfrm>
            <a:off x="205253" y="6565642"/>
            <a:ext cx="9828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mid = 36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8E98A7-F03D-9959-ED24-4515FF19E965}"/>
              </a:ext>
            </a:extLst>
          </p:cNvPr>
          <p:cNvSpPr txBox="1"/>
          <p:nvPr/>
        </p:nvSpPr>
        <p:spPr>
          <a:xfrm>
            <a:off x="205253" y="7272911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모든 나무에 대해서 이 높이로 잘라보자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자른 결과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총합이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필요한 양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(20)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같다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!!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우리가 원하는 건 높이 설정의 최댓값이기 때문에 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answer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 반영하고 하한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(left)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 + 1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늘리자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89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3" grpId="0"/>
      <p:bldP spid="4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9534F-BD76-CF3F-F193-3A6A03A2C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9CC802C0-978F-96BB-601A-2FEECA19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매개변수 탐색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F3BBA0BE-070F-2751-3541-6EF77DA06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FA1F006-6A53-CF56-68BE-CF54699F0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7781"/>
              </p:ext>
            </p:extLst>
          </p:nvPr>
        </p:nvGraphicFramePr>
        <p:xfrm>
          <a:off x="7199379" y="3514965"/>
          <a:ext cx="10121179" cy="174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864">
                  <a:extLst>
                    <a:ext uri="{9D8B030D-6E8A-4147-A177-3AD203B41FA5}">
                      <a16:colId xmlns:a16="http://schemas.microsoft.com/office/drawing/2014/main" val="4432894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313662502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141889948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309991052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152660414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2780284440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77533"/>
                  </a:ext>
                </a:extLst>
              </a:tr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얻는 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5761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31583D-0F14-71A3-8E4C-88F708A94A51}"/>
              </a:ext>
            </a:extLst>
          </p:cNvPr>
          <p:cNvSpPr txBox="1"/>
          <p:nvPr/>
        </p:nvSpPr>
        <p:spPr>
          <a:xfrm>
            <a:off x="967442" y="3849096"/>
            <a:ext cx="435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mid : 37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331E6-9D9A-2542-17F6-B4C6D231F39F}"/>
              </a:ext>
            </a:extLst>
          </p:cNvPr>
          <p:cNvSpPr txBox="1"/>
          <p:nvPr/>
        </p:nvSpPr>
        <p:spPr>
          <a:xfrm>
            <a:off x="967443" y="2877927"/>
            <a:ext cx="435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 : 37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3CE96-A067-331C-97CA-BECABB00E4FE}"/>
              </a:ext>
            </a:extLst>
          </p:cNvPr>
          <p:cNvSpPr txBox="1"/>
          <p:nvPr/>
        </p:nvSpPr>
        <p:spPr>
          <a:xfrm>
            <a:off x="1044893" y="1898795"/>
            <a:ext cx="351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 : 37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67F8E-206C-A23E-4963-4C9335CA02DA}"/>
              </a:ext>
            </a:extLst>
          </p:cNvPr>
          <p:cNvSpPr txBox="1"/>
          <p:nvPr/>
        </p:nvSpPr>
        <p:spPr>
          <a:xfrm>
            <a:off x="967442" y="5702240"/>
            <a:ext cx="496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answer = 36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31C59C-CAC2-6808-4979-28EF76F6E4D0}"/>
              </a:ext>
            </a:extLst>
          </p:cNvPr>
          <p:cNvSpPr txBox="1"/>
          <p:nvPr/>
        </p:nvSpPr>
        <p:spPr>
          <a:xfrm>
            <a:off x="967442" y="4804676"/>
            <a:ext cx="496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need = 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FC9F92-C3F9-4EC9-9CB8-32C5933D05FD}"/>
              </a:ext>
            </a:extLst>
          </p:cNvPr>
          <p:cNvSpPr txBox="1"/>
          <p:nvPr/>
        </p:nvSpPr>
        <p:spPr>
          <a:xfrm>
            <a:off x="11611428" y="5622261"/>
            <a:ext cx="435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총합 </a:t>
            </a:r>
            <a:r>
              <a:rPr lang="en-US" altLang="ko-KR" sz="3200" b="1" dirty="0">
                <a:solidFill>
                  <a:srgbClr val="FF0000"/>
                </a:solidFill>
              </a:rPr>
              <a:t>: 17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B64508-8D5E-791B-C4D7-D131141F5A09}"/>
              </a:ext>
            </a:extLst>
          </p:cNvPr>
          <p:cNvSpPr txBox="1"/>
          <p:nvPr/>
        </p:nvSpPr>
        <p:spPr>
          <a:xfrm>
            <a:off x="205253" y="6565642"/>
            <a:ext cx="9828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mid = 37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CDB896-7B44-DE94-219F-A46E9F0704E6}"/>
              </a:ext>
            </a:extLst>
          </p:cNvPr>
          <p:cNvSpPr txBox="1"/>
          <p:nvPr/>
        </p:nvSpPr>
        <p:spPr>
          <a:xfrm>
            <a:off x="205253" y="727291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모든 나무에 대해서 이 높이로 잘라보자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자른 결과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총합이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필요한 양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(20)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작다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(left &lt;= right)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구문에 의해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줄이는 순간 탐색이 종료되게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876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3" grpId="0"/>
      <p:bldP spid="4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이분 탐색이란</a:t>
            </a:r>
            <a:r>
              <a:rPr kumimoji="1"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7C35C6-81BB-7103-47C0-8CA49BD04E95}"/>
              </a:ext>
            </a:extLst>
          </p:cNvPr>
          <p:cNvSpPr txBox="1"/>
          <p:nvPr/>
        </p:nvSpPr>
        <p:spPr>
          <a:xfrm>
            <a:off x="858253" y="1697170"/>
            <a:ext cx="1655344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이분 탐색</a:t>
            </a:r>
            <a:r>
              <a:rPr lang="en-US" altLang="ko-KR" sz="3200" b="1" dirty="0">
                <a:solidFill>
                  <a:srgbClr val="0070C0"/>
                </a:solidFill>
              </a:rPr>
              <a:t>(Binary Search)</a:t>
            </a:r>
            <a:r>
              <a:rPr lang="ko-KR" altLang="en-US" sz="3200" b="1" dirty="0">
                <a:solidFill>
                  <a:srgbClr val="0070C0"/>
                </a:solidFill>
              </a:rPr>
              <a:t>은 정렬된 데이터에서 원하는 값을 빠르게 찾는 탐색 알고리즘이다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  <a:r>
              <a:rPr lang="ko-KR" altLang="en-US" sz="3200" b="1" dirty="0">
                <a:solidFill>
                  <a:srgbClr val="0070C0"/>
                </a:solidFill>
              </a:rPr>
              <a:t>가장 큰 특징은 탐색 범위를 절반씩 줄이며 값을 찾는다는 점이다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  <a:r>
              <a:rPr lang="ko-KR" altLang="en-US" sz="3200" b="1" dirty="0">
                <a:solidFill>
                  <a:srgbClr val="0070C0"/>
                </a:solidFill>
              </a:rPr>
              <a:t>항상 중앙값</a:t>
            </a:r>
            <a:r>
              <a:rPr lang="en-US" altLang="ko-KR" sz="3200" b="1" dirty="0">
                <a:solidFill>
                  <a:srgbClr val="0070C0"/>
                </a:solidFill>
              </a:rPr>
              <a:t>(mid)</a:t>
            </a:r>
            <a:r>
              <a:rPr lang="ko-KR" altLang="en-US" sz="3200" b="1" dirty="0">
                <a:solidFill>
                  <a:srgbClr val="0070C0"/>
                </a:solidFill>
              </a:rPr>
              <a:t>을 기준으로 비교하여 탐색 범위를 조정하며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시간 복잡도는 </a:t>
            </a:r>
            <a:r>
              <a:rPr lang="en-US" altLang="ko-KR" sz="3200" b="1" dirty="0">
                <a:solidFill>
                  <a:srgbClr val="0070C0"/>
                </a:solidFill>
              </a:rPr>
              <a:t>O(log n)</a:t>
            </a:r>
            <a:r>
              <a:rPr lang="ko-KR" altLang="en-US" sz="3200" b="1" dirty="0">
                <a:solidFill>
                  <a:srgbClr val="0070C0"/>
                </a:solidFill>
              </a:rPr>
              <a:t>으로 매우 효율적이다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  <a:r>
              <a:rPr lang="ko-KR" altLang="en-US" sz="3200" b="1" dirty="0">
                <a:solidFill>
                  <a:srgbClr val="0070C0"/>
                </a:solidFill>
              </a:rPr>
              <a:t>이분 탐색은 단순한 값 </a:t>
            </a:r>
            <a:r>
              <a:rPr lang="ko-KR" altLang="en-US" sz="3200" b="1" dirty="0" err="1">
                <a:solidFill>
                  <a:srgbClr val="0070C0"/>
                </a:solidFill>
              </a:rPr>
              <a:t>찾기뿐만</a:t>
            </a:r>
            <a:r>
              <a:rPr lang="ko-KR" altLang="en-US" sz="3200" b="1" dirty="0">
                <a:solidFill>
                  <a:srgbClr val="0070C0"/>
                </a:solidFill>
              </a:rPr>
              <a:t> 아니라 하한</a:t>
            </a:r>
            <a:r>
              <a:rPr lang="en-US" altLang="ko-KR" sz="3200" b="1" dirty="0">
                <a:solidFill>
                  <a:srgbClr val="0070C0"/>
                </a:solidFill>
              </a:rPr>
              <a:t>(lower Bound), </a:t>
            </a:r>
            <a:r>
              <a:rPr lang="ko-KR" altLang="en-US" sz="3200" b="1" dirty="0">
                <a:solidFill>
                  <a:srgbClr val="0070C0"/>
                </a:solidFill>
              </a:rPr>
              <a:t>상한</a:t>
            </a:r>
            <a:r>
              <a:rPr lang="en-US" altLang="ko-KR" sz="3200" b="1" dirty="0">
                <a:solidFill>
                  <a:srgbClr val="0070C0"/>
                </a:solidFill>
              </a:rPr>
              <a:t>(upper Bound), </a:t>
            </a:r>
            <a:r>
              <a:rPr lang="ko-KR" altLang="en-US" sz="3200" b="1" dirty="0">
                <a:solidFill>
                  <a:srgbClr val="0070C0"/>
                </a:solidFill>
              </a:rPr>
              <a:t>최적화 문제 해결 등 다양한 방식으로 활용된다</a:t>
            </a:r>
            <a:r>
              <a:rPr lang="en-US" altLang="ko-KR" sz="32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2C547-E00F-5C45-2835-CBA89E9DA3E7}"/>
              </a:ext>
            </a:extLst>
          </p:cNvPr>
          <p:cNvSpPr txBox="1"/>
          <p:nvPr/>
        </p:nvSpPr>
        <p:spPr>
          <a:xfrm>
            <a:off x="6764660" y="8003468"/>
            <a:ext cx="9588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solidFill>
                  <a:schemeClr val="bg2">
                    <a:lumMod val="10000"/>
                  </a:schemeClr>
                </a:solidFill>
              </a:rPr>
              <a:t>일반적인 이분 탐색의 형태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" name="Picture 2" descr="Binary Search (With Code)">
            <a:extLst>
              <a:ext uri="{FF2B5EF4-FFF2-40B4-BE49-F238E27FC236}">
                <a16:creationId xmlns:a16="http://schemas.microsoft.com/office/drawing/2014/main" id="{6708D11A-A458-528E-0DB7-F812C7B89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229" y="4420968"/>
            <a:ext cx="7968029" cy="331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26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1D727-6BE2-FF4D-6D0D-36109ABD4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1610529-084E-CF27-DE93-2D22C68C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매개변수 탐색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7B89D18-7BB2-280C-B619-0512D1C4F2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A349804-3466-425B-9585-CECF3F6C0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179572"/>
              </p:ext>
            </p:extLst>
          </p:nvPr>
        </p:nvGraphicFramePr>
        <p:xfrm>
          <a:off x="6125322" y="2281250"/>
          <a:ext cx="10121179" cy="174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864">
                  <a:extLst>
                    <a:ext uri="{9D8B030D-6E8A-4147-A177-3AD203B41FA5}">
                      <a16:colId xmlns:a16="http://schemas.microsoft.com/office/drawing/2014/main" val="4432894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313662502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1418899487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309991052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152660414"/>
                    </a:ext>
                  </a:extLst>
                </a:gridCol>
                <a:gridCol w="1686863">
                  <a:extLst>
                    <a:ext uri="{9D8B030D-6E8A-4147-A177-3AD203B41FA5}">
                      <a16:colId xmlns:a16="http://schemas.microsoft.com/office/drawing/2014/main" val="2780284440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46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77533"/>
                  </a:ext>
                </a:extLst>
              </a:tr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얻는 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5761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B752177-D218-B63D-F765-6243AB914362}"/>
              </a:ext>
            </a:extLst>
          </p:cNvPr>
          <p:cNvSpPr txBox="1"/>
          <p:nvPr/>
        </p:nvSpPr>
        <p:spPr>
          <a:xfrm>
            <a:off x="2346299" y="2878329"/>
            <a:ext cx="496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answer = 36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A2F91F-24FF-89B1-0400-24045818FB2B}"/>
              </a:ext>
            </a:extLst>
          </p:cNvPr>
          <p:cNvSpPr txBox="1"/>
          <p:nvPr/>
        </p:nvSpPr>
        <p:spPr>
          <a:xfrm>
            <a:off x="10537371" y="4388546"/>
            <a:ext cx="435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총합 </a:t>
            </a:r>
            <a:r>
              <a:rPr lang="en-US" altLang="ko-KR" sz="3200" b="1" dirty="0">
                <a:solidFill>
                  <a:srgbClr val="FF0000"/>
                </a:solidFill>
              </a:rPr>
              <a:t>: 17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05B1BC-B569-1C8B-D28C-9313E199674B}"/>
              </a:ext>
            </a:extLst>
          </p:cNvPr>
          <p:cNvSpPr txBox="1"/>
          <p:nvPr/>
        </p:nvSpPr>
        <p:spPr>
          <a:xfrm>
            <a:off x="385010" y="5478323"/>
            <a:ext cx="179029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저런 나무들이 주어졌을 때 설정할 수 있는 높이의 최댓값은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매개 변수 탐색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(Parametric Search)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은 어떤 값을 기준으로 설정한 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배열을 순회하면서 이분 탐색을 활용하여 결정 문제를 해결하는 기법이다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매개 변수 탐색 문제를 해결하기 위해선 설정 값이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여기서는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설정 높이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sz="3200" b="1" dirty="0">
                <a:solidFill>
                  <a:srgbClr val="FF0000"/>
                </a:solidFill>
              </a:rPr>
              <a:t>단조성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가져야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하며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이를 바탕으로 이분 탐색을 통해 조건을 만족하는 최적의 값을 찾는다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설정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(mid)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ko-KR" altLang="en-US" sz="3200" b="1" dirty="0">
                <a:solidFill>
                  <a:srgbClr val="FF0000"/>
                </a:solidFill>
              </a:rPr>
              <a:t>증가할수록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혹은 </a:t>
            </a:r>
            <a:r>
              <a:rPr lang="ko-KR" altLang="en-US" sz="3200" b="1" dirty="0">
                <a:solidFill>
                  <a:srgbClr val="FF0000"/>
                </a:solidFill>
              </a:rPr>
              <a:t>감소할수록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문제의 정답이 항상 </a:t>
            </a:r>
            <a:r>
              <a:rPr lang="en-US" altLang="ko-KR" sz="3200" b="1" dirty="0">
                <a:solidFill>
                  <a:srgbClr val="FF0000"/>
                </a:solidFill>
              </a:rPr>
              <a:t>True -&gt; False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혹은 </a:t>
            </a:r>
            <a:r>
              <a:rPr lang="en-US" altLang="ko-KR" sz="3200" b="1" dirty="0">
                <a:solidFill>
                  <a:srgbClr val="FF0000"/>
                </a:solidFill>
              </a:rPr>
              <a:t>False -&gt; True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형태로 변화해야 이분 탐색을 적용할 수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이러한 성질을 이용하여 최적의 값을 빠르게 찾을 수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261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CC313-1EFA-93B6-C58D-6099B3EE3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13E5619-6516-1189-AC10-1F386E8EE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왜 </a:t>
            </a:r>
            <a:r>
              <a:rPr lang="en-US" altLang="ko-KR" b="1" dirty="0"/>
              <a:t>answer</a:t>
            </a:r>
            <a:r>
              <a:rPr lang="ko-KR" altLang="en-US" b="1" dirty="0"/>
              <a:t>을 낮은 값으로 덮어씌워도 최적해를 찾을까</a:t>
            </a:r>
            <a:r>
              <a:rPr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BFB69B2-7A36-8C12-2297-093ED9BE4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E6CE8-5829-7E4E-9F44-50F900C01D2C}"/>
              </a:ext>
            </a:extLst>
          </p:cNvPr>
          <p:cNvSpPr txBox="1"/>
          <p:nvPr/>
        </p:nvSpPr>
        <p:spPr>
          <a:xfrm>
            <a:off x="967442" y="1613066"/>
            <a:ext cx="159707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>
                <a:solidFill>
                  <a:schemeClr val="bg2">
                    <a:lumMod val="10000"/>
                  </a:schemeClr>
                </a:solidFill>
              </a:rPr>
              <a:t>매개 변수 탐색에서는 어떤 값 </a:t>
            </a:r>
            <a:r>
              <a:rPr lang="en-US" altLang="ko-KR" sz="2600" b="1" dirty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ko-KR" altLang="en-US" sz="2600" b="1" dirty="0">
                <a:solidFill>
                  <a:schemeClr val="bg2">
                    <a:lumMod val="10000"/>
                  </a:schemeClr>
                </a:solidFill>
              </a:rPr>
              <a:t>가 특정 조건을 만족하는지 여부를 확인하는 </a:t>
            </a:r>
            <a:r>
              <a:rPr lang="ko-KR" altLang="en-US" sz="2600" b="1" dirty="0">
                <a:solidFill>
                  <a:srgbClr val="FF0000"/>
                </a:solidFill>
              </a:rPr>
              <a:t>결정 문제</a:t>
            </a:r>
            <a:r>
              <a:rPr lang="ko-KR" altLang="en-US" sz="2600" b="1" dirty="0">
                <a:solidFill>
                  <a:schemeClr val="bg2">
                    <a:lumMod val="10000"/>
                  </a:schemeClr>
                </a:solidFill>
              </a:rPr>
              <a:t>를 해결한다</a:t>
            </a:r>
            <a:r>
              <a:rPr lang="en-US" altLang="ko-KR" sz="26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2600" b="1" dirty="0">
                <a:solidFill>
                  <a:schemeClr val="bg2">
                    <a:lumMod val="10000"/>
                  </a:schemeClr>
                </a:solidFill>
              </a:rPr>
              <a:t>일반적으로 이분 탐색을 사용하여 조건을 만족하는 </a:t>
            </a:r>
            <a:r>
              <a:rPr lang="ko-KR" altLang="en-US" sz="2600" b="1" dirty="0">
                <a:solidFill>
                  <a:srgbClr val="FF0000"/>
                </a:solidFill>
              </a:rPr>
              <a:t>최댓값</a:t>
            </a:r>
            <a:r>
              <a:rPr lang="en-US" altLang="ko-KR" sz="2600" b="1" dirty="0">
                <a:solidFill>
                  <a:srgbClr val="FF0000"/>
                </a:solidFill>
              </a:rPr>
              <a:t>(</a:t>
            </a:r>
            <a:r>
              <a:rPr lang="ko-KR" altLang="en-US" sz="2600" b="1" dirty="0">
                <a:solidFill>
                  <a:srgbClr val="FF0000"/>
                </a:solidFill>
              </a:rPr>
              <a:t>또는 최솟값</a:t>
            </a:r>
            <a:r>
              <a:rPr lang="en-US" altLang="ko-KR" sz="2600" b="1" dirty="0">
                <a:solidFill>
                  <a:srgbClr val="FF0000"/>
                </a:solidFill>
              </a:rPr>
              <a:t>)</a:t>
            </a:r>
            <a:r>
              <a:rPr lang="ko-KR" altLang="en-US" sz="2600" b="1" dirty="0">
                <a:solidFill>
                  <a:schemeClr val="bg2">
                    <a:lumMod val="10000"/>
                  </a:schemeClr>
                </a:solidFill>
              </a:rPr>
              <a:t>을 찾는다</a:t>
            </a:r>
            <a:r>
              <a:rPr lang="en-US" altLang="ko-KR" sz="26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C1E5BD-995B-4782-A8BE-A3DF5AB1E29E}"/>
                  </a:ext>
                </a:extLst>
              </p:cNvPr>
              <p:cNvSpPr txBox="1"/>
              <p:nvPr/>
            </p:nvSpPr>
            <p:spPr>
              <a:xfrm>
                <a:off x="967441" y="2459409"/>
                <a:ext cx="15970729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rgbClr val="FF0000"/>
                    </a:solidFill>
                  </a:rPr>
                  <a:t>수식 정의</a:t>
                </a:r>
                <a:endParaRPr lang="en-US" altLang="ko-KR" sz="2800" b="1" dirty="0">
                  <a:solidFill>
                    <a:srgbClr val="FF0000"/>
                  </a:solidFill>
                </a:endParaRPr>
              </a:p>
              <a:p>
                <a:r>
                  <a:rPr lang="en-US" altLang="ko-KR" sz="2400" b="1" dirty="0">
                    <a:solidFill>
                      <a:srgbClr val="FF0000"/>
                    </a:solidFill>
                  </a:rPr>
                  <a:t>	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- P(x) : 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값 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x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가 조건을 만족하는지 여부를 결정하는 함수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(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결정 함수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), P(x)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는 단조성을 </a:t>
                </a:r>
                <a:r>
                  <a:rPr lang="ko-KR" altLang="en-US" sz="2400" b="1" dirty="0" err="1">
                    <a:solidFill>
                      <a:schemeClr val="bg2">
                        <a:lumMod val="10000"/>
                      </a:schemeClr>
                    </a:solidFill>
                  </a:rPr>
                  <a:t>만족해야한다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	- 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최댓값을 찾는 경우에서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, 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어떤 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x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에서 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P(x) = True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이면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4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400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400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인 모든</a:t>
                </a:r>
                <a14:m>
                  <m:oMath xmlns:m="http://schemas.openxmlformats.org/officeDocument/2006/math">
                    <m:r>
                      <a:rPr lang="en-US" altLang="ko-KR" sz="2400" b="1" i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400" b="1" i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에 대하여 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) = True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가 성립한다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	- 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만약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, 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어떤 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x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에서 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P(x) = False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이면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400" b="1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400" b="1" i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인 모든</a:t>
                </a:r>
                <a14:m>
                  <m:oMath xmlns:m="http://schemas.openxmlformats.org/officeDocument/2006/math">
                    <m:r>
                      <a:rPr lang="en-US" altLang="ko-KR" sz="24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400" b="1" i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에 대하여 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) = False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가 성립한다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	- 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즉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, P(x)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는 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True -&gt; False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로 한 방향으로만 바뀌는 단조 함수여야 한다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	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C1E5BD-995B-4782-A8BE-A3DF5AB1E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41" y="2459409"/>
                <a:ext cx="15970729" cy="2000548"/>
              </a:xfrm>
              <a:prstGeom prst="rect">
                <a:avLst/>
              </a:prstGeom>
              <a:blipFill>
                <a:blip r:embed="rId2"/>
                <a:stretch>
                  <a:fillRect l="-802" t="-3647" b="-57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D4387D-3E58-1343-0351-07B26B139EAA}"/>
                  </a:ext>
                </a:extLst>
              </p:cNvPr>
              <p:cNvSpPr txBox="1"/>
              <p:nvPr/>
            </p:nvSpPr>
            <p:spPr>
              <a:xfrm>
                <a:off x="967442" y="4459957"/>
                <a:ext cx="16812558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rgbClr val="FF0000"/>
                    </a:solidFill>
                  </a:rPr>
                  <a:t>약식 증명</a:t>
                </a:r>
                <a:endParaRPr lang="en-US" altLang="ko-KR" sz="2800" b="1" dirty="0">
                  <a:solidFill>
                    <a:srgbClr val="FF0000"/>
                  </a:solidFill>
                </a:endParaRPr>
              </a:p>
              <a:p>
                <a:r>
                  <a:rPr lang="en-US" altLang="ko-KR" sz="2800" b="1" dirty="0">
                    <a:solidFill>
                      <a:srgbClr val="FF0000"/>
                    </a:solidFill>
                  </a:rPr>
                  <a:t>	</a:t>
                </a:r>
                <a:r>
                  <a:rPr lang="en-US" altLang="ko-KR" sz="2600" b="1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2600" b="1" dirty="0">
                    <a:solidFill>
                      <a:srgbClr val="0070C0"/>
                    </a:solidFill>
                  </a:rPr>
                  <a:t>answer</a:t>
                </a:r>
                <a:r>
                  <a:rPr lang="ko-KR" altLang="en-US" sz="2600" b="1" dirty="0">
                    <a:solidFill>
                      <a:srgbClr val="0070C0"/>
                    </a:solidFill>
                  </a:rPr>
                  <a:t>가 기존보다 작은 값으로 갱신될 가능성</a:t>
                </a:r>
                <a:endParaRPr lang="en-US" altLang="ko-KR" sz="2600" b="1" dirty="0">
                  <a:solidFill>
                    <a:srgbClr val="0070C0"/>
                  </a:solidFill>
                </a:endParaRPr>
              </a:p>
              <a:p>
                <a:r>
                  <a:rPr lang="en-US" altLang="ko-KR" sz="2600" b="1" dirty="0">
                    <a:solidFill>
                      <a:srgbClr val="0070C0"/>
                    </a:solidFill>
                  </a:rPr>
                  <a:t>	    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- 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이분탐색에서는 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mid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가 조건을 만족하면 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answer = mid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로 갱신한 뒤 더 큰 값을 탐색한다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. (left = mid +1). 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하지만 </a:t>
                </a:r>
                <a:endParaRPr lang="en-US" altLang="ko-KR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 	       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나중에 더 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𝒎𝒊𝒅</m:t>
                        </m:r>
                      </m:e>
                      <m:sup>
                        <m: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를 선택했을 때 조건을 만족하지 않으면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, right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𝒎𝒊𝒅</m:t>
                        </m:r>
                      </m:e>
                      <m:sup>
                        <m: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 - 1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이 되면서 탐색 범위가 줄어든다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. 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즉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, 	</a:t>
                </a:r>
              </a:p>
              <a:p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 		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조건을 만족하는 값들 중 가장 큰 값을 찾으려 했지만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, 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다시 작은 값으로 돌아올 수 있다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r>
                  <a:rPr lang="en-US" altLang="ko-KR" sz="2600" b="1" dirty="0">
                    <a:solidFill>
                      <a:schemeClr val="bg2">
                        <a:lumMod val="10000"/>
                      </a:schemeClr>
                    </a:solidFill>
                  </a:rPr>
                  <a:t> 	 </a:t>
                </a:r>
                <a:r>
                  <a:rPr lang="en-US" altLang="ko-KR" sz="2600" b="1" dirty="0">
                    <a:solidFill>
                      <a:srgbClr val="0070C0"/>
                    </a:solidFill>
                  </a:rPr>
                  <a:t>answer</a:t>
                </a:r>
                <a:r>
                  <a:rPr lang="ko-KR" altLang="en-US" sz="2600" b="1" dirty="0">
                    <a:solidFill>
                      <a:srgbClr val="0070C0"/>
                    </a:solidFill>
                  </a:rPr>
                  <a:t>가 최적해임을 증명</a:t>
                </a:r>
                <a:endParaRPr lang="en-US" altLang="ko-KR" sz="2600" b="1" dirty="0">
                  <a:solidFill>
                    <a:srgbClr val="0070C0"/>
                  </a:solidFill>
                </a:endParaRPr>
              </a:p>
              <a:p>
                <a:r>
                  <a:rPr lang="en-US" altLang="ko-KR" sz="2400" b="1" dirty="0">
                    <a:solidFill>
                      <a:srgbClr val="FF0000"/>
                    </a:solidFill>
                  </a:rPr>
                  <a:t>	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    - 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우리가 찾으려는 최적의 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x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4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라고 하자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	    - 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최댓값을 찾는 경우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, P(x)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는 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True -&gt; False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로 변화하므로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, 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특정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에서 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) = True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이며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, 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그보다 큰 값들은 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P(x) = False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를</a:t>
                </a:r>
                <a:endParaRPr lang="en-US" altLang="ko-KR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	      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만족 </a:t>
                </a:r>
                <a:r>
                  <a:rPr lang="ko-KR" altLang="en-US" sz="2400" b="1" dirty="0" err="1">
                    <a:solidFill>
                      <a:schemeClr val="bg2">
                        <a:lumMod val="10000"/>
                      </a:schemeClr>
                    </a:solidFill>
                  </a:rPr>
                  <a:t>해야한다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. (P(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) = True, 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+ 1) = False) 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	</a:t>
                </a:r>
              </a:p>
              <a:p>
                <a:r>
                  <a:rPr lang="en-US" altLang="ko-KR" sz="2400" b="1" dirty="0">
                    <a:solidFill>
                      <a:srgbClr val="FF0000"/>
                    </a:solidFill>
                  </a:rPr>
                  <a:t>	    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- 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탐색 과정에서 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answer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가 더 작은 값으로 갱신되는 경우가 있다고 하더라도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4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보다 작은 값에서 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P(x) = True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를 만족하는</a:t>
                </a:r>
                <a:endParaRPr lang="en-US" altLang="ko-KR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	      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가장 큰 값이 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answer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로 남는다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. 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즉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, answer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는 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P(answer) = True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를 만족하는 가장 큰 값이 된다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	    - 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이분 탐색이 종료될 때 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left &gt; right 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조건이 성립하므로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, 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탐색 가능한 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x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의 최댓값이 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answer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에 남는다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. 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이는 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P(x) = True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인</a:t>
                </a:r>
                <a:endParaRPr lang="en-US" altLang="ko-KR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 	 	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최대 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x</a:t>
                </a:r>
                <a:r>
                  <a:rPr lang="ko-KR" altLang="en-US" sz="2400" b="1" dirty="0">
                    <a:solidFill>
                      <a:schemeClr val="bg2">
                        <a:lumMod val="10000"/>
                      </a:schemeClr>
                    </a:solidFill>
                  </a:rPr>
                  <a:t>이므로 우리가 찾고자 하는 값과 일치 한다</a:t>
                </a:r>
                <a:r>
                  <a:rPr lang="en-US" altLang="ko-KR" sz="24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D4387D-3E58-1343-0351-07B26B139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42" y="4459957"/>
                <a:ext cx="16812558" cy="5078313"/>
              </a:xfrm>
              <a:prstGeom prst="rect">
                <a:avLst/>
              </a:prstGeom>
              <a:blipFill>
                <a:blip r:embed="rId3"/>
                <a:stretch>
                  <a:fillRect l="-761" t="-1561" b="-1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526F09-CEDE-5EAB-69CF-F942BB3A73FA}"/>
                  </a:ext>
                </a:extLst>
              </p:cNvPr>
              <p:cNvSpPr txBox="1"/>
              <p:nvPr/>
            </p:nvSpPr>
            <p:spPr>
              <a:xfrm>
                <a:off x="4532086" y="9565846"/>
                <a:ext cx="1001122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2800" b="1" dirty="0">
                    <a:solidFill>
                      <a:srgbClr val="FF0000"/>
                    </a:solidFill>
                  </a:rPr>
                  <a:t>결론적으로</a:t>
                </a:r>
                <a:r>
                  <a:rPr lang="en-US" altLang="ko-KR" sz="2800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𝒂𝒏𝒔𝒘𝒆𝒓</m:t>
                    </m:r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𝒎𝒂𝒙</m:t>
                    </m:r>
                    <m:d>
                      <m:dPr>
                        <m:begChr m:val="{"/>
                        <m:endChr m:val="|"/>
                        <m:ctrlP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𝑻𝒓𝒖𝒆</m:t>
                    </m:r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2800" b="1" dirty="0">
                    <a:solidFill>
                      <a:srgbClr val="FF0000"/>
                    </a:solidFill>
                  </a:rPr>
                  <a:t>을 보장한다</a:t>
                </a:r>
                <a:r>
                  <a:rPr lang="en-US" altLang="ko-KR" sz="2800" b="1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526F09-CEDE-5EAB-69CF-F942BB3A7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6" y="9565846"/>
                <a:ext cx="10011228" cy="523220"/>
              </a:xfrm>
              <a:prstGeom prst="rect">
                <a:avLst/>
              </a:prstGeom>
              <a:blipFill>
                <a:blip r:embed="rId4"/>
                <a:stretch>
                  <a:fillRect l="-1217" t="-13953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47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C0384-5C19-53DB-563A-08F50F015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B2FAFA2-7FB3-3786-251D-D7F3E78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이분 탐색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4B78A2F-71CA-C29D-796D-5507E4928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A038C6-BA9E-B798-FDCC-0CB7E29BDEB6}"/>
              </a:ext>
            </a:extLst>
          </p:cNvPr>
          <p:cNvSpPr txBox="1"/>
          <p:nvPr/>
        </p:nvSpPr>
        <p:spPr>
          <a:xfrm>
            <a:off x="262021" y="734121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 이분 탐색을 위한 선결 조건이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탐색을 하려는 대상이 단조성을 유지해야 한다는 점이다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가령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배열에서 이분 탐색을 하려고 하면 오름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/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내림 차순으로 정렬이 되어 있어야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배열을 정렬하고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포인터를 왼쪽 끝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right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포인터를 오른쪽 끝에 배치시킨다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EFF46652-60F8-5512-2D34-F1B988676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40009"/>
              </p:ext>
            </p:extLst>
          </p:nvPr>
        </p:nvGraphicFramePr>
        <p:xfrm>
          <a:off x="1289538" y="3681046"/>
          <a:ext cx="15671214" cy="8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56880049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6514597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390999624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81673423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56643069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729508973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51180410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01747344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1750150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59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89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D38DFDE1-5720-65F8-15D1-8A1E843480F6}"/>
              </a:ext>
            </a:extLst>
          </p:cNvPr>
          <p:cNvCxnSpPr>
            <a:cxnSpLocks/>
          </p:cNvCxnSpPr>
          <p:nvPr/>
        </p:nvCxnSpPr>
        <p:spPr>
          <a:xfrm>
            <a:off x="1691847" y="2830434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3D26DDA-593E-479D-C560-240454FACC8D}"/>
              </a:ext>
            </a:extLst>
          </p:cNvPr>
          <p:cNvCxnSpPr>
            <a:cxnSpLocks/>
          </p:cNvCxnSpPr>
          <p:nvPr/>
        </p:nvCxnSpPr>
        <p:spPr>
          <a:xfrm>
            <a:off x="16528435" y="2830434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88CD2F-B537-4D4A-0928-680634E16578}"/>
              </a:ext>
            </a:extLst>
          </p:cNvPr>
          <p:cNvSpPr txBox="1"/>
          <p:nvPr/>
        </p:nvSpPr>
        <p:spPr>
          <a:xfrm>
            <a:off x="1398494" y="2245659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F64ABC-7E40-0E9C-87E0-2D12ECBC14B6}"/>
              </a:ext>
            </a:extLst>
          </p:cNvPr>
          <p:cNvSpPr txBox="1"/>
          <p:nvPr/>
        </p:nvSpPr>
        <p:spPr>
          <a:xfrm>
            <a:off x="16061765" y="2245659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85832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8E803-25E6-C501-2717-D002869B5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0E77F70-B5F4-277F-4FE8-640DFA92F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이분 탐색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DFD2E6B-DE3C-A7FE-F078-AD04C60307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A12040A-111B-7CD9-1A82-40241615B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549398"/>
              </p:ext>
            </p:extLst>
          </p:nvPr>
        </p:nvGraphicFramePr>
        <p:xfrm>
          <a:off x="1289538" y="3681046"/>
          <a:ext cx="15671214" cy="174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56880049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6514597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390999624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81673423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56643069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729508973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51180410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01747344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1750150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59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89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019569"/>
                  </a:ext>
                </a:extLst>
              </a:tr>
            </a:tbl>
          </a:graphicData>
        </a:graphic>
      </p:graphicFrame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DDCB780E-BDFC-89BA-A41F-B4F84C99FDF8}"/>
              </a:ext>
            </a:extLst>
          </p:cNvPr>
          <p:cNvCxnSpPr>
            <a:cxnSpLocks/>
          </p:cNvCxnSpPr>
          <p:nvPr/>
        </p:nvCxnSpPr>
        <p:spPr>
          <a:xfrm>
            <a:off x="1691847" y="2830434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0F1E10B-46D0-9A15-429B-B907F67145DD}"/>
              </a:ext>
            </a:extLst>
          </p:cNvPr>
          <p:cNvCxnSpPr>
            <a:cxnSpLocks/>
          </p:cNvCxnSpPr>
          <p:nvPr/>
        </p:nvCxnSpPr>
        <p:spPr>
          <a:xfrm>
            <a:off x="16528435" y="2830434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DCD2B2-09AA-6E28-6537-97B39B3EE727}"/>
              </a:ext>
            </a:extLst>
          </p:cNvPr>
          <p:cNvSpPr txBox="1"/>
          <p:nvPr/>
        </p:nvSpPr>
        <p:spPr>
          <a:xfrm>
            <a:off x="1398494" y="2245659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25B94-50EE-51EE-AD53-A479D4C410BB}"/>
              </a:ext>
            </a:extLst>
          </p:cNvPr>
          <p:cNvSpPr txBox="1"/>
          <p:nvPr/>
        </p:nvSpPr>
        <p:spPr>
          <a:xfrm>
            <a:off x="176225" y="6408096"/>
            <a:ext cx="808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search 77 | left : 0, right : 17, mid : 8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66420-AC20-D8D2-8271-9FD72B7B6E7F}"/>
              </a:ext>
            </a:extLst>
          </p:cNvPr>
          <p:cNvSpPr txBox="1"/>
          <p:nvPr/>
        </p:nvSpPr>
        <p:spPr>
          <a:xfrm>
            <a:off x="176225" y="7153073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이분 탐색은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중간 인덱스로 피벗을 잡고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 피벗이 찾고자 하는 값보다 작으면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포인터를 늘리고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크다면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포인터를 줄이는 방식을 사용한다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인덱스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값은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이고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이는 우리가 찾으려는 값인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작다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left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포인터를 늘려준다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1599F6-69F9-14D4-C46A-C6BB81628D24}"/>
              </a:ext>
            </a:extLst>
          </p:cNvPr>
          <p:cNvSpPr txBox="1"/>
          <p:nvPr/>
        </p:nvSpPr>
        <p:spPr>
          <a:xfrm>
            <a:off x="16061765" y="2245659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E303A2F-1E0B-7606-DF5C-E18B34057795}"/>
              </a:ext>
            </a:extLst>
          </p:cNvPr>
          <p:cNvCxnSpPr>
            <a:cxnSpLocks/>
          </p:cNvCxnSpPr>
          <p:nvPr/>
        </p:nvCxnSpPr>
        <p:spPr>
          <a:xfrm>
            <a:off x="8673112" y="2828560"/>
            <a:ext cx="0" cy="646667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C08CCD5-D6BA-6DAE-0729-03D4610BC586}"/>
              </a:ext>
            </a:extLst>
          </p:cNvPr>
          <p:cNvSpPr txBox="1"/>
          <p:nvPr/>
        </p:nvSpPr>
        <p:spPr>
          <a:xfrm>
            <a:off x="8293099" y="2243785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mid</a:t>
            </a:r>
          </a:p>
        </p:txBody>
      </p:sp>
    </p:spTree>
    <p:extLst>
      <p:ext uri="{BB962C8B-B14F-4D97-AF65-F5344CB8AC3E}">
        <p14:creationId xmlns:p14="http://schemas.microsoft.com/office/powerpoint/2010/main" val="199069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7" grpId="0"/>
      <p:bldP spid="10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15ECA-5DC6-6556-0D12-E3C5563A8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F694145F-5BC3-3D1A-52F9-AEBA7903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이분 탐색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1BACA2F-EAAA-B839-53FB-E0005C3365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C40150F-6B2B-1BDE-2DFF-34FFD0B10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190735"/>
              </p:ext>
            </p:extLst>
          </p:nvPr>
        </p:nvGraphicFramePr>
        <p:xfrm>
          <a:off x="1289538" y="3681046"/>
          <a:ext cx="15671214" cy="174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56880049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6514597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390999624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81673423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56643069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729508973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51180410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01747344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1750150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59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89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414661"/>
                  </a:ext>
                </a:extLst>
              </a:tr>
            </a:tbl>
          </a:graphicData>
        </a:graphic>
      </p:graphicFrame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6864E08E-296C-77D3-B3C9-830D14CB1994}"/>
              </a:ext>
            </a:extLst>
          </p:cNvPr>
          <p:cNvCxnSpPr>
            <a:cxnSpLocks/>
          </p:cNvCxnSpPr>
          <p:nvPr/>
        </p:nvCxnSpPr>
        <p:spPr>
          <a:xfrm>
            <a:off x="1691847" y="2830434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400831A-E839-C606-D1B1-0505F3497019}"/>
              </a:ext>
            </a:extLst>
          </p:cNvPr>
          <p:cNvCxnSpPr>
            <a:cxnSpLocks/>
          </p:cNvCxnSpPr>
          <p:nvPr/>
        </p:nvCxnSpPr>
        <p:spPr>
          <a:xfrm>
            <a:off x="16528435" y="2830434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BFD3116-D3BF-3925-9342-C6DBCA09645A}"/>
              </a:ext>
            </a:extLst>
          </p:cNvPr>
          <p:cNvSpPr txBox="1"/>
          <p:nvPr/>
        </p:nvSpPr>
        <p:spPr>
          <a:xfrm>
            <a:off x="1398494" y="2245659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0CE82E-43C9-38B1-875E-7CCF666EFA39}"/>
              </a:ext>
            </a:extLst>
          </p:cNvPr>
          <p:cNvSpPr txBox="1"/>
          <p:nvPr/>
        </p:nvSpPr>
        <p:spPr>
          <a:xfrm>
            <a:off x="176225" y="6408096"/>
            <a:ext cx="808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search 77 | left : 0, right : 17, mid : 8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2D71C-C591-AF62-6FF4-DB85D90A41D3}"/>
              </a:ext>
            </a:extLst>
          </p:cNvPr>
          <p:cNvSpPr txBox="1"/>
          <p:nvPr/>
        </p:nvSpPr>
        <p:spPr>
          <a:xfrm>
            <a:off x="176225" y="7153073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포인터를 옮기기 전에 잘 생각해 두어야 할 게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mid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값이 원하는 값이 아니면 포인터를 움직여야 하는데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어떻게 움직여야 할까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  <a:b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</a:b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답은 간단하다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포인터가 찾고자 하는 값보다 작다면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이하의 값은 전부 쓸모가 없는 값이 될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찾고자 하는 값보다 큰 경우 또한 비슷하다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left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포인터가 이동할 곳은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 + 1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되고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움직여야 한다면 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 - 1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일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8D1066-4ED0-F722-779C-927FB16F15F7}"/>
              </a:ext>
            </a:extLst>
          </p:cNvPr>
          <p:cNvSpPr txBox="1"/>
          <p:nvPr/>
        </p:nvSpPr>
        <p:spPr>
          <a:xfrm>
            <a:off x="16061765" y="2245659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A3D7EF9-686A-86D8-BF17-466ED5AA73DF}"/>
              </a:ext>
            </a:extLst>
          </p:cNvPr>
          <p:cNvCxnSpPr>
            <a:cxnSpLocks/>
          </p:cNvCxnSpPr>
          <p:nvPr/>
        </p:nvCxnSpPr>
        <p:spPr>
          <a:xfrm>
            <a:off x="8673112" y="2828560"/>
            <a:ext cx="0" cy="646667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834375-9F1E-2620-D97A-B4E69D91F336}"/>
              </a:ext>
            </a:extLst>
          </p:cNvPr>
          <p:cNvSpPr txBox="1"/>
          <p:nvPr/>
        </p:nvSpPr>
        <p:spPr>
          <a:xfrm>
            <a:off x="8293099" y="2243785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mid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6BD781F-A089-F179-58D7-7579DF48A822}"/>
              </a:ext>
            </a:extLst>
          </p:cNvPr>
          <p:cNvCxnSpPr>
            <a:cxnSpLocks/>
          </p:cNvCxnSpPr>
          <p:nvPr/>
        </p:nvCxnSpPr>
        <p:spPr>
          <a:xfrm>
            <a:off x="2232212" y="2675965"/>
            <a:ext cx="5903259" cy="0"/>
          </a:xfrm>
          <a:prstGeom prst="straightConnector1">
            <a:avLst/>
          </a:prstGeom>
          <a:ln w="635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F9B264A-AA2F-5AC8-DB64-F1A52D520DC1}"/>
              </a:ext>
            </a:extLst>
          </p:cNvPr>
          <p:cNvSpPr txBox="1"/>
          <p:nvPr/>
        </p:nvSpPr>
        <p:spPr>
          <a:xfrm>
            <a:off x="3584014" y="2890452"/>
            <a:ext cx="3199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solidFill>
                  <a:srgbClr val="FF0000"/>
                </a:solidFill>
              </a:rPr>
              <a:t>의미 없는 구간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09CEFD5-75F9-CF93-85E5-E4C9A38DE009}"/>
              </a:ext>
            </a:extLst>
          </p:cNvPr>
          <p:cNvCxnSpPr>
            <a:cxnSpLocks/>
          </p:cNvCxnSpPr>
          <p:nvPr/>
        </p:nvCxnSpPr>
        <p:spPr>
          <a:xfrm>
            <a:off x="9547170" y="2828560"/>
            <a:ext cx="0" cy="646667"/>
          </a:xfrm>
          <a:prstGeom prst="straightConnector1">
            <a:avLst/>
          </a:prstGeom>
          <a:ln w="635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C58643-F976-5B92-EA4F-F4A50A127887}"/>
              </a:ext>
            </a:extLst>
          </p:cNvPr>
          <p:cNvSpPr txBox="1"/>
          <p:nvPr/>
        </p:nvSpPr>
        <p:spPr>
          <a:xfrm>
            <a:off x="9124071" y="1759467"/>
            <a:ext cx="9816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new</a:t>
            </a:r>
          </a:p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280365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7" grpId="0"/>
      <p:bldP spid="10" grpId="0"/>
      <p:bldP spid="16" grpId="0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FAE3A-13D1-96CF-DDC3-559878180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823E2FC-D321-2079-2501-87D964B93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이분 탐색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C468716-CE01-9224-EEB8-3243E69C9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3DB0A800-5E6B-3756-B4E3-009E2CA4B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159631"/>
              </p:ext>
            </p:extLst>
          </p:nvPr>
        </p:nvGraphicFramePr>
        <p:xfrm>
          <a:off x="1289538" y="3681046"/>
          <a:ext cx="15671214" cy="174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56880049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6514597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390999624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81673423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56643069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729508973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51180410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01747344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1750150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59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89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868147"/>
                  </a:ext>
                </a:extLst>
              </a:tr>
            </a:tbl>
          </a:graphicData>
        </a:graphic>
      </p:graphicFrame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8671C419-6909-BD45-31ED-7B7ABCEBE084}"/>
              </a:ext>
            </a:extLst>
          </p:cNvPr>
          <p:cNvCxnSpPr>
            <a:cxnSpLocks/>
          </p:cNvCxnSpPr>
          <p:nvPr/>
        </p:nvCxnSpPr>
        <p:spPr>
          <a:xfrm>
            <a:off x="9544930" y="2900887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EA79972-F8D3-0182-1C63-4D8CE64C5E20}"/>
              </a:ext>
            </a:extLst>
          </p:cNvPr>
          <p:cNvCxnSpPr>
            <a:cxnSpLocks/>
          </p:cNvCxnSpPr>
          <p:nvPr/>
        </p:nvCxnSpPr>
        <p:spPr>
          <a:xfrm>
            <a:off x="16528435" y="2830434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8BCD3AA-A094-71A5-0979-ACC8201B4522}"/>
              </a:ext>
            </a:extLst>
          </p:cNvPr>
          <p:cNvSpPr txBox="1"/>
          <p:nvPr/>
        </p:nvSpPr>
        <p:spPr>
          <a:xfrm>
            <a:off x="9251577" y="2316112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51235-4BA9-B9F6-BBD4-D7672A39788A}"/>
              </a:ext>
            </a:extLst>
          </p:cNvPr>
          <p:cNvSpPr txBox="1"/>
          <p:nvPr/>
        </p:nvSpPr>
        <p:spPr>
          <a:xfrm>
            <a:off x="176225" y="6408096"/>
            <a:ext cx="808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search 77 | left : 9, right : 17, mid : 13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96BAB-6541-1CBE-D962-8EA4E071990D}"/>
              </a:ext>
            </a:extLst>
          </p:cNvPr>
          <p:cNvSpPr txBox="1"/>
          <p:nvPr/>
        </p:nvSpPr>
        <p:spPr>
          <a:xfrm>
            <a:off x="176225" y="7153073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포인터는 인덱스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위치에 있고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포인터는 인덱스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위치에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이때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위치에 있을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배열의 인덱스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이라는 값이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이는 우리가 찾고자 하는 값 보다 크다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894AA-79CD-2C93-5EFB-3DF94E2A8DD3}"/>
              </a:ext>
            </a:extLst>
          </p:cNvPr>
          <p:cNvSpPr txBox="1"/>
          <p:nvPr/>
        </p:nvSpPr>
        <p:spPr>
          <a:xfrm>
            <a:off x="16061765" y="2245659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533DDC5-D6CB-02A1-AC9E-5541C7DF9699}"/>
              </a:ext>
            </a:extLst>
          </p:cNvPr>
          <p:cNvCxnSpPr>
            <a:cxnSpLocks/>
          </p:cNvCxnSpPr>
          <p:nvPr/>
        </p:nvCxnSpPr>
        <p:spPr>
          <a:xfrm>
            <a:off x="13036684" y="2895772"/>
            <a:ext cx="0" cy="646667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A4A7DC0-F509-DEF0-9300-9CEBB90F4AFE}"/>
              </a:ext>
            </a:extLst>
          </p:cNvPr>
          <p:cNvSpPr txBox="1"/>
          <p:nvPr/>
        </p:nvSpPr>
        <p:spPr>
          <a:xfrm>
            <a:off x="12656671" y="2310997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mid</a:t>
            </a:r>
          </a:p>
        </p:txBody>
      </p:sp>
    </p:spTree>
    <p:extLst>
      <p:ext uri="{BB962C8B-B14F-4D97-AF65-F5344CB8AC3E}">
        <p14:creationId xmlns:p14="http://schemas.microsoft.com/office/powerpoint/2010/main" val="100480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7" grpId="0"/>
      <p:bldP spid="10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73404-BDC2-F826-3388-79E77DC40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77DE880-0454-F335-FF19-61AA96BD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이분 탐색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5CC30C1-A179-AA58-0DD6-7EFFD5071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B085DCE2-30E9-B0B9-AEC0-B051EAF14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394975"/>
              </p:ext>
            </p:extLst>
          </p:nvPr>
        </p:nvGraphicFramePr>
        <p:xfrm>
          <a:off x="1289538" y="3681046"/>
          <a:ext cx="15671214" cy="174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56880049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6514597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390999624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81673423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56643069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729508973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51180410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01747344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1750150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59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89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85013"/>
                  </a:ext>
                </a:extLst>
              </a:tr>
            </a:tbl>
          </a:graphicData>
        </a:graphic>
      </p:graphicFrame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D75588C6-36C1-D6E1-E102-37B53D066160}"/>
              </a:ext>
            </a:extLst>
          </p:cNvPr>
          <p:cNvCxnSpPr>
            <a:cxnSpLocks/>
          </p:cNvCxnSpPr>
          <p:nvPr/>
        </p:nvCxnSpPr>
        <p:spPr>
          <a:xfrm>
            <a:off x="9544930" y="2900887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42A43BC-5F16-679B-6F2E-AAD9F68C6799}"/>
              </a:ext>
            </a:extLst>
          </p:cNvPr>
          <p:cNvCxnSpPr>
            <a:cxnSpLocks/>
          </p:cNvCxnSpPr>
          <p:nvPr/>
        </p:nvCxnSpPr>
        <p:spPr>
          <a:xfrm>
            <a:off x="16528435" y="2830434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168BD4D-2942-2FDB-F4E4-E992910D764E}"/>
              </a:ext>
            </a:extLst>
          </p:cNvPr>
          <p:cNvSpPr txBox="1"/>
          <p:nvPr/>
        </p:nvSpPr>
        <p:spPr>
          <a:xfrm>
            <a:off x="9251577" y="2316112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754F9-769D-A44F-95FA-0C6BB4591267}"/>
              </a:ext>
            </a:extLst>
          </p:cNvPr>
          <p:cNvSpPr txBox="1"/>
          <p:nvPr/>
        </p:nvSpPr>
        <p:spPr>
          <a:xfrm>
            <a:off x="176225" y="6408096"/>
            <a:ext cx="808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search 77 | left : 9, right : 17, mid : 13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17056-8F6F-7ABA-4E7C-9D688E458ABB}"/>
              </a:ext>
            </a:extLst>
          </p:cNvPr>
          <p:cNvSpPr txBox="1"/>
          <p:nvPr/>
        </p:nvSpPr>
        <p:spPr>
          <a:xfrm>
            <a:off x="176225" y="7153073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목표 값 보다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크니 범위의 상한선을 줄여야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부터 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사이에 있는 구간은 의미가 없다는 뜻이다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 -1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바꾸고 탐색을 계속 진행한다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B85DD4-C5D6-E162-8C5F-300D051CB5E0}"/>
              </a:ext>
            </a:extLst>
          </p:cNvPr>
          <p:cNvSpPr txBox="1"/>
          <p:nvPr/>
        </p:nvSpPr>
        <p:spPr>
          <a:xfrm>
            <a:off x="16061765" y="2245659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4201273-B703-4619-93AE-7E678F287092}"/>
              </a:ext>
            </a:extLst>
          </p:cNvPr>
          <p:cNvCxnSpPr>
            <a:cxnSpLocks/>
          </p:cNvCxnSpPr>
          <p:nvPr/>
        </p:nvCxnSpPr>
        <p:spPr>
          <a:xfrm>
            <a:off x="13036684" y="2895772"/>
            <a:ext cx="0" cy="646667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D10E703-AF1A-8C57-B6C6-7278E4F276E2}"/>
              </a:ext>
            </a:extLst>
          </p:cNvPr>
          <p:cNvSpPr txBox="1"/>
          <p:nvPr/>
        </p:nvSpPr>
        <p:spPr>
          <a:xfrm>
            <a:off x="12656671" y="2310997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mid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0616B80-34F6-53D3-56F4-E6571D847908}"/>
              </a:ext>
            </a:extLst>
          </p:cNvPr>
          <p:cNvCxnSpPr>
            <a:cxnSpLocks/>
          </p:cNvCxnSpPr>
          <p:nvPr/>
        </p:nvCxnSpPr>
        <p:spPr>
          <a:xfrm>
            <a:off x="12141707" y="2887647"/>
            <a:ext cx="0" cy="646667"/>
          </a:xfrm>
          <a:prstGeom prst="straightConnector1">
            <a:avLst/>
          </a:prstGeom>
          <a:ln w="635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A42A2C-B1DC-C476-39A9-79B0EF142BC6}"/>
              </a:ext>
            </a:extLst>
          </p:cNvPr>
          <p:cNvSpPr txBox="1"/>
          <p:nvPr/>
        </p:nvSpPr>
        <p:spPr>
          <a:xfrm>
            <a:off x="11604816" y="1818554"/>
            <a:ext cx="1095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new</a:t>
            </a:r>
          </a:p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right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1858D56-BC01-1F67-FF7E-E93188035004}"/>
              </a:ext>
            </a:extLst>
          </p:cNvPr>
          <p:cNvCxnSpPr>
            <a:cxnSpLocks/>
          </p:cNvCxnSpPr>
          <p:nvPr/>
        </p:nvCxnSpPr>
        <p:spPr>
          <a:xfrm>
            <a:off x="13483544" y="2528514"/>
            <a:ext cx="2591426" cy="14164"/>
          </a:xfrm>
          <a:prstGeom prst="straightConnector1">
            <a:avLst/>
          </a:prstGeom>
          <a:ln w="635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0FB864-4F8F-B063-E618-1022490ACD1E}"/>
              </a:ext>
            </a:extLst>
          </p:cNvPr>
          <p:cNvSpPr txBox="1"/>
          <p:nvPr/>
        </p:nvSpPr>
        <p:spPr>
          <a:xfrm>
            <a:off x="13328781" y="2843437"/>
            <a:ext cx="3199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의미 없는 구간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67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7" grpId="0"/>
      <p:bldP spid="10" grpId="0"/>
      <p:bldP spid="28" grpId="0"/>
      <p:bldP spid="8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90A2C-505E-1C51-5040-84ADF6213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2385EFB-D028-21DF-8B77-178F54BE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이분 탐색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0FF7C13B-8EE4-C335-A46B-969C9400F6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936F9F34-7F3E-9EAC-16D5-A96ADF0A3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888689"/>
              </p:ext>
            </p:extLst>
          </p:nvPr>
        </p:nvGraphicFramePr>
        <p:xfrm>
          <a:off x="1289538" y="3681046"/>
          <a:ext cx="15671214" cy="174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7160018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56880049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6514597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390999624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3981673423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566430691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729508973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1511804100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001747344"/>
                    </a:ext>
                  </a:extLst>
                </a:gridCol>
                <a:gridCol w="870623">
                  <a:extLst>
                    <a:ext uri="{9D8B030D-6E8A-4147-A177-3AD203B41FA5}">
                      <a16:colId xmlns:a16="http://schemas.microsoft.com/office/drawing/2014/main" val="2117501503"/>
                    </a:ext>
                  </a:extLst>
                </a:gridCol>
              </a:tblGrid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59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87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89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98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  <a:tr h="874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906018"/>
                  </a:ext>
                </a:extLst>
              </a:tr>
            </a:tbl>
          </a:graphicData>
        </a:graphic>
      </p:graphicFrame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1F4284DB-3CE2-4B03-8EDB-5988851F734B}"/>
              </a:ext>
            </a:extLst>
          </p:cNvPr>
          <p:cNvCxnSpPr>
            <a:cxnSpLocks/>
          </p:cNvCxnSpPr>
          <p:nvPr/>
        </p:nvCxnSpPr>
        <p:spPr>
          <a:xfrm>
            <a:off x="9544930" y="2900887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F1D9F7-17BE-6C35-B5A4-951A4AA9A026}"/>
              </a:ext>
            </a:extLst>
          </p:cNvPr>
          <p:cNvCxnSpPr>
            <a:cxnSpLocks/>
          </p:cNvCxnSpPr>
          <p:nvPr/>
        </p:nvCxnSpPr>
        <p:spPr>
          <a:xfrm>
            <a:off x="12144694" y="2895772"/>
            <a:ext cx="0" cy="6466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29E3C8-380F-8BC3-6E0B-EFC710F3D29B}"/>
              </a:ext>
            </a:extLst>
          </p:cNvPr>
          <p:cNvSpPr txBox="1"/>
          <p:nvPr/>
        </p:nvSpPr>
        <p:spPr>
          <a:xfrm>
            <a:off x="9251577" y="2316112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24485-D300-94CB-075E-07652CFB475A}"/>
              </a:ext>
            </a:extLst>
          </p:cNvPr>
          <p:cNvSpPr txBox="1"/>
          <p:nvPr/>
        </p:nvSpPr>
        <p:spPr>
          <a:xfrm>
            <a:off x="176225" y="6408096"/>
            <a:ext cx="808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search 77 | left : 9, right : 12, mid : 10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2EB83-5C31-70C6-9F87-BA7E61565749}"/>
              </a:ext>
            </a:extLst>
          </p:cNvPr>
          <p:cNvSpPr txBox="1"/>
          <p:nvPr/>
        </p:nvSpPr>
        <p:spPr>
          <a:xfrm>
            <a:off x="176225" y="7153073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포인터는 인덱스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위치에 있고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포인터는 인덱스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위치에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이때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위치에 있을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배열의 인덱스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이라는 값이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이는 우리가 찾고자 하는 값 보다 작다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A7BD2-E554-C2D0-C26B-70683D5C38AD}"/>
              </a:ext>
            </a:extLst>
          </p:cNvPr>
          <p:cNvSpPr txBox="1"/>
          <p:nvPr/>
        </p:nvSpPr>
        <p:spPr>
          <a:xfrm>
            <a:off x="11678024" y="2310997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F3C4130-BD3B-A8C3-798D-FFCB1F57DD32}"/>
              </a:ext>
            </a:extLst>
          </p:cNvPr>
          <p:cNvCxnSpPr>
            <a:cxnSpLocks/>
          </p:cNvCxnSpPr>
          <p:nvPr/>
        </p:nvCxnSpPr>
        <p:spPr>
          <a:xfrm>
            <a:off x="10471155" y="2906491"/>
            <a:ext cx="0" cy="646667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287CBDE-6862-299B-A886-9ACE7FC4745D}"/>
              </a:ext>
            </a:extLst>
          </p:cNvPr>
          <p:cNvSpPr txBox="1"/>
          <p:nvPr/>
        </p:nvSpPr>
        <p:spPr>
          <a:xfrm>
            <a:off x="10091142" y="2321716"/>
            <a:ext cx="98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mid</a:t>
            </a:r>
          </a:p>
        </p:txBody>
      </p:sp>
    </p:spTree>
    <p:extLst>
      <p:ext uri="{BB962C8B-B14F-4D97-AF65-F5344CB8AC3E}">
        <p14:creationId xmlns:p14="http://schemas.microsoft.com/office/powerpoint/2010/main" val="84811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7" grpId="0"/>
      <p:bldP spid="10" grpId="0"/>
      <p:bldP spid="28" grpId="0"/>
    </p:bldLst>
  </p:timing>
</p:sld>
</file>

<file path=ppt/theme/theme1.xml><?xml version="1.0" encoding="utf-8"?>
<a:theme xmlns:a="http://schemas.openxmlformats.org/drawingml/2006/main" name="Uranus - Contents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2773</TotalTime>
  <Words>3374</Words>
  <Application>Microsoft Office PowerPoint</Application>
  <PresentationFormat>사용자 지정</PresentationFormat>
  <Paragraphs>1033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31</vt:i4>
      </vt:variant>
    </vt:vector>
  </HeadingPairs>
  <TitlesOfParts>
    <vt:vector size="41" baseType="lpstr">
      <vt:lpstr>Spica Neue P</vt:lpstr>
      <vt:lpstr>Spica Neue P Bold</vt:lpstr>
      <vt:lpstr>Spica Neue P Light</vt:lpstr>
      <vt:lpstr>游ゴシック</vt:lpstr>
      <vt:lpstr>Arial</vt:lpstr>
      <vt:lpstr>Cambria Math</vt:lpstr>
      <vt:lpstr>Wingdings</vt:lpstr>
      <vt:lpstr>Uranus - Contents</vt:lpstr>
      <vt:lpstr>Uranus - No Header</vt:lpstr>
      <vt:lpstr>Uranus - Free Layout</vt:lpstr>
      <vt:lpstr>이분 탐색</vt:lpstr>
      <vt:lpstr>목차</vt:lpstr>
      <vt:lpstr>이분 탐색이란?</vt:lpstr>
      <vt:lpstr>이분 탐색</vt:lpstr>
      <vt:lpstr>이분 탐색</vt:lpstr>
      <vt:lpstr>이분 탐색</vt:lpstr>
      <vt:lpstr>이분 탐색</vt:lpstr>
      <vt:lpstr>이분 탐색</vt:lpstr>
      <vt:lpstr>이분 탐색</vt:lpstr>
      <vt:lpstr>이분 탐색</vt:lpstr>
      <vt:lpstr>이분 탐색</vt:lpstr>
      <vt:lpstr>이분 탐색의 응용 - 하한</vt:lpstr>
      <vt:lpstr>이분 탐색의 응용 - 하한</vt:lpstr>
      <vt:lpstr>이분 탐색의 응용 - 하한</vt:lpstr>
      <vt:lpstr>이분 탐색의 응용 - 하한</vt:lpstr>
      <vt:lpstr>이분 탐색의 응용 - 하한</vt:lpstr>
      <vt:lpstr>이분 탐색의 응용 - 하한</vt:lpstr>
      <vt:lpstr>이분 탐색의 응용 - 하한</vt:lpstr>
      <vt:lpstr>매개변수 탐색</vt:lpstr>
      <vt:lpstr>매개변수 탐색</vt:lpstr>
      <vt:lpstr>매개변수 탐색</vt:lpstr>
      <vt:lpstr>매개변수 탐색</vt:lpstr>
      <vt:lpstr>매개변수 탐색</vt:lpstr>
      <vt:lpstr>매개변수 탐색</vt:lpstr>
      <vt:lpstr>매개변수 탐색</vt:lpstr>
      <vt:lpstr>매개변수 탐색</vt:lpstr>
      <vt:lpstr>매개변수 탐색</vt:lpstr>
      <vt:lpstr>매개변수 탐색</vt:lpstr>
      <vt:lpstr>매개변수 탐색</vt:lpstr>
      <vt:lpstr>매개변수 탐색</vt:lpstr>
      <vt:lpstr>왜 answer을 낮은 값으로 덮어씌워도 최적해를 찾을까?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서보경</cp:lastModifiedBy>
  <cp:revision>143</cp:revision>
  <dcterms:created xsi:type="dcterms:W3CDTF">2016-06-18T12:18:23Z</dcterms:created>
  <dcterms:modified xsi:type="dcterms:W3CDTF">2025-02-01T08:50:48Z</dcterms:modified>
</cp:coreProperties>
</file>