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55"/>
  </p:notesMasterIdLst>
  <p:sldIdLst>
    <p:sldId id="260" r:id="rId4"/>
    <p:sldId id="267" r:id="rId5"/>
    <p:sldId id="496" r:id="rId6"/>
    <p:sldId id="393" r:id="rId7"/>
    <p:sldId id="518" r:id="rId8"/>
    <p:sldId id="521" r:id="rId9"/>
    <p:sldId id="522" r:id="rId10"/>
    <p:sldId id="523" r:id="rId11"/>
    <p:sldId id="524" r:id="rId12"/>
    <p:sldId id="525" r:id="rId13"/>
    <p:sldId id="526" r:id="rId14"/>
    <p:sldId id="528" r:id="rId15"/>
    <p:sldId id="529" r:id="rId16"/>
    <p:sldId id="530" r:id="rId17"/>
    <p:sldId id="531" r:id="rId18"/>
    <p:sldId id="533" r:id="rId19"/>
    <p:sldId id="532" r:id="rId20"/>
    <p:sldId id="534" r:id="rId21"/>
    <p:sldId id="535" r:id="rId22"/>
    <p:sldId id="536" r:id="rId23"/>
    <p:sldId id="537" r:id="rId24"/>
    <p:sldId id="538" r:id="rId25"/>
    <p:sldId id="520" r:id="rId26"/>
    <p:sldId id="539" r:id="rId27"/>
    <p:sldId id="540" r:id="rId28"/>
    <p:sldId id="542" r:id="rId29"/>
    <p:sldId id="543" r:id="rId30"/>
    <p:sldId id="544" r:id="rId31"/>
    <p:sldId id="545" r:id="rId32"/>
    <p:sldId id="546" r:id="rId33"/>
    <p:sldId id="547" r:id="rId34"/>
    <p:sldId id="548" r:id="rId35"/>
    <p:sldId id="549" r:id="rId36"/>
    <p:sldId id="550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1" r:id="rId48"/>
    <p:sldId id="563" r:id="rId49"/>
    <p:sldId id="564" r:id="rId50"/>
    <p:sldId id="565" r:id="rId51"/>
    <p:sldId id="566" r:id="rId52"/>
    <p:sldId id="567" r:id="rId53"/>
    <p:sldId id="568" r:id="rId54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3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6" y="12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2025/2/15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동적 계획법</a:t>
            </a:r>
            <a:r>
              <a:rPr kumimoji="1" lang="en-US" altLang="ko-KR" b="1" dirty="0"/>
              <a:t>(Top-down)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2178424" y="7107377"/>
            <a:ext cx="13541188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/>
              <a:t>2025 </a:t>
            </a:r>
            <a:r>
              <a:rPr lang="ko-KR" altLang="en-US" dirty="0"/>
              <a:t>겨울방학 알고리즘 스터디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00E4B-6B80-F325-02BB-52D9D576E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7BDCC1A-3477-FC7D-8B78-15B4F5F5B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2BA56E7-DE4C-716C-5FB4-E123C3DB2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18CF7-0F61-4B52-7D68-56E0C61B1C72}"/>
              </a:ext>
            </a:extLst>
          </p:cNvPr>
          <p:cNvSpPr txBox="1"/>
          <p:nvPr/>
        </p:nvSpPr>
        <p:spPr>
          <a:xfrm>
            <a:off x="137263" y="6630128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인덱스를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문자열 크기 범위안에 있어서 괜찮지만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이미 구간을 넘어 가버렸다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구하고자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하는건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문자열의 최장 공통 수열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이기 때문에 한 문자열이 이미 끝났다면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범위를 넘어 갔다면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더 이상 존재 하지 않는다고 판단한다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 조건이다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겹치지 않는다는 표시인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 이전 상태 공간으로 값을 전달한다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CE665D3-9576-9503-F64D-1B9198D8D0F1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2405328-BED7-D040-5C4D-79755DBC7AA9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C00B395-0DEE-96A4-9FBD-7B1399D02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019108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F9B8F0F-C467-E7DF-AB03-48B784D06DF3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C2F37D-BC01-C242-250B-D3B073D18667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0E3C0E1-893B-C082-8A82-802BC727F83A}"/>
              </a:ext>
            </a:extLst>
          </p:cNvPr>
          <p:cNvCxnSpPr>
            <a:cxnSpLocks/>
          </p:cNvCxnSpPr>
          <p:nvPr/>
        </p:nvCxnSpPr>
        <p:spPr>
          <a:xfrm>
            <a:off x="3831297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CF2B61-DB98-459E-A419-96FC8D042671}"/>
              </a:ext>
            </a:extLst>
          </p:cNvPr>
          <p:cNvSpPr txBox="1"/>
          <p:nvPr/>
        </p:nvSpPr>
        <p:spPr>
          <a:xfrm>
            <a:off x="3713310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7F838B8-7439-8122-C8C3-0EC248360913}"/>
              </a:ext>
            </a:extLst>
          </p:cNvPr>
          <p:cNvCxnSpPr>
            <a:cxnSpLocks/>
          </p:cNvCxnSpPr>
          <p:nvPr/>
        </p:nvCxnSpPr>
        <p:spPr>
          <a:xfrm>
            <a:off x="2946397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898A1DC-B0CA-4A0B-1D6D-283184B8D8D6}"/>
              </a:ext>
            </a:extLst>
          </p:cNvPr>
          <p:cNvSpPr txBox="1"/>
          <p:nvPr/>
        </p:nvSpPr>
        <p:spPr>
          <a:xfrm>
            <a:off x="2828410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D602F3-61A4-6901-CF61-41F78DB5AF0C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F0EB441-D994-E927-1FA6-3DCD984CF7DA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057E97-B7BA-83E7-D46E-997924069DC4}"/>
              </a:ext>
            </a:extLst>
          </p:cNvPr>
          <p:cNvSpPr/>
          <p:nvPr/>
        </p:nvSpPr>
        <p:spPr>
          <a:xfrm>
            <a:off x="12566445" y="331967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1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C5D97-1E86-CC4C-3F97-2B97FC9CF848}"/>
              </a:ext>
            </a:extLst>
          </p:cNvPr>
          <p:cNvSpPr txBox="1"/>
          <p:nvPr/>
        </p:nvSpPr>
        <p:spPr>
          <a:xfrm>
            <a:off x="11176005" y="1643813"/>
            <a:ext cx="372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기저의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0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95EFBA-4855-AD40-B29F-BF1BE6F248B1}"/>
              </a:ext>
            </a:extLst>
          </p:cNvPr>
          <p:cNvSpPr txBox="1"/>
          <p:nvPr/>
        </p:nvSpPr>
        <p:spPr>
          <a:xfrm>
            <a:off x="10953207" y="2763706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id="{5A3A7141-F714-28E2-C055-B9131D4D3EC5}"/>
              </a:ext>
            </a:extLst>
          </p:cNvPr>
          <p:cNvSpPr/>
          <p:nvPr/>
        </p:nvSpPr>
        <p:spPr>
          <a:xfrm rot="12737227">
            <a:off x="12111600" y="1552416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2108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5F160-0F10-193D-FC31-7886A19A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D76A69A-0182-812B-0BBA-9375EED14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2809868-F980-88B0-1B35-9F5B9B55C9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60BBD-B8E1-138B-63BD-D087D23F608C}"/>
              </a:ext>
            </a:extLst>
          </p:cNvPr>
          <p:cNvSpPr txBox="1"/>
          <p:nvPr/>
        </p:nvSpPr>
        <p:spPr>
          <a:xfrm>
            <a:off x="137263" y="6630128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차원에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스택에 올린 정보를 이제 쓸 수 있게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상태에서 끝까지 도달했으므로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다음 차원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(3,2))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반환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=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[2][1],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(3,2))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갱신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스택에서 그 상태를 지운다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사실 재귀함수에 의해 자연적으로 지워 지긴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아직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과정을 하지 않았다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F5810BC-3B71-7953-27D4-57CCE8BBA186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2B81D8B-DBD6-AEEE-4F26-900877C5392E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108EB1-7EB5-724E-0D9C-2B74ED4B1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44889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7BED063-2266-49CC-28C2-3D86A908FCF9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38FF84-648A-3861-D4FA-8E89BD6B59D3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28C664-7988-38CC-4E55-B3A99AA3721D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FAA0A9-41E7-B6AA-623D-881D55CBE9E8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2DB05D-E717-B890-9EDC-9E98EE69A462}"/>
              </a:ext>
            </a:extLst>
          </p:cNvPr>
          <p:cNvSpPr/>
          <p:nvPr/>
        </p:nvSpPr>
        <p:spPr>
          <a:xfrm>
            <a:off x="12566445" y="3319674"/>
            <a:ext cx="3583858" cy="8152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strike="sngStrike" dirty="0" err="1">
                <a:solidFill>
                  <a:srgbClr val="0070C0"/>
                </a:solidFill>
              </a:rPr>
              <a:t>i</a:t>
            </a:r>
            <a:r>
              <a:rPr kumimoji="1" lang="en-US" altLang="ko-KR" sz="2400" b="1" strike="sngStrike" dirty="0">
                <a:solidFill>
                  <a:srgbClr val="0070C0"/>
                </a:solidFill>
              </a:rPr>
              <a:t> : 2 / j : 1 / value : 1</a:t>
            </a:r>
            <a:endParaRPr kumimoji="1" lang="ko-KR" altLang="en-US" sz="2400" b="1" strike="sngStrike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E2D455-67CD-887C-1358-F15E465BCFAB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74807C-AB66-2567-6897-F9C86139CCB8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420B79-5070-3977-BBFD-012921030390}"/>
              </a:ext>
            </a:extLst>
          </p:cNvPr>
          <p:cNvCxnSpPr>
            <a:cxnSpLocks/>
          </p:cNvCxnSpPr>
          <p:nvPr/>
        </p:nvCxnSpPr>
        <p:spPr>
          <a:xfrm>
            <a:off x="2046748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CC51F3-6CB7-6594-FE29-C97E0ED8C9F6}"/>
              </a:ext>
            </a:extLst>
          </p:cNvPr>
          <p:cNvSpPr txBox="1"/>
          <p:nvPr/>
        </p:nvSpPr>
        <p:spPr>
          <a:xfrm>
            <a:off x="1928761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320352B-68EE-3A60-5A4C-7242A1D86D8C}"/>
              </a:ext>
            </a:extLst>
          </p:cNvPr>
          <p:cNvCxnSpPr>
            <a:cxnSpLocks/>
          </p:cNvCxnSpPr>
          <p:nvPr/>
        </p:nvCxnSpPr>
        <p:spPr>
          <a:xfrm flipH="1">
            <a:off x="14189587" y="2359742"/>
            <a:ext cx="249084" cy="746702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0ED06C-3CD4-8E5C-0A87-3F22E9351D5E}"/>
              </a:ext>
            </a:extLst>
          </p:cNvPr>
          <p:cNvSpPr txBox="1"/>
          <p:nvPr/>
        </p:nvSpPr>
        <p:spPr>
          <a:xfrm>
            <a:off x="13612764" y="1771722"/>
            <a:ext cx="372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사용 된 정보</a:t>
            </a:r>
          </a:p>
        </p:txBody>
      </p:sp>
    </p:spTree>
    <p:extLst>
      <p:ext uri="{BB962C8B-B14F-4D97-AF65-F5344CB8AC3E}">
        <p14:creationId xmlns:p14="http://schemas.microsoft.com/office/powerpoint/2010/main" val="169826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8102-92D1-A5DC-D8D6-9EE6EA42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02076BE-1AFC-2FB1-CBD9-EAF989C2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43CCC2A7-D55C-9C6E-B049-DC9BCD4C8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14CB99-537D-87A8-2175-DF010CA30E67}"/>
              </a:ext>
            </a:extLst>
          </p:cNvPr>
          <p:cNvSpPr txBox="1"/>
          <p:nvPr/>
        </p:nvSpPr>
        <p:spPr>
          <a:xfrm>
            <a:off x="137263" y="6424441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과정은 솔직히 안 봐도 알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늘리면 크기를 넘어가게 되고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그러면 결국 기저조건에 의해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반환되게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종합적으로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될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.(value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이기 때문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늘린다는 건 현재 문자가 같음과 다름을 따지지 않고 상태 공간을 넓히는 행동이다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상태 공간에 대해 </a:t>
            </a:r>
            <a:r>
              <a:rPr lang="ko-KR" altLang="en-US" sz="3200" b="1" dirty="0">
                <a:solidFill>
                  <a:srgbClr val="FF0000"/>
                </a:solidFill>
              </a:rPr>
              <a:t>한 포인터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만 늘려서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행동을 취할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만약 두 포인터가 가리키는 문자가 </a:t>
            </a:r>
            <a:r>
              <a:rPr lang="ko-KR" altLang="en-US" sz="3200" b="1" dirty="0">
                <a:solidFill>
                  <a:srgbClr val="FF0000"/>
                </a:solidFill>
              </a:rPr>
              <a:t>같다면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특별한 행동을 추가로 취할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B84203-6827-570C-2248-D22AE47C95A4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87EA83-826A-CBF1-429A-330FC2182832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0EE9873-E6E5-9584-2803-9BF17C13F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86129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CE413E-0AE0-AE24-D00F-6019C9EA5822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218192-188A-E6A6-F88B-BCF4F00A53A9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871DB6-690F-B080-6A15-B897DCA3F9BA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0720B-82AD-46B4-792D-B3FD564E9885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AEEBE7-F6EE-1A2D-0FB0-8347A08E3A8C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1F4A0E3-04CD-DE4B-E4A2-B99BD5B4231B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FF9541-7653-CD1B-B4DC-153B4CBAFB2B}"/>
              </a:ext>
            </a:extLst>
          </p:cNvPr>
          <p:cNvCxnSpPr>
            <a:cxnSpLocks/>
          </p:cNvCxnSpPr>
          <p:nvPr/>
        </p:nvCxnSpPr>
        <p:spPr>
          <a:xfrm>
            <a:off x="2046748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834AD72-E067-413A-EBA6-C63E9AE428C0}"/>
              </a:ext>
            </a:extLst>
          </p:cNvPr>
          <p:cNvSpPr txBox="1"/>
          <p:nvPr/>
        </p:nvSpPr>
        <p:spPr>
          <a:xfrm>
            <a:off x="1928761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52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50BE6-3226-3346-CB99-0778BF4B8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1CEFF6E-ACE9-38A7-5FC1-7963F9B28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4DC0C2C-AA1C-1BA6-898C-193893776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7C523-28CA-248D-E2DC-8A34C0303C3C}"/>
              </a:ext>
            </a:extLst>
          </p:cNvPr>
          <p:cNvSpPr txBox="1"/>
          <p:nvPr/>
        </p:nvSpPr>
        <p:spPr>
          <a:xfrm>
            <a:off x="137263" y="6424441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과정이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행동을 하였고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상태 공간의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기저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반환 값이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이기 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된다는 걸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깨달았을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그러면 이제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행동을 한번 취해보자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행동이다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하나 늘리고 현재 상태공간을 스택에 쌓은 후에 다음 상태로 넘어간다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0A3950-CA26-92D4-67B3-E89A72F65648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BAC27BC-2AE1-791D-3448-5716C4ADC1B4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F72531-58AB-2CC4-A5BB-2566BFF94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717438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D91C8F-4FF2-CA33-4F90-44C313489C25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CBEC3-2936-8607-E626-C3F8AA653676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75BE26-FDB6-29DE-CA2A-3B2A07D2616C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B851EF-A20C-EE3A-9347-B57386425DA0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29273F7-30B0-7643-C761-ED5C3C793E13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842895-F18E-1482-6528-182A5235051E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8A905C1-ABBC-7790-87D6-CABC787573C3}"/>
              </a:ext>
            </a:extLst>
          </p:cNvPr>
          <p:cNvCxnSpPr>
            <a:cxnSpLocks/>
          </p:cNvCxnSpPr>
          <p:nvPr/>
        </p:nvCxnSpPr>
        <p:spPr>
          <a:xfrm>
            <a:off x="2046748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9326026-DEC1-C017-6086-699CB9398983}"/>
              </a:ext>
            </a:extLst>
          </p:cNvPr>
          <p:cNvSpPr txBox="1"/>
          <p:nvPr/>
        </p:nvSpPr>
        <p:spPr>
          <a:xfrm>
            <a:off x="1928761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F18513-2026-0FC8-3C0E-EE599E52E6A5}"/>
              </a:ext>
            </a:extLst>
          </p:cNvPr>
          <p:cNvSpPr/>
          <p:nvPr/>
        </p:nvSpPr>
        <p:spPr>
          <a:xfrm>
            <a:off x="12566445" y="331756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1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4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F59FF-919D-C2F3-4217-EFB0C8146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29005DFA-2133-6709-83E0-3EFCE483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D26362C-968B-1F2C-A3AB-C9F30ECC9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5BFD5E-FD3E-B8D1-296B-D83D85A56A7C}"/>
              </a:ext>
            </a:extLst>
          </p:cNvPr>
          <p:cNvSpPr txBox="1"/>
          <p:nvPr/>
        </p:nvSpPr>
        <p:spPr>
          <a:xfrm>
            <a:off x="137263" y="6239120"/>
            <a:ext cx="17517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인덱스를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이므로 갱신 되지 않은 상태이다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말했듯이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행동을 취하기 위해선 두 포인터가 가리키는 문자가 같아야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그러나 두 포인터는 서로 다른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(A != P)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문자를 가리키기 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행동밖에 취하지 못한다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행동을 먼저 취해보자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먼저 늘리고 현재 상태 공간을 스택에 저장한다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3BBCCFB-951A-850F-9114-1D067A9EAC44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7114DE2-9CF2-23BC-9255-B225D459A310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AECF96-02EC-509B-4306-37EF79989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3643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623BCC-A532-EF4B-083D-7975D2559278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BD0C61-6CAC-9825-D82F-2DC642BCA7E9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EB5C1-B958-9CB4-7A1F-E72C49ABFD6B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84B2603-A99C-D754-2C16-C16B4755CA65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8870D5C-56F5-EF34-0834-1C6334AEF594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1AD747-F7A8-12B6-677F-149E3207A754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BAA6FAB-E33A-E6BD-3DD5-15BDF5D47FD3}"/>
              </a:ext>
            </a:extLst>
          </p:cNvPr>
          <p:cNvCxnSpPr>
            <a:cxnSpLocks/>
          </p:cNvCxnSpPr>
          <p:nvPr/>
        </p:nvCxnSpPr>
        <p:spPr>
          <a:xfrm>
            <a:off x="2916902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FE33BA2-477F-20CB-783E-47EC092E1801}"/>
              </a:ext>
            </a:extLst>
          </p:cNvPr>
          <p:cNvSpPr txBox="1"/>
          <p:nvPr/>
        </p:nvSpPr>
        <p:spPr>
          <a:xfrm>
            <a:off x="2798915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8595B8-76A8-E6CA-9166-FFD099992B65}"/>
              </a:ext>
            </a:extLst>
          </p:cNvPr>
          <p:cNvSpPr/>
          <p:nvPr/>
        </p:nvSpPr>
        <p:spPr>
          <a:xfrm>
            <a:off x="12566445" y="331756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1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237953-1DB4-5E1B-4175-30EC1651D66E}"/>
              </a:ext>
            </a:extLst>
          </p:cNvPr>
          <p:cNvSpPr/>
          <p:nvPr/>
        </p:nvSpPr>
        <p:spPr>
          <a:xfrm>
            <a:off x="12566445" y="2494942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2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048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CEB8-2309-FC36-D727-966895330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3084A7C-7AAC-7C50-9ED4-72C2F828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07288D2-02A8-AAEE-9CEB-99109A35C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96A58-59B5-0FCE-7436-B2521CD2CD3C}"/>
              </a:ext>
            </a:extLst>
          </p:cNvPr>
          <p:cNvSpPr txBox="1"/>
          <p:nvPr/>
        </p:nvSpPr>
        <p:spPr>
          <a:xfrm>
            <a:off x="137263" y="7487707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인덱스를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문자열 크기 범위안에 있어서 괜찮지만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이미 구간을 넘어 가버렸다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겹치지 않는다는 표시인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하여 이전 상태 공간으로 값을 전달한다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861357-FCBA-C852-F5CF-3783B95B0C11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436025A-1545-AAB2-FF24-451C3E168B66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FFF80E8-E098-FDB6-87BE-B414163C6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99577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9558BE-19AA-D066-A678-18B8BE656B80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BF120-7FC8-A2E1-45DA-4127C1442BAC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32C7A6E-9154-35C8-AE8C-240F64E2AAB6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207BD99-E6A8-2D0B-7B5E-96B7BA026AA1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E67BA80-4DB0-0255-6F76-CDF7F1B486F8}"/>
              </a:ext>
            </a:extLst>
          </p:cNvPr>
          <p:cNvCxnSpPr>
            <a:cxnSpLocks/>
          </p:cNvCxnSpPr>
          <p:nvPr/>
        </p:nvCxnSpPr>
        <p:spPr>
          <a:xfrm>
            <a:off x="3728060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0826605-5F14-FD5E-6965-5C1353B3145F}"/>
              </a:ext>
            </a:extLst>
          </p:cNvPr>
          <p:cNvSpPr txBox="1"/>
          <p:nvPr/>
        </p:nvSpPr>
        <p:spPr>
          <a:xfrm>
            <a:off x="3610073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954D13-DA64-6AE3-357B-AC4ED3FC414A}"/>
              </a:ext>
            </a:extLst>
          </p:cNvPr>
          <p:cNvCxnSpPr>
            <a:cxnSpLocks/>
          </p:cNvCxnSpPr>
          <p:nvPr/>
        </p:nvCxnSpPr>
        <p:spPr>
          <a:xfrm>
            <a:off x="2916902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5CC6F57-CFC8-8FA2-90B9-6375CF7BAC2B}"/>
              </a:ext>
            </a:extLst>
          </p:cNvPr>
          <p:cNvSpPr txBox="1"/>
          <p:nvPr/>
        </p:nvSpPr>
        <p:spPr>
          <a:xfrm>
            <a:off x="2798915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A184BA-983E-2B00-3A8A-83D550F7C4FF}"/>
              </a:ext>
            </a:extLst>
          </p:cNvPr>
          <p:cNvSpPr/>
          <p:nvPr/>
        </p:nvSpPr>
        <p:spPr>
          <a:xfrm>
            <a:off x="12566445" y="331756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1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59A53A-DA4A-7B7C-9B68-8C2688D467C5}"/>
              </a:ext>
            </a:extLst>
          </p:cNvPr>
          <p:cNvSpPr/>
          <p:nvPr/>
        </p:nvSpPr>
        <p:spPr>
          <a:xfrm>
            <a:off x="12566445" y="2494942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2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1F971D-08C4-EBEE-2FD9-610CDB6890A4}"/>
              </a:ext>
            </a:extLst>
          </p:cNvPr>
          <p:cNvSpPr txBox="1"/>
          <p:nvPr/>
        </p:nvSpPr>
        <p:spPr>
          <a:xfrm>
            <a:off x="11286810" y="705914"/>
            <a:ext cx="372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기저의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0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C43656-F45A-5955-A68C-733A37C2873C}"/>
              </a:ext>
            </a:extLst>
          </p:cNvPr>
          <p:cNvSpPr txBox="1"/>
          <p:nvPr/>
        </p:nvSpPr>
        <p:spPr>
          <a:xfrm>
            <a:off x="10958123" y="1881214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13BD3017-7283-3D16-619B-6591C82D1808}"/>
              </a:ext>
            </a:extLst>
          </p:cNvPr>
          <p:cNvSpPr/>
          <p:nvPr/>
        </p:nvSpPr>
        <p:spPr>
          <a:xfrm rot="12737227">
            <a:off x="12101768" y="655778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41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097A0-00B9-B33F-25FB-A701E01A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D25F79B-F908-0D44-642A-A6B6632C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4A44F2-241E-B710-B7D1-6E1FBBED5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808DB-4CCE-E52B-9552-D0F6F71EE2A3}"/>
              </a:ext>
            </a:extLst>
          </p:cNvPr>
          <p:cNvSpPr txBox="1"/>
          <p:nvPr/>
        </p:nvSpPr>
        <p:spPr>
          <a:xfrm>
            <a:off x="137263" y="6424441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차원에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스택에 올린 정보를 이제 쓸 수 있게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다음 차원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(3,2))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반환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=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[2][2],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(3,2))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유지된다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스택에서 그 상태를 지운다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행동을 하지 않았지만 똑같은 결과이기 때문에 시뮬레이션을 돌리지 않겠다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88B9B4B-407F-B54B-5B77-5E24E92BE054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99FE94A-9D3C-E192-E30B-73B9B25395CF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69C83E-6F5F-CD49-8702-94F20B079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17838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C15758-13ED-CFEA-7BC4-CEBDE05569A6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ADD1D-B187-8683-0DBB-AA9D9F3E4443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EE29B-E741-D39A-ABC5-EC4798809766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B294F-4600-1312-9B7D-AEECE49746DC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23DA4F7-0F66-9FA5-5DFF-5BD12FB0EA91}"/>
              </a:ext>
            </a:extLst>
          </p:cNvPr>
          <p:cNvCxnSpPr>
            <a:cxnSpLocks/>
          </p:cNvCxnSpPr>
          <p:nvPr/>
        </p:nvCxnSpPr>
        <p:spPr>
          <a:xfrm>
            <a:off x="2916902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9EE627-8D4B-CF7A-57AB-05AE1B5E55BC}"/>
              </a:ext>
            </a:extLst>
          </p:cNvPr>
          <p:cNvSpPr txBox="1"/>
          <p:nvPr/>
        </p:nvSpPr>
        <p:spPr>
          <a:xfrm>
            <a:off x="2798915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4F491A-364D-2217-84B9-603C82322E47}"/>
              </a:ext>
            </a:extLst>
          </p:cNvPr>
          <p:cNvSpPr/>
          <p:nvPr/>
        </p:nvSpPr>
        <p:spPr>
          <a:xfrm>
            <a:off x="12566445" y="331756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1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2B6AF75-3FD2-B203-867D-39ED9B6A0D7E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0BCBEB-DC92-B963-4B80-7BD65DA1A7A9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6EFA23-319D-04BC-0DB4-89878D86DFF5}"/>
              </a:ext>
            </a:extLst>
          </p:cNvPr>
          <p:cNvSpPr/>
          <p:nvPr/>
        </p:nvSpPr>
        <p:spPr>
          <a:xfrm>
            <a:off x="12566445" y="2494942"/>
            <a:ext cx="3583858" cy="815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strike="sngStrike" dirty="0" err="1">
                <a:solidFill>
                  <a:srgbClr val="0070C0"/>
                </a:solidFill>
              </a:rPr>
              <a:t>i</a:t>
            </a:r>
            <a:r>
              <a:rPr kumimoji="1" lang="en-US" altLang="ko-KR" sz="2400" b="1" strike="sngStrike" dirty="0">
                <a:solidFill>
                  <a:srgbClr val="0070C0"/>
                </a:solidFill>
              </a:rPr>
              <a:t> : 2 / j : 2 / value : 0</a:t>
            </a:r>
            <a:endParaRPr kumimoji="1" lang="ko-KR" altLang="en-US" sz="2400" b="1" strike="sngStrike" dirty="0">
              <a:solidFill>
                <a:srgbClr val="0070C0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7DD7461-1F95-590D-8BD7-9B8A12E99FD0}"/>
              </a:ext>
            </a:extLst>
          </p:cNvPr>
          <p:cNvCxnSpPr>
            <a:cxnSpLocks/>
          </p:cNvCxnSpPr>
          <p:nvPr/>
        </p:nvCxnSpPr>
        <p:spPr>
          <a:xfrm flipH="1">
            <a:off x="14340676" y="1621332"/>
            <a:ext cx="249084" cy="746702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18E412B-9D86-5290-63E2-B45146553FCA}"/>
              </a:ext>
            </a:extLst>
          </p:cNvPr>
          <p:cNvSpPr txBox="1"/>
          <p:nvPr/>
        </p:nvSpPr>
        <p:spPr>
          <a:xfrm>
            <a:off x="13763853" y="1033312"/>
            <a:ext cx="372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사용 된 정보</a:t>
            </a:r>
          </a:p>
        </p:txBody>
      </p:sp>
    </p:spTree>
    <p:extLst>
      <p:ext uri="{BB962C8B-B14F-4D97-AF65-F5344CB8AC3E}">
        <p14:creationId xmlns:p14="http://schemas.microsoft.com/office/powerpoint/2010/main" val="4287941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A9BE2-514F-24B0-2DEF-D33F82F77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4F41F85-5940-F7D5-F4BF-4D97414CF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3478414-84DC-200B-8804-B95710DDD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904EC-EF5F-16A2-DAA7-85244BF20942}"/>
              </a:ext>
            </a:extLst>
          </p:cNvPr>
          <p:cNvSpPr txBox="1"/>
          <p:nvPr/>
        </p:nvSpPr>
        <p:spPr>
          <a:xfrm>
            <a:off x="137263" y="6879767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행동을 모두 취했다고 가정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했을때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 가능한 모든 행동을 취했을 때 최대로 얻을 수 있는 값이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상태공간에서 할 수 있는 모든 행동이 끝났으므로 현재 상태 공간의 값을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: 2 / j : 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행동에서 얻을 수 있는 최댓값을 반환해 주기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944BB8A-F38F-6DC5-04F6-1BBB5781A223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93DDAE-8EED-C5CD-1FEB-6AFAB68439F7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473D163-AB10-549C-602B-EDD1A78D9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415867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514147-E3E3-4E4E-6A68-D65C346DDD12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AE5FD-4174-80E7-A529-7B656542A738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9BCFDF-1C2A-1FA1-C999-F28C41CF3A0A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B1EA2A-E4BA-B81F-A596-2B60A16B1121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05DEC7-9D54-86DD-72D6-0CBC07B063F8}"/>
              </a:ext>
            </a:extLst>
          </p:cNvPr>
          <p:cNvCxnSpPr>
            <a:cxnSpLocks/>
          </p:cNvCxnSpPr>
          <p:nvPr/>
        </p:nvCxnSpPr>
        <p:spPr>
          <a:xfrm>
            <a:off x="2916902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A36283-1A34-2A10-357D-46E84ACE4315}"/>
              </a:ext>
            </a:extLst>
          </p:cNvPr>
          <p:cNvSpPr txBox="1"/>
          <p:nvPr/>
        </p:nvSpPr>
        <p:spPr>
          <a:xfrm>
            <a:off x="2798915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9E5130-5D1D-131C-B5E5-00FE9D44DBE2}"/>
              </a:ext>
            </a:extLst>
          </p:cNvPr>
          <p:cNvSpPr/>
          <p:nvPr/>
        </p:nvSpPr>
        <p:spPr>
          <a:xfrm>
            <a:off x="12566445" y="331756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2 / j : 1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2297033-34C8-7D31-0673-1B4FE16FA629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4C6E30-531E-EC4A-6888-E0B76A96C5FF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EFDEF639-0B13-A64C-92B4-A096E93FCEC3}"/>
              </a:ext>
            </a:extLst>
          </p:cNvPr>
          <p:cNvSpPr/>
          <p:nvPr/>
        </p:nvSpPr>
        <p:spPr>
          <a:xfrm rot="12737227">
            <a:off x="12111600" y="1552416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64CC8-24F5-12B4-5CE8-9878C250CE00}"/>
              </a:ext>
            </a:extLst>
          </p:cNvPr>
          <p:cNvSpPr txBox="1"/>
          <p:nvPr/>
        </p:nvSpPr>
        <p:spPr>
          <a:xfrm>
            <a:off x="10706511" y="1619400"/>
            <a:ext cx="401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0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4C6F73-FB85-F149-6BBE-8824B1A6AE20}"/>
              </a:ext>
            </a:extLst>
          </p:cNvPr>
          <p:cNvSpPr txBox="1"/>
          <p:nvPr/>
        </p:nvSpPr>
        <p:spPr>
          <a:xfrm>
            <a:off x="10882781" y="3073247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47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1E28A-862B-3B93-F7FC-59376211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AD24313-3EE0-FEC4-B77E-C68DB846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28FBBF5-DC36-BB60-F872-57876D29C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6590EB-447F-4471-FC2A-E4F16AC192F9}"/>
              </a:ext>
            </a:extLst>
          </p:cNvPr>
          <p:cNvSpPr txBox="1"/>
          <p:nvPr/>
        </p:nvSpPr>
        <p:spPr>
          <a:xfrm>
            <a:off x="273488" y="6902300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차원에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스택에 올린 정보를 이제 쓸 수 있게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다음 차원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(2,2))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반환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=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[2][1],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(2,2))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[2][2]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그대로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스택에서 그 상태를 지운다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37A9CA5-BB49-96E0-431B-017FC5FEB544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FDE16BD-BFA5-0D55-B497-3E35D97B3272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5A079CA-E225-6096-4B76-350064A95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589356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DE9B35-D14A-7457-557F-38E325DFB5A2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48ECF-4B5D-68BD-D365-0C3990B6E029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FAA41D-DB64-DFB2-CEAF-4F500F22EBC9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A16753-CAF2-2D91-B30C-D04709E5C0F2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FB93E21-DE05-1906-2389-AA8948CB65AF}"/>
              </a:ext>
            </a:extLst>
          </p:cNvPr>
          <p:cNvCxnSpPr>
            <a:cxnSpLocks/>
          </p:cNvCxnSpPr>
          <p:nvPr/>
        </p:nvCxnSpPr>
        <p:spPr>
          <a:xfrm>
            <a:off x="2051657" y="4323363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3FEEA6-0761-AA28-3602-3ED996315CEA}"/>
              </a:ext>
            </a:extLst>
          </p:cNvPr>
          <p:cNvSpPr txBox="1"/>
          <p:nvPr/>
        </p:nvSpPr>
        <p:spPr>
          <a:xfrm>
            <a:off x="1933670" y="379318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C555F46-E2A8-3A1E-8E79-C7E50C815274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487EBAA-B7DB-2D57-6A35-E317B3E1BF50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CF1FFA-70CB-3C39-5725-AC7DA8243E69}"/>
              </a:ext>
            </a:extLst>
          </p:cNvPr>
          <p:cNvSpPr/>
          <p:nvPr/>
        </p:nvSpPr>
        <p:spPr>
          <a:xfrm>
            <a:off x="12566445" y="3321249"/>
            <a:ext cx="3583858" cy="815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strike="sngStrike" dirty="0" err="1">
                <a:solidFill>
                  <a:srgbClr val="0070C0"/>
                </a:solidFill>
              </a:rPr>
              <a:t>i</a:t>
            </a:r>
            <a:r>
              <a:rPr kumimoji="1" lang="en-US" altLang="ko-KR" sz="2400" b="1" strike="sngStrike" dirty="0">
                <a:solidFill>
                  <a:srgbClr val="0070C0"/>
                </a:solidFill>
              </a:rPr>
              <a:t> : 2 / j : 1 / value : 0</a:t>
            </a:r>
            <a:endParaRPr kumimoji="1" lang="ko-KR" altLang="en-US" sz="2400" b="1" strike="sngStrike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030843D-B1B1-7D9B-F2B1-1354B9CCCC45}"/>
              </a:ext>
            </a:extLst>
          </p:cNvPr>
          <p:cNvCxnSpPr>
            <a:cxnSpLocks/>
          </p:cNvCxnSpPr>
          <p:nvPr/>
        </p:nvCxnSpPr>
        <p:spPr>
          <a:xfrm flipH="1">
            <a:off x="14340676" y="2447639"/>
            <a:ext cx="249084" cy="746702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D10D85-3E43-EE2F-B058-6C80141081D9}"/>
              </a:ext>
            </a:extLst>
          </p:cNvPr>
          <p:cNvSpPr txBox="1"/>
          <p:nvPr/>
        </p:nvSpPr>
        <p:spPr>
          <a:xfrm>
            <a:off x="13763853" y="1859619"/>
            <a:ext cx="372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사용 된 정보</a:t>
            </a:r>
          </a:p>
        </p:txBody>
      </p:sp>
    </p:spTree>
    <p:extLst>
      <p:ext uri="{BB962C8B-B14F-4D97-AF65-F5344CB8AC3E}">
        <p14:creationId xmlns:p14="http://schemas.microsoft.com/office/powerpoint/2010/main" val="4182952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DB0A2-A575-6CDF-D8AF-1AFAFD67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F693C9-FA3D-1F55-D1BC-51169226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5D6F3F4-DE77-DCF2-0AA9-93B99AC0E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1FFBFF-0705-348E-B8AC-CCB7A2F04F71}"/>
              </a:ext>
            </a:extLst>
          </p:cNvPr>
          <p:cNvSpPr txBox="1"/>
          <p:nvPr/>
        </p:nvSpPr>
        <p:spPr>
          <a:xfrm>
            <a:off x="262021" y="735555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상태 공간에서 할 수 있는 행동은 전부 다 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이전 상태 공간으로 값을 반환하는 작업을 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이전 상태 공간에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반환하자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6AB93B3-A5F8-E737-AEDB-D2451C16CC64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16D7C18-DE97-5E47-B389-394498DA8CBA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0B7AE3E-F11C-AC4E-F37E-B9AA4A889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2104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0867F6-399F-2E55-4577-B3F622500A90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84B03-895D-B8A3-B808-18A24A8900AC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4899A1-6F22-9BEE-D636-084E0466FEF6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4452C-1083-93D3-35F0-196C6E63FA3C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2B5B60E-5A19-21E2-6188-5FFD3452FFC7}"/>
              </a:ext>
            </a:extLst>
          </p:cNvPr>
          <p:cNvCxnSpPr>
            <a:cxnSpLocks/>
          </p:cNvCxnSpPr>
          <p:nvPr/>
        </p:nvCxnSpPr>
        <p:spPr>
          <a:xfrm>
            <a:off x="2051657" y="4323363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A39C813-DC24-848E-C43D-A416B8B5A6A0}"/>
              </a:ext>
            </a:extLst>
          </p:cNvPr>
          <p:cNvSpPr txBox="1"/>
          <p:nvPr/>
        </p:nvSpPr>
        <p:spPr>
          <a:xfrm>
            <a:off x="1933670" y="379318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5DB00A7-7ED1-6C87-E4CB-2A3EB0514B69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B2CEA4C-124E-8D95-2345-8BAD1575B290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id="{5CA17CCB-24F0-48CC-5C5A-6027E8B17DCD}"/>
              </a:ext>
            </a:extLst>
          </p:cNvPr>
          <p:cNvSpPr/>
          <p:nvPr/>
        </p:nvSpPr>
        <p:spPr>
          <a:xfrm rot="12737227">
            <a:off x="11928197" y="2352241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A8171-D3A5-8F27-6605-FC58293C223F}"/>
              </a:ext>
            </a:extLst>
          </p:cNvPr>
          <p:cNvSpPr txBox="1"/>
          <p:nvPr/>
        </p:nvSpPr>
        <p:spPr>
          <a:xfrm>
            <a:off x="10476330" y="2416912"/>
            <a:ext cx="401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1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25DB91-FF3D-54C3-CB00-1498F15DF627}"/>
              </a:ext>
            </a:extLst>
          </p:cNvPr>
          <p:cNvSpPr txBox="1"/>
          <p:nvPr/>
        </p:nvSpPr>
        <p:spPr>
          <a:xfrm>
            <a:off x="10699378" y="3873072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5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>
          <a:xfrm>
            <a:off x="8171543" y="1783556"/>
            <a:ext cx="9915735" cy="6718300"/>
          </a:xfrm>
        </p:spPr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최장 공통 부분 수열</a:t>
            </a:r>
            <a:r>
              <a:rPr lang="en-US" altLang="ko-KR" b="1" dirty="0">
                <a:solidFill>
                  <a:schemeClr val="tx1">
                    <a:lumMod val="50000"/>
                  </a:schemeClr>
                </a:solidFill>
              </a:rPr>
              <a:t>(LCS) </a:t>
            </a:r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문제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행렬 곱셈 순서 문제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3BB60-CF11-4EE1-E729-C834E80F6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7463EA2-852C-C7C1-BD05-2250F7FC9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A267141-1B08-C059-9E5E-EBBCE4B38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BCA6F7-9EF3-4F89-7EA9-A57B32E50AF7}"/>
              </a:ext>
            </a:extLst>
          </p:cNvPr>
          <p:cNvSpPr txBox="1"/>
          <p:nvPr/>
        </p:nvSpPr>
        <p:spPr>
          <a:xfrm>
            <a:off x="262021" y="6527947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차원에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스택에 올린 정보를 이제 쓸 수 있게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다음 차원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(2,1))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반환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[1][0]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=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max(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[1][0],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(2,1))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[1][0]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갱신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그 이후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스택에서 그 상태를 지운다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이후로는 지금까지 했던 행동과 똑같은 기조로 반복하면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4D1DFB9-30E5-2381-87CB-8EB7AC0ECA48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E24CAF-9B52-BA4B-7344-5A9EA142D896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F7CC9DD-782F-E114-039D-9E608792C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587123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0B6F97-0F6E-B3DA-5C18-3314EEEB51F4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C2A570-1A1B-BD75-7788-AF3DA7582057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834A7B-AB61-7F9F-B7E6-C1882341C903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9C0596-76EA-66C7-1567-1CAC2BFC9E34}"/>
              </a:ext>
            </a:extLst>
          </p:cNvPr>
          <p:cNvCxnSpPr>
            <a:cxnSpLocks/>
          </p:cNvCxnSpPr>
          <p:nvPr/>
        </p:nvCxnSpPr>
        <p:spPr>
          <a:xfrm>
            <a:off x="1181505" y="4323363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0420A7-1F55-F7E0-182A-BA428159D066}"/>
              </a:ext>
            </a:extLst>
          </p:cNvPr>
          <p:cNvSpPr txBox="1"/>
          <p:nvPr/>
        </p:nvSpPr>
        <p:spPr>
          <a:xfrm>
            <a:off x="1063518" y="379318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6B4BD5-0C58-F632-B0EA-E3FDB5B84DBB}"/>
              </a:ext>
            </a:extLst>
          </p:cNvPr>
          <p:cNvCxnSpPr>
            <a:cxnSpLocks/>
          </p:cNvCxnSpPr>
          <p:nvPr/>
        </p:nvCxnSpPr>
        <p:spPr>
          <a:xfrm>
            <a:off x="2061496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DAFAE3-F12C-971A-7B77-92F445F59642}"/>
              </a:ext>
            </a:extLst>
          </p:cNvPr>
          <p:cNvSpPr txBox="1"/>
          <p:nvPr/>
        </p:nvSpPr>
        <p:spPr>
          <a:xfrm>
            <a:off x="1943509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CE8F269-A770-F41E-1D36-6CD8D4830BA5}"/>
              </a:ext>
            </a:extLst>
          </p:cNvPr>
          <p:cNvSpPr/>
          <p:nvPr/>
        </p:nvSpPr>
        <p:spPr>
          <a:xfrm>
            <a:off x="12566445" y="4168729"/>
            <a:ext cx="3583858" cy="8152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strike="sngStrike" dirty="0" err="1">
                <a:solidFill>
                  <a:srgbClr val="0070C0"/>
                </a:solidFill>
              </a:rPr>
              <a:t>i</a:t>
            </a:r>
            <a:r>
              <a:rPr kumimoji="1" lang="en-US" altLang="ko-KR" sz="2400" b="1" strike="sngStrike" dirty="0">
                <a:solidFill>
                  <a:srgbClr val="0070C0"/>
                </a:solidFill>
              </a:rPr>
              <a:t> : 1 / j : 0 / value : 1</a:t>
            </a:r>
            <a:endParaRPr kumimoji="1" lang="ko-KR" altLang="en-US" sz="2400" b="1" strike="sngStrike" dirty="0">
              <a:solidFill>
                <a:srgbClr val="0070C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B845BA-3EB6-855D-D1DF-13A13E3E6475}"/>
              </a:ext>
            </a:extLst>
          </p:cNvPr>
          <p:cNvCxnSpPr>
            <a:cxnSpLocks/>
          </p:cNvCxnSpPr>
          <p:nvPr/>
        </p:nvCxnSpPr>
        <p:spPr>
          <a:xfrm flipH="1">
            <a:off x="14340676" y="3295119"/>
            <a:ext cx="249084" cy="746702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F63B7D-9564-0466-8AA2-6E8F4AAA7ED2}"/>
              </a:ext>
            </a:extLst>
          </p:cNvPr>
          <p:cNvSpPr txBox="1"/>
          <p:nvPr/>
        </p:nvSpPr>
        <p:spPr>
          <a:xfrm>
            <a:off x="13763853" y="2707099"/>
            <a:ext cx="3723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사용 된 정보</a:t>
            </a:r>
          </a:p>
        </p:txBody>
      </p:sp>
    </p:spTree>
    <p:extLst>
      <p:ext uri="{BB962C8B-B14F-4D97-AF65-F5344CB8AC3E}">
        <p14:creationId xmlns:p14="http://schemas.microsoft.com/office/powerpoint/2010/main" val="3879133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A0164-1414-2B9D-8CAC-1F6459AB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569553E-596E-0796-000C-82D03611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EDD017F-F89F-7A79-C8D7-A4DBE1BED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8EE73-2676-021C-74B6-A9D317DCE7C2}"/>
              </a:ext>
            </a:extLst>
          </p:cNvPr>
          <p:cNvSpPr txBox="1"/>
          <p:nvPr/>
        </p:nvSpPr>
        <p:spPr>
          <a:xfrm>
            <a:off x="137263" y="6083391"/>
            <a:ext cx="17517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모든 차원을 다루기엔 방위가 너무 방대하기 때문에 일정 부분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스킵한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점은 양해 바란다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논리 자체는 크게 이해하는데 어려움이 없을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이걸 굳이 재귀로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짜야해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?‘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라고 생각이 들 수 도 있는데 재귀나 반복문을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쓰는건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프로그래머 본인의 선택이다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하지만 필자는 코드가 간결하며 상태 전이가 직관적인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탑다운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방식을 선호하는 편이다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FF0000"/>
                </a:solidFill>
              </a:rPr>
              <a:t>결국엔 두가지 방법 다 쓸 줄 </a:t>
            </a:r>
            <a:r>
              <a:rPr lang="ko-KR" altLang="en-US" sz="3200" b="1" dirty="0" err="1">
                <a:solidFill>
                  <a:srgbClr val="FF0000"/>
                </a:solidFill>
              </a:rPr>
              <a:t>아는게</a:t>
            </a:r>
            <a:r>
              <a:rPr lang="ko-KR" altLang="en-US" sz="3200" b="1" dirty="0">
                <a:solidFill>
                  <a:srgbClr val="FF0000"/>
                </a:solidFill>
              </a:rPr>
              <a:t> 베스트이다</a:t>
            </a:r>
            <a:r>
              <a:rPr lang="en-US" altLang="ko-KR" sz="3200" b="1" dirty="0">
                <a:solidFill>
                  <a:srgbClr val="FF0000"/>
                </a:solidFill>
              </a:rPr>
              <a:t>!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E293105-043A-012C-4F9C-959FDBA758E7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D70A0C8-CEE6-D56C-ED4D-E7B75C5DADED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3589C59-E669-0C7E-DA1D-A42063185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76884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D34B4C5-F0D4-D6DC-A3ED-FED5FD06C583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4C7EF-E1EF-C2B3-764E-7E70044AF1D0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B427FA-7409-1417-280A-C4FB6169997D}"/>
              </a:ext>
            </a:extLst>
          </p:cNvPr>
          <p:cNvCxnSpPr>
            <a:cxnSpLocks/>
          </p:cNvCxnSpPr>
          <p:nvPr/>
        </p:nvCxnSpPr>
        <p:spPr>
          <a:xfrm>
            <a:off x="1181505" y="4323363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2ADBDB3-D3CD-64BA-6C61-6166C07B5770}"/>
              </a:ext>
            </a:extLst>
          </p:cNvPr>
          <p:cNvSpPr txBox="1"/>
          <p:nvPr/>
        </p:nvSpPr>
        <p:spPr>
          <a:xfrm>
            <a:off x="1063518" y="379318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4268DD4-5E96-55A5-B787-8DE27D1FBC8A}"/>
              </a:ext>
            </a:extLst>
          </p:cNvPr>
          <p:cNvCxnSpPr>
            <a:cxnSpLocks/>
          </p:cNvCxnSpPr>
          <p:nvPr/>
        </p:nvCxnSpPr>
        <p:spPr>
          <a:xfrm>
            <a:off x="1227106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43E4D-5B21-4A39-B429-AA408073A25A}"/>
              </a:ext>
            </a:extLst>
          </p:cNvPr>
          <p:cNvSpPr txBox="1"/>
          <p:nvPr/>
        </p:nvSpPr>
        <p:spPr>
          <a:xfrm>
            <a:off x="1109119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1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2C542-040A-D1A3-F02F-A5990E23B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B4E8F0A-6E48-3D9E-DE07-4A165BC9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kumimoji="1"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AF03073-F7B8-5D32-569A-34FBA08912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EB758A-DD4D-FDAF-ADEC-6EA20CEB1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2" y="2120900"/>
            <a:ext cx="8973425" cy="5967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80AEA-2B73-335B-880A-EE5A65B40BBB}"/>
              </a:ext>
            </a:extLst>
          </p:cNvPr>
          <p:cNvSpPr txBox="1"/>
          <p:nvPr/>
        </p:nvSpPr>
        <p:spPr>
          <a:xfrm>
            <a:off x="9641542" y="3026934"/>
            <a:ext cx="83439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0070C0"/>
                </a:solidFill>
              </a:rPr>
              <a:t>3</a:t>
            </a:r>
            <a:r>
              <a:rPr lang="ko-KR" altLang="en-US" sz="2400" b="1" dirty="0">
                <a:solidFill>
                  <a:srgbClr val="0070C0"/>
                </a:solidFill>
              </a:rPr>
              <a:t>학년 </a:t>
            </a:r>
            <a:r>
              <a:rPr lang="en-US" altLang="ko-KR" sz="2400" b="1" dirty="0">
                <a:solidFill>
                  <a:srgbClr val="0070C0"/>
                </a:solidFill>
              </a:rPr>
              <a:t>1</a:t>
            </a:r>
            <a:r>
              <a:rPr lang="ko-KR" altLang="en-US" sz="2400" b="1" dirty="0">
                <a:solidFill>
                  <a:srgbClr val="0070C0"/>
                </a:solidFill>
              </a:rPr>
              <a:t>학기 알고리즘 시간에도 다루게 될 행렬 곱셈 순서 문제이다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안타깝게도 이 문제는 </a:t>
            </a:r>
            <a:r>
              <a:rPr lang="ko-KR" altLang="en-US" sz="2400" b="1" dirty="0" err="1">
                <a:solidFill>
                  <a:srgbClr val="0070C0"/>
                </a:solidFill>
              </a:rPr>
              <a:t>바텀업으로</a:t>
            </a:r>
            <a:r>
              <a:rPr lang="ko-KR" altLang="en-US" sz="2400" b="1" dirty="0">
                <a:solidFill>
                  <a:srgbClr val="0070C0"/>
                </a:solidFill>
              </a:rPr>
              <a:t> 풀기 상당히 복잡하다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어떤 분할점을 정해서 행렬 곱셈을 두 부분으로 나눈 뒤</a:t>
            </a:r>
            <a:r>
              <a:rPr lang="en-US" altLang="ko-KR" sz="2400" b="1" dirty="0">
                <a:solidFill>
                  <a:srgbClr val="0070C0"/>
                </a:solidFill>
              </a:rPr>
              <a:t>,</a:t>
            </a:r>
          </a:p>
          <a:p>
            <a:r>
              <a:rPr lang="ko-KR" altLang="en-US" sz="2400" b="1" dirty="0">
                <a:solidFill>
                  <a:srgbClr val="0070C0"/>
                </a:solidFill>
              </a:rPr>
              <a:t>각 부분의 최적 값을 구하고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이를 합쳐 전체 최소 연산 횟수를 계산해야 한다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하지만 </a:t>
            </a:r>
            <a:r>
              <a:rPr lang="ko-KR" altLang="en-US" sz="2400" b="1" dirty="0" err="1">
                <a:solidFill>
                  <a:srgbClr val="0070C0"/>
                </a:solidFill>
              </a:rPr>
              <a:t>탑다운</a:t>
            </a:r>
            <a:r>
              <a:rPr lang="ko-KR" altLang="en-US" sz="2400" b="1" dirty="0">
                <a:solidFill>
                  <a:srgbClr val="0070C0"/>
                </a:solidFill>
              </a:rPr>
              <a:t> 방식으로 접근하면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필요한 부분만 계산하며 재귀적으로 문제를 분할할 수 있어 훨씬 직관적이다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29628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4427F-4FDC-0D99-E1A6-B34F073A4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B9B431A-BF3F-5E17-FA08-8CC0C616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493025F-9045-8E5E-5197-B9F843B3E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66A546-E674-1E23-5AB9-898B97580A7A}"/>
              </a:ext>
            </a:extLst>
          </p:cNvPr>
          <p:cNvSpPr txBox="1"/>
          <p:nvPr/>
        </p:nvSpPr>
        <p:spPr>
          <a:xfrm>
            <a:off x="262021" y="6152203"/>
            <a:ext cx="17517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 곱셈 순서 문제는 대표적으로 탑다운으로 쉽게 풀리는 문제이다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 행렬의 행과 열이 주어지는데 항상 순서대로 곱셈을 할 수 있는 크기가 주어지기 때문에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아무렇게나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곱해도 하나로 합칠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여기서 비용을 줄이기 위해서는 합치는 순서가 매우 중요한데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어느 분할점을 기준으로 왼쪽 오른쪽으로 나누어서 비용을 구하면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이때 비용을 구하는 식은 다음과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cost = matrix[left].row * matrix[mid].col * matrix[right].col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 곱셈에 의해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F1EC92-7C7B-02A5-2EA5-2DBBBE25C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696969"/>
              </p:ext>
            </p:extLst>
          </p:nvPr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243657A-B6B7-D61A-273D-77C52B3E2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318273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A50BE20-058A-B9F6-7DAB-C4722BC61EDC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3DC99A-A813-AD40-6D14-F306EF4EB718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1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49F5F-8B94-C6DB-7BDA-35D17758E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957390A7-D3B9-673A-F989-94F1B92B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FF5CBC8-4734-0CCD-87C4-DF68FF3272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79ACE-8559-7D3B-80A5-39C4B50DCBD9}"/>
              </a:ext>
            </a:extLst>
          </p:cNvPr>
          <p:cNvSpPr txBox="1"/>
          <p:nvPr/>
        </p:nvSpPr>
        <p:spPr>
          <a:xfrm>
            <a:off x="262021" y="6630128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당연히 우리는 모든 행렬을 하나로 합치는 연산을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해야하므로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초기값은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각각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.(1-based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차원의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.(lcs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최대값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 곱셈 순서는 최소값을 찾아야 하므로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딱 보면 어느 분할점에서 계산을 해야 최적이 되는지 직관적으로 보이지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반복문을 돌려 구간을 반씩 나눠 줄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(left ~ mid / mid + 1 ~ right)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103E972-BDE5-BF01-4185-37312AF79E49}"/>
              </a:ext>
            </a:extLst>
          </p:cNvPr>
          <p:cNvCxnSpPr>
            <a:cxnSpLocks/>
          </p:cNvCxnSpPr>
          <p:nvPr/>
        </p:nvCxnSpPr>
        <p:spPr>
          <a:xfrm>
            <a:off x="921357" y="3100326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ED7DB6D-20CF-8C0B-EC77-26796100E28D}"/>
              </a:ext>
            </a:extLst>
          </p:cNvPr>
          <p:cNvSpPr txBox="1"/>
          <p:nvPr/>
        </p:nvSpPr>
        <p:spPr>
          <a:xfrm>
            <a:off x="581337" y="2583735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AB6291B0-854E-5663-92E9-F8A6948A3A27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0C984-72C2-A756-C7D4-E556C239E9BE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5708C07-EB14-A248-243F-767F757C5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532019"/>
              </p:ext>
            </p:extLst>
          </p:nvPr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6E779DA-D722-5B3B-DB17-85948BA96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802317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1AB25EA-A181-F99E-4CDC-E655FB283DB1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796DC-3C4C-50C8-F96F-1AEA89529DCA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821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C5083-38EF-6359-614B-4B466C30A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AD48C23-AB86-19A4-3413-FB6321B0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B8A5B11-7F8B-7380-8DC3-57DC26EF6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634927-E847-5AAE-3A34-6055D718BA74}"/>
              </a:ext>
            </a:extLst>
          </p:cNvPr>
          <p:cNvSpPr txBox="1"/>
          <p:nvPr/>
        </p:nvSpPr>
        <p:spPr>
          <a:xfrm>
            <a:off x="262021" y="7002835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구간이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 ~ 1) / (2 ~ 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나누어 지게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1 ~ 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구간부터 탐색해 보도록 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82D85-93E8-82D1-370A-E7CF4969E9CF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1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1B382F-FD41-4B0E-A1BE-9435E677FC49}"/>
              </a:ext>
            </a:extLst>
          </p:cNvPr>
          <p:cNvCxnSpPr>
            <a:cxnSpLocks/>
          </p:cNvCxnSpPr>
          <p:nvPr/>
        </p:nvCxnSpPr>
        <p:spPr>
          <a:xfrm>
            <a:off x="921357" y="3100326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9E9D0E9-251C-6E6B-6F55-5EBB8903ECDD}"/>
              </a:ext>
            </a:extLst>
          </p:cNvPr>
          <p:cNvSpPr txBox="1"/>
          <p:nvPr/>
        </p:nvSpPr>
        <p:spPr>
          <a:xfrm>
            <a:off x="581337" y="2583735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600D58-D57A-1D14-6745-E275F13883D3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5B091B-4900-691F-80F0-FFA440D8B0C7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F966FAA-47D1-D0FE-0EBA-5AD8A6883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83410"/>
              </p:ext>
            </p:extLst>
          </p:nvPr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1048BD-FCD4-DF06-9C1F-8B32466EFA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909995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960766E-153F-C0D7-74A8-903396C60D02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14A4F-DFF3-F101-B063-6F41166B7630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C6BF03-8897-2807-0B4E-6DC1BE2BE1C6}"/>
              </a:ext>
            </a:extLst>
          </p:cNvPr>
          <p:cNvSpPr txBox="1"/>
          <p:nvPr/>
        </p:nvSpPr>
        <p:spPr>
          <a:xfrm>
            <a:off x="533929" y="221076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687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AE974-815A-1474-EA44-0E0E099E8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5D88B9A-77B1-5DAB-8538-EAC780A48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45155D5-071B-DBA9-8564-1395522975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44400F-D76B-997F-9A60-0D0D484E4603}"/>
              </a:ext>
            </a:extLst>
          </p:cNvPr>
          <p:cNvSpPr txBox="1"/>
          <p:nvPr/>
        </p:nvSpPr>
        <p:spPr>
          <a:xfrm>
            <a:off x="137263" y="6630128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서로 같은 포인터를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동일한 값을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행렬을 곱하기 위해선 적어도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행렬이 필요한데 현재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값만을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나눌 수 없는 최소 단위까지 나눠졌다는 뜻이기 때문에 아무런 연산이 발생하지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(1~1)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대입한후 결과값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리턴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B91F81-1469-9560-7D78-0E3B184E5B98}"/>
              </a:ext>
            </a:extLst>
          </p:cNvPr>
          <p:cNvCxnSpPr>
            <a:cxnSpLocks/>
          </p:cNvCxnSpPr>
          <p:nvPr/>
        </p:nvCxnSpPr>
        <p:spPr>
          <a:xfrm>
            <a:off x="921357" y="3100326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046011-474B-F853-86BB-91F8E3E1D5D9}"/>
              </a:ext>
            </a:extLst>
          </p:cNvPr>
          <p:cNvSpPr txBox="1"/>
          <p:nvPr/>
        </p:nvSpPr>
        <p:spPr>
          <a:xfrm>
            <a:off x="581337" y="2583735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A0593-C603-97FE-DC60-9575793410BC}"/>
              </a:ext>
            </a:extLst>
          </p:cNvPr>
          <p:cNvSpPr txBox="1"/>
          <p:nvPr/>
        </p:nvSpPr>
        <p:spPr>
          <a:xfrm>
            <a:off x="484842" y="2136921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8B04CD3-C6E7-06A6-5A76-D20BC9BAE037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A979321-A2EE-4923-CEFB-4B0C6D4069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46197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71ADCC6-30EE-58A6-4210-CFA5C587CFAE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CE86E2-025C-166A-336D-C65F564B06B2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754429-F6DF-F0A0-A5F5-8F37574DA76C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DF5C048C-2879-EE01-62A5-84CBDC991453}"/>
              </a:ext>
            </a:extLst>
          </p:cNvPr>
          <p:cNvSpPr/>
          <p:nvPr/>
        </p:nvSpPr>
        <p:spPr>
          <a:xfrm rot="12737227">
            <a:off x="11966296" y="3024632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83469-B4CC-2CA6-5FDA-FCCF6B583099}"/>
              </a:ext>
            </a:extLst>
          </p:cNvPr>
          <p:cNvSpPr txBox="1"/>
          <p:nvPr/>
        </p:nvSpPr>
        <p:spPr>
          <a:xfrm>
            <a:off x="10514429" y="3089303"/>
            <a:ext cx="401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0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A09927-7B17-4938-2651-EE1045D357BD}"/>
              </a:ext>
            </a:extLst>
          </p:cNvPr>
          <p:cNvSpPr txBox="1"/>
          <p:nvPr/>
        </p:nvSpPr>
        <p:spPr>
          <a:xfrm>
            <a:off x="10737477" y="4545463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9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309DD-CCF3-C0A0-D597-E337B07A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FEB8E57F-C823-1C17-7F63-1D20D2AF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5A388A4-11ED-C66A-0A31-AE072E79E3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74B0D-1B46-F182-F470-D2CBF41D416F}"/>
              </a:ext>
            </a:extLst>
          </p:cNvPr>
          <p:cNvSpPr txBox="1"/>
          <p:nvPr/>
        </p:nvSpPr>
        <p:spPr>
          <a:xfrm>
            <a:off x="233337" y="6993745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~ 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언급했듯이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왼쪽 분할에서 얻을 수 있는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다음으로 오른쪽 구간인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 ~ 4)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구간을 탐색해 보도록 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BBD3C33-0F65-0EDF-8A9A-B0410176A8BB}"/>
              </a:ext>
            </a:extLst>
          </p:cNvPr>
          <p:cNvCxnSpPr>
            <a:cxnSpLocks/>
          </p:cNvCxnSpPr>
          <p:nvPr/>
        </p:nvCxnSpPr>
        <p:spPr>
          <a:xfrm>
            <a:off x="921357" y="3100326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6DC2234-3E9E-2FB4-9F00-909650D8E965}"/>
              </a:ext>
            </a:extLst>
          </p:cNvPr>
          <p:cNvSpPr txBox="1"/>
          <p:nvPr/>
        </p:nvSpPr>
        <p:spPr>
          <a:xfrm>
            <a:off x="581337" y="2583735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B478D14-ECDC-6162-F46F-43D8A5ABBEC5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5110331-3A8C-CFCF-1C33-EEB15AD9C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02438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B32E9D6-5CCD-F6AA-50E8-0D4C36D2598B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858C8A-9CE4-C7C4-2E80-592BFEA54622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18015F-14F1-039E-2F4F-487A29F98CD5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BB3B6A-BD0B-3494-3C8B-6CDE0EACA5D8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883A0-E5E3-7A9B-75D2-FE6F6359402F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04ECEF-C75F-16CC-8C33-1515666B587B}"/>
              </a:ext>
            </a:extLst>
          </p:cNvPr>
          <p:cNvSpPr txBox="1"/>
          <p:nvPr/>
        </p:nvSpPr>
        <p:spPr>
          <a:xfrm>
            <a:off x="548443" y="220622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12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15E8B-C27B-847A-10F4-C56137916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4248780-71EF-91FC-DA06-10DFA650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C1772ED-BB83-3930-D5A6-11C614E08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333ABB-1BCA-85E1-BF7A-779AF3AD7F78}"/>
              </a:ext>
            </a:extLst>
          </p:cNvPr>
          <p:cNvSpPr txBox="1"/>
          <p:nvPr/>
        </p:nvSpPr>
        <p:spPr>
          <a:xfrm>
            <a:off x="137263" y="7067198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차원이 방문이 되지 않았으므로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행렬들의 개수가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이상이므로 바로 곱할 수가 없으며 분할을 해서 최적해를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찾아야한다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새로운 상태 공간에서도 분할점을 찾기 위해서 반복문을 돌려준다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40AF8EC-2393-BCA3-5E96-E7A1837E017A}"/>
              </a:ext>
            </a:extLst>
          </p:cNvPr>
          <p:cNvCxnSpPr>
            <a:cxnSpLocks/>
          </p:cNvCxnSpPr>
          <p:nvPr/>
        </p:nvCxnSpPr>
        <p:spPr>
          <a:xfrm>
            <a:off x="1839817" y="310700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E9C8B9-C55F-D7B5-32A5-42B68857FABA}"/>
              </a:ext>
            </a:extLst>
          </p:cNvPr>
          <p:cNvSpPr txBox="1"/>
          <p:nvPr/>
        </p:nvSpPr>
        <p:spPr>
          <a:xfrm>
            <a:off x="1499797" y="259041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4A11FB9-2530-4A3F-7BED-E40F43158493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5316D5-17D2-293E-C953-423D303DC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302527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8AA8D04-4E39-A1FC-1C4D-D643B9AEBF52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8AE47-C407-CFF0-A40A-38E9C9C1397D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76A9E3C-151F-EB03-0D41-C2DA751760E0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EDB9B8-FEB9-AA8D-7089-D863C21B0B4D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542A7C8-B85A-B25B-B046-3CD9EB328F7B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42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4F60-A105-385A-0511-453AFAFC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0DD9E23-A00E-0869-4488-B6EAB6B5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D36ACF5-BD40-3648-F2DA-D4023F15B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65EBB8-1012-F8AD-9239-EF2E389A5C5F}"/>
              </a:ext>
            </a:extLst>
          </p:cNvPr>
          <p:cNvSpPr txBox="1"/>
          <p:nvPr/>
        </p:nvSpPr>
        <p:spPr>
          <a:xfrm>
            <a:off x="262021" y="73412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구간이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(2~2) / (3~4)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나누어 지게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 ~ 2)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구간부터 탐색해보자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0456CA6-B388-CAC2-FC3F-5B90755F2B2A}"/>
              </a:ext>
            </a:extLst>
          </p:cNvPr>
          <p:cNvCxnSpPr>
            <a:cxnSpLocks/>
          </p:cNvCxnSpPr>
          <p:nvPr/>
        </p:nvCxnSpPr>
        <p:spPr>
          <a:xfrm>
            <a:off x="1839817" y="310700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6495CEA-6961-7A7D-E455-9DD65AC0702A}"/>
              </a:ext>
            </a:extLst>
          </p:cNvPr>
          <p:cNvSpPr txBox="1"/>
          <p:nvPr/>
        </p:nvSpPr>
        <p:spPr>
          <a:xfrm>
            <a:off x="1499797" y="259041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B3FC68E-6119-E872-6FBC-5575DE76D968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745D9E2-A98F-0815-0423-342298E79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244467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E9FACAC-AB8A-9597-AC9B-B79AE3C6215B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875E8-4A46-1A97-9FE0-8024A8CA8B33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01F8D7F-DE91-1C1C-363B-C5610EC5EB43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27B91F-98C4-27E7-1D5F-B43F456FB7A4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82EAAE-7E63-392C-952B-CC8D63380838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FD0AC-5EE9-7017-B937-0B040A0E33B5}"/>
              </a:ext>
            </a:extLst>
          </p:cNvPr>
          <p:cNvSpPr txBox="1"/>
          <p:nvPr/>
        </p:nvSpPr>
        <p:spPr>
          <a:xfrm>
            <a:off x="262021" y="6662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30D4E-B050-12F4-973D-7E1A80010DF6}"/>
              </a:ext>
            </a:extLst>
          </p:cNvPr>
          <p:cNvSpPr txBox="1"/>
          <p:nvPr/>
        </p:nvSpPr>
        <p:spPr>
          <a:xfrm>
            <a:off x="1465088" y="225797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33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5BE0F-56BE-EE2A-F3C1-3A44B550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30C323A4-0AD1-F918-C7CD-AED4F577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동적 계획법을 푸는 방법 </a:t>
            </a:r>
            <a:r>
              <a:rPr lang="en-US" altLang="ko-KR" b="1" dirty="0"/>
              <a:t>- </a:t>
            </a:r>
            <a:r>
              <a:rPr lang="ko-KR" altLang="en-US" b="1" dirty="0"/>
              <a:t>복기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57C937C-82A8-C131-85F0-D4AF3160E7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25CF5-967D-6EB3-AE6C-841D51474123}"/>
              </a:ext>
            </a:extLst>
          </p:cNvPr>
          <p:cNvSpPr txBox="1"/>
          <p:nvPr/>
        </p:nvSpPr>
        <p:spPr>
          <a:xfrm>
            <a:off x="326200" y="1705952"/>
            <a:ext cx="173290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동적 계획법</a:t>
            </a:r>
            <a:r>
              <a:rPr lang="en-US" altLang="ko-KR" sz="3200" b="1" dirty="0">
                <a:solidFill>
                  <a:srgbClr val="0070C0"/>
                </a:solidFill>
              </a:rPr>
              <a:t>(DP)</a:t>
            </a:r>
            <a:r>
              <a:rPr lang="ko-KR" altLang="en-US" sz="3200" b="1" dirty="0">
                <a:solidFill>
                  <a:srgbClr val="0070C0"/>
                </a:solidFill>
              </a:rPr>
              <a:t>의 기본 개념</a:t>
            </a:r>
            <a:endParaRPr lang="en-US" altLang="ko-KR" sz="3200" b="1" dirty="0">
              <a:solidFill>
                <a:srgbClr val="0070C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è"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큰 문제를 작은 부분 문제로 나누고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그 결과를 저장하여 중복계산을 방지하는 </a:t>
            </a:r>
            <a:r>
              <a:rPr lang="ko-KR" altLang="en-US" sz="2800" b="1" dirty="0">
                <a:solidFill>
                  <a:srgbClr val="FF0000"/>
                </a:solidFill>
              </a:rPr>
              <a:t>최적화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 기법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B7AABF-0DEF-2FFA-0AB6-4FD1AD29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553209"/>
              </p:ext>
            </p:extLst>
          </p:nvPr>
        </p:nvGraphicFramePr>
        <p:xfrm>
          <a:off x="419893" y="3215812"/>
          <a:ext cx="17235349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7607">
                  <a:extLst>
                    <a:ext uri="{9D8B030D-6E8A-4147-A177-3AD203B41FA5}">
                      <a16:colId xmlns:a16="http://schemas.microsoft.com/office/drawing/2014/main" val="843122694"/>
                    </a:ext>
                  </a:extLst>
                </a:gridCol>
                <a:gridCol w="4963681">
                  <a:extLst>
                    <a:ext uri="{9D8B030D-6E8A-4147-A177-3AD203B41FA5}">
                      <a16:colId xmlns:a16="http://schemas.microsoft.com/office/drawing/2014/main" val="1764989558"/>
                    </a:ext>
                  </a:extLst>
                </a:gridCol>
                <a:gridCol w="8314061">
                  <a:extLst>
                    <a:ext uri="{9D8B030D-6E8A-4147-A177-3AD203B41FA5}">
                      <a16:colId xmlns:a16="http://schemas.microsoft.com/office/drawing/2014/main" val="1942810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탑다운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(Top-down)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바텀업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(Bottom-up)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305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재귀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반복문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사용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54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 err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메모이제이션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필수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이미 계산된 값 저장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있음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(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테이블 갱신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624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호출 방식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필요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할 때만 계산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작은 문제부터 차례대로 계산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23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재귀 오버헤드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O(N) 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이상의 호출 스택 부담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O(1) (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스택 부담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X)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0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코드 구조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논리적으로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문제를 나누어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해결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배열을 기반으로 모든 부분 문제를 순차적으로 계산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920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유리한 문제 유형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특정 경우만 계산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하는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모든 부분 문제를 다 풀어야 하는 경우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92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행렬 곱셈 순서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LCS / 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트리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DP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계단 오르기 문제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</a:t>
                      </a:r>
                      <a:r>
                        <a:rPr lang="ko-KR" altLang="en-US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배낭 문제 </a:t>
                      </a:r>
                      <a:r>
                        <a:rPr lang="en-US" altLang="ko-KR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/ LIS</a:t>
                      </a:r>
                      <a:endParaRPr lang="ko-KR" altLang="en-US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3743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4A837E-A200-1868-9182-8E24C64DAFA0}"/>
              </a:ext>
            </a:extLst>
          </p:cNvPr>
          <p:cNvSpPr txBox="1"/>
          <p:nvPr/>
        </p:nvSpPr>
        <p:spPr>
          <a:xfrm>
            <a:off x="4343090" y="7733369"/>
            <a:ext cx="10232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이번장에서는 </a:t>
            </a:r>
            <a:r>
              <a:rPr lang="ko-KR" altLang="en-US" sz="3200" b="1" dirty="0" err="1">
                <a:solidFill>
                  <a:srgbClr val="0070C0"/>
                </a:solidFill>
              </a:rPr>
              <a:t>탑다운</a:t>
            </a:r>
            <a:r>
              <a:rPr lang="ko-KR" altLang="en-US" sz="3200" b="1" dirty="0">
                <a:solidFill>
                  <a:srgbClr val="0070C0"/>
                </a:solidFill>
              </a:rPr>
              <a:t> 기반의 동적계획법을 배운다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rgbClr val="0070C0"/>
                </a:solidFill>
              </a:rPr>
              <a:t>탑다운은 점화식의 개념이 상당히 옅다</a:t>
            </a:r>
            <a:r>
              <a:rPr lang="en-US" altLang="ko-KR" sz="32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3522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C67AA-616A-39CD-547A-95961E6A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C2B5089-C941-0C78-3E79-D5164AAB1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F6AA982-7C00-3262-6D36-44F381D835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1E0A1-1F4C-D49D-F6F2-8A5DA9EC1136}"/>
              </a:ext>
            </a:extLst>
          </p:cNvPr>
          <p:cNvSpPr txBox="1"/>
          <p:nvPr/>
        </p:nvSpPr>
        <p:spPr>
          <a:xfrm>
            <a:off x="262021" y="6453690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서로 같은 포인터를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동일한 값을 가리킨다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행렬을 곱하기 위해선 적어도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행렬이 필요한데 현재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개의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값만을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가진다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나눌 수 없는 최소 단위까지 나눠졌다는 뜻이기 때문에 아무런 연산이 발생하지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(2~2)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대입한후 결과값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리턴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7C7F565-168B-5902-8C58-EBABB7967973}"/>
              </a:ext>
            </a:extLst>
          </p:cNvPr>
          <p:cNvCxnSpPr>
            <a:cxnSpLocks/>
          </p:cNvCxnSpPr>
          <p:nvPr/>
        </p:nvCxnSpPr>
        <p:spPr>
          <a:xfrm>
            <a:off x="1839817" y="310700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AED5788-FBB3-34E5-2BAC-AD3F5B932892}"/>
              </a:ext>
            </a:extLst>
          </p:cNvPr>
          <p:cNvSpPr txBox="1"/>
          <p:nvPr/>
        </p:nvSpPr>
        <p:spPr>
          <a:xfrm>
            <a:off x="1499797" y="259041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72B3E89-452C-FADD-97FC-A329D8318AAB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FB2084B-45CC-C18C-7CEB-2D6D4CA39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635949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A93A5D1-ED3C-F244-43E8-0D50103B4B2F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69648F-51B6-0AA1-A418-5D94981F1E5D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AC75A-93DD-0429-11C2-5F4D52CD2287}"/>
              </a:ext>
            </a:extLst>
          </p:cNvPr>
          <p:cNvSpPr txBox="1"/>
          <p:nvPr/>
        </p:nvSpPr>
        <p:spPr>
          <a:xfrm>
            <a:off x="1428846" y="220171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A5D2DEF-A9C4-2498-A909-4BD53D3C18DE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781791-6F42-F4A2-1C2C-5EE8C5B4F4A2}"/>
              </a:ext>
            </a:extLst>
          </p:cNvPr>
          <p:cNvSpPr/>
          <p:nvPr/>
        </p:nvSpPr>
        <p:spPr>
          <a:xfrm>
            <a:off x="12566445" y="4157811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:a16="http://schemas.microsoft.com/office/drawing/2014/main" id="{3883F07A-3048-3EE8-C6F6-834DFCA883D1}"/>
              </a:ext>
            </a:extLst>
          </p:cNvPr>
          <p:cNvSpPr/>
          <p:nvPr/>
        </p:nvSpPr>
        <p:spPr>
          <a:xfrm rot="12737227">
            <a:off x="11964795" y="2313577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D9540-FF2A-7D1B-042E-1AB593C3130C}"/>
              </a:ext>
            </a:extLst>
          </p:cNvPr>
          <p:cNvSpPr txBox="1"/>
          <p:nvPr/>
        </p:nvSpPr>
        <p:spPr>
          <a:xfrm>
            <a:off x="10512928" y="2378248"/>
            <a:ext cx="4014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0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03AA7-4486-3C7C-689E-2C5C82B9D253}"/>
              </a:ext>
            </a:extLst>
          </p:cNvPr>
          <p:cNvSpPr txBox="1"/>
          <p:nvPr/>
        </p:nvSpPr>
        <p:spPr>
          <a:xfrm>
            <a:off x="10735976" y="3834408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072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EB5C3-8FB8-9386-D5AE-752332EDF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943CAD8-10BD-7823-2199-D219A90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AEDEAFD9-AE42-4EF8-6EC8-606AAC3881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C9E51AD-709D-2377-4B03-D847481999F3}"/>
              </a:ext>
            </a:extLst>
          </p:cNvPr>
          <p:cNvCxnSpPr>
            <a:cxnSpLocks/>
          </p:cNvCxnSpPr>
          <p:nvPr/>
        </p:nvCxnSpPr>
        <p:spPr>
          <a:xfrm>
            <a:off x="1839817" y="310700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C3A5E8-3B6D-9790-983C-1B481228564C}"/>
              </a:ext>
            </a:extLst>
          </p:cNvPr>
          <p:cNvSpPr txBox="1"/>
          <p:nvPr/>
        </p:nvSpPr>
        <p:spPr>
          <a:xfrm>
            <a:off x="1499797" y="259041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5122D6AC-AC97-DE6B-D471-F82F19AA5157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740185A-7964-585C-5C37-18EA1ADE5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69354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FD6864C-D047-66E6-36EE-CEFF0D04DF84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1DE705-0400-9811-30C4-AE35482B4E6F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F1B9D8-9F0C-A0CD-3E1C-87F4E3ABC392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459E6-EE3A-AEC7-378E-9B470780C532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2 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CDF689A-F675-D35A-90EB-0608EF27CF5B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43BBC4-8BA6-D394-D38B-E42066E3BF42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57DD4B-2919-1116-7FB0-B8579CE24FDA}"/>
              </a:ext>
            </a:extLst>
          </p:cNvPr>
          <p:cNvSpPr txBox="1"/>
          <p:nvPr/>
        </p:nvSpPr>
        <p:spPr>
          <a:xfrm>
            <a:off x="233337" y="6993745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~ 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언급했듯이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왼쪽 분할에서 얻을 수 있는 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다음으로 오른쪽 구간인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 ~ 4)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구간을 탐색해 보도록 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612F5-AE31-B7CB-01D2-17C35489EB60}"/>
              </a:ext>
            </a:extLst>
          </p:cNvPr>
          <p:cNvSpPr txBox="1"/>
          <p:nvPr/>
        </p:nvSpPr>
        <p:spPr>
          <a:xfrm>
            <a:off x="1472157" y="222651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9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66A51-0D3A-3C55-9E9C-D930B2BC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45AEA30-EFB9-52AF-ABB9-C24E20954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5017297-183E-FC9A-2BA8-3F42DEE83F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32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BF4F9B-2B6C-6BC1-264A-394F478A0319}"/>
              </a:ext>
            </a:extLst>
          </p:cNvPr>
          <p:cNvCxnSpPr>
            <a:cxnSpLocks/>
          </p:cNvCxnSpPr>
          <p:nvPr/>
        </p:nvCxnSpPr>
        <p:spPr>
          <a:xfrm>
            <a:off x="2817717" y="305620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6455FD-5971-9EDA-A876-7EC48FAADC80}"/>
              </a:ext>
            </a:extLst>
          </p:cNvPr>
          <p:cNvSpPr txBox="1"/>
          <p:nvPr/>
        </p:nvSpPr>
        <p:spPr>
          <a:xfrm>
            <a:off x="2477697" y="253961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12212AB-F3AA-3C3F-0C13-68D595C5957E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9DE0299-88F3-1DCA-0EB2-5126CE124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1887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15D02DF-8B65-A67B-A2E0-491E5FD7BBCA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35F39F-FDB2-247A-738A-5EC73BD73632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FF6C95-7C37-2E66-4B9C-F1F11D941462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3436B2E-FAC2-43C5-7288-1593DF3AC79B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0B5C3E-0681-39C6-9213-99E124ED73C0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A6144-DD8C-652D-2F51-C3A3F2FACBC3}"/>
              </a:ext>
            </a:extLst>
          </p:cNvPr>
          <p:cNvSpPr txBox="1"/>
          <p:nvPr/>
        </p:nvSpPr>
        <p:spPr>
          <a:xfrm>
            <a:off x="137263" y="6538865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차원이 방문이 되지 않았으므로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행렬이 딱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문제에서 언급했듯이 크기가 행렬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A(N*M) x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B(M*K)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곱하는 연산 횟수는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N*M*K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라고 하였다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개인데 분할을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스킵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할 수 있는 이유는 분할점이 단 하나밖에 나오지 않기 때문이다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분할점의 범위는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~ right - 1)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2A68AB-8D78-E84B-56BD-470C5FECD315}"/>
              </a:ext>
            </a:extLst>
          </p:cNvPr>
          <p:cNvSpPr/>
          <p:nvPr/>
        </p:nvSpPr>
        <p:spPr>
          <a:xfrm>
            <a:off x="12566445" y="4157811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DB01D-A856-11A9-DF4B-A9FF883C647E}"/>
              </a:ext>
            </a:extLst>
          </p:cNvPr>
          <p:cNvSpPr txBox="1"/>
          <p:nvPr/>
        </p:nvSpPr>
        <p:spPr>
          <a:xfrm>
            <a:off x="2443707" y="2186745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940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D1993-9A88-31F8-DD25-51E998B8B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5C42D22-13CE-4298-09A4-EC48BC08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9F794BC-0E4B-1BB5-18D1-044F958BE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33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3736B0D-4535-E275-453B-35F335F4FDC9}"/>
              </a:ext>
            </a:extLst>
          </p:cNvPr>
          <p:cNvCxnSpPr>
            <a:cxnSpLocks/>
          </p:cNvCxnSpPr>
          <p:nvPr/>
        </p:nvCxnSpPr>
        <p:spPr>
          <a:xfrm>
            <a:off x="2817717" y="305620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C6E01A-45FC-B811-35A5-D8440D47004E}"/>
              </a:ext>
            </a:extLst>
          </p:cNvPr>
          <p:cNvSpPr txBox="1"/>
          <p:nvPr/>
        </p:nvSpPr>
        <p:spPr>
          <a:xfrm>
            <a:off x="2477697" y="253961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D553F17-1440-8E0B-A010-3BFD12CB55C2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1EFB723-72DA-C88B-AF18-42432C45D2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64810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73E342C-A13B-B6EB-59EF-63E7E40CE95C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E1536-9105-055D-F81A-352F3C4634DF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CE7DE0-619F-CA93-DA55-34505594292E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892D0A1-02F3-048E-5F40-0FEF16191700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48BF570-EAC8-281B-97AB-092D2101A810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162B17-A220-3162-3F44-054598D225C8}"/>
              </a:ext>
            </a:extLst>
          </p:cNvPr>
          <p:cNvSpPr txBox="1"/>
          <p:nvPr/>
        </p:nvSpPr>
        <p:spPr>
          <a:xfrm>
            <a:off x="124563" y="6000020"/>
            <a:ext cx="17517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저 두 행렬을 그대로 곱하여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750 (15 * 5 * 10)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이라는 값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(2)left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(15), mid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라고 가정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5),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열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(15)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곱한 값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값과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값이 동일하게 되는데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분할 정복을 위해 분할점을 잡는 당위성을 확보할 수 있다는 걸 보여주고 싶었다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행렬이 단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있다고 하더라도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번식을 사용해서 계산 할 수 있게 되므로 다른 경우에 대해서도 저 계산식을 사용할 수 있게 되었다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0CDB04-ABE4-A541-B5D6-2E3CEA7FE554}"/>
              </a:ext>
            </a:extLst>
          </p:cNvPr>
          <p:cNvSpPr/>
          <p:nvPr/>
        </p:nvSpPr>
        <p:spPr>
          <a:xfrm>
            <a:off x="12566445" y="4157811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4D7C8-C187-A14E-8B23-4C9C3BFB62AC}"/>
              </a:ext>
            </a:extLst>
          </p:cNvPr>
          <p:cNvSpPr txBox="1"/>
          <p:nvPr/>
        </p:nvSpPr>
        <p:spPr>
          <a:xfrm>
            <a:off x="2443707" y="2186745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457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5522-9BA4-1614-B580-CB3CB4164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576318F-14D2-62D7-44D1-EB0C183F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4161DC4-7AF2-7A18-A606-C079ABAE9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E68189-F4A0-4FF1-D9C9-9D261BFC86F3}"/>
              </a:ext>
            </a:extLst>
          </p:cNvPr>
          <p:cNvCxnSpPr>
            <a:cxnSpLocks/>
          </p:cNvCxnSpPr>
          <p:nvPr/>
        </p:nvCxnSpPr>
        <p:spPr>
          <a:xfrm>
            <a:off x="2817717" y="305620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0134708-3E1B-A88F-269F-65429D4BD67A}"/>
              </a:ext>
            </a:extLst>
          </p:cNvPr>
          <p:cNvSpPr txBox="1"/>
          <p:nvPr/>
        </p:nvSpPr>
        <p:spPr>
          <a:xfrm>
            <a:off x="2477697" y="253961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963FC53-C686-AAA5-9044-9A2C5F6F35B3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E38B9F0B-15CA-BF18-B1EE-27FB85302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816482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23BD484-099F-1FCA-2976-E5F075E50A7E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FD88F3-447F-B1E0-C6A9-FFF1DDC3FF62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727E4BA-D62E-287F-489D-E415E49001C2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955C58B-C96C-806A-E278-3AB5766696B5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A50DC3-54F5-3ADA-CB6D-52D3DF79CB60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30332-A6A3-A7D9-DDE4-985ECE83666A}"/>
              </a:ext>
            </a:extLst>
          </p:cNvPr>
          <p:cNvSpPr txBox="1"/>
          <p:nvPr/>
        </p:nvSpPr>
        <p:spPr>
          <a:xfrm>
            <a:off x="137263" y="7482395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결론적으로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 얻을 수 있는 최소 값은 </a:t>
            </a:r>
            <a:r>
              <a:rPr lang="en-US" altLang="ko-KR" sz="3200" b="1" dirty="0">
                <a:solidFill>
                  <a:srgbClr val="FF0000"/>
                </a:solidFill>
              </a:rPr>
              <a:t>750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이는 기존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[3][4]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보다 작다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(3~4)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750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저장한 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결과값을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2141AF-1205-83B5-3DEB-5DBD0BF9A572}"/>
              </a:ext>
            </a:extLst>
          </p:cNvPr>
          <p:cNvSpPr/>
          <p:nvPr/>
        </p:nvSpPr>
        <p:spPr>
          <a:xfrm>
            <a:off x="12566445" y="4157811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2FF45908-7457-2F6B-96D2-6247CD9E4EC1}"/>
              </a:ext>
            </a:extLst>
          </p:cNvPr>
          <p:cNvSpPr/>
          <p:nvPr/>
        </p:nvSpPr>
        <p:spPr>
          <a:xfrm rot="12737227">
            <a:off x="11964795" y="2313577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F0B14-094B-1F0C-B931-7C2369475126}"/>
              </a:ext>
            </a:extLst>
          </p:cNvPr>
          <p:cNvSpPr txBox="1"/>
          <p:nvPr/>
        </p:nvSpPr>
        <p:spPr>
          <a:xfrm>
            <a:off x="10512928" y="2378248"/>
            <a:ext cx="429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750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BD6A0-88F8-6DDE-880A-AE157AC1D07D}"/>
              </a:ext>
            </a:extLst>
          </p:cNvPr>
          <p:cNvSpPr txBox="1"/>
          <p:nvPr/>
        </p:nvSpPr>
        <p:spPr>
          <a:xfrm>
            <a:off x="10735976" y="3834408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CD0EC-9311-E74E-57A6-7881C387B568}"/>
              </a:ext>
            </a:extLst>
          </p:cNvPr>
          <p:cNvSpPr txBox="1"/>
          <p:nvPr/>
        </p:nvSpPr>
        <p:spPr>
          <a:xfrm>
            <a:off x="2443707" y="218893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048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93889-D901-88BF-7F4D-41547917F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9DBEAAA-F698-E971-7774-84E9F256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21A4002-3B1D-448B-CAE6-4AFC6C96B2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35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CC24CBA-EF9C-B658-3CFF-6512CDFA0369}"/>
              </a:ext>
            </a:extLst>
          </p:cNvPr>
          <p:cNvCxnSpPr>
            <a:cxnSpLocks/>
          </p:cNvCxnSpPr>
          <p:nvPr/>
        </p:nvCxnSpPr>
        <p:spPr>
          <a:xfrm>
            <a:off x="18398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A6D986-331F-22AC-F521-43AD5AC49CE0}"/>
              </a:ext>
            </a:extLst>
          </p:cNvPr>
          <p:cNvSpPr txBox="1"/>
          <p:nvPr/>
        </p:nvSpPr>
        <p:spPr>
          <a:xfrm>
            <a:off x="14997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45A998A-EEC2-26F4-EFBD-9FB6AAFA18C8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665924F-2CFB-D675-7DB1-B36E6951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914793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6000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E546A11-2B9F-8242-E9A4-364A7D6401CC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6791D8-FD17-D403-3377-6007439DE125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463B41-9C66-65C6-372D-6907B241F99D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9AC98E1-E5F5-B08F-911A-48BD28267232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89177B-85C3-547E-78C2-FFEA20A109E9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E08F38-61AB-3ECA-FF1C-07659D370174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B263-978D-2D07-6B2E-4D684D950B1D}"/>
              </a:ext>
            </a:extLst>
          </p:cNvPr>
          <p:cNvSpPr txBox="1"/>
          <p:nvPr/>
        </p:nvSpPr>
        <p:spPr>
          <a:xfrm>
            <a:off x="262021" y="7104711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~ 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왼쪽에서 얻을 수 있는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(2,2))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오른쪽에서 얻을 수 있는 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(3,4))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750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 ~ 4)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구간에서 분할점을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잡았을 때의 결과값은 아래와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[2][4]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[2][4],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(2,2)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(3,4) + matrix[left].row * matrix[mid].col * matrix[right].col) 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min(INF , 750 + 35 * 15 * 10)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6000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갱신된다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8DF67-AF9F-2FC0-C210-19BCBB986C95}"/>
              </a:ext>
            </a:extLst>
          </p:cNvPr>
          <p:cNvSpPr txBox="1"/>
          <p:nvPr/>
        </p:nvSpPr>
        <p:spPr>
          <a:xfrm>
            <a:off x="1466903" y="2174463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91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3F2BC-B53F-F55E-22B4-D6FC87717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7460A89-5D23-5059-DAA6-67710419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9E911964-3466-028F-1C85-BEB3009A4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E182F51-BF3F-9399-E6BE-5C3F42088C18}"/>
              </a:ext>
            </a:extLst>
          </p:cNvPr>
          <p:cNvCxnSpPr>
            <a:cxnSpLocks/>
          </p:cNvCxnSpPr>
          <p:nvPr/>
        </p:nvCxnSpPr>
        <p:spPr>
          <a:xfrm>
            <a:off x="18398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359C52-9CE6-9D0E-351D-F143F52E07C2}"/>
              </a:ext>
            </a:extLst>
          </p:cNvPr>
          <p:cNvSpPr txBox="1"/>
          <p:nvPr/>
        </p:nvSpPr>
        <p:spPr>
          <a:xfrm>
            <a:off x="14997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8AB96A4-4FF8-0138-B049-9C528FF3A3FE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D98B3C7-F0AA-85FB-3CA3-6225155C3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32295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6000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69541F5-65CA-37AD-0B4A-9DD6AA6C5317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193F76-2D43-722A-05C2-D41B65BAC2E7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C9FD1A5-6359-9C0A-8D0E-E6031E00BD07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BBD96AE-2F72-B1A9-A13C-DDF2CC295855}"/>
              </a:ext>
            </a:extLst>
          </p:cNvPr>
          <p:cNvCxnSpPr>
            <a:cxnSpLocks/>
          </p:cNvCxnSpPr>
          <p:nvPr/>
        </p:nvCxnSpPr>
        <p:spPr>
          <a:xfrm>
            <a:off x="3766157" y="305599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82B32D-8A84-52B1-ABD8-B9F5032D6EF2}"/>
              </a:ext>
            </a:extLst>
          </p:cNvPr>
          <p:cNvSpPr txBox="1"/>
          <p:nvPr/>
        </p:nvSpPr>
        <p:spPr>
          <a:xfrm>
            <a:off x="3374916" y="253277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FC0AD6-EF14-4043-A023-83E7732F13A9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3484B-094A-4CEB-C18D-0E28ADD40AFC}"/>
              </a:ext>
            </a:extLst>
          </p:cNvPr>
          <p:cNvSpPr txBox="1"/>
          <p:nvPr/>
        </p:nvSpPr>
        <p:spPr>
          <a:xfrm>
            <a:off x="262021" y="71047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이번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구간이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(2~3) / (4~4)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나누어 지게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 ~ 3)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구간부터 탐색해보자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22377D-8AAA-02D9-CB75-F1695FB6B43D}"/>
              </a:ext>
            </a:extLst>
          </p:cNvPr>
          <p:cNvCxnSpPr>
            <a:cxnSpLocks/>
          </p:cNvCxnSpPr>
          <p:nvPr/>
        </p:nvCxnSpPr>
        <p:spPr>
          <a:xfrm>
            <a:off x="2834046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43EDEB-61DA-C8AC-B6D9-631D0D75A043}"/>
              </a:ext>
            </a:extLst>
          </p:cNvPr>
          <p:cNvSpPr txBox="1"/>
          <p:nvPr/>
        </p:nvSpPr>
        <p:spPr>
          <a:xfrm>
            <a:off x="2449088" y="256503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69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82A9E-5574-BF17-650D-DB845115A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F982965-2189-7AA3-7C3E-BD3D818C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B73E64E-E899-426C-41AA-A0356983DE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37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2D1275-6E5D-044B-2319-E4AAE5D70327}"/>
              </a:ext>
            </a:extLst>
          </p:cNvPr>
          <p:cNvCxnSpPr>
            <a:cxnSpLocks/>
          </p:cNvCxnSpPr>
          <p:nvPr/>
        </p:nvCxnSpPr>
        <p:spPr>
          <a:xfrm>
            <a:off x="18398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9CF7C6-28F6-A2D2-B050-74C4ABC5B718}"/>
              </a:ext>
            </a:extLst>
          </p:cNvPr>
          <p:cNvSpPr txBox="1"/>
          <p:nvPr/>
        </p:nvSpPr>
        <p:spPr>
          <a:xfrm>
            <a:off x="14997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B30B263-5F07-CC97-1194-9C1F1EFAA269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F52796F-88B4-4115-7298-05E9E9568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40743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6000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086A273-D7D5-69BE-0B27-58F2D125510A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9A04AB-A223-D7CE-A794-8C51B8B591FB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42BB89A-2B36-EFE8-A815-D37CA058D999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18B0F19-2938-69BB-03B7-FBD6DE2AD873}"/>
              </a:ext>
            </a:extLst>
          </p:cNvPr>
          <p:cNvCxnSpPr>
            <a:cxnSpLocks/>
          </p:cNvCxnSpPr>
          <p:nvPr/>
        </p:nvCxnSpPr>
        <p:spPr>
          <a:xfrm>
            <a:off x="2868938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00DFD7-0993-5424-C986-7CA10A2204BA}"/>
              </a:ext>
            </a:extLst>
          </p:cNvPr>
          <p:cNvSpPr txBox="1"/>
          <p:nvPr/>
        </p:nvSpPr>
        <p:spPr>
          <a:xfrm>
            <a:off x="2477697" y="256842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DE303B9-0DD5-F8BF-1A51-B121AAE1DDA7}"/>
              </a:ext>
            </a:extLst>
          </p:cNvPr>
          <p:cNvSpPr/>
          <p:nvPr/>
        </p:nvSpPr>
        <p:spPr>
          <a:xfrm>
            <a:off x="12566445" y="4157811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2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29EB8-F440-7E89-FCAE-C9CD173A2883}"/>
              </a:ext>
            </a:extLst>
          </p:cNvPr>
          <p:cNvSpPr txBox="1"/>
          <p:nvPr/>
        </p:nvSpPr>
        <p:spPr>
          <a:xfrm>
            <a:off x="137263" y="6082525"/>
            <a:ext cx="1751797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차원이 방문이 되지 않았으므로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행렬이 딱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!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아까 상황에도 보았듯이 바로 계산을 해버리면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실제 코드에선 분할되게 계산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할것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[2][3]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[2][3],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(2,2)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(3,3) + 35 * 15 * 5)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r>
              <a:rPr lang="en-US" altLang="ko-KR" sz="3200" b="1" dirty="0">
                <a:solidFill>
                  <a:srgbClr val="FF0000"/>
                </a:solidFill>
              </a:rPr>
              <a:t>2625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갱신된다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값을 반환해준다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17491D51-76DE-BA6A-F13F-49BABBC145FE}"/>
              </a:ext>
            </a:extLst>
          </p:cNvPr>
          <p:cNvSpPr/>
          <p:nvPr/>
        </p:nvSpPr>
        <p:spPr>
          <a:xfrm rot="12737227">
            <a:off x="11964795" y="2313577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810BD-7DCB-1351-A4AD-DDEE838758BD}"/>
              </a:ext>
            </a:extLst>
          </p:cNvPr>
          <p:cNvSpPr txBox="1"/>
          <p:nvPr/>
        </p:nvSpPr>
        <p:spPr>
          <a:xfrm>
            <a:off x="10512928" y="2378248"/>
            <a:ext cx="429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2625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5957D-6C61-B594-88FD-FE628814B50E}"/>
              </a:ext>
            </a:extLst>
          </p:cNvPr>
          <p:cNvSpPr txBox="1"/>
          <p:nvPr/>
        </p:nvSpPr>
        <p:spPr>
          <a:xfrm>
            <a:off x="10735976" y="3834408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4497CF-B446-E591-D352-6815E3F0F377}"/>
              </a:ext>
            </a:extLst>
          </p:cNvPr>
          <p:cNvSpPr txBox="1"/>
          <p:nvPr/>
        </p:nvSpPr>
        <p:spPr>
          <a:xfrm>
            <a:off x="1487097" y="220928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421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C7675-380B-4468-B7FC-B29D9845F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33222A5-58AD-EA0F-1597-FD5555E25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6E357D3-BEB4-E23A-237F-77CF21A319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38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D528744-6162-B64C-474F-2CE8BE0375D2}"/>
              </a:ext>
            </a:extLst>
          </p:cNvPr>
          <p:cNvCxnSpPr>
            <a:cxnSpLocks/>
          </p:cNvCxnSpPr>
          <p:nvPr/>
        </p:nvCxnSpPr>
        <p:spPr>
          <a:xfrm>
            <a:off x="18398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48656B-035E-1F7F-9796-5569380FAE3B}"/>
              </a:ext>
            </a:extLst>
          </p:cNvPr>
          <p:cNvSpPr txBox="1"/>
          <p:nvPr/>
        </p:nvSpPr>
        <p:spPr>
          <a:xfrm>
            <a:off x="14997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1D7C406-181F-B552-89E5-A431F7A38937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8B828B0-967D-C6F1-9FCC-8FC024CA4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502998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0175EDB-125F-20F4-8939-82E9B4E0737A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5B6A2-82F1-686E-DF37-32994ACFFA31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555668-BDAB-3F4F-B0AE-61ABE8C457D8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2BA399D-4693-99D5-BC5B-66E929F73F29}"/>
              </a:ext>
            </a:extLst>
          </p:cNvPr>
          <p:cNvCxnSpPr>
            <a:cxnSpLocks/>
          </p:cNvCxnSpPr>
          <p:nvPr/>
        </p:nvCxnSpPr>
        <p:spPr>
          <a:xfrm>
            <a:off x="3783338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059A85-87E0-AFA1-611D-AB5A2930585E}"/>
              </a:ext>
            </a:extLst>
          </p:cNvPr>
          <p:cNvSpPr txBox="1"/>
          <p:nvPr/>
        </p:nvSpPr>
        <p:spPr>
          <a:xfrm>
            <a:off x="3392097" y="256842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9BE0DD-51C3-F437-C2CB-0CF1EA41D6E6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3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518730-86D1-C4B2-CB45-C3794119D6E8}"/>
              </a:ext>
            </a:extLst>
          </p:cNvPr>
          <p:cNvSpPr txBox="1"/>
          <p:nvPr/>
        </p:nvSpPr>
        <p:spPr>
          <a:xfrm>
            <a:off x="262021" y="7104711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 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 구간에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구간의 계산은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스킵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하겠다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행렬 단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한개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계산은 아래와 같이 이루어진다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[2][4]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[2][4],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(2,3)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(4,4) + 35 * 5 * 10) -&gt; min(6000,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2625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+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1750)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 식에 의해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4375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라는 더 작은 값으로 갱신된다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690C94-6D2C-A29B-90E7-6256AD9B811F}"/>
              </a:ext>
            </a:extLst>
          </p:cNvPr>
          <p:cNvCxnSpPr>
            <a:cxnSpLocks/>
          </p:cNvCxnSpPr>
          <p:nvPr/>
        </p:nvCxnSpPr>
        <p:spPr>
          <a:xfrm>
            <a:off x="2834046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1AB929-F2BC-5A22-8712-37716D212C28}"/>
              </a:ext>
            </a:extLst>
          </p:cNvPr>
          <p:cNvSpPr txBox="1"/>
          <p:nvPr/>
        </p:nvSpPr>
        <p:spPr>
          <a:xfrm>
            <a:off x="2449088" y="256503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9097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BE09C-02E0-9FB2-CFF5-A6E96FA2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1959A98-DD81-792E-D263-DE5D6AB1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FB4BFEF-9C7A-AB47-E757-D6E5F9105F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39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DF0E74C-1B75-C82E-876A-BBC6FC319F76}"/>
              </a:ext>
            </a:extLst>
          </p:cNvPr>
          <p:cNvCxnSpPr>
            <a:cxnSpLocks/>
          </p:cNvCxnSpPr>
          <p:nvPr/>
        </p:nvCxnSpPr>
        <p:spPr>
          <a:xfrm>
            <a:off x="18398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61B43B0-5C08-F83C-BE6E-C53E274DB69D}"/>
              </a:ext>
            </a:extLst>
          </p:cNvPr>
          <p:cNvSpPr txBox="1"/>
          <p:nvPr/>
        </p:nvSpPr>
        <p:spPr>
          <a:xfrm>
            <a:off x="14997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82FBDAA-6F38-9370-58DE-3CED59F5C3A2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E4937DB-3930-39F4-2934-69C0A52F7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12915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8701DB0-8367-D250-FDBB-5EBB784232D9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076D6B-52CE-EC78-4425-70CC28A975EF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AD414DA-4D2C-E398-26A1-B54D9071886B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DD447B8-FAD2-7476-70D1-52F1CFB5C6E6}"/>
              </a:ext>
            </a:extLst>
          </p:cNvPr>
          <p:cNvCxnSpPr>
            <a:cxnSpLocks/>
          </p:cNvCxnSpPr>
          <p:nvPr/>
        </p:nvCxnSpPr>
        <p:spPr>
          <a:xfrm>
            <a:off x="3783338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45456E-28BA-48FC-FA97-6992719FA8FE}"/>
              </a:ext>
            </a:extLst>
          </p:cNvPr>
          <p:cNvSpPr txBox="1"/>
          <p:nvPr/>
        </p:nvSpPr>
        <p:spPr>
          <a:xfrm>
            <a:off x="3392097" y="256842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CFBBD6-FBD9-72E9-FF7C-6A78EC9A4CE9}"/>
              </a:ext>
            </a:extLst>
          </p:cNvPr>
          <p:cNvSpPr txBox="1"/>
          <p:nvPr/>
        </p:nvSpPr>
        <p:spPr>
          <a:xfrm>
            <a:off x="262021" y="7272911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이로써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때의 모든 분할점을 살펴보았다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최소값은 </a:t>
            </a:r>
            <a:r>
              <a:rPr lang="en-US" altLang="ko-KR" sz="3200" b="1" dirty="0">
                <a:solidFill>
                  <a:srgbClr val="FF0000"/>
                </a:solidFill>
              </a:rPr>
              <a:t>4375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이제 이 값을 반환해준다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337C1E83-4D49-A878-103A-DD583559BABC}"/>
              </a:ext>
            </a:extLst>
          </p:cNvPr>
          <p:cNvSpPr/>
          <p:nvPr/>
        </p:nvSpPr>
        <p:spPr>
          <a:xfrm rot="12737227">
            <a:off x="12057630" y="2929528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CCF36-0B42-DC29-BE3C-E7E2F6962C8D}"/>
              </a:ext>
            </a:extLst>
          </p:cNvPr>
          <p:cNvSpPr txBox="1"/>
          <p:nvPr/>
        </p:nvSpPr>
        <p:spPr>
          <a:xfrm>
            <a:off x="10605763" y="2994199"/>
            <a:ext cx="4290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4375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EEAA47-BA4F-1197-40FC-1444D91938CB}"/>
              </a:ext>
            </a:extLst>
          </p:cNvPr>
          <p:cNvSpPr txBox="1"/>
          <p:nvPr/>
        </p:nvSpPr>
        <p:spPr>
          <a:xfrm>
            <a:off x="10828811" y="4450359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18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0384-5C19-53DB-563A-08F50F01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6B2FAFA2-7FB3-3786-251D-D7F3E786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14B78A2F-71CA-C29D-796D-5507E4928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30FB2-0124-ED88-197B-935AC7232C92}"/>
              </a:ext>
            </a:extLst>
          </p:cNvPr>
          <p:cNvSpPr txBox="1"/>
          <p:nvPr/>
        </p:nvSpPr>
        <p:spPr>
          <a:xfrm>
            <a:off x="9311342" y="2481160"/>
            <a:ext cx="83439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정말 많이 알려진 문제인 </a:t>
            </a:r>
            <a:r>
              <a:rPr lang="en-US" altLang="ko-KR" sz="2400" b="1" dirty="0">
                <a:solidFill>
                  <a:srgbClr val="0070C0"/>
                </a:solidFill>
              </a:rPr>
              <a:t>LCS </a:t>
            </a:r>
            <a:r>
              <a:rPr lang="ko-KR" altLang="en-US" sz="2400" b="1" dirty="0">
                <a:solidFill>
                  <a:srgbClr val="0070C0"/>
                </a:solidFill>
              </a:rPr>
              <a:t>문제이다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en-US" altLang="ko-KR" sz="2400" b="1" dirty="0">
                <a:solidFill>
                  <a:srgbClr val="0070C0"/>
                </a:solidFill>
              </a:rPr>
              <a:t>LCS</a:t>
            </a:r>
            <a:r>
              <a:rPr lang="ko-KR" altLang="en-US" sz="2400" b="1" dirty="0">
                <a:solidFill>
                  <a:srgbClr val="0070C0"/>
                </a:solidFill>
              </a:rPr>
              <a:t>의 핵심은 두 문자열에서 순서는 유지하면서 삭제만 가능한 방식으로 만들 수 있는 가장 긴 공통 부분 수열을 찾는 것이다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 문제를 </a:t>
            </a:r>
            <a:r>
              <a:rPr lang="ko-KR" altLang="en-US" sz="2400" b="1" dirty="0" err="1">
                <a:solidFill>
                  <a:srgbClr val="0070C0"/>
                </a:solidFill>
              </a:rPr>
              <a:t>바텀업으로도</a:t>
            </a:r>
            <a:r>
              <a:rPr lang="ko-KR" altLang="en-US" sz="2400" b="1" dirty="0">
                <a:solidFill>
                  <a:srgbClr val="0070C0"/>
                </a:solidFill>
              </a:rPr>
              <a:t> 당연히 풀 수 있다</a:t>
            </a:r>
            <a:r>
              <a:rPr lang="en-US" altLang="ko-KR" sz="2400" b="1" dirty="0">
                <a:solidFill>
                  <a:srgbClr val="0070C0"/>
                </a:solidFill>
              </a:rPr>
              <a:t>!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그러나 </a:t>
            </a:r>
            <a:r>
              <a:rPr lang="ko-KR" altLang="en-US" sz="2400" b="1" dirty="0" err="1">
                <a:solidFill>
                  <a:srgbClr val="0070C0"/>
                </a:solidFill>
              </a:rPr>
              <a:t>탑다운</a:t>
            </a:r>
            <a:r>
              <a:rPr lang="ko-KR" altLang="en-US" sz="2400" b="1" dirty="0">
                <a:solidFill>
                  <a:srgbClr val="0070C0"/>
                </a:solidFill>
              </a:rPr>
              <a:t> 방식이 더 쉽다고 볼 수 있는데</a:t>
            </a:r>
            <a:r>
              <a:rPr lang="en-US" altLang="ko-KR" sz="2400" b="1" dirty="0">
                <a:solidFill>
                  <a:srgbClr val="0070C0"/>
                </a:solidFill>
              </a:rPr>
              <a:t>,</a:t>
            </a:r>
            <a:r>
              <a:rPr lang="ko-KR" altLang="en-US" sz="2400" b="1" dirty="0">
                <a:solidFill>
                  <a:srgbClr val="0070C0"/>
                </a:solidFill>
              </a:rPr>
              <a:t>재귀적으로 문제를 분할하면서 필요한 부분만 계산할 수 있기 때문이다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또한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불필요한 상태를 건너뛸 수 있어 </a:t>
            </a:r>
            <a:r>
              <a:rPr lang="ko-KR" altLang="en-US" sz="2400" b="1" dirty="0" err="1">
                <a:solidFill>
                  <a:srgbClr val="0070C0"/>
                </a:solidFill>
              </a:rPr>
              <a:t>바텀업보다</a:t>
            </a:r>
            <a:r>
              <a:rPr lang="ko-KR" altLang="en-US" sz="2400" b="1" dirty="0">
                <a:solidFill>
                  <a:srgbClr val="0070C0"/>
                </a:solidFill>
              </a:rPr>
              <a:t> 직관적이다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F793B-48D9-E2F7-9C83-E6D4ED0A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81" y="2885091"/>
            <a:ext cx="8377459" cy="448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241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638B3-38A5-324F-9CEF-470B18A0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F3D44B7-A1E9-A48F-76DE-44F7D0B4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9C490EA-D87E-E1D8-B293-571A777440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40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DA94EAC-282C-E4CD-EDDD-CA95491663B4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5E8982-AE18-97EA-0FAD-84772F9B8D35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CAF3062-0D5B-1323-4F7B-E342A3D988D3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6DA25BB-F954-1D14-0462-0BD140743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32337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FF0985D-699A-3D9C-0A62-1D6BD2B6CFCF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B945B6-C171-D42C-4A47-B6A2A7EBD279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BAC68A9-34FB-8354-3873-9ADAC421ED66}"/>
              </a:ext>
            </a:extLst>
          </p:cNvPr>
          <p:cNvCxnSpPr>
            <a:cxnSpLocks/>
          </p:cNvCxnSpPr>
          <p:nvPr/>
        </p:nvCxnSpPr>
        <p:spPr>
          <a:xfrm>
            <a:off x="3783338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4043E04-A10D-4415-7D7D-5DAF2D8D1F21}"/>
              </a:ext>
            </a:extLst>
          </p:cNvPr>
          <p:cNvSpPr txBox="1"/>
          <p:nvPr/>
        </p:nvSpPr>
        <p:spPr>
          <a:xfrm>
            <a:off x="3392097" y="256842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0D57F-C163-3BD0-1E9C-1B7D5F1B569F}"/>
              </a:ext>
            </a:extLst>
          </p:cNvPr>
          <p:cNvSpPr txBox="1"/>
          <p:nvPr/>
        </p:nvSpPr>
        <p:spPr>
          <a:xfrm>
            <a:off x="233337" y="6993745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~ 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계산은 아래와 같이 이루어 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[1][4]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[1][4],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(1,1)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(2,4) + 30 * 35 * 10) -&gt; min(INF, 4375 + 10500)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 식에 의해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14875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라는 더 작은 값으로 갱신된다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D6E83-4526-AA21-A74D-EEA91271F1E4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1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6DF64-5F43-FC8E-C34D-D155382BF685}"/>
              </a:ext>
            </a:extLst>
          </p:cNvPr>
          <p:cNvSpPr txBox="1"/>
          <p:nvPr/>
        </p:nvSpPr>
        <p:spPr>
          <a:xfrm>
            <a:off x="585397" y="224326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455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8C148-8523-59D2-0B94-012DFD38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01DC580-6928-6CC2-F026-357C4F5F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83A8936-8ACD-DB90-EF40-4B654F0DC1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41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4DAFD75-2AC7-8A26-1BC3-572B10622657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A73D3F3-9DAD-C1E3-DFBF-9B385E49BC47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FA2BF4E-E154-920C-1306-6CDAE78B6493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50FD6C2-A1E1-4B1A-24A8-E0F07E0F6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170726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00A25DA-9822-F030-F540-10D27D704ED8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DD95E4-884B-EA8D-3A1A-29BA9AA84174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C9E0997-7095-9E0D-25A6-34C586C5E4CB}"/>
              </a:ext>
            </a:extLst>
          </p:cNvPr>
          <p:cNvCxnSpPr>
            <a:cxnSpLocks/>
          </p:cNvCxnSpPr>
          <p:nvPr/>
        </p:nvCxnSpPr>
        <p:spPr>
          <a:xfrm>
            <a:off x="3783338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4C536E-EE65-AC12-2A48-68F8A4B2E933}"/>
              </a:ext>
            </a:extLst>
          </p:cNvPr>
          <p:cNvSpPr txBox="1"/>
          <p:nvPr/>
        </p:nvSpPr>
        <p:spPr>
          <a:xfrm>
            <a:off x="3392097" y="2568427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9D147-1C66-5357-2DF2-C41D8F7DCF3C}"/>
              </a:ext>
            </a:extLst>
          </p:cNvPr>
          <p:cNvSpPr txBox="1"/>
          <p:nvPr/>
        </p:nvSpPr>
        <p:spPr>
          <a:xfrm>
            <a:off x="262021" y="712332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분할 점을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구간이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(1~2) / (3~4)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나누어 지게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 ~ 2)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구간부터 탐색해보자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0BAC4B-FC5B-BDEF-09CC-727D7C1A608D}"/>
              </a:ext>
            </a:extLst>
          </p:cNvPr>
          <p:cNvSpPr txBox="1"/>
          <p:nvPr/>
        </p:nvSpPr>
        <p:spPr>
          <a:xfrm>
            <a:off x="262021" y="6408970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2 </a:t>
            </a: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24877DF9-3E29-FAA9-D7A9-D2980E908671}"/>
              </a:ext>
            </a:extLst>
          </p:cNvPr>
          <p:cNvCxnSpPr>
            <a:cxnSpLocks/>
          </p:cNvCxnSpPr>
          <p:nvPr/>
        </p:nvCxnSpPr>
        <p:spPr>
          <a:xfrm>
            <a:off x="1935555" y="3048942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4E5AE9-C322-7E9A-3EF2-579A81E9693B}"/>
              </a:ext>
            </a:extLst>
          </p:cNvPr>
          <p:cNvSpPr txBox="1"/>
          <p:nvPr/>
        </p:nvSpPr>
        <p:spPr>
          <a:xfrm>
            <a:off x="1550597" y="2522333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375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ED53-82E3-E96C-6B6C-C03835828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422BAB0-8887-1AEC-04D2-E5DD552EB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3A327AF5-B8C7-07F2-2FCC-EFAB91F43F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42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41E2966-D2BA-C60F-2525-41973332E7F4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83BC93-1B55-551F-49F0-C873F8695F64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165C17-DC75-3DAF-D1EE-C554C929A8CB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11F1504-968F-47BF-0681-A98984AE8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047458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E7B8D8E-DE1E-D2CD-069E-4A79BAAE4914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8BB123-DCA2-C1E6-B1BD-44BC667EAE05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722E57-E921-6F23-3ADD-B8C00FE6DB0B}"/>
              </a:ext>
            </a:extLst>
          </p:cNvPr>
          <p:cNvCxnSpPr>
            <a:cxnSpLocks/>
          </p:cNvCxnSpPr>
          <p:nvPr/>
        </p:nvCxnSpPr>
        <p:spPr>
          <a:xfrm>
            <a:off x="1890617" y="3098276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4634DC-CFF3-C30B-3EE4-8E7A4FF703F2}"/>
              </a:ext>
            </a:extLst>
          </p:cNvPr>
          <p:cNvSpPr txBox="1"/>
          <p:nvPr/>
        </p:nvSpPr>
        <p:spPr>
          <a:xfrm>
            <a:off x="1499376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5D36B-C1CA-20EE-D241-F6716584B200}"/>
              </a:ext>
            </a:extLst>
          </p:cNvPr>
          <p:cNvSpPr txBox="1"/>
          <p:nvPr/>
        </p:nvSpPr>
        <p:spPr>
          <a:xfrm>
            <a:off x="262021" y="6503033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차원이 방문이 되지 않았으므로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구간엔 행렬이 단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min(INF, 30 * 35 * 15)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의해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15750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값이 선택된다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값을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return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901AB4-2DEA-BB10-E47D-03EA80CEDF3D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id="{6BC4BA95-5830-E058-4A20-FC6A15B4809D}"/>
              </a:ext>
            </a:extLst>
          </p:cNvPr>
          <p:cNvSpPr/>
          <p:nvPr/>
        </p:nvSpPr>
        <p:spPr>
          <a:xfrm rot="12737227">
            <a:off x="12057630" y="2929528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1CE1C7-C9DB-99E6-9A4D-4F31582B92E1}"/>
              </a:ext>
            </a:extLst>
          </p:cNvPr>
          <p:cNvSpPr txBox="1"/>
          <p:nvPr/>
        </p:nvSpPr>
        <p:spPr>
          <a:xfrm>
            <a:off x="10605762" y="2994199"/>
            <a:ext cx="467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15750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5F857-95ED-860F-6AC2-DFDB3DC0A030}"/>
              </a:ext>
            </a:extLst>
          </p:cNvPr>
          <p:cNvSpPr txBox="1"/>
          <p:nvPr/>
        </p:nvSpPr>
        <p:spPr>
          <a:xfrm>
            <a:off x="10828811" y="4450359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5591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EFBE8-2838-50EC-BECA-BD263C15C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AB6EEC3-DB57-69CE-577D-784F92882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0994FAA4-A50A-6FE7-3932-547E40213E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43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2F68AE6-780C-F75D-8B5A-89A370432971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714C55D-9267-E7BF-90B8-F535B9411B33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07DB728-72CB-54B0-5796-BA757B60EF82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C9A5D39-6858-35FB-9292-A5B5A1B4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113609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D3A9B55-7412-1594-4770-C566E560E83A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000EAA-05B1-0258-0EFB-203CA976735D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5462D6-8B8A-4F9C-AF6A-78A88A01C842}"/>
              </a:ext>
            </a:extLst>
          </p:cNvPr>
          <p:cNvCxnSpPr>
            <a:cxnSpLocks/>
          </p:cNvCxnSpPr>
          <p:nvPr/>
        </p:nvCxnSpPr>
        <p:spPr>
          <a:xfrm>
            <a:off x="3791989" y="3088258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799887-6384-BE04-130A-5EE74205286F}"/>
              </a:ext>
            </a:extLst>
          </p:cNvPr>
          <p:cNvSpPr txBox="1"/>
          <p:nvPr/>
        </p:nvSpPr>
        <p:spPr>
          <a:xfrm>
            <a:off x="3400748" y="256503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821132-847B-9DDB-2072-920218E1C8B6}"/>
              </a:ext>
            </a:extLst>
          </p:cNvPr>
          <p:cNvSpPr txBox="1"/>
          <p:nvPr/>
        </p:nvSpPr>
        <p:spPr>
          <a:xfrm>
            <a:off x="262021" y="618242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2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88B0F6-AC57-F178-CB36-31C85BDA40FC}"/>
              </a:ext>
            </a:extLst>
          </p:cNvPr>
          <p:cNvSpPr txBox="1"/>
          <p:nvPr/>
        </p:nvSpPr>
        <p:spPr>
          <a:xfrm>
            <a:off x="262021" y="6878166"/>
            <a:ext cx="1783729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~ 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왼쪽 구간인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(1~2)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15750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얻을 수 있었다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오른쪽 구간인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(3~4)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이미 계산 되어있다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(750)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계산은 아래와 같이 이루어 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[1][4]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[1][4],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(1,2)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(3,4) + 30 * 15 * 10) -&gt; min(14875, 15750 + 750 + 4500)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 식에 의해 더 작은 값인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14875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선택된다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67AF1A7-F303-410D-85BB-62680A1CF937}"/>
              </a:ext>
            </a:extLst>
          </p:cNvPr>
          <p:cNvCxnSpPr>
            <a:cxnSpLocks/>
          </p:cNvCxnSpPr>
          <p:nvPr/>
        </p:nvCxnSpPr>
        <p:spPr>
          <a:xfrm>
            <a:off x="1935555" y="3048942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08CB42-5201-483A-C167-7F6C2AD547B4}"/>
              </a:ext>
            </a:extLst>
          </p:cNvPr>
          <p:cNvSpPr txBox="1"/>
          <p:nvPr/>
        </p:nvSpPr>
        <p:spPr>
          <a:xfrm>
            <a:off x="1550597" y="2522333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7468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41DF4-EDE3-AACE-6F00-CBF0C3BC5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40472D65-F270-1146-1D05-BD268C75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B1E004F7-59A2-110B-0D18-0C0CD743FB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44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5FE8FB-8AD0-C99B-2568-E812AB5352E5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DD7DCC-2C06-1B76-3A98-578699AA0DBD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2FFA775-664F-CA9B-D11D-F8CCA9878322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BA70FB-C7FB-43A7-028C-2BEFD95A54CC}"/>
              </a:ext>
            </a:extLst>
          </p:cNvPr>
          <p:cNvGraphicFramePr>
            <a:graphicFrameLocks noGrp="1"/>
          </p:cNvGraphicFramePr>
          <p:nvPr/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00A7A9-64DB-42E0-DC2B-9B817FB24D8D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8E056-5FB4-FD9A-6EDC-B63BB9032ECF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835217-5E22-5CC6-EE84-B3413D912C92}"/>
              </a:ext>
            </a:extLst>
          </p:cNvPr>
          <p:cNvCxnSpPr>
            <a:cxnSpLocks/>
          </p:cNvCxnSpPr>
          <p:nvPr/>
        </p:nvCxnSpPr>
        <p:spPr>
          <a:xfrm>
            <a:off x="3791989" y="3088258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53EE02-F7F8-E2C8-462C-F65ED30AB900}"/>
              </a:ext>
            </a:extLst>
          </p:cNvPr>
          <p:cNvSpPr txBox="1"/>
          <p:nvPr/>
        </p:nvSpPr>
        <p:spPr>
          <a:xfrm>
            <a:off x="3400748" y="256503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488EC2-0A48-238C-409F-D06F97024C3C}"/>
              </a:ext>
            </a:extLst>
          </p:cNvPr>
          <p:cNvSpPr txBox="1"/>
          <p:nvPr/>
        </p:nvSpPr>
        <p:spPr>
          <a:xfrm>
            <a:off x="262021" y="618242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3 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1B27A48-7679-CB6E-1CA5-7D72BCFA66B7}"/>
              </a:ext>
            </a:extLst>
          </p:cNvPr>
          <p:cNvCxnSpPr>
            <a:cxnSpLocks/>
          </p:cNvCxnSpPr>
          <p:nvPr/>
        </p:nvCxnSpPr>
        <p:spPr>
          <a:xfrm>
            <a:off x="2820506" y="305914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F35E93-8AC1-C9EC-B604-2CE8A5A6E5C4}"/>
              </a:ext>
            </a:extLst>
          </p:cNvPr>
          <p:cNvSpPr txBox="1"/>
          <p:nvPr/>
        </p:nvSpPr>
        <p:spPr>
          <a:xfrm>
            <a:off x="2435548" y="2532531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C59D9-6F9D-C85A-3A6B-42925EC688CE}"/>
              </a:ext>
            </a:extLst>
          </p:cNvPr>
          <p:cNvSpPr txBox="1"/>
          <p:nvPr/>
        </p:nvSpPr>
        <p:spPr>
          <a:xfrm>
            <a:off x="262021" y="712332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분할 점을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즉 구간이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(1~3) / (4~4)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나누어 지게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 ~ 3)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구간부터 탐색해보자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7988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F1B4-9B4F-C114-17C8-2AD958F7B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301F36E-0255-8597-04A9-B1409B99E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93CF1FD-6DCD-A9A3-BD82-3FC5C4FC6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45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D417DE9-04D3-4F5D-26C9-0F08D63D6462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44C5A3F-7872-4ADF-B538-6304242921E6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0C85C4-E7A4-FE35-D785-8B24E21E18F0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7E8D8F-F022-4A86-7244-C348E8B7C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723426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INF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C188070-B361-50EC-5A0C-2BDE21B59BED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E2AB63-5E53-E751-5059-91C63F837853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AC002C6-374C-29EB-53B4-8A2C96BD6580}"/>
              </a:ext>
            </a:extLst>
          </p:cNvPr>
          <p:cNvCxnSpPr>
            <a:cxnSpLocks/>
          </p:cNvCxnSpPr>
          <p:nvPr/>
        </p:nvCxnSpPr>
        <p:spPr>
          <a:xfrm>
            <a:off x="2848561" y="3111612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F6E743-6B48-D1D4-8511-567316FF7E66}"/>
              </a:ext>
            </a:extLst>
          </p:cNvPr>
          <p:cNvSpPr txBox="1"/>
          <p:nvPr/>
        </p:nvSpPr>
        <p:spPr>
          <a:xfrm>
            <a:off x="2457320" y="258839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D3A78-F0BE-5820-FBDA-83A60FC90AB0}"/>
              </a:ext>
            </a:extLst>
          </p:cNvPr>
          <p:cNvSpPr txBox="1"/>
          <p:nvPr/>
        </p:nvSpPr>
        <p:spPr>
          <a:xfrm>
            <a:off x="262021" y="712332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차원이 방문이 되지 않았으므로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INF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구간에 행렬이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개 이상 있으므로 분할을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ABAD95-84AE-A917-640F-CEF98DDF6FE5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69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CD265-BCD2-A40C-A542-AD6AF684F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F9DEE29-F3EC-D412-A94B-35F4A222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C093CA4-A34D-719F-5F53-60C306A552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46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7046ABA-2370-3825-3ADF-7703CAF82395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D3F37A-E4AE-60F1-03D8-3E79BDBFAE23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B57B250-04E3-BB30-B44B-E5398786831B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4FFD4E0-77CB-C537-C13A-A7A5C82AE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393152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7875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E6CCBD9-589A-7CC7-7482-168EE25A0182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1DE56-B00A-F433-6616-7C13CD855915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A97EA9-FA06-2BE6-C1EC-2839E0BDDD86}"/>
              </a:ext>
            </a:extLst>
          </p:cNvPr>
          <p:cNvCxnSpPr>
            <a:cxnSpLocks/>
          </p:cNvCxnSpPr>
          <p:nvPr/>
        </p:nvCxnSpPr>
        <p:spPr>
          <a:xfrm>
            <a:off x="2848561" y="3111612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0B2FF5-D54D-572D-59F6-1BD44F7D1840}"/>
              </a:ext>
            </a:extLst>
          </p:cNvPr>
          <p:cNvSpPr txBox="1"/>
          <p:nvPr/>
        </p:nvSpPr>
        <p:spPr>
          <a:xfrm>
            <a:off x="2457320" y="258839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5C3DC-4FB6-E927-67CA-177720F59FDC}"/>
              </a:ext>
            </a:extLst>
          </p:cNvPr>
          <p:cNvSpPr txBox="1"/>
          <p:nvPr/>
        </p:nvSpPr>
        <p:spPr>
          <a:xfrm>
            <a:off x="262021" y="6878166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(1~1) / (2~3)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나누어지게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이미 두 값이 구해져 있으므로 계산은 아래와 같이 이루어 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[1][3]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[1][3],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(1,1)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(2,3) + 30 * 35 * 5) -&gt; min(INF, 2625 + 5250)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 식에 의해 더 작은 값인 </a:t>
            </a:r>
            <a:r>
              <a:rPr lang="en-US" altLang="ko-KR" sz="3200" b="1" dirty="0">
                <a:solidFill>
                  <a:srgbClr val="FF0000"/>
                </a:solidFill>
              </a:rPr>
              <a:t>7875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선택되게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7F80D9D-016D-9D72-79C9-77C925A47D07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D3AA30-BC5F-A412-34A9-9EB58542B114}"/>
              </a:ext>
            </a:extLst>
          </p:cNvPr>
          <p:cNvSpPr txBox="1"/>
          <p:nvPr/>
        </p:nvSpPr>
        <p:spPr>
          <a:xfrm>
            <a:off x="262021" y="618242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29A668-8527-DB54-957C-1067EC7F65A5}"/>
              </a:ext>
            </a:extLst>
          </p:cNvPr>
          <p:cNvSpPr txBox="1"/>
          <p:nvPr/>
        </p:nvSpPr>
        <p:spPr>
          <a:xfrm>
            <a:off x="585397" y="2202480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45571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E6C2F-1DFF-38D5-E9FD-EAEDAD596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D2784B73-A66E-EFA4-6C8B-B7BBB3EA5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54F68932-EE41-BB04-6A5E-388693F65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47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6BE5DDA-F1D3-7D89-B630-AC24C8AC80FA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A1CD9C-C02A-50C8-2327-48EB4312D607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02B4635-12D7-DDC7-049D-6E808363DE2D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A3C7299-8BA0-D469-5692-6257C519A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328848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CAB5ECC-F9E5-524A-274B-340B589AEC03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8254C0-B057-75B4-5E39-319D54BC319D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B298024-6A18-10FF-004B-A016F7E8D19F}"/>
              </a:ext>
            </a:extLst>
          </p:cNvPr>
          <p:cNvCxnSpPr>
            <a:cxnSpLocks/>
          </p:cNvCxnSpPr>
          <p:nvPr/>
        </p:nvCxnSpPr>
        <p:spPr>
          <a:xfrm>
            <a:off x="2848561" y="3111612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9C8B676-8E62-457D-71EF-8BC21CA20DBB}"/>
              </a:ext>
            </a:extLst>
          </p:cNvPr>
          <p:cNvSpPr txBox="1"/>
          <p:nvPr/>
        </p:nvSpPr>
        <p:spPr>
          <a:xfrm>
            <a:off x="2457320" y="258839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120A3D-0B4A-665E-5572-8CAEC1CFA6DF}"/>
              </a:ext>
            </a:extLst>
          </p:cNvPr>
          <p:cNvSpPr txBox="1"/>
          <p:nvPr/>
        </p:nvSpPr>
        <p:spPr>
          <a:xfrm>
            <a:off x="262021" y="6878166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다음 분할점을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분할점은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구간이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(1~2) / (3~3)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나누어지게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이미 두 값이 구해져 있으므로 계산은 아래와 같이 이루어 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[1][3]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[1][3],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(1,2)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(3,3) + 30 * 15 * 5) -&gt; min(7875, 15750 + 2250)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 식에 의해 더 작은 값인 </a:t>
            </a:r>
            <a:r>
              <a:rPr lang="en-US" altLang="ko-KR" sz="3200" b="1" dirty="0">
                <a:solidFill>
                  <a:srgbClr val="FF0000"/>
                </a:solidFill>
              </a:rPr>
              <a:t>7875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선택되게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8C6484-1A70-C1AF-52B6-0E9624F4311F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FC9E0-D969-4507-D3E5-74E4478380EA}"/>
              </a:ext>
            </a:extLst>
          </p:cNvPr>
          <p:cNvSpPr txBox="1"/>
          <p:nvPr/>
        </p:nvSpPr>
        <p:spPr>
          <a:xfrm>
            <a:off x="262021" y="6182425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2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A6487C6-CBE4-B640-77F4-E9F74AA4F6FE}"/>
              </a:ext>
            </a:extLst>
          </p:cNvPr>
          <p:cNvCxnSpPr>
            <a:cxnSpLocks/>
          </p:cNvCxnSpPr>
          <p:nvPr/>
        </p:nvCxnSpPr>
        <p:spPr>
          <a:xfrm>
            <a:off x="1906317" y="3101665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C7CB84-F5B8-0178-7A74-0BDDA2CB2BDC}"/>
              </a:ext>
            </a:extLst>
          </p:cNvPr>
          <p:cNvSpPr txBox="1"/>
          <p:nvPr/>
        </p:nvSpPr>
        <p:spPr>
          <a:xfrm>
            <a:off x="1521359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837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FA2B-E95C-64A8-CEFA-8AB7BB522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58F06E35-E355-5FBE-E106-C1D160121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711353AC-5831-14BE-3501-0B942A044C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48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C9803F6-52F4-14E6-7339-3A20F56250B8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32EDE2F-2487-852C-6FA0-C72824ED7CF8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F5B95931-F5C3-3E14-A10A-C2EC291BDB68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D6567CF-B49E-B196-CBF9-1F18E2EA70CE}"/>
              </a:ext>
            </a:extLst>
          </p:cNvPr>
          <p:cNvGraphicFramePr>
            <a:graphicFrameLocks noGrp="1"/>
          </p:cNvGraphicFramePr>
          <p:nvPr/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14875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4A239FF-E8D0-9642-0895-6DDAD06CD3BE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588DB7-6614-5AE8-2037-ED8F52624878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B0E7C8-D019-1930-C24C-E11FD7371B8D}"/>
              </a:ext>
            </a:extLst>
          </p:cNvPr>
          <p:cNvCxnSpPr>
            <a:cxnSpLocks/>
          </p:cNvCxnSpPr>
          <p:nvPr/>
        </p:nvCxnSpPr>
        <p:spPr>
          <a:xfrm>
            <a:off x="2848561" y="3111612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C3EB68F-1F3F-2B60-0129-32FD2B733978}"/>
              </a:ext>
            </a:extLst>
          </p:cNvPr>
          <p:cNvSpPr txBox="1"/>
          <p:nvPr/>
        </p:nvSpPr>
        <p:spPr>
          <a:xfrm>
            <a:off x="2457320" y="258839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82655-9937-1B98-BCDB-D92F74F5FF7F}"/>
              </a:ext>
            </a:extLst>
          </p:cNvPr>
          <p:cNvSpPr txBox="1"/>
          <p:nvPr/>
        </p:nvSpPr>
        <p:spPr>
          <a:xfrm>
            <a:off x="262021" y="6878166"/>
            <a:ext cx="175179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이고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때의 모든 분할점을 살펴 보았다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최종적으로 얻을 수 있는 최소값은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7875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값을 반환하자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93EEEF-1354-1CB4-D1F0-541440C09ACB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kumimoji="1"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1 / right : 4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:a16="http://schemas.microsoft.com/office/drawing/2014/main" id="{A86CDF75-1C62-3E1E-1E10-4CE0062B5702}"/>
              </a:ext>
            </a:extLst>
          </p:cNvPr>
          <p:cNvSpPr/>
          <p:nvPr/>
        </p:nvSpPr>
        <p:spPr>
          <a:xfrm rot="12737227">
            <a:off x="12057630" y="2929528"/>
            <a:ext cx="2093235" cy="2516831"/>
          </a:xfrm>
          <a:prstGeom prst="arc">
            <a:avLst>
              <a:gd name="adj1" fmla="val 16200000"/>
              <a:gd name="adj2" fmla="val 169787"/>
            </a:avLst>
          </a:prstGeom>
          <a:ln w="50800">
            <a:solidFill>
              <a:schemeClr val="bg2">
                <a:lumMod val="1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7BAF4-914F-0E83-48C8-1263798BDB54}"/>
              </a:ext>
            </a:extLst>
          </p:cNvPr>
          <p:cNvSpPr txBox="1"/>
          <p:nvPr/>
        </p:nvSpPr>
        <p:spPr>
          <a:xfrm>
            <a:off x="10605762" y="2994199"/>
            <a:ext cx="4671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현재 상태 공간의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반환값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: 7875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0AAD87-46E4-E210-3AE1-E519EC6F52BE}"/>
              </a:ext>
            </a:extLst>
          </p:cNvPr>
          <p:cNvSpPr txBox="1"/>
          <p:nvPr/>
        </p:nvSpPr>
        <p:spPr>
          <a:xfrm>
            <a:off x="10828811" y="4450359"/>
            <a:ext cx="1201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return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141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21552-C953-BA34-DED3-DEFBE242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1E5352FA-5FC2-F831-7918-3AB4D44E3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297DD9C2-CB72-A184-D4E9-C0D1F1018A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49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54752A0-E7CF-A811-F468-35D96A26A935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11B7C4F-92BE-4A37-2720-900274B3933F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09CF925-3A25-CDD6-86CE-35AFA0B6407B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96E3688-58CF-5855-8E78-B1691CEB8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476599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9375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4D48312-D0D2-C442-B29F-880FA674E251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5839C-6BAC-CB80-5DE2-4F38A3E2B4FA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DBFA51-9051-7B85-08CD-628B3BC1D4B3}"/>
              </a:ext>
            </a:extLst>
          </p:cNvPr>
          <p:cNvSpPr txBox="1"/>
          <p:nvPr/>
        </p:nvSpPr>
        <p:spPr>
          <a:xfrm>
            <a:off x="262021" y="5790539"/>
            <a:ext cx="286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0070C0"/>
                </a:solidFill>
              </a:rPr>
              <a:t>mid : 3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DF547-07B3-8F32-A903-6987F6AEC8A6}"/>
              </a:ext>
            </a:extLst>
          </p:cNvPr>
          <p:cNvSpPr txBox="1"/>
          <p:nvPr/>
        </p:nvSpPr>
        <p:spPr>
          <a:xfrm>
            <a:off x="262021" y="6731440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다시 구간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~ 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돌아왔다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오른쪽 구간인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(4,4)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계산하지 않는다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.(0)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계산은 아래와 같이 이루어 진다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[1][4] = min(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[1][4],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(1,3) +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dfs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(4,4) + 30 * 5 * 10) -&gt; min(14875, 7875 + 1500)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위 식에 의해 더 작은 값인 </a:t>
            </a:r>
            <a:r>
              <a:rPr lang="en-US" altLang="ko-KR" sz="3200" b="1" dirty="0">
                <a:solidFill>
                  <a:srgbClr val="FF0000"/>
                </a:solidFill>
              </a:rPr>
              <a:t>9375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선택되게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AD9F3D7-43F3-48DB-739F-D63B1DE1149A}"/>
              </a:ext>
            </a:extLst>
          </p:cNvPr>
          <p:cNvCxnSpPr>
            <a:cxnSpLocks/>
          </p:cNvCxnSpPr>
          <p:nvPr/>
        </p:nvCxnSpPr>
        <p:spPr>
          <a:xfrm>
            <a:off x="3791989" y="3088258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0B9BA1-68E7-98E6-BA4D-BA502775C5CE}"/>
              </a:ext>
            </a:extLst>
          </p:cNvPr>
          <p:cNvSpPr txBox="1"/>
          <p:nvPr/>
        </p:nvSpPr>
        <p:spPr>
          <a:xfrm>
            <a:off x="3400748" y="256503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AAB8A5B-58BF-CC7E-EBA4-481B111E625A}"/>
              </a:ext>
            </a:extLst>
          </p:cNvPr>
          <p:cNvCxnSpPr>
            <a:cxnSpLocks/>
          </p:cNvCxnSpPr>
          <p:nvPr/>
        </p:nvCxnSpPr>
        <p:spPr>
          <a:xfrm>
            <a:off x="2820506" y="3059140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1F1EF5-EDDC-2CC6-792F-EDC6D3B44141}"/>
              </a:ext>
            </a:extLst>
          </p:cNvPr>
          <p:cNvSpPr txBox="1"/>
          <p:nvPr/>
        </p:nvSpPr>
        <p:spPr>
          <a:xfrm>
            <a:off x="2435548" y="2532531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0070C0"/>
                </a:solidFill>
              </a:rPr>
              <a:t>mid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13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7FA29-FE7A-15A8-89B8-E2DDC01CD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35B6130-6028-0FDE-DE28-E999CC1D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464565B-315B-56C0-CC86-154311598B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AF9943-9F01-F788-1235-1A8A534A8BFA}"/>
              </a:ext>
            </a:extLst>
          </p:cNvPr>
          <p:cNvSpPr txBox="1"/>
          <p:nvPr/>
        </p:nvSpPr>
        <p:spPr>
          <a:xfrm>
            <a:off x="262021" y="6574967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탑다운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쓰기전에 전제 조건이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프로그래머가 재귀를 쓸 줄 알아야 한다는 것이다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재귀에 대한 기본적인 지식이 없으면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탑다운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방식은 오히려 독이 될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문자열의 인덱스를 지정할 포인터를 지정한다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또한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테이블에서 방문 여부를 확인해야 하기때문에 초기값은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로 초기화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A6B49F3-3BA7-2441-8C20-71AA6E203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21934"/>
              </p:ext>
            </p:extLst>
          </p:nvPr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A89F89-B7AE-E8B7-CEF3-986BFFC4B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701050"/>
              </p:ext>
            </p:extLst>
          </p:nvPr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1E3A453-9C51-9CE3-795A-58F98F011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121440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9FB3864-8DAA-85BF-64A4-F64A3E305EE7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5AF31E-229C-6367-502C-CC2A940FADAA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835671F-53AA-B170-E89B-9D899AFEAF34}"/>
              </a:ext>
            </a:extLst>
          </p:cNvPr>
          <p:cNvCxnSpPr>
            <a:cxnSpLocks/>
          </p:cNvCxnSpPr>
          <p:nvPr/>
        </p:nvCxnSpPr>
        <p:spPr>
          <a:xfrm>
            <a:off x="122083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969744-6BD5-B17A-61CC-1105450272F3}"/>
              </a:ext>
            </a:extLst>
          </p:cNvPr>
          <p:cNvSpPr txBox="1"/>
          <p:nvPr/>
        </p:nvSpPr>
        <p:spPr>
          <a:xfrm>
            <a:off x="110285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CB90A6-77BB-AB49-4904-5E7B7FC0F0CC}"/>
              </a:ext>
            </a:extLst>
          </p:cNvPr>
          <p:cNvCxnSpPr>
            <a:cxnSpLocks/>
          </p:cNvCxnSpPr>
          <p:nvPr/>
        </p:nvCxnSpPr>
        <p:spPr>
          <a:xfrm>
            <a:off x="1161846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A0AF29-E96F-6512-8C6A-CD99E76C330D}"/>
              </a:ext>
            </a:extLst>
          </p:cNvPr>
          <p:cNvSpPr txBox="1"/>
          <p:nvPr/>
        </p:nvSpPr>
        <p:spPr>
          <a:xfrm>
            <a:off x="1043859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9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968A-2753-A5CD-4E8E-BFD3A12A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BD53B1CC-4C7B-3223-852B-07E8E5C4D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6E94EC7-E3F9-4A49-8715-2DE4CDCF1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50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F224016-72B5-E62C-FBC9-DE83DE1CE6D4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550DE-1307-8902-E591-8AD20DB18457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CF819478-733C-B5DD-69E3-E307AF3370A0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7B156F6-2F1A-D41B-ACA4-3DD5AF86928D}"/>
              </a:ext>
            </a:extLst>
          </p:cNvPr>
          <p:cNvGraphicFramePr>
            <a:graphicFrameLocks noGrp="1"/>
          </p:cNvGraphicFramePr>
          <p:nvPr/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9375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FD411E5-EB6F-2B6D-8C21-36E7DD4D1395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6F073-DED7-7B24-5074-3797232174CB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E7FEC-0E01-E7C1-AF03-9980F32EDFFC}"/>
              </a:ext>
            </a:extLst>
          </p:cNvPr>
          <p:cNvSpPr txBox="1"/>
          <p:nvPr/>
        </p:nvSpPr>
        <p:spPr>
          <a:xfrm>
            <a:off x="262021" y="6731440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이제 구간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~ 4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에서 볼 수 있는 모든 분할점을 살펴 보았다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1, right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4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일 때의 최소값은 </a:t>
            </a:r>
            <a:r>
              <a:rPr lang="en-US" altLang="ko-KR" sz="3200" b="1" dirty="0">
                <a:solidFill>
                  <a:srgbClr val="FF0000"/>
                </a:solidFill>
              </a:rPr>
              <a:t>9375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였다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값을 리턴 하게 되면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main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으로 돌아가게 되며 자연스레 우리가 구하려는 최소값이 반환되게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81E1B20-87E4-D315-61DF-07925AEB7A7A}"/>
              </a:ext>
            </a:extLst>
          </p:cNvPr>
          <p:cNvCxnSpPr>
            <a:cxnSpLocks/>
          </p:cNvCxnSpPr>
          <p:nvPr/>
        </p:nvCxnSpPr>
        <p:spPr>
          <a:xfrm>
            <a:off x="3791989" y="3088258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E9D0AD-0ACD-9FD4-E5B1-E383C83FA749}"/>
              </a:ext>
            </a:extLst>
          </p:cNvPr>
          <p:cNvSpPr txBox="1"/>
          <p:nvPr/>
        </p:nvSpPr>
        <p:spPr>
          <a:xfrm>
            <a:off x="3400748" y="256503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025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3949A-8AD3-201C-0C99-3CB0879F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08FB122A-1F43-7201-08A7-9CFA62B90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행렬 곱셈 순서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F7CB6CA4-672F-0966-CE25-2498A45141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51</a:t>
            </a:fld>
            <a:endParaRPr kumimoji="1" lang="ja-JP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6AD444B-FCA5-3C2D-CB5B-F12BA4F83394}"/>
              </a:ext>
            </a:extLst>
          </p:cNvPr>
          <p:cNvCxnSpPr>
            <a:cxnSpLocks/>
          </p:cNvCxnSpPr>
          <p:nvPr/>
        </p:nvCxnSpPr>
        <p:spPr>
          <a:xfrm>
            <a:off x="925417" y="3091647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8D46CC-BCF2-18BB-7477-C4CBA101A967}"/>
              </a:ext>
            </a:extLst>
          </p:cNvPr>
          <p:cNvSpPr txBox="1"/>
          <p:nvPr/>
        </p:nvSpPr>
        <p:spPr>
          <a:xfrm>
            <a:off x="585397" y="2575056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left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482C8641-3F3C-F20A-9E6D-7086546D4F00}"/>
              </a:ext>
            </a:extLst>
          </p:cNvPr>
          <p:cNvGraphicFramePr>
            <a:graphicFrameLocks noGrp="1"/>
          </p:cNvGraphicFramePr>
          <p:nvPr/>
        </p:nvGraphicFramePr>
        <p:xfrm>
          <a:off x="439821" y="3685045"/>
          <a:ext cx="3815976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994">
                  <a:extLst>
                    <a:ext uri="{9D8B030D-6E8A-4147-A177-3AD203B41FA5}">
                      <a16:colId xmlns:a16="http://schemas.microsoft.com/office/drawing/2014/main" val="871534856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953994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30/35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35/15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15/5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4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5/10</a:t>
                      </a:r>
                      <a:endParaRPr lang="ko-KR" altLang="en-US" sz="24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3445C7D-CE72-C75C-B757-2486FD70B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714020"/>
              </p:ext>
            </p:extLst>
          </p:nvPr>
        </p:nvGraphicFramePr>
        <p:xfrm>
          <a:off x="5977237" y="1151521"/>
          <a:ext cx="4290140" cy="4608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8028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  <a:gridCol w="858028">
                  <a:extLst>
                    <a:ext uri="{9D8B030D-6E8A-4147-A177-3AD203B41FA5}">
                      <a16:colId xmlns:a16="http://schemas.microsoft.com/office/drawing/2014/main" val="484071496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15750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7875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9375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2625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4375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3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750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4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4249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5C653DD-1ED6-7201-1C79-C9E90D02AAC0}"/>
              </a:ext>
            </a:extLst>
          </p:cNvPr>
          <p:cNvSpPr txBox="1"/>
          <p:nvPr/>
        </p:nvSpPr>
        <p:spPr>
          <a:xfrm>
            <a:off x="6256637" y="1099970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right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A2DFC5-25D8-076D-9D5F-A8834DC12758}"/>
              </a:ext>
            </a:extLst>
          </p:cNvPr>
          <p:cNvSpPr txBox="1"/>
          <p:nvPr/>
        </p:nvSpPr>
        <p:spPr>
          <a:xfrm>
            <a:off x="5964537" y="1694721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left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1E9038-E519-574B-A4D7-D4F770636A54}"/>
              </a:ext>
            </a:extLst>
          </p:cNvPr>
          <p:cNvSpPr txBox="1"/>
          <p:nvPr/>
        </p:nvSpPr>
        <p:spPr>
          <a:xfrm>
            <a:off x="262021" y="6731440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탑다운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방식은 분할 문제에서 빛을 발한다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직접 코드를 짤 때 신기한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(?)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점이 있는데 함수의 매개변수 인자수가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테이블의 차원 크기와 아예 동일하다는 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탑다운을 잘 사용하기 위해선 기저 조건을 잘 정해야 하며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테이블을 값을 저장하는 용도인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동시에 방문 배열 용도로 사용해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주어야한다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B2A0EB-D73B-BCFE-2FBC-816670836AC8}"/>
              </a:ext>
            </a:extLst>
          </p:cNvPr>
          <p:cNvCxnSpPr>
            <a:cxnSpLocks/>
          </p:cNvCxnSpPr>
          <p:nvPr/>
        </p:nvCxnSpPr>
        <p:spPr>
          <a:xfrm>
            <a:off x="3791989" y="3088258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95A9CD9-2600-CEAD-8F04-2A13C94DEA8A}"/>
              </a:ext>
            </a:extLst>
          </p:cNvPr>
          <p:cNvSpPr txBox="1"/>
          <p:nvPr/>
        </p:nvSpPr>
        <p:spPr>
          <a:xfrm>
            <a:off x="3400748" y="2565038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right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9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ED9FF-8AF6-F1B8-C7BF-A495ACD4A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885D7F43-7E48-8A82-9C86-8EF4931B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C9D15E03-5FC6-6F2F-7863-6CD24F862C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1C7ED5-D192-8D36-C569-6DFC92A06870}"/>
              </a:ext>
            </a:extLst>
          </p:cNvPr>
          <p:cNvSpPr txBox="1"/>
          <p:nvPr/>
        </p:nvSpPr>
        <p:spPr>
          <a:xfrm>
            <a:off x="262021" y="6574967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인덱스를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[0][0] (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인덱스들이 차원이다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값은 현재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ko-KR" altLang="en-US" sz="3200" b="1" dirty="0">
                <a:solidFill>
                  <a:srgbClr val="FF0000"/>
                </a:solidFill>
              </a:rPr>
              <a:t>갱신 되지 않았음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의미한다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차원의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.(-1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방문 여부를 확인하는 </a:t>
            </a:r>
            <a:r>
              <a:rPr lang="ko-KR" altLang="en-US" sz="3200" b="1" dirty="0" err="1">
                <a:solidFill>
                  <a:schemeClr val="bg2">
                    <a:lumMod val="10000"/>
                  </a:schemeClr>
                </a:solidFill>
              </a:rPr>
              <a:t>더미값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우리가 여기서 취할 수 있는 방법은 세가지 중 하나이다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1 )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두 인덱스가 가리키는 문자가 같다면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동시에 늘려 추가적인 상태공간 탐색 하기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2 )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늘려서 다른 상태공간 탐색 하기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3 )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를 늘려서 다른 상태공간 탐색 하기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5E7054F-CEAC-751C-DE00-AC3A4B68D213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2CE6944-9DBC-8FB3-4700-BDD2A5075D20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37CCCEB-E3EE-95B3-1D08-D062F7762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82300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CCE84D-8B4D-62D0-E387-841958C54CB0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79113-54FF-4432-A68B-1275349359BD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26410A-E159-E8CC-A68F-56D85292744D}"/>
              </a:ext>
            </a:extLst>
          </p:cNvPr>
          <p:cNvCxnSpPr>
            <a:cxnSpLocks/>
          </p:cNvCxnSpPr>
          <p:nvPr/>
        </p:nvCxnSpPr>
        <p:spPr>
          <a:xfrm>
            <a:off x="122083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ACBF20C-E4A6-23B3-A835-DC74A4569E72}"/>
              </a:ext>
            </a:extLst>
          </p:cNvPr>
          <p:cNvSpPr txBox="1"/>
          <p:nvPr/>
        </p:nvSpPr>
        <p:spPr>
          <a:xfrm>
            <a:off x="110285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6535894-52E8-5329-25B9-0791ED56A275}"/>
              </a:ext>
            </a:extLst>
          </p:cNvPr>
          <p:cNvCxnSpPr>
            <a:cxnSpLocks/>
          </p:cNvCxnSpPr>
          <p:nvPr/>
        </p:nvCxnSpPr>
        <p:spPr>
          <a:xfrm>
            <a:off x="1161846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29052B1-CDA9-5CA8-E02B-93B69A3866C6}"/>
              </a:ext>
            </a:extLst>
          </p:cNvPr>
          <p:cNvSpPr txBox="1"/>
          <p:nvPr/>
        </p:nvSpPr>
        <p:spPr>
          <a:xfrm>
            <a:off x="1043859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65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AE74-EC33-4AFE-3FBE-0D9F7570B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79BC6FA2-8FDD-F1FF-1882-F9D0DF2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84A0B786-B78D-9C66-BBE2-9FEAD0F0F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71AE5-54FF-BA5F-39B3-B7138C9C3873}"/>
              </a:ext>
            </a:extLst>
          </p:cNvPr>
          <p:cNvSpPr txBox="1"/>
          <p:nvPr/>
        </p:nvSpPr>
        <p:spPr>
          <a:xfrm>
            <a:off x="225753" y="7030911"/>
            <a:ext cx="175179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아쉽게도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문자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(A)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문자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(C)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다르다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방법은 쓸 수 없다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번과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방법을 택해야 하는데 먼저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방법을 선택해 보겠다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늘려 다음 상태 공간을 찾아보자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재귀 함수의 특성상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상태 공간의 정보가 그대로 스택에 쌓이는데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이를 적극적으로 활용해야 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B4C888F-82B7-A529-D2B6-8AE9F82CD975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38C26F-9524-0F4C-7B5D-FB63B69BF816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DD04D4A-D06D-3844-838F-CB7188705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349568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06F8DE5-66DF-28C2-B589-EB46CF0A3AD5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9B123-D381-4AFB-54E9-61D61731A968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7868549-ED76-7680-9799-45B24EB6036A}"/>
              </a:ext>
            </a:extLst>
          </p:cNvPr>
          <p:cNvCxnSpPr>
            <a:cxnSpLocks/>
          </p:cNvCxnSpPr>
          <p:nvPr/>
        </p:nvCxnSpPr>
        <p:spPr>
          <a:xfrm>
            <a:off x="122083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90EE554-BC04-5559-8FD5-C9901F60EF07}"/>
              </a:ext>
            </a:extLst>
          </p:cNvPr>
          <p:cNvSpPr txBox="1"/>
          <p:nvPr/>
        </p:nvSpPr>
        <p:spPr>
          <a:xfrm>
            <a:off x="110285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B2D2D3-0C5B-C801-3958-E030CAECD250}"/>
              </a:ext>
            </a:extLst>
          </p:cNvPr>
          <p:cNvCxnSpPr>
            <a:cxnSpLocks/>
          </p:cNvCxnSpPr>
          <p:nvPr/>
        </p:nvCxnSpPr>
        <p:spPr>
          <a:xfrm>
            <a:off x="1161846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5AF973-6E25-C579-7F9D-33671152D6C0}"/>
              </a:ext>
            </a:extLst>
          </p:cNvPr>
          <p:cNvSpPr txBox="1"/>
          <p:nvPr/>
        </p:nvSpPr>
        <p:spPr>
          <a:xfrm>
            <a:off x="1043859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D90E6C-E95D-17F5-BD87-BF55F9379B83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rgbClr val="FF0000"/>
                </a:solidFill>
              </a:rPr>
              <a:t>i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 : 0 / j : 0 / value : 0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77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C3567-C622-5957-AB37-BDDEC3001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C89F822F-A823-EE19-D230-37377524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6847A588-3589-C6D3-4185-0BBAA450D9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BCFFAE-4181-117C-7107-FF58F629EF29}"/>
              </a:ext>
            </a:extLst>
          </p:cNvPr>
          <p:cNvSpPr txBox="1"/>
          <p:nvPr/>
        </p:nvSpPr>
        <p:spPr>
          <a:xfrm>
            <a:off x="137263" y="6630128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인덱스를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[1][0]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갱신되지 않았으므로 추가적 탐색을 해도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차원의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문자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(C)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문자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(C)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방법을 쓸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(2,3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방법은 추후에 수행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경우에는 공통적으로 겹치는 문자가 있기때문에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대입하고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동시에 늘린다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78D960-D71E-FF29-7DA3-08A375618455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0022D4-B8D7-253F-EAF9-2B1FD7CDBA21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24B8ADE-5CFD-E159-95E9-873DEC11F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05579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A620B4C-A369-B1B3-15B7-931852218C4A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881A2-E55A-E85B-AB79-024ACABE91A3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03F476-757A-1E01-FA25-6049F5E8BFD6}"/>
              </a:ext>
            </a:extLst>
          </p:cNvPr>
          <p:cNvCxnSpPr>
            <a:cxnSpLocks/>
          </p:cNvCxnSpPr>
          <p:nvPr/>
        </p:nvCxnSpPr>
        <p:spPr>
          <a:xfrm>
            <a:off x="2046746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07C628-05F9-D158-64A6-57CD358A0F18}"/>
              </a:ext>
            </a:extLst>
          </p:cNvPr>
          <p:cNvSpPr txBox="1"/>
          <p:nvPr/>
        </p:nvSpPr>
        <p:spPr>
          <a:xfrm>
            <a:off x="1928759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3945AF2-FB07-79E0-CE77-35EC227C8404}"/>
              </a:ext>
            </a:extLst>
          </p:cNvPr>
          <p:cNvCxnSpPr>
            <a:cxnSpLocks/>
          </p:cNvCxnSpPr>
          <p:nvPr/>
        </p:nvCxnSpPr>
        <p:spPr>
          <a:xfrm>
            <a:off x="1161846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12E75DC-6D91-EF24-7A12-1AF2DE4C790F}"/>
              </a:ext>
            </a:extLst>
          </p:cNvPr>
          <p:cNvSpPr txBox="1"/>
          <p:nvPr/>
        </p:nvSpPr>
        <p:spPr>
          <a:xfrm>
            <a:off x="1043859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3117F8-DEEB-16B7-31FD-B09724664656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EB987-9C59-F731-3759-19DD3DA35740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rgbClr val="FF0000"/>
                </a:solidFill>
              </a:rPr>
              <a:t>i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 : 1 / j : 0 / value : 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44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99DBA-1A15-AC87-1507-C70608878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>
            <a:extLst>
              <a:ext uri="{FF2B5EF4-FFF2-40B4-BE49-F238E27FC236}">
                <a16:creationId xmlns:a16="http://schemas.microsoft.com/office/drawing/2014/main" id="{AB3CFF9F-E44E-0D3A-C29D-8C9A1334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42" y="457957"/>
            <a:ext cx="16687800" cy="1077996"/>
          </a:xfrm>
        </p:spPr>
        <p:txBody>
          <a:bodyPr/>
          <a:lstStyle/>
          <a:p>
            <a:r>
              <a:rPr lang="ko-KR" altLang="en-US" b="1" dirty="0"/>
              <a:t>최장 공통 수열</a:t>
            </a:r>
            <a:r>
              <a:rPr lang="en-US" altLang="ko-KR" b="1" dirty="0"/>
              <a:t>(LCS)</a:t>
            </a:r>
            <a:endParaRPr kumimoji="1" lang="en-US" altLang="ja-JP" b="1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EC471AC1-24DC-2793-1ACA-939EE7349B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D3242A-5792-6BDE-2895-62AF48384FD9}"/>
              </a:ext>
            </a:extLst>
          </p:cNvPr>
          <p:cNvSpPr txBox="1"/>
          <p:nvPr/>
        </p:nvSpPr>
        <p:spPr>
          <a:xfrm>
            <a:off x="137263" y="6630128"/>
            <a:ext cx="175179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인덱스를 보자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2, 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는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dp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[2][1]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-1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갱신되지 않았으므로 추가적 탐색을 해도 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먼저 현재 차원의 값에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대입한다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현재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문자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(A)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의 문자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(A)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가 같다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고로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번 방법을 쓸 수 있다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en-US" altLang="ko-KR" sz="3200" b="1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이 경우에는 공통적으로 겹치는 문자가 있기때문에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value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에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을 대입하고 </a:t>
            </a:r>
            <a:r>
              <a:rPr lang="en-US" altLang="ko-KR" sz="32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와 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j </a:t>
            </a:r>
            <a:r>
              <a:rPr lang="ko-KR" altLang="en-US" sz="3200" b="1" dirty="0">
                <a:solidFill>
                  <a:schemeClr val="bg2">
                    <a:lumMod val="10000"/>
                  </a:schemeClr>
                </a:solidFill>
              </a:rPr>
              <a:t>포인터를 동시에 늘린다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CDEE6A-A903-8BA1-3183-F169992DEAEF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2788723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C9E66A-6E1F-3691-4B3F-EAFCF9BF2C79}"/>
              </a:ext>
            </a:extLst>
          </p:cNvPr>
          <p:cNvGraphicFramePr>
            <a:graphicFrameLocks noGrp="1"/>
          </p:cNvGraphicFramePr>
          <p:nvPr/>
        </p:nvGraphicFramePr>
        <p:xfrm>
          <a:off x="764242" y="4834245"/>
          <a:ext cx="2595069" cy="9217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023">
                  <a:extLst>
                    <a:ext uri="{9D8B030D-6E8A-4147-A177-3AD203B41FA5}">
                      <a16:colId xmlns:a16="http://schemas.microsoft.com/office/drawing/2014/main" val="2022332081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4061538912"/>
                    </a:ext>
                  </a:extLst>
                </a:gridCol>
                <a:gridCol w="865023">
                  <a:extLst>
                    <a:ext uri="{9D8B030D-6E8A-4147-A177-3AD203B41FA5}">
                      <a16:colId xmlns:a16="http://schemas.microsoft.com/office/drawing/2014/main" val="2206799548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P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4883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90ADBDD0-0809-4ADA-3E9A-CCA323E79F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611256"/>
              </p:ext>
            </p:extLst>
          </p:nvPr>
        </p:nvGraphicFramePr>
        <p:xfrm>
          <a:off x="6669958" y="2091257"/>
          <a:ext cx="3413760" cy="3686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3412011735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054566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98770010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283493111"/>
                    </a:ext>
                  </a:extLst>
                </a:gridCol>
              </a:tblGrid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59204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661687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ko-KR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88101"/>
                  </a:ext>
                </a:extLst>
              </a:tr>
              <a:tr h="92172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32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2</a:t>
                      </a:r>
                      <a:endParaRPr lang="ko-KR" altLang="en-US" sz="32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en-US" altLang="ko-KR" sz="2000" b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-1</a:t>
                      </a:r>
                      <a:endParaRPr lang="ko-KR" altLang="en-US" sz="2000" b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7891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3A8044D-D6C0-7D87-6165-7FBB99248FEA}"/>
              </a:ext>
            </a:extLst>
          </p:cNvPr>
          <p:cNvSpPr txBox="1"/>
          <p:nvPr/>
        </p:nvSpPr>
        <p:spPr>
          <a:xfrm>
            <a:off x="7190658" y="2186085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EDAD1F-F6F0-BB1A-E034-BEFD9D424482}"/>
              </a:ext>
            </a:extLst>
          </p:cNvPr>
          <p:cNvSpPr txBox="1"/>
          <p:nvPr/>
        </p:nvSpPr>
        <p:spPr>
          <a:xfrm>
            <a:off x="6822358" y="255223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j</a:t>
            </a:r>
            <a:endParaRPr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49B507-B19E-3435-52F4-CAAB73B5C749}"/>
              </a:ext>
            </a:extLst>
          </p:cNvPr>
          <p:cNvCxnSpPr>
            <a:cxnSpLocks/>
          </p:cNvCxnSpPr>
          <p:nvPr/>
        </p:nvCxnSpPr>
        <p:spPr>
          <a:xfrm>
            <a:off x="2931648" y="2182761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31F1817-C3C7-E190-8F8E-5E04E0A65234}"/>
              </a:ext>
            </a:extLst>
          </p:cNvPr>
          <p:cNvSpPr txBox="1"/>
          <p:nvPr/>
        </p:nvSpPr>
        <p:spPr>
          <a:xfrm>
            <a:off x="2813661" y="1652584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err="1">
                <a:solidFill>
                  <a:srgbClr val="FF0000"/>
                </a:solidFill>
              </a:rPr>
              <a:t>i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85C68D6-1970-785D-F7C5-27475B4B26CA}"/>
              </a:ext>
            </a:extLst>
          </p:cNvPr>
          <p:cNvCxnSpPr>
            <a:cxnSpLocks/>
          </p:cNvCxnSpPr>
          <p:nvPr/>
        </p:nvCxnSpPr>
        <p:spPr>
          <a:xfrm>
            <a:off x="2046748" y="4257479"/>
            <a:ext cx="0" cy="464984"/>
          </a:xfrm>
          <a:prstGeom prst="straightConnector1">
            <a:avLst/>
          </a:prstGeom>
          <a:ln w="508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3E94F9-EC9D-921A-EE30-5A489717FA40}"/>
              </a:ext>
            </a:extLst>
          </p:cNvPr>
          <p:cNvSpPr txBox="1"/>
          <p:nvPr/>
        </p:nvSpPr>
        <p:spPr>
          <a:xfrm>
            <a:off x="1928761" y="3727302"/>
            <a:ext cx="96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j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20B6F7-1126-C896-EEF0-143412DE5774}"/>
              </a:ext>
            </a:extLst>
          </p:cNvPr>
          <p:cNvSpPr/>
          <p:nvPr/>
        </p:nvSpPr>
        <p:spPr>
          <a:xfrm>
            <a:off x="12566445" y="4940710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0 / j : 0 / value : 0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06DA9D-9198-047E-0F0B-EB74564495FF}"/>
              </a:ext>
            </a:extLst>
          </p:cNvPr>
          <p:cNvSpPr/>
          <p:nvPr/>
        </p:nvSpPr>
        <p:spPr>
          <a:xfrm>
            <a:off x="12566445" y="412545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chemeClr val="bg2">
                    <a:lumMod val="10000"/>
                  </a:schemeClr>
                </a:solidFill>
              </a:rPr>
              <a:t>i</a:t>
            </a:r>
            <a:r>
              <a:rPr kumimoji="1"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: 1 / j : 0 / value : 1</a:t>
            </a:r>
            <a:endParaRPr kumimoji="1"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26596-D20A-F46D-6423-90D5D995C075}"/>
              </a:ext>
            </a:extLst>
          </p:cNvPr>
          <p:cNvSpPr/>
          <p:nvPr/>
        </p:nvSpPr>
        <p:spPr>
          <a:xfrm>
            <a:off x="12566445" y="3319674"/>
            <a:ext cx="3583858" cy="8152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sz="2400" b="1" dirty="0" err="1">
                <a:solidFill>
                  <a:srgbClr val="FF0000"/>
                </a:solidFill>
              </a:rPr>
              <a:t>i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 : 2 / j : 1 / value : 1</a:t>
            </a:r>
            <a:endParaRPr kumimoji="1"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204680"/>
      </p:ext>
    </p:extLst>
  </p:cSld>
  <p:clrMapOvr>
    <a:masterClrMapping/>
  </p:clrMapOvr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3847</TotalTime>
  <Words>5958</Words>
  <Application>Microsoft Office PowerPoint</Application>
  <PresentationFormat>사용자 지정</PresentationFormat>
  <Paragraphs>1894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51</vt:i4>
      </vt:variant>
    </vt:vector>
  </HeadingPairs>
  <TitlesOfParts>
    <vt:vector size="60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동적 계획법(Top-down)</vt:lpstr>
      <vt:lpstr>목차</vt:lpstr>
      <vt:lpstr>동적 계획법을 푸는 방법 - 복기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최장 공통 수열(LCS)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  <vt:lpstr>행렬 곱셈 순서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146</cp:revision>
  <dcterms:created xsi:type="dcterms:W3CDTF">2016-06-18T12:18:23Z</dcterms:created>
  <dcterms:modified xsi:type="dcterms:W3CDTF">2025-02-15T08:50:31Z</dcterms:modified>
</cp:coreProperties>
</file>