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61"/>
  </p:notesMasterIdLst>
  <p:sldIdLst>
    <p:sldId id="260" r:id="rId4"/>
    <p:sldId id="267" r:id="rId5"/>
    <p:sldId id="498" r:id="rId6"/>
    <p:sldId id="393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6" r:id="rId15"/>
    <p:sldId id="487" r:id="rId16"/>
    <p:sldId id="488" r:id="rId17"/>
    <p:sldId id="489" r:id="rId18"/>
    <p:sldId id="451" r:id="rId19"/>
    <p:sldId id="453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366" r:id="rId28"/>
    <p:sldId id="454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7" r:id="rId38"/>
    <p:sldId id="508" r:id="rId39"/>
    <p:sldId id="509" r:id="rId40"/>
    <p:sldId id="510" r:id="rId41"/>
    <p:sldId id="511" r:id="rId42"/>
    <p:sldId id="512" r:id="rId43"/>
    <p:sldId id="513" r:id="rId44"/>
    <p:sldId id="514" r:id="rId45"/>
    <p:sldId id="515" r:id="rId46"/>
    <p:sldId id="517" r:id="rId47"/>
    <p:sldId id="516" r:id="rId48"/>
    <p:sldId id="518" r:id="rId49"/>
    <p:sldId id="519" r:id="rId50"/>
    <p:sldId id="520" r:id="rId51"/>
    <p:sldId id="521" r:id="rId52"/>
    <p:sldId id="522" r:id="rId53"/>
    <p:sldId id="523" r:id="rId54"/>
    <p:sldId id="524" r:id="rId55"/>
    <p:sldId id="525" r:id="rId56"/>
    <p:sldId id="530" r:id="rId57"/>
    <p:sldId id="526" r:id="rId58"/>
    <p:sldId id="528" r:id="rId59"/>
    <p:sldId id="529" r:id="rId60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18" y="112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2150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  <p:sldLayoutId id="2147483704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분할 정복 </a:t>
            </a:r>
            <a:r>
              <a:rPr kumimoji="1" lang="en-US" altLang="ko-KR" b="1" dirty="0"/>
              <a:t>/ </a:t>
            </a:r>
            <a:r>
              <a:rPr kumimoji="1" lang="ko-KR" altLang="en-US" b="1" dirty="0"/>
              <a:t>백트래킹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A619B-17B1-9804-2F7A-4D3B2FB0F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D6DEE5A-4B52-A0D0-05A7-5CAC2E3F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분할 정복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FB8A1C7-242D-CC79-E5BD-B5D6D2E8E7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AC07A-D50B-82B4-A55D-BF70BA565D51}"/>
              </a:ext>
            </a:extLst>
          </p:cNvPr>
          <p:cNvSpPr txBox="1"/>
          <p:nvPr/>
        </p:nvSpPr>
        <p:spPr>
          <a:xfrm>
            <a:off x="112962" y="767942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기저에 도달한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28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두 원소 전부 기저에 도달하였기 때문에 정복을 할 수 있는 조건이 되었다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28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앞서기 때문에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[28,65]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형태로 정복하여 배열을 반환한다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B181EA6-71D8-173F-1B90-D26CB58FA218}"/>
              </a:ext>
            </a:extLst>
          </p:cNvPr>
          <p:cNvCxnSpPr>
            <a:cxnSpLocks/>
          </p:cNvCxnSpPr>
          <p:nvPr/>
        </p:nvCxnSpPr>
        <p:spPr>
          <a:xfrm flipH="1">
            <a:off x="8709271" y="1343498"/>
            <a:ext cx="868873" cy="41244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CB13759-1BC1-B47A-7AFC-A4A56F3CEE6F}"/>
              </a:ext>
            </a:extLst>
          </p:cNvPr>
          <p:cNvCxnSpPr>
            <a:cxnSpLocks/>
          </p:cNvCxnSpPr>
          <p:nvPr/>
        </p:nvCxnSpPr>
        <p:spPr>
          <a:xfrm>
            <a:off x="9578144" y="1338229"/>
            <a:ext cx="872372" cy="42149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10838F-E39B-FB8B-8D4E-AD8DD91C8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54454"/>
              </p:ext>
            </p:extLst>
          </p:nvPr>
        </p:nvGraphicFramePr>
        <p:xfrm>
          <a:off x="5661507" y="1755943"/>
          <a:ext cx="3482492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A346C63-E721-3D2C-12E5-9AEBB98BC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39370"/>
              </p:ext>
            </p:extLst>
          </p:nvPr>
        </p:nvGraphicFramePr>
        <p:xfrm>
          <a:off x="6096819" y="469153"/>
          <a:ext cx="6094361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C9A5676-265D-E0D3-89D7-ED756BB52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164146"/>
              </p:ext>
            </p:extLst>
          </p:nvPr>
        </p:nvGraphicFramePr>
        <p:xfrm>
          <a:off x="10073265" y="176864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23133667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34645083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7817074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3159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08EF12F-2938-45E7-A774-33E501F416C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311900" y="2630288"/>
            <a:ext cx="1090853" cy="44311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271CCE7-2684-4132-3A60-F391B80FF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913489"/>
              </p:ext>
            </p:extLst>
          </p:nvPr>
        </p:nvGraphicFramePr>
        <p:xfrm>
          <a:off x="5441277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91B2BE-D8BE-06DD-8C1D-E7B2513C36D9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7402753" y="2630288"/>
            <a:ext cx="1191719" cy="450155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227163F-48B5-3F5F-A55A-2E757D274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517579"/>
              </p:ext>
            </p:extLst>
          </p:nvPr>
        </p:nvGraphicFramePr>
        <p:xfrm>
          <a:off x="7723849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428009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3363407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98870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B8DD84E-5CD3-5CDF-2DB8-DEB9B1CA3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88298"/>
              </p:ext>
            </p:extLst>
          </p:nvPr>
        </p:nvGraphicFramePr>
        <p:xfrm>
          <a:off x="11379199" y="3073400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67708213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4226119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2602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649BAD8-E345-E33D-32AD-3740B063F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22759"/>
              </p:ext>
            </p:extLst>
          </p:nvPr>
        </p:nvGraphicFramePr>
        <p:xfrm>
          <a:off x="9851611" y="305845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810C4EE-2DBA-29FB-3607-47F987900E0F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0286922" y="2642987"/>
            <a:ext cx="639550" cy="41547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B75AE8B-2074-813B-A4CA-C41A5188C96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926472" y="2642987"/>
            <a:ext cx="1323350" cy="43041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146604-A89C-5FC4-B832-8F95F5AB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963650"/>
              </p:ext>
            </p:extLst>
          </p:nvPr>
        </p:nvGraphicFramePr>
        <p:xfrm>
          <a:off x="5226195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3D8D5B6-7939-31B3-8B98-F1CA16FF4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94644"/>
              </p:ext>
            </p:extLst>
          </p:nvPr>
        </p:nvGraphicFramePr>
        <p:xfrm>
          <a:off x="6422014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5282EF1-120D-4263-778A-ED83F2159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76884"/>
              </p:ext>
            </p:extLst>
          </p:nvPr>
        </p:nvGraphicFramePr>
        <p:xfrm>
          <a:off x="7563300" y="4268360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9BE20B3-5EAA-B649-D2F6-A5A4493E6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47195"/>
              </p:ext>
            </p:extLst>
          </p:nvPr>
        </p:nvGraphicFramePr>
        <p:xfrm>
          <a:off x="8759119" y="4272264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583FA0-6DCC-2C16-5E01-0772317C26FC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H="1" flipV="1">
            <a:off x="5661506" y="5142706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6B9053-C675-B7D9-7CB2-EF4D7C67E428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V="1">
            <a:off x="6311900" y="5142706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58DF6AF-8DDF-A467-B41F-9988F19129BC}"/>
              </a:ext>
            </a:extLst>
          </p:cNvPr>
          <p:cNvCxnSpPr>
            <a:cxnSpLocks/>
          </p:cNvCxnSpPr>
          <p:nvPr/>
        </p:nvCxnSpPr>
        <p:spPr>
          <a:xfrm flipH="1">
            <a:off x="7948846" y="3962946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78EEB3-2E6C-2967-1EC1-28C51D164AE7}"/>
              </a:ext>
            </a:extLst>
          </p:cNvPr>
          <p:cNvCxnSpPr>
            <a:cxnSpLocks/>
          </p:cNvCxnSpPr>
          <p:nvPr/>
        </p:nvCxnSpPr>
        <p:spPr>
          <a:xfrm>
            <a:off x="8599240" y="3962946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47EA08-8CEF-2D7E-8C1E-A8EEE9B46765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286922" y="3932802"/>
            <a:ext cx="6257" cy="34371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AFFBA11-0E6F-29EF-09F1-E0FC216B5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65945"/>
              </p:ext>
            </p:extLst>
          </p:nvPr>
        </p:nvGraphicFramePr>
        <p:xfrm>
          <a:off x="9864556" y="4276519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FF4A183-3DD2-48FC-6DE7-D745BCDE7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91851"/>
              </p:ext>
            </p:extLst>
          </p:nvPr>
        </p:nvGraphicFramePr>
        <p:xfrm>
          <a:off x="11194435" y="426593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118C7E1-CE2E-7277-E7D0-86E31CE75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46647"/>
              </p:ext>
            </p:extLst>
          </p:nvPr>
        </p:nvGraphicFramePr>
        <p:xfrm>
          <a:off x="12436475" y="426593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3B7637-3D07-48EC-BEE4-A7AD70CEDF31}"/>
              </a:ext>
            </a:extLst>
          </p:cNvPr>
          <p:cNvCxnSpPr>
            <a:cxnSpLocks/>
          </p:cNvCxnSpPr>
          <p:nvPr/>
        </p:nvCxnSpPr>
        <p:spPr>
          <a:xfrm flipH="1">
            <a:off x="11601207" y="3946289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7604CDF-D0E1-8F5B-948A-5C490D9F58C9}"/>
              </a:ext>
            </a:extLst>
          </p:cNvPr>
          <p:cNvCxnSpPr>
            <a:cxnSpLocks/>
          </p:cNvCxnSpPr>
          <p:nvPr/>
        </p:nvCxnSpPr>
        <p:spPr>
          <a:xfrm>
            <a:off x="12251601" y="3946289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6275526-5380-F3DE-4833-6252E5A10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65573"/>
              </p:ext>
            </p:extLst>
          </p:nvPr>
        </p:nvGraphicFramePr>
        <p:xfrm>
          <a:off x="5441277" y="5456279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B146E9-D013-920B-92D6-0FDED7B24152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8006751" y="5150119"/>
            <a:ext cx="650394" cy="31357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D1AD90-AE39-26FB-40D4-CAE82731566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8657145" y="5150119"/>
            <a:ext cx="545425" cy="31357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36ED8D5-CFA4-9549-2DB8-6DADCF2FF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20746"/>
              </p:ext>
            </p:extLst>
          </p:nvPr>
        </p:nvGraphicFramePr>
        <p:xfrm>
          <a:off x="7786522" y="5463692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06FC68-5ACD-3BEC-217E-1319AAD60AB7}"/>
              </a:ext>
            </a:extLst>
          </p:cNvPr>
          <p:cNvCxnSpPr>
            <a:cxnSpLocks/>
          </p:cNvCxnSpPr>
          <p:nvPr/>
        </p:nvCxnSpPr>
        <p:spPr>
          <a:xfrm flipH="1">
            <a:off x="5661506" y="3954788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3A0BB16-43A7-8E14-770F-41D5A32FAC05}"/>
              </a:ext>
            </a:extLst>
          </p:cNvPr>
          <p:cNvCxnSpPr>
            <a:cxnSpLocks/>
          </p:cNvCxnSpPr>
          <p:nvPr/>
        </p:nvCxnSpPr>
        <p:spPr>
          <a:xfrm>
            <a:off x="6311900" y="3954788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E661C5F-1927-026E-4D1B-5A1BEFC17135}"/>
              </a:ext>
            </a:extLst>
          </p:cNvPr>
          <p:cNvSpPr/>
          <p:nvPr/>
        </p:nvSpPr>
        <p:spPr>
          <a:xfrm>
            <a:off x="7335979" y="4288284"/>
            <a:ext cx="2540029" cy="2042338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D9134CE-CB11-034F-EDCD-8F022449CE07}"/>
              </a:ext>
            </a:extLst>
          </p:cNvPr>
          <p:cNvCxnSpPr>
            <a:cxnSpLocks/>
          </p:cNvCxnSpPr>
          <p:nvPr/>
        </p:nvCxnSpPr>
        <p:spPr>
          <a:xfrm>
            <a:off x="1869142" y="46338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E8E070-62E7-9BDA-0075-9713BD324D9B}"/>
              </a:ext>
            </a:extLst>
          </p:cNvPr>
          <p:cNvCxnSpPr>
            <a:cxnSpLocks/>
          </p:cNvCxnSpPr>
          <p:nvPr/>
        </p:nvCxnSpPr>
        <p:spPr>
          <a:xfrm>
            <a:off x="3075642" y="46338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48470B-E1C0-9E0C-31B8-F3FC705D577A}"/>
              </a:ext>
            </a:extLst>
          </p:cNvPr>
          <p:cNvSpPr txBox="1"/>
          <p:nvPr/>
        </p:nvSpPr>
        <p:spPr>
          <a:xfrm>
            <a:off x="1693848" y="4067534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3347BB-4BA8-BF25-8551-9233714D3DDC}"/>
              </a:ext>
            </a:extLst>
          </p:cNvPr>
          <p:cNvSpPr txBox="1"/>
          <p:nvPr/>
        </p:nvSpPr>
        <p:spPr>
          <a:xfrm>
            <a:off x="2874504" y="4067533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4EFD571-3945-DD2B-C82F-F22BD9041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18840"/>
              </p:ext>
            </p:extLst>
          </p:nvPr>
        </p:nvGraphicFramePr>
        <p:xfrm>
          <a:off x="1421130" y="5405479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9544525B-3D41-95A2-31BF-D305E7845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94397"/>
              </p:ext>
            </p:extLst>
          </p:nvPr>
        </p:nvGraphicFramePr>
        <p:xfrm>
          <a:off x="2663309" y="5405478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8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26232-6A98-0A20-791D-06FB4765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DBE1BF8-CF51-DFE0-8946-22749188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분할 정복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E82EDAB-C5CC-6D05-5152-41EB41FD69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B1CC3-5669-4A3B-8A2E-9AF6054508B9}"/>
              </a:ext>
            </a:extLst>
          </p:cNvPr>
          <p:cNvSpPr txBox="1"/>
          <p:nvPr/>
        </p:nvSpPr>
        <p:spPr>
          <a:xfrm>
            <a:off x="66740" y="8107455"/>
            <a:ext cx="17517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기저에 도달한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48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원소는 오른쪽 배열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[86,71]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정복이 끝나길 기다리고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 [48,86,71]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에서 분할되어 왼쪽은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[48],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오른쪽은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[86,71]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이기때문에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아무것도 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3BA40FE-FEBE-4E59-3634-FB40BD3AA695}"/>
              </a:ext>
            </a:extLst>
          </p:cNvPr>
          <p:cNvCxnSpPr>
            <a:cxnSpLocks/>
          </p:cNvCxnSpPr>
          <p:nvPr/>
        </p:nvCxnSpPr>
        <p:spPr>
          <a:xfrm flipH="1">
            <a:off x="8709271" y="1343498"/>
            <a:ext cx="868873" cy="41244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C2CDB4D-7D1F-FB64-A66D-097152404775}"/>
              </a:ext>
            </a:extLst>
          </p:cNvPr>
          <p:cNvCxnSpPr>
            <a:cxnSpLocks/>
          </p:cNvCxnSpPr>
          <p:nvPr/>
        </p:nvCxnSpPr>
        <p:spPr>
          <a:xfrm>
            <a:off x="9578144" y="1338229"/>
            <a:ext cx="872372" cy="42149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3987E37-8437-0DEE-F8EE-FCB7C544F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57922"/>
              </p:ext>
            </p:extLst>
          </p:nvPr>
        </p:nvGraphicFramePr>
        <p:xfrm>
          <a:off x="5661507" y="1755943"/>
          <a:ext cx="3482492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2CEF1-4658-91CA-989C-922BA092F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00438"/>
              </p:ext>
            </p:extLst>
          </p:nvPr>
        </p:nvGraphicFramePr>
        <p:xfrm>
          <a:off x="6096819" y="469153"/>
          <a:ext cx="6094361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C3E2985-730B-5BC9-1086-0E0192F85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36736"/>
              </p:ext>
            </p:extLst>
          </p:nvPr>
        </p:nvGraphicFramePr>
        <p:xfrm>
          <a:off x="10073265" y="176864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23133667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34645083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7817074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3159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69F5F39-7B30-2701-14B2-78732597ACD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311900" y="2630288"/>
            <a:ext cx="1090853" cy="44311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7A96D57-C2AB-B148-F223-1747092E3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20401"/>
              </p:ext>
            </p:extLst>
          </p:nvPr>
        </p:nvGraphicFramePr>
        <p:xfrm>
          <a:off x="5441277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F416D25-0792-2756-81BD-2764D5B0FE1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7402753" y="2630288"/>
            <a:ext cx="1191719" cy="450155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51FAB14-ADF1-B9C7-6AAA-7A0CEB5D4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68974"/>
              </p:ext>
            </p:extLst>
          </p:nvPr>
        </p:nvGraphicFramePr>
        <p:xfrm>
          <a:off x="7723849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428009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3363407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98870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155DC7C-DC0B-9EC3-B70B-8C6502FCD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07654"/>
              </p:ext>
            </p:extLst>
          </p:nvPr>
        </p:nvGraphicFramePr>
        <p:xfrm>
          <a:off x="11379199" y="3073400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67708213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4226119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2602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E413782-B434-779B-0CC3-45B495EED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58345"/>
              </p:ext>
            </p:extLst>
          </p:nvPr>
        </p:nvGraphicFramePr>
        <p:xfrm>
          <a:off x="9851611" y="305845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4D67D29-80D0-A165-D85A-6433C1E4D32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0286922" y="2642987"/>
            <a:ext cx="639550" cy="41547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B183F2-60FA-E685-3AE6-127CEAF7375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926472" y="2642987"/>
            <a:ext cx="1323350" cy="43041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F57A1A-2CB0-9F1E-D1EF-8DE537E6B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28765"/>
              </p:ext>
            </p:extLst>
          </p:nvPr>
        </p:nvGraphicFramePr>
        <p:xfrm>
          <a:off x="5226195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8BD4E45-E96F-38F4-A894-008B820F7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510774"/>
              </p:ext>
            </p:extLst>
          </p:nvPr>
        </p:nvGraphicFramePr>
        <p:xfrm>
          <a:off x="6422014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F15E7B8-1513-F2BE-3D34-8BFE11D30172}"/>
              </a:ext>
            </a:extLst>
          </p:cNvPr>
          <p:cNvGraphicFramePr>
            <a:graphicFrameLocks noGrp="1"/>
          </p:cNvGraphicFramePr>
          <p:nvPr/>
        </p:nvGraphicFramePr>
        <p:xfrm>
          <a:off x="7563300" y="4268360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713582A-2B3F-1790-63BF-A8444A508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57418"/>
              </p:ext>
            </p:extLst>
          </p:nvPr>
        </p:nvGraphicFramePr>
        <p:xfrm>
          <a:off x="8759119" y="4272264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397C25-FA51-837D-E17E-DE7522FE306A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H="1" flipV="1">
            <a:off x="5661506" y="5142706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1C672A-3205-B468-2008-25DA4CD2E124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V="1">
            <a:off x="6311900" y="5142706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467EB07-89E6-91D2-99AB-793B19A22C87}"/>
              </a:ext>
            </a:extLst>
          </p:cNvPr>
          <p:cNvCxnSpPr>
            <a:cxnSpLocks/>
          </p:cNvCxnSpPr>
          <p:nvPr/>
        </p:nvCxnSpPr>
        <p:spPr>
          <a:xfrm flipH="1">
            <a:off x="7948846" y="3962946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6AAFB7-C38A-58EB-78B9-8943EC9BB374}"/>
              </a:ext>
            </a:extLst>
          </p:cNvPr>
          <p:cNvCxnSpPr>
            <a:cxnSpLocks/>
          </p:cNvCxnSpPr>
          <p:nvPr/>
        </p:nvCxnSpPr>
        <p:spPr>
          <a:xfrm>
            <a:off x="8599240" y="3962946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358AB5-1A6E-AE1A-C6D7-749A597272F2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286922" y="3932802"/>
            <a:ext cx="6257" cy="34371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C642E1B-3B58-BFB7-5A25-361C2235B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07098"/>
              </p:ext>
            </p:extLst>
          </p:nvPr>
        </p:nvGraphicFramePr>
        <p:xfrm>
          <a:off x="9864556" y="4276519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86491D0-E25C-A1D2-9CBC-863A167CC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94878"/>
              </p:ext>
            </p:extLst>
          </p:nvPr>
        </p:nvGraphicFramePr>
        <p:xfrm>
          <a:off x="11194435" y="426593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91C49A9-CBCC-67D8-1A5E-45E2D36C8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05795"/>
              </p:ext>
            </p:extLst>
          </p:nvPr>
        </p:nvGraphicFramePr>
        <p:xfrm>
          <a:off x="12436475" y="426593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9CE510A-E5C6-9D88-D82C-AC55BAEB8446}"/>
              </a:ext>
            </a:extLst>
          </p:cNvPr>
          <p:cNvCxnSpPr>
            <a:cxnSpLocks/>
          </p:cNvCxnSpPr>
          <p:nvPr/>
        </p:nvCxnSpPr>
        <p:spPr>
          <a:xfrm flipH="1">
            <a:off x="11601207" y="3946289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AAD2C0-044B-631D-DF5A-9A393F5C79EC}"/>
              </a:ext>
            </a:extLst>
          </p:cNvPr>
          <p:cNvCxnSpPr>
            <a:cxnSpLocks/>
          </p:cNvCxnSpPr>
          <p:nvPr/>
        </p:nvCxnSpPr>
        <p:spPr>
          <a:xfrm>
            <a:off x="12251601" y="3946289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BEB505C-464B-6F99-8695-F22CF4027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57296"/>
              </p:ext>
            </p:extLst>
          </p:nvPr>
        </p:nvGraphicFramePr>
        <p:xfrm>
          <a:off x="5441277" y="5456279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15DDE98-55FC-B331-0E41-FCA1884E16B5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8006751" y="5150119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B11E51-1E3D-E2C8-312B-CE122F5F7D4E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8657145" y="5150119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9CEF349-EB90-CE23-4B03-ACCD460F6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25965"/>
              </p:ext>
            </p:extLst>
          </p:nvPr>
        </p:nvGraphicFramePr>
        <p:xfrm>
          <a:off x="7786522" y="5463692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5A57FE-8C31-D369-082B-301032DE2D3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0299867" y="5150864"/>
            <a:ext cx="1940" cy="305415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E08C847-E6B7-79A3-F180-02D18C4F9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55236"/>
              </p:ext>
            </p:extLst>
          </p:nvPr>
        </p:nvGraphicFramePr>
        <p:xfrm>
          <a:off x="9873184" y="5456279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8273E9E-A902-8562-864C-D22D0D5C1CCC}"/>
              </a:ext>
            </a:extLst>
          </p:cNvPr>
          <p:cNvCxnSpPr>
            <a:cxnSpLocks/>
          </p:cNvCxnSpPr>
          <p:nvPr/>
        </p:nvCxnSpPr>
        <p:spPr>
          <a:xfrm flipH="1">
            <a:off x="5661506" y="3954788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39220C-5264-CEE5-5636-D516C0ED88B1}"/>
              </a:ext>
            </a:extLst>
          </p:cNvPr>
          <p:cNvCxnSpPr>
            <a:cxnSpLocks/>
          </p:cNvCxnSpPr>
          <p:nvPr/>
        </p:nvCxnSpPr>
        <p:spPr>
          <a:xfrm>
            <a:off x="6311900" y="3954788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5F7C3A86-E26A-B490-E02D-7EFA94ED0BE2}"/>
              </a:ext>
            </a:extLst>
          </p:cNvPr>
          <p:cNvSpPr/>
          <p:nvPr/>
        </p:nvSpPr>
        <p:spPr>
          <a:xfrm>
            <a:off x="9873184" y="4299149"/>
            <a:ext cx="916892" cy="2042338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7290AB4-BD6D-CCA7-6FAE-863380039772}"/>
              </a:ext>
            </a:extLst>
          </p:cNvPr>
          <p:cNvCxnSpPr>
            <a:cxnSpLocks/>
          </p:cNvCxnSpPr>
          <p:nvPr/>
        </p:nvCxnSpPr>
        <p:spPr>
          <a:xfrm>
            <a:off x="2567642" y="46973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CAEF8F2-04E2-8D52-430A-DC8EDB7A0AD9}"/>
              </a:ext>
            </a:extLst>
          </p:cNvPr>
          <p:cNvSpPr txBox="1"/>
          <p:nvPr/>
        </p:nvSpPr>
        <p:spPr>
          <a:xfrm>
            <a:off x="2366504" y="4131033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FF22920B-DA1F-A966-EEED-A316A1D95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14216"/>
              </p:ext>
            </p:extLst>
          </p:nvPr>
        </p:nvGraphicFramePr>
        <p:xfrm>
          <a:off x="2155309" y="5468978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4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71112-70B3-8E34-12B2-D26C8D77B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E9F4491-DB4E-5B51-0D84-24B4AF5D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분할 정복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AAC7022-0D91-B132-7EE5-3BF7EA4EFC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FC088A-3AF5-DFBD-615F-9BD18A9D96DC}"/>
              </a:ext>
            </a:extLst>
          </p:cNvPr>
          <p:cNvSpPr txBox="1"/>
          <p:nvPr/>
        </p:nvSpPr>
        <p:spPr>
          <a:xfrm>
            <a:off x="129" y="766991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기저에 도달한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두 원소 전부 기저에 도달하였기 때문에 정복을 할 수 있는 조건이 되었다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앞서기 때문에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[71,86]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형태로 정복하여 배열을 반환한다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1B3C96-E211-6121-CECE-E83F2AD84E1C}"/>
              </a:ext>
            </a:extLst>
          </p:cNvPr>
          <p:cNvCxnSpPr>
            <a:cxnSpLocks/>
          </p:cNvCxnSpPr>
          <p:nvPr/>
        </p:nvCxnSpPr>
        <p:spPr>
          <a:xfrm flipH="1">
            <a:off x="8709271" y="1343498"/>
            <a:ext cx="868873" cy="41244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5E4E656-37C8-94B4-C993-12649FD8CFED}"/>
              </a:ext>
            </a:extLst>
          </p:cNvPr>
          <p:cNvCxnSpPr>
            <a:cxnSpLocks/>
          </p:cNvCxnSpPr>
          <p:nvPr/>
        </p:nvCxnSpPr>
        <p:spPr>
          <a:xfrm>
            <a:off x="9578144" y="1338229"/>
            <a:ext cx="872372" cy="42149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FC4397E8-B707-7DFD-4B70-A2C39794A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246663"/>
              </p:ext>
            </p:extLst>
          </p:nvPr>
        </p:nvGraphicFramePr>
        <p:xfrm>
          <a:off x="5661507" y="1755943"/>
          <a:ext cx="3482492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58BFC40-8A1C-2D49-D5A7-35E801774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03886"/>
              </p:ext>
            </p:extLst>
          </p:nvPr>
        </p:nvGraphicFramePr>
        <p:xfrm>
          <a:off x="6096819" y="469153"/>
          <a:ext cx="6094361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F9DE7B8A-EB73-8482-B294-D3BF28E46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29693"/>
              </p:ext>
            </p:extLst>
          </p:nvPr>
        </p:nvGraphicFramePr>
        <p:xfrm>
          <a:off x="10073265" y="176864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23133667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34645083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7817074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31597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0C6C443-F8F7-37DE-FA8F-C7C76D809BA7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311900" y="2630288"/>
            <a:ext cx="1090853" cy="44311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E7CEBBBC-F6C8-0DFD-0FA8-38F66F2B4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82964"/>
              </p:ext>
            </p:extLst>
          </p:nvPr>
        </p:nvGraphicFramePr>
        <p:xfrm>
          <a:off x="5441277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AF6FF49-26B8-D6E8-E67E-608D0DB8826E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>
            <a:off x="7402753" y="2630288"/>
            <a:ext cx="1191719" cy="450155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1B1CA790-0F49-2D83-A782-2B5BD9651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58034"/>
              </p:ext>
            </p:extLst>
          </p:nvPr>
        </p:nvGraphicFramePr>
        <p:xfrm>
          <a:off x="7723849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428009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3363407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988705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A4FFFA0B-538B-F7AC-677E-271861444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7138"/>
              </p:ext>
            </p:extLst>
          </p:nvPr>
        </p:nvGraphicFramePr>
        <p:xfrm>
          <a:off x="11379199" y="3073400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67708213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4226119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26029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44AC0D2D-3825-A684-DE77-FD12D383E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52593"/>
              </p:ext>
            </p:extLst>
          </p:nvPr>
        </p:nvGraphicFramePr>
        <p:xfrm>
          <a:off x="9851611" y="305845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BC149E-5E2C-B3AA-C1EF-841356E1CBF4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10286922" y="2642987"/>
            <a:ext cx="639550" cy="41547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68E1100-35B3-67C6-4A50-7507E0427AC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0926472" y="2642987"/>
            <a:ext cx="1323350" cy="43041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1CECF45-47AC-314A-5A1C-97BDA9124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68745"/>
              </p:ext>
            </p:extLst>
          </p:nvPr>
        </p:nvGraphicFramePr>
        <p:xfrm>
          <a:off x="5226195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626DB9F2-4F8C-844B-817D-9E7326A63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03911"/>
              </p:ext>
            </p:extLst>
          </p:nvPr>
        </p:nvGraphicFramePr>
        <p:xfrm>
          <a:off x="6422014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D91B0897-8BD1-0B90-6EDA-6EEA0CBA10BA}"/>
              </a:ext>
            </a:extLst>
          </p:cNvPr>
          <p:cNvGraphicFramePr>
            <a:graphicFrameLocks noGrp="1"/>
          </p:cNvGraphicFramePr>
          <p:nvPr/>
        </p:nvGraphicFramePr>
        <p:xfrm>
          <a:off x="7563300" y="4268360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C91A448B-9789-E729-1B09-89B897259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75267"/>
              </p:ext>
            </p:extLst>
          </p:nvPr>
        </p:nvGraphicFramePr>
        <p:xfrm>
          <a:off x="8759119" y="4272264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7A24F80-7EDE-FB0F-D510-DAAC25AACBCB}"/>
              </a:ext>
            </a:extLst>
          </p:cNvPr>
          <p:cNvCxnSpPr>
            <a:cxnSpLocks/>
            <a:stCxn id="69" idx="0"/>
            <a:endCxn id="55" idx="2"/>
          </p:cNvCxnSpPr>
          <p:nvPr/>
        </p:nvCxnSpPr>
        <p:spPr>
          <a:xfrm flipH="1" flipV="1">
            <a:off x="5661506" y="5142706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C578A93-3D0A-8D1E-92F1-2DA8FF71136A}"/>
              </a:ext>
            </a:extLst>
          </p:cNvPr>
          <p:cNvCxnSpPr>
            <a:cxnSpLocks/>
            <a:stCxn id="69" idx="0"/>
            <a:endCxn id="56" idx="2"/>
          </p:cNvCxnSpPr>
          <p:nvPr/>
        </p:nvCxnSpPr>
        <p:spPr>
          <a:xfrm flipV="1">
            <a:off x="6311900" y="5142706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4FA69B2-809C-FDA8-6F41-16D099D2BF01}"/>
              </a:ext>
            </a:extLst>
          </p:cNvPr>
          <p:cNvCxnSpPr>
            <a:cxnSpLocks/>
          </p:cNvCxnSpPr>
          <p:nvPr/>
        </p:nvCxnSpPr>
        <p:spPr>
          <a:xfrm flipH="1">
            <a:off x="7948846" y="3962946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785C476-B278-FFB9-F416-A04E77B4193F}"/>
              </a:ext>
            </a:extLst>
          </p:cNvPr>
          <p:cNvCxnSpPr>
            <a:cxnSpLocks/>
          </p:cNvCxnSpPr>
          <p:nvPr/>
        </p:nvCxnSpPr>
        <p:spPr>
          <a:xfrm>
            <a:off x="8599240" y="3962946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18F9A35-B12F-F3CF-3C77-0B8E42F56088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0286922" y="3932802"/>
            <a:ext cx="6257" cy="34371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53220EE2-63D2-1047-6A4B-CB811BD3D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22842"/>
              </p:ext>
            </p:extLst>
          </p:nvPr>
        </p:nvGraphicFramePr>
        <p:xfrm>
          <a:off x="9864556" y="4276519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FB6233FB-CC1D-22C9-6A7E-E5C0B1321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48978"/>
              </p:ext>
            </p:extLst>
          </p:nvPr>
        </p:nvGraphicFramePr>
        <p:xfrm>
          <a:off x="11194435" y="426593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CE588B39-A4B5-AF51-719C-B1BF2F264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39283"/>
              </p:ext>
            </p:extLst>
          </p:nvPr>
        </p:nvGraphicFramePr>
        <p:xfrm>
          <a:off x="12436475" y="426593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9349115-E8AE-AC02-547D-6845FF74E9B8}"/>
              </a:ext>
            </a:extLst>
          </p:cNvPr>
          <p:cNvCxnSpPr>
            <a:cxnSpLocks/>
          </p:cNvCxnSpPr>
          <p:nvPr/>
        </p:nvCxnSpPr>
        <p:spPr>
          <a:xfrm flipH="1">
            <a:off x="11601207" y="3946289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32719B6-5754-5EC6-2D6F-1F7D3FD3A807}"/>
              </a:ext>
            </a:extLst>
          </p:cNvPr>
          <p:cNvCxnSpPr>
            <a:cxnSpLocks/>
          </p:cNvCxnSpPr>
          <p:nvPr/>
        </p:nvCxnSpPr>
        <p:spPr>
          <a:xfrm>
            <a:off x="12251601" y="3946289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CAD3E06C-8B78-F2BC-757C-38B5FBD0E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25179"/>
              </p:ext>
            </p:extLst>
          </p:nvPr>
        </p:nvGraphicFramePr>
        <p:xfrm>
          <a:off x="5441277" y="5456279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50C38CE-BB30-4B05-4F28-AB676E80CA12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8006751" y="5150119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89CAE8D-8CF1-1D6D-FA32-05EA4BB38F93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8657145" y="5150119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8C33A031-4F19-99D7-AB72-6D335E4F9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37202"/>
              </p:ext>
            </p:extLst>
          </p:nvPr>
        </p:nvGraphicFramePr>
        <p:xfrm>
          <a:off x="7786522" y="5463692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5FA5C22-7AB1-F77A-D00B-2FD14F01D098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10299867" y="5150864"/>
            <a:ext cx="1940" cy="305415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30123809-5DD9-ADC3-44E9-F124BC884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28075"/>
              </p:ext>
            </p:extLst>
          </p:nvPr>
        </p:nvGraphicFramePr>
        <p:xfrm>
          <a:off x="9873184" y="5456279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C293DEE-E429-303A-07FE-5D63978DE846}"/>
              </a:ext>
            </a:extLst>
          </p:cNvPr>
          <p:cNvCxnSpPr>
            <a:cxnSpLocks/>
          </p:cNvCxnSpPr>
          <p:nvPr/>
        </p:nvCxnSpPr>
        <p:spPr>
          <a:xfrm flipH="1">
            <a:off x="5661506" y="3954788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3EED928-0A6D-EC76-1C74-0FA5F277686C}"/>
              </a:ext>
            </a:extLst>
          </p:cNvPr>
          <p:cNvCxnSpPr>
            <a:cxnSpLocks/>
          </p:cNvCxnSpPr>
          <p:nvPr/>
        </p:nvCxnSpPr>
        <p:spPr>
          <a:xfrm>
            <a:off x="6311900" y="3954788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11A4FE1E-4DB8-BB7A-84B4-06007A0DB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65485"/>
              </p:ext>
            </p:extLst>
          </p:nvPr>
        </p:nvGraphicFramePr>
        <p:xfrm>
          <a:off x="11414421" y="5447092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67708213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4226119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26029"/>
                  </a:ext>
                </a:extLst>
              </a:tr>
            </a:tbl>
          </a:graphicData>
        </a:graphic>
      </p:graphicFrame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E2F7E38-D6E2-DEEB-1B20-B01E2689A5BA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11611891" y="5118874"/>
            <a:ext cx="673153" cy="328218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1EC8468-B7DC-248C-9D6B-0413333D8600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12285044" y="5118874"/>
            <a:ext cx="522666" cy="328218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29591988-D3DA-8C83-5707-40632AB4DBB4}"/>
              </a:ext>
            </a:extLst>
          </p:cNvPr>
          <p:cNvSpPr/>
          <p:nvPr/>
        </p:nvSpPr>
        <p:spPr>
          <a:xfrm>
            <a:off x="10981346" y="4217167"/>
            <a:ext cx="2540029" cy="2042338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8A11307-CB57-BF16-D8A8-F2DBF723A799}"/>
              </a:ext>
            </a:extLst>
          </p:cNvPr>
          <p:cNvCxnSpPr>
            <a:cxnSpLocks/>
          </p:cNvCxnSpPr>
          <p:nvPr/>
        </p:nvCxnSpPr>
        <p:spPr>
          <a:xfrm>
            <a:off x="1869142" y="46211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614AF4F-F188-9A3C-D38C-628CA272A80F}"/>
              </a:ext>
            </a:extLst>
          </p:cNvPr>
          <p:cNvCxnSpPr>
            <a:cxnSpLocks/>
          </p:cNvCxnSpPr>
          <p:nvPr/>
        </p:nvCxnSpPr>
        <p:spPr>
          <a:xfrm>
            <a:off x="3075642" y="46211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FE3BF1F-41CE-521B-E39C-7B57BB114F66}"/>
              </a:ext>
            </a:extLst>
          </p:cNvPr>
          <p:cNvSpPr txBox="1"/>
          <p:nvPr/>
        </p:nvSpPr>
        <p:spPr>
          <a:xfrm>
            <a:off x="1693848" y="4054834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2CBB36-0592-1373-C279-249D1CE46297}"/>
              </a:ext>
            </a:extLst>
          </p:cNvPr>
          <p:cNvSpPr txBox="1"/>
          <p:nvPr/>
        </p:nvSpPr>
        <p:spPr>
          <a:xfrm>
            <a:off x="2874504" y="4054833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DCA02593-7598-4BB1-19F2-0011B81A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8860"/>
              </p:ext>
            </p:extLst>
          </p:nvPr>
        </p:nvGraphicFramePr>
        <p:xfrm>
          <a:off x="1421130" y="5392779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FC118851-6100-447B-48EE-096EDC5AF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66698"/>
              </p:ext>
            </p:extLst>
          </p:nvPr>
        </p:nvGraphicFramePr>
        <p:xfrm>
          <a:off x="2663309" y="5392778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0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83" grpId="0"/>
      <p:bldP spid="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E4E77-6D55-3C04-70CD-E5731BCFE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528B614-FC60-E36D-9BF6-37DFC289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분할 정복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8E4DF25-982B-7AD9-4B73-E47D9EAE5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9BD08C-2FF0-5D08-2E31-CB0295C55078}"/>
              </a:ext>
            </a:extLst>
          </p:cNvPr>
          <p:cNvSpPr txBox="1"/>
          <p:nvPr/>
        </p:nvSpPr>
        <p:spPr>
          <a:xfrm>
            <a:off x="-229" y="7712684"/>
            <a:ext cx="182878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정복을 한 두 파란색 배열을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각각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[60,86] [28,65]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앞서 언급한 것 처럼 포인터 연산을 통해 두 배열의 작은 원소부터 합쳐야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[28, 60, 65, 86]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합쳐진다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정복된다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).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4EE7581-D469-4704-2B8D-A6BF47EBD9B5}"/>
              </a:ext>
            </a:extLst>
          </p:cNvPr>
          <p:cNvCxnSpPr>
            <a:cxnSpLocks/>
          </p:cNvCxnSpPr>
          <p:nvPr/>
        </p:nvCxnSpPr>
        <p:spPr>
          <a:xfrm flipH="1">
            <a:off x="8709271" y="1343498"/>
            <a:ext cx="868873" cy="41244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B864565-F867-A4FD-7690-5C9F7F70D3B1}"/>
              </a:ext>
            </a:extLst>
          </p:cNvPr>
          <p:cNvCxnSpPr>
            <a:cxnSpLocks/>
          </p:cNvCxnSpPr>
          <p:nvPr/>
        </p:nvCxnSpPr>
        <p:spPr>
          <a:xfrm>
            <a:off x="9578144" y="1338229"/>
            <a:ext cx="872372" cy="42149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00F7DBE-8922-F344-17C4-0943EA01E911}"/>
              </a:ext>
            </a:extLst>
          </p:cNvPr>
          <p:cNvGraphicFramePr>
            <a:graphicFrameLocks noGrp="1"/>
          </p:cNvGraphicFramePr>
          <p:nvPr/>
        </p:nvGraphicFramePr>
        <p:xfrm>
          <a:off x="5661507" y="1755943"/>
          <a:ext cx="3482492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E97C1C8-5EDE-F7CA-E022-6C3B5B299782}"/>
              </a:ext>
            </a:extLst>
          </p:cNvPr>
          <p:cNvGraphicFramePr>
            <a:graphicFrameLocks noGrp="1"/>
          </p:cNvGraphicFramePr>
          <p:nvPr/>
        </p:nvGraphicFramePr>
        <p:xfrm>
          <a:off x="6096819" y="469153"/>
          <a:ext cx="6094361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79E1D4D-AFA8-FA19-52A0-75DC570E5215}"/>
              </a:ext>
            </a:extLst>
          </p:cNvPr>
          <p:cNvGraphicFramePr>
            <a:graphicFrameLocks noGrp="1"/>
          </p:cNvGraphicFramePr>
          <p:nvPr/>
        </p:nvGraphicFramePr>
        <p:xfrm>
          <a:off x="10073265" y="176864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23133667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34645083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7817074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31597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8ABAA7C-A15B-22BB-7F5D-9358FA286030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311900" y="2630288"/>
            <a:ext cx="1090853" cy="44311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1803EBA9-91FB-CDD6-9CBB-4DE2546E4299}"/>
              </a:ext>
            </a:extLst>
          </p:cNvPr>
          <p:cNvGraphicFramePr>
            <a:graphicFrameLocks noGrp="1"/>
          </p:cNvGraphicFramePr>
          <p:nvPr/>
        </p:nvGraphicFramePr>
        <p:xfrm>
          <a:off x="5441277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462C56C-AEC5-E5C0-40B6-F334253907D1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>
            <a:off x="7402753" y="2630288"/>
            <a:ext cx="1191719" cy="450155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07C42620-1D2C-A72A-C7B2-3F1742688591}"/>
              </a:ext>
            </a:extLst>
          </p:cNvPr>
          <p:cNvGraphicFramePr>
            <a:graphicFrameLocks noGrp="1"/>
          </p:cNvGraphicFramePr>
          <p:nvPr/>
        </p:nvGraphicFramePr>
        <p:xfrm>
          <a:off x="7723849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428009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3363407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988705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A9ADB78-3A58-8B67-86BE-AC0A999A7FFC}"/>
              </a:ext>
            </a:extLst>
          </p:cNvPr>
          <p:cNvGraphicFramePr>
            <a:graphicFrameLocks noGrp="1"/>
          </p:cNvGraphicFramePr>
          <p:nvPr/>
        </p:nvGraphicFramePr>
        <p:xfrm>
          <a:off x="11379199" y="3073400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67708213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4226119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26029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B1745725-58C7-610F-900D-C9598375F743}"/>
              </a:ext>
            </a:extLst>
          </p:cNvPr>
          <p:cNvGraphicFramePr>
            <a:graphicFrameLocks noGrp="1"/>
          </p:cNvGraphicFramePr>
          <p:nvPr/>
        </p:nvGraphicFramePr>
        <p:xfrm>
          <a:off x="9851611" y="305845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33C93B5-5DD4-5E8C-0D43-738219AC6BE4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10286922" y="2642987"/>
            <a:ext cx="639550" cy="41547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1B3308F-8708-0110-9C9C-73E70DE68A83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0926472" y="2642987"/>
            <a:ext cx="1323350" cy="43041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EC9620B-D045-87FB-5870-64E88745A5B1}"/>
              </a:ext>
            </a:extLst>
          </p:cNvPr>
          <p:cNvGraphicFramePr>
            <a:graphicFrameLocks noGrp="1"/>
          </p:cNvGraphicFramePr>
          <p:nvPr/>
        </p:nvGraphicFramePr>
        <p:xfrm>
          <a:off x="5226195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BD14A66C-8643-2952-644A-7057F4F348F4}"/>
              </a:ext>
            </a:extLst>
          </p:cNvPr>
          <p:cNvGraphicFramePr>
            <a:graphicFrameLocks noGrp="1"/>
          </p:cNvGraphicFramePr>
          <p:nvPr/>
        </p:nvGraphicFramePr>
        <p:xfrm>
          <a:off x="6422014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5217E6CD-E6B6-C3A1-FAFC-4B59062B7EE4}"/>
              </a:ext>
            </a:extLst>
          </p:cNvPr>
          <p:cNvGraphicFramePr>
            <a:graphicFrameLocks noGrp="1"/>
          </p:cNvGraphicFramePr>
          <p:nvPr/>
        </p:nvGraphicFramePr>
        <p:xfrm>
          <a:off x="7563300" y="4268360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ECD09078-0094-7248-3986-45100BEF387A}"/>
              </a:ext>
            </a:extLst>
          </p:cNvPr>
          <p:cNvGraphicFramePr>
            <a:graphicFrameLocks noGrp="1"/>
          </p:cNvGraphicFramePr>
          <p:nvPr/>
        </p:nvGraphicFramePr>
        <p:xfrm>
          <a:off x="8759119" y="4272264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0F0F290-8511-4985-8B77-4D2C773CC4B2}"/>
              </a:ext>
            </a:extLst>
          </p:cNvPr>
          <p:cNvCxnSpPr>
            <a:cxnSpLocks/>
            <a:stCxn id="69" idx="0"/>
            <a:endCxn id="55" idx="2"/>
          </p:cNvCxnSpPr>
          <p:nvPr/>
        </p:nvCxnSpPr>
        <p:spPr>
          <a:xfrm flipH="1" flipV="1">
            <a:off x="5661506" y="5142706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33ADC30-47F8-F4C1-7E46-273265EA8420}"/>
              </a:ext>
            </a:extLst>
          </p:cNvPr>
          <p:cNvCxnSpPr>
            <a:cxnSpLocks/>
            <a:stCxn id="69" idx="0"/>
            <a:endCxn id="56" idx="2"/>
          </p:cNvCxnSpPr>
          <p:nvPr/>
        </p:nvCxnSpPr>
        <p:spPr>
          <a:xfrm flipV="1">
            <a:off x="6311900" y="5142706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048595C-CC74-20B3-C004-9DE108B83097}"/>
              </a:ext>
            </a:extLst>
          </p:cNvPr>
          <p:cNvCxnSpPr>
            <a:cxnSpLocks/>
          </p:cNvCxnSpPr>
          <p:nvPr/>
        </p:nvCxnSpPr>
        <p:spPr>
          <a:xfrm flipH="1">
            <a:off x="7948846" y="3962946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4AA0671-90B2-3E63-6CC5-EC68B42ECDCE}"/>
              </a:ext>
            </a:extLst>
          </p:cNvPr>
          <p:cNvCxnSpPr>
            <a:cxnSpLocks/>
          </p:cNvCxnSpPr>
          <p:nvPr/>
        </p:nvCxnSpPr>
        <p:spPr>
          <a:xfrm>
            <a:off x="8599240" y="3962946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9DC03A6-79B8-9770-2F47-29957CC1758B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0286922" y="3932802"/>
            <a:ext cx="6257" cy="34371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52534B8A-D8A8-E11F-5922-B270DAF1AFD1}"/>
              </a:ext>
            </a:extLst>
          </p:cNvPr>
          <p:cNvGraphicFramePr>
            <a:graphicFrameLocks noGrp="1"/>
          </p:cNvGraphicFramePr>
          <p:nvPr/>
        </p:nvGraphicFramePr>
        <p:xfrm>
          <a:off x="9864556" y="4276519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60650C6-53CF-DA67-DA87-264675189DA3}"/>
              </a:ext>
            </a:extLst>
          </p:cNvPr>
          <p:cNvGraphicFramePr>
            <a:graphicFrameLocks noGrp="1"/>
          </p:cNvGraphicFramePr>
          <p:nvPr/>
        </p:nvGraphicFramePr>
        <p:xfrm>
          <a:off x="11194435" y="426593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8EDF218C-7569-0163-EDE2-4AE67BC2C4D4}"/>
              </a:ext>
            </a:extLst>
          </p:cNvPr>
          <p:cNvGraphicFramePr>
            <a:graphicFrameLocks noGrp="1"/>
          </p:cNvGraphicFramePr>
          <p:nvPr/>
        </p:nvGraphicFramePr>
        <p:xfrm>
          <a:off x="12436475" y="426593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ED9CE0A-27C6-2575-5821-3629D2FE6209}"/>
              </a:ext>
            </a:extLst>
          </p:cNvPr>
          <p:cNvCxnSpPr>
            <a:cxnSpLocks/>
          </p:cNvCxnSpPr>
          <p:nvPr/>
        </p:nvCxnSpPr>
        <p:spPr>
          <a:xfrm flipH="1">
            <a:off x="11601207" y="3946289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8261327-617B-0107-E42B-865EC8621377}"/>
              </a:ext>
            </a:extLst>
          </p:cNvPr>
          <p:cNvCxnSpPr>
            <a:cxnSpLocks/>
          </p:cNvCxnSpPr>
          <p:nvPr/>
        </p:nvCxnSpPr>
        <p:spPr>
          <a:xfrm>
            <a:off x="12251601" y="3946289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3FD49A97-686C-B38A-BC7C-3AF68A4CF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92127"/>
              </p:ext>
            </p:extLst>
          </p:nvPr>
        </p:nvGraphicFramePr>
        <p:xfrm>
          <a:off x="5441277" y="5456279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E7D4813-AFD8-AFB6-7FE5-53908A07BEF3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8006751" y="5150119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70938F2-C79B-A9C1-3397-B850A579B39D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8657145" y="5150119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BD2FC1DD-E063-F4B0-A2B4-F1B33374C378}"/>
              </a:ext>
            </a:extLst>
          </p:cNvPr>
          <p:cNvGraphicFramePr>
            <a:graphicFrameLocks noGrp="1"/>
          </p:cNvGraphicFramePr>
          <p:nvPr/>
        </p:nvGraphicFramePr>
        <p:xfrm>
          <a:off x="7786522" y="5463692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870B278-D14B-D709-8C9A-12D338445D7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10299867" y="5150864"/>
            <a:ext cx="1940" cy="305415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F84205E1-4F4C-D599-D43B-2DFDD266EA09}"/>
              </a:ext>
            </a:extLst>
          </p:cNvPr>
          <p:cNvGraphicFramePr>
            <a:graphicFrameLocks noGrp="1"/>
          </p:cNvGraphicFramePr>
          <p:nvPr/>
        </p:nvGraphicFramePr>
        <p:xfrm>
          <a:off x="9873184" y="5456279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BE492BA-5E65-C449-E239-74B21249DA35}"/>
              </a:ext>
            </a:extLst>
          </p:cNvPr>
          <p:cNvCxnSpPr>
            <a:cxnSpLocks/>
          </p:cNvCxnSpPr>
          <p:nvPr/>
        </p:nvCxnSpPr>
        <p:spPr>
          <a:xfrm flipH="1">
            <a:off x="5661506" y="3954788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F8FD73A-50B7-AD56-C228-36BC9CF2E80A}"/>
              </a:ext>
            </a:extLst>
          </p:cNvPr>
          <p:cNvCxnSpPr>
            <a:cxnSpLocks/>
          </p:cNvCxnSpPr>
          <p:nvPr/>
        </p:nvCxnSpPr>
        <p:spPr>
          <a:xfrm>
            <a:off x="6311900" y="3954788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256562B8-A890-0D49-147A-2273B75E7944}"/>
              </a:ext>
            </a:extLst>
          </p:cNvPr>
          <p:cNvGraphicFramePr>
            <a:graphicFrameLocks noGrp="1"/>
          </p:cNvGraphicFramePr>
          <p:nvPr/>
        </p:nvGraphicFramePr>
        <p:xfrm>
          <a:off x="11414421" y="5447092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67708213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4226119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26029"/>
                  </a:ext>
                </a:extLst>
              </a:tr>
            </a:tbl>
          </a:graphicData>
        </a:graphic>
      </p:graphicFrame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4FD9860-6CE1-135B-678D-72DD3BC257D9}"/>
              </a:ext>
            </a:extLst>
          </p:cNvPr>
          <p:cNvCxnSpPr>
            <a:cxnSpLocks/>
            <a:stCxn id="2" idx="0"/>
            <a:endCxn id="69" idx="2"/>
          </p:cNvCxnSpPr>
          <p:nvPr/>
        </p:nvCxnSpPr>
        <p:spPr>
          <a:xfrm flipH="1" flipV="1">
            <a:off x="6311900" y="6330624"/>
            <a:ext cx="1266558" cy="296472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D6FAFF3-89BB-41F0-88DF-AA887BAD1754}"/>
              </a:ext>
            </a:extLst>
          </p:cNvPr>
          <p:cNvCxnSpPr>
            <a:cxnSpLocks/>
            <a:stCxn id="2" idx="0"/>
            <a:endCxn id="72" idx="2"/>
          </p:cNvCxnSpPr>
          <p:nvPr/>
        </p:nvCxnSpPr>
        <p:spPr>
          <a:xfrm flipV="1">
            <a:off x="7578458" y="6338037"/>
            <a:ext cx="1078687" cy="289059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EBD5D4-4B19-FF13-0C71-A3B5AB2F7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98012"/>
              </p:ext>
            </p:extLst>
          </p:nvPr>
        </p:nvGraphicFramePr>
        <p:xfrm>
          <a:off x="5837212" y="6627096"/>
          <a:ext cx="3482492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6B19E4D-90EB-9EAA-FE5C-0D0BE0BD5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64269"/>
              </p:ext>
            </p:extLst>
          </p:nvPr>
        </p:nvGraphicFramePr>
        <p:xfrm>
          <a:off x="549016" y="5445232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727239C-362C-D134-245F-43959BAF3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53188"/>
              </p:ext>
            </p:extLst>
          </p:nvPr>
        </p:nvGraphicFramePr>
        <p:xfrm>
          <a:off x="2683684" y="5447092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E2A27A-58D4-2389-A21B-23F6200C8E51}"/>
              </a:ext>
            </a:extLst>
          </p:cNvPr>
          <p:cNvCxnSpPr>
            <a:cxnSpLocks/>
          </p:cNvCxnSpPr>
          <p:nvPr/>
        </p:nvCxnSpPr>
        <p:spPr>
          <a:xfrm>
            <a:off x="967442" y="46846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6AA036-2810-1E6D-D71D-130A5424516A}"/>
              </a:ext>
            </a:extLst>
          </p:cNvPr>
          <p:cNvCxnSpPr>
            <a:cxnSpLocks/>
          </p:cNvCxnSpPr>
          <p:nvPr/>
        </p:nvCxnSpPr>
        <p:spPr>
          <a:xfrm>
            <a:off x="3151842" y="46846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CCA3FE0-3A62-C40A-BDF8-DC94B479F348}"/>
              </a:ext>
            </a:extLst>
          </p:cNvPr>
          <p:cNvCxnSpPr>
            <a:cxnSpLocks/>
          </p:cNvCxnSpPr>
          <p:nvPr/>
        </p:nvCxnSpPr>
        <p:spPr>
          <a:xfrm>
            <a:off x="3990042" y="46846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76E694C-A217-4678-BBF5-8869E8745199}"/>
              </a:ext>
            </a:extLst>
          </p:cNvPr>
          <p:cNvCxnSpPr>
            <a:cxnSpLocks/>
          </p:cNvCxnSpPr>
          <p:nvPr/>
        </p:nvCxnSpPr>
        <p:spPr>
          <a:xfrm>
            <a:off x="1856442" y="46846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1D4F5BE-ACCB-19B7-DEA5-7BA5CE291027}"/>
              </a:ext>
            </a:extLst>
          </p:cNvPr>
          <p:cNvSpPr txBox="1"/>
          <p:nvPr/>
        </p:nvSpPr>
        <p:spPr>
          <a:xfrm>
            <a:off x="2936532" y="4118334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C49421-E330-98EC-F058-82D31EA7ACCA}"/>
              </a:ext>
            </a:extLst>
          </p:cNvPr>
          <p:cNvSpPr txBox="1"/>
          <p:nvPr/>
        </p:nvSpPr>
        <p:spPr>
          <a:xfrm>
            <a:off x="792148" y="4118334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5E597C-4363-FE33-6621-5B6D725D3189}"/>
              </a:ext>
            </a:extLst>
          </p:cNvPr>
          <p:cNvSpPr txBox="1"/>
          <p:nvPr/>
        </p:nvSpPr>
        <p:spPr>
          <a:xfrm>
            <a:off x="3826649" y="4103075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7140D-61E3-6F14-758B-62864DC9A50C}"/>
              </a:ext>
            </a:extLst>
          </p:cNvPr>
          <p:cNvSpPr txBox="1"/>
          <p:nvPr/>
        </p:nvSpPr>
        <p:spPr>
          <a:xfrm>
            <a:off x="1655304" y="4118333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7B240ED-1B6B-4C56-5BD0-D8322D9761F9}"/>
              </a:ext>
            </a:extLst>
          </p:cNvPr>
          <p:cNvSpPr/>
          <p:nvPr/>
        </p:nvSpPr>
        <p:spPr>
          <a:xfrm>
            <a:off x="5259620" y="5279289"/>
            <a:ext cx="4613564" cy="2383642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403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AFAB3-D6C0-5708-F7F6-7D304A36C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8DEEC0-A2D6-34FA-B031-EE1CDE5AA9BA}"/>
              </a:ext>
            </a:extLst>
          </p:cNvPr>
          <p:cNvCxnSpPr>
            <a:cxnSpLocks/>
            <a:endCxn id="74" idx="2"/>
          </p:cNvCxnSpPr>
          <p:nvPr/>
        </p:nvCxnSpPr>
        <p:spPr>
          <a:xfrm flipH="1" flipV="1">
            <a:off x="10308495" y="6330624"/>
            <a:ext cx="870623" cy="305415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C253135-91CF-ABF4-88C7-EA362AFE1425}"/>
              </a:ext>
            </a:extLst>
          </p:cNvPr>
          <p:cNvCxnSpPr>
            <a:cxnSpLocks/>
          </p:cNvCxnSpPr>
          <p:nvPr/>
        </p:nvCxnSpPr>
        <p:spPr>
          <a:xfrm flipV="1">
            <a:off x="11179118" y="6306516"/>
            <a:ext cx="1094004" cy="297621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C5DD1BB2-7B00-9E62-343F-D98E40F4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분할 정복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7A78014-EABA-7C67-3A79-46ED775136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F0A935-8654-5496-C202-22A03EE10FFD}"/>
              </a:ext>
            </a:extLst>
          </p:cNvPr>
          <p:cNvSpPr txBox="1"/>
          <p:nvPr/>
        </p:nvSpPr>
        <p:spPr>
          <a:xfrm>
            <a:off x="129" y="776754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주황색 배열을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각각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[48], [71,86]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 연산을 통해 작은 원소부터 합쳐준다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[48,71,86]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합쳐진다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정복된다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).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1870139-3D70-ADD1-79F6-7528B27DA123}"/>
              </a:ext>
            </a:extLst>
          </p:cNvPr>
          <p:cNvCxnSpPr>
            <a:cxnSpLocks/>
          </p:cNvCxnSpPr>
          <p:nvPr/>
        </p:nvCxnSpPr>
        <p:spPr>
          <a:xfrm flipH="1">
            <a:off x="8709271" y="1343498"/>
            <a:ext cx="868873" cy="41244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410DF5E-3101-AB3D-0C13-1E92F7B99226}"/>
              </a:ext>
            </a:extLst>
          </p:cNvPr>
          <p:cNvCxnSpPr>
            <a:cxnSpLocks/>
          </p:cNvCxnSpPr>
          <p:nvPr/>
        </p:nvCxnSpPr>
        <p:spPr>
          <a:xfrm>
            <a:off x="9578144" y="1338229"/>
            <a:ext cx="872372" cy="42149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F095BC6-AB14-09BC-0464-F9725FD48D3F}"/>
              </a:ext>
            </a:extLst>
          </p:cNvPr>
          <p:cNvGraphicFramePr>
            <a:graphicFrameLocks noGrp="1"/>
          </p:cNvGraphicFramePr>
          <p:nvPr/>
        </p:nvGraphicFramePr>
        <p:xfrm>
          <a:off x="5661507" y="1755943"/>
          <a:ext cx="3482492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002E4AF-DF24-7D53-CB74-702ED631745B}"/>
              </a:ext>
            </a:extLst>
          </p:cNvPr>
          <p:cNvGraphicFramePr>
            <a:graphicFrameLocks noGrp="1"/>
          </p:cNvGraphicFramePr>
          <p:nvPr/>
        </p:nvGraphicFramePr>
        <p:xfrm>
          <a:off x="6096819" y="469153"/>
          <a:ext cx="6094361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43D96AC1-92F2-1B26-C5C3-047087B0DD36}"/>
              </a:ext>
            </a:extLst>
          </p:cNvPr>
          <p:cNvGraphicFramePr>
            <a:graphicFrameLocks noGrp="1"/>
          </p:cNvGraphicFramePr>
          <p:nvPr/>
        </p:nvGraphicFramePr>
        <p:xfrm>
          <a:off x="10073265" y="176864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23133667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34645083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7817074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31597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76BEE73-8518-6230-7E78-E7E092E8125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311900" y="2630288"/>
            <a:ext cx="1090853" cy="44311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559F36A7-BE57-099C-E1DE-95F26C333D6A}"/>
              </a:ext>
            </a:extLst>
          </p:cNvPr>
          <p:cNvGraphicFramePr>
            <a:graphicFrameLocks noGrp="1"/>
          </p:cNvGraphicFramePr>
          <p:nvPr/>
        </p:nvGraphicFramePr>
        <p:xfrm>
          <a:off x="5441277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30531EA-8C97-4BC3-DB6E-806945467445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>
            <a:off x="7402753" y="2630288"/>
            <a:ext cx="1191719" cy="450155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2D0CEDD-D314-6220-C919-EFBEB7B8D977}"/>
              </a:ext>
            </a:extLst>
          </p:cNvPr>
          <p:cNvGraphicFramePr>
            <a:graphicFrameLocks noGrp="1"/>
          </p:cNvGraphicFramePr>
          <p:nvPr/>
        </p:nvGraphicFramePr>
        <p:xfrm>
          <a:off x="7723849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428009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3363407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988705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9FDC103B-D6DA-08AE-511E-444E5D5C2D19}"/>
              </a:ext>
            </a:extLst>
          </p:cNvPr>
          <p:cNvGraphicFramePr>
            <a:graphicFrameLocks noGrp="1"/>
          </p:cNvGraphicFramePr>
          <p:nvPr/>
        </p:nvGraphicFramePr>
        <p:xfrm>
          <a:off x="11379199" y="3073400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67708213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4226119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26029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39AF4A9-A264-A4C6-4C1E-3EC68268A7F4}"/>
              </a:ext>
            </a:extLst>
          </p:cNvPr>
          <p:cNvGraphicFramePr>
            <a:graphicFrameLocks noGrp="1"/>
          </p:cNvGraphicFramePr>
          <p:nvPr/>
        </p:nvGraphicFramePr>
        <p:xfrm>
          <a:off x="9851611" y="305845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81382B-5F1A-F6BD-72EC-31CBAE35ADA7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10286922" y="2642987"/>
            <a:ext cx="639550" cy="41547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6115EC0-EDE5-F2FE-4805-994A023FFE81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0926472" y="2642987"/>
            <a:ext cx="1323350" cy="43041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149A5E93-AED5-7DF4-4E81-FEBD482B199D}"/>
              </a:ext>
            </a:extLst>
          </p:cNvPr>
          <p:cNvGraphicFramePr>
            <a:graphicFrameLocks noGrp="1"/>
          </p:cNvGraphicFramePr>
          <p:nvPr/>
        </p:nvGraphicFramePr>
        <p:xfrm>
          <a:off x="5226195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CD21732-0750-A08E-93A6-BE0D794D41EE}"/>
              </a:ext>
            </a:extLst>
          </p:cNvPr>
          <p:cNvGraphicFramePr>
            <a:graphicFrameLocks noGrp="1"/>
          </p:cNvGraphicFramePr>
          <p:nvPr/>
        </p:nvGraphicFramePr>
        <p:xfrm>
          <a:off x="6422014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C0C0BA85-E9C4-4508-0CB3-33AFE6BCA22D}"/>
              </a:ext>
            </a:extLst>
          </p:cNvPr>
          <p:cNvGraphicFramePr>
            <a:graphicFrameLocks noGrp="1"/>
          </p:cNvGraphicFramePr>
          <p:nvPr/>
        </p:nvGraphicFramePr>
        <p:xfrm>
          <a:off x="7563300" y="4268360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B4CCFCFE-7FCF-0418-702E-89E6E793AB37}"/>
              </a:ext>
            </a:extLst>
          </p:cNvPr>
          <p:cNvGraphicFramePr>
            <a:graphicFrameLocks noGrp="1"/>
          </p:cNvGraphicFramePr>
          <p:nvPr/>
        </p:nvGraphicFramePr>
        <p:xfrm>
          <a:off x="8759119" y="4272264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3DFFE59-871C-D230-58B8-0B9189BB3373}"/>
              </a:ext>
            </a:extLst>
          </p:cNvPr>
          <p:cNvCxnSpPr>
            <a:cxnSpLocks/>
            <a:stCxn id="69" idx="0"/>
            <a:endCxn id="55" idx="2"/>
          </p:cNvCxnSpPr>
          <p:nvPr/>
        </p:nvCxnSpPr>
        <p:spPr>
          <a:xfrm flipH="1" flipV="1">
            <a:off x="5661506" y="5142706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DF43DC9-1E10-64F9-C16A-7065D55B5C87}"/>
              </a:ext>
            </a:extLst>
          </p:cNvPr>
          <p:cNvCxnSpPr>
            <a:cxnSpLocks/>
            <a:stCxn id="69" idx="0"/>
            <a:endCxn id="56" idx="2"/>
          </p:cNvCxnSpPr>
          <p:nvPr/>
        </p:nvCxnSpPr>
        <p:spPr>
          <a:xfrm flipV="1">
            <a:off x="6311900" y="5142706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0C51D4B-F96B-ACDD-392E-051A2E0C9D73}"/>
              </a:ext>
            </a:extLst>
          </p:cNvPr>
          <p:cNvCxnSpPr>
            <a:cxnSpLocks/>
          </p:cNvCxnSpPr>
          <p:nvPr/>
        </p:nvCxnSpPr>
        <p:spPr>
          <a:xfrm flipH="1">
            <a:off x="7948846" y="3962946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6267F00-FA1A-5CA5-D840-B939AA59EF3D}"/>
              </a:ext>
            </a:extLst>
          </p:cNvPr>
          <p:cNvCxnSpPr>
            <a:cxnSpLocks/>
          </p:cNvCxnSpPr>
          <p:nvPr/>
        </p:nvCxnSpPr>
        <p:spPr>
          <a:xfrm>
            <a:off x="8599240" y="3962946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9D4B6FB-454B-9FA5-4EB0-3512309332B2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0286922" y="3932802"/>
            <a:ext cx="6257" cy="34371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20B28412-421B-DCC9-E847-15B0C20BD859}"/>
              </a:ext>
            </a:extLst>
          </p:cNvPr>
          <p:cNvGraphicFramePr>
            <a:graphicFrameLocks noGrp="1"/>
          </p:cNvGraphicFramePr>
          <p:nvPr/>
        </p:nvGraphicFramePr>
        <p:xfrm>
          <a:off x="9864556" y="4276519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4D5D16A6-6A64-AC4C-540A-03F27A1FF516}"/>
              </a:ext>
            </a:extLst>
          </p:cNvPr>
          <p:cNvGraphicFramePr>
            <a:graphicFrameLocks noGrp="1"/>
          </p:cNvGraphicFramePr>
          <p:nvPr/>
        </p:nvGraphicFramePr>
        <p:xfrm>
          <a:off x="11194435" y="426593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8BE072F-66FF-2F91-8698-2FA60E30C0ED}"/>
              </a:ext>
            </a:extLst>
          </p:cNvPr>
          <p:cNvGraphicFramePr>
            <a:graphicFrameLocks noGrp="1"/>
          </p:cNvGraphicFramePr>
          <p:nvPr/>
        </p:nvGraphicFramePr>
        <p:xfrm>
          <a:off x="12436475" y="426593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A71AB1A-145C-FAA5-8DEB-05B77AB1187A}"/>
              </a:ext>
            </a:extLst>
          </p:cNvPr>
          <p:cNvCxnSpPr>
            <a:cxnSpLocks/>
          </p:cNvCxnSpPr>
          <p:nvPr/>
        </p:nvCxnSpPr>
        <p:spPr>
          <a:xfrm flipH="1">
            <a:off x="11601207" y="3946289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D95D093-AEAF-256D-7EF6-8708AEDB4BC2}"/>
              </a:ext>
            </a:extLst>
          </p:cNvPr>
          <p:cNvCxnSpPr>
            <a:cxnSpLocks/>
          </p:cNvCxnSpPr>
          <p:nvPr/>
        </p:nvCxnSpPr>
        <p:spPr>
          <a:xfrm>
            <a:off x="12251601" y="3946289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4ACD70-C780-E3B2-0858-636273FE2D30}"/>
              </a:ext>
            </a:extLst>
          </p:cNvPr>
          <p:cNvGraphicFramePr>
            <a:graphicFrameLocks noGrp="1"/>
          </p:cNvGraphicFramePr>
          <p:nvPr/>
        </p:nvGraphicFramePr>
        <p:xfrm>
          <a:off x="5441277" y="5456279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32497D9-2E00-5B84-B8C0-F15C8C90072D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8006751" y="5150119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6AF29CE-8432-524B-A66E-63D80D9BCB70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8657145" y="5150119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9F2DBAE9-6C0D-7FF8-831C-55BAA08F7F37}"/>
              </a:ext>
            </a:extLst>
          </p:cNvPr>
          <p:cNvGraphicFramePr>
            <a:graphicFrameLocks noGrp="1"/>
          </p:cNvGraphicFramePr>
          <p:nvPr/>
        </p:nvGraphicFramePr>
        <p:xfrm>
          <a:off x="7786522" y="5463692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A2BF55E-0B67-B4C6-EDD4-4B62CDE076A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10299867" y="5150864"/>
            <a:ext cx="1940" cy="305415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E2DC9FC7-2141-4CF9-8105-8A97271E4F87}"/>
              </a:ext>
            </a:extLst>
          </p:cNvPr>
          <p:cNvGraphicFramePr>
            <a:graphicFrameLocks noGrp="1"/>
          </p:cNvGraphicFramePr>
          <p:nvPr/>
        </p:nvGraphicFramePr>
        <p:xfrm>
          <a:off x="9873184" y="5456279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A923D2A-B599-7F59-9096-C3E5A0C82AA4}"/>
              </a:ext>
            </a:extLst>
          </p:cNvPr>
          <p:cNvCxnSpPr>
            <a:cxnSpLocks/>
          </p:cNvCxnSpPr>
          <p:nvPr/>
        </p:nvCxnSpPr>
        <p:spPr>
          <a:xfrm flipH="1">
            <a:off x="5661506" y="3954788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E72AE1-F8B8-8012-AD50-28388CFF0816}"/>
              </a:ext>
            </a:extLst>
          </p:cNvPr>
          <p:cNvCxnSpPr>
            <a:cxnSpLocks/>
          </p:cNvCxnSpPr>
          <p:nvPr/>
        </p:nvCxnSpPr>
        <p:spPr>
          <a:xfrm>
            <a:off x="6311900" y="3954788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9D81F87B-9CDC-347E-EAB7-13921A0EB718}"/>
              </a:ext>
            </a:extLst>
          </p:cNvPr>
          <p:cNvGraphicFramePr>
            <a:graphicFrameLocks noGrp="1"/>
          </p:cNvGraphicFramePr>
          <p:nvPr/>
        </p:nvGraphicFramePr>
        <p:xfrm>
          <a:off x="11414421" y="5447092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67708213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4226119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26029"/>
                  </a:ext>
                </a:extLst>
              </a:tr>
            </a:tbl>
          </a:graphicData>
        </a:graphic>
      </p:graphicFrame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C8C75CF-0021-1C02-08CE-04AC58108651}"/>
              </a:ext>
            </a:extLst>
          </p:cNvPr>
          <p:cNvCxnSpPr>
            <a:cxnSpLocks/>
            <a:stCxn id="2" idx="0"/>
            <a:endCxn id="69" idx="2"/>
          </p:cNvCxnSpPr>
          <p:nvPr/>
        </p:nvCxnSpPr>
        <p:spPr>
          <a:xfrm flipH="1" flipV="1">
            <a:off x="6311900" y="6330624"/>
            <a:ext cx="1266558" cy="29647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5DC5E61-7F52-FA80-9BB6-B2677005A539}"/>
              </a:ext>
            </a:extLst>
          </p:cNvPr>
          <p:cNvCxnSpPr>
            <a:cxnSpLocks/>
            <a:stCxn id="2" idx="0"/>
            <a:endCxn id="72" idx="2"/>
          </p:cNvCxnSpPr>
          <p:nvPr/>
        </p:nvCxnSpPr>
        <p:spPr>
          <a:xfrm flipV="1">
            <a:off x="7578458" y="6338037"/>
            <a:ext cx="1078687" cy="289059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9D1F13-32A0-EFBC-956F-829A93D1DA02}"/>
              </a:ext>
            </a:extLst>
          </p:cNvPr>
          <p:cNvGraphicFramePr>
            <a:graphicFrameLocks noGrp="1"/>
          </p:cNvGraphicFramePr>
          <p:nvPr/>
        </p:nvGraphicFramePr>
        <p:xfrm>
          <a:off x="5837212" y="6627096"/>
          <a:ext cx="3482492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242BED-FA11-13E3-2DD8-B67632D5FC59}"/>
              </a:ext>
            </a:extLst>
          </p:cNvPr>
          <p:cNvCxnSpPr>
            <a:cxnSpLocks/>
          </p:cNvCxnSpPr>
          <p:nvPr/>
        </p:nvCxnSpPr>
        <p:spPr>
          <a:xfrm>
            <a:off x="3151842" y="46846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0AEFBC-8834-B641-A784-8E88ECFACB95}"/>
              </a:ext>
            </a:extLst>
          </p:cNvPr>
          <p:cNvCxnSpPr>
            <a:cxnSpLocks/>
          </p:cNvCxnSpPr>
          <p:nvPr/>
        </p:nvCxnSpPr>
        <p:spPr>
          <a:xfrm>
            <a:off x="3990042" y="46846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C23C00-5EC3-AE0F-4947-61514AABA057}"/>
              </a:ext>
            </a:extLst>
          </p:cNvPr>
          <p:cNvCxnSpPr>
            <a:cxnSpLocks/>
          </p:cNvCxnSpPr>
          <p:nvPr/>
        </p:nvCxnSpPr>
        <p:spPr>
          <a:xfrm>
            <a:off x="1856442" y="46846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9245E6-9035-5918-B6DB-61BB510E9D8D}"/>
              </a:ext>
            </a:extLst>
          </p:cNvPr>
          <p:cNvSpPr txBox="1"/>
          <p:nvPr/>
        </p:nvSpPr>
        <p:spPr>
          <a:xfrm>
            <a:off x="2936532" y="4118334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B3EDEE-F584-76B9-A279-50CCE0929956}"/>
              </a:ext>
            </a:extLst>
          </p:cNvPr>
          <p:cNvSpPr txBox="1"/>
          <p:nvPr/>
        </p:nvSpPr>
        <p:spPr>
          <a:xfrm>
            <a:off x="3826649" y="4103075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3C661C-637B-747F-F461-1DF3F5FD3637}"/>
              </a:ext>
            </a:extLst>
          </p:cNvPr>
          <p:cNvSpPr txBox="1"/>
          <p:nvPr/>
        </p:nvSpPr>
        <p:spPr>
          <a:xfrm>
            <a:off x="1655304" y="4118333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222C7F4-87F2-ACE0-FE35-0BC4DC4A6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11754"/>
              </p:ext>
            </p:extLst>
          </p:nvPr>
        </p:nvGraphicFramePr>
        <p:xfrm>
          <a:off x="1377749" y="5456279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BA69F2A-8A8F-0757-A331-D9BD627BE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47686"/>
              </p:ext>
            </p:extLst>
          </p:nvPr>
        </p:nvGraphicFramePr>
        <p:xfrm>
          <a:off x="2712849" y="5456279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67708213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4226119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2602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3FEB835-A2A8-2DB4-3C9A-6A022300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02912"/>
              </p:ext>
            </p:extLst>
          </p:nvPr>
        </p:nvGraphicFramePr>
        <p:xfrm>
          <a:off x="10299867" y="6604137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23133667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34645083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7817074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31597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id="{8BBABA29-F4B2-16A8-5931-84D88371E557}"/>
              </a:ext>
            </a:extLst>
          </p:cNvPr>
          <p:cNvSpPr/>
          <p:nvPr/>
        </p:nvSpPr>
        <p:spPr>
          <a:xfrm>
            <a:off x="9620742" y="5285905"/>
            <a:ext cx="3934810" cy="2383642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642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B5581-D9BB-9197-429A-54451FDB8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C19E404-038D-8207-7084-742A372EE35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9629742" y="7478482"/>
            <a:ext cx="1976059" cy="375619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B1B3BD-01CA-9635-D7BE-889D6DB153E7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7578458" y="7501441"/>
            <a:ext cx="2051284" cy="35266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EAF271-5816-4A93-EE36-C673A8339E9C}"/>
              </a:ext>
            </a:extLst>
          </p:cNvPr>
          <p:cNvCxnSpPr>
            <a:cxnSpLocks/>
            <a:endCxn id="74" idx="2"/>
          </p:cNvCxnSpPr>
          <p:nvPr/>
        </p:nvCxnSpPr>
        <p:spPr>
          <a:xfrm flipH="1" flipV="1">
            <a:off x="10308495" y="6330624"/>
            <a:ext cx="870623" cy="305415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01427A-0BEB-B7BC-170B-264786481477}"/>
              </a:ext>
            </a:extLst>
          </p:cNvPr>
          <p:cNvCxnSpPr>
            <a:cxnSpLocks/>
          </p:cNvCxnSpPr>
          <p:nvPr/>
        </p:nvCxnSpPr>
        <p:spPr>
          <a:xfrm flipV="1">
            <a:off x="11179118" y="6306516"/>
            <a:ext cx="1094004" cy="297621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CBFF0B20-465A-9880-E861-C2104998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분할 정복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8B1E3E1-796A-71B1-1853-3C1B06DAA2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54AEC3-EC2B-2435-F791-2839D5F9E2C2}"/>
              </a:ext>
            </a:extLst>
          </p:cNvPr>
          <p:cNvSpPr txBox="1"/>
          <p:nvPr/>
        </p:nvSpPr>
        <p:spPr>
          <a:xfrm>
            <a:off x="129" y="8612059"/>
            <a:ext cx="17517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이제 전체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배열을 합칠 차례이다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각각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[28,60,65,86] [48,71,86]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[28,48,60,65,71,86,86]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합쳐진다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B13B07A-A71B-8FFD-E4AC-55F7B7098004}"/>
              </a:ext>
            </a:extLst>
          </p:cNvPr>
          <p:cNvCxnSpPr>
            <a:cxnSpLocks/>
          </p:cNvCxnSpPr>
          <p:nvPr/>
        </p:nvCxnSpPr>
        <p:spPr>
          <a:xfrm flipH="1">
            <a:off x="8709271" y="1343498"/>
            <a:ext cx="868873" cy="41244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0C49829-9E31-FB29-D379-1F62DB439088}"/>
              </a:ext>
            </a:extLst>
          </p:cNvPr>
          <p:cNvCxnSpPr>
            <a:cxnSpLocks/>
          </p:cNvCxnSpPr>
          <p:nvPr/>
        </p:nvCxnSpPr>
        <p:spPr>
          <a:xfrm>
            <a:off x="9578144" y="1338229"/>
            <a:ext cx="872372" cy="42149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9B45175-F078-0AAA-91DE-C68EFC63E03A}"/>
              </a:ext>
            </a:extLst>
          </p:cNvPr>
          <p:cNvGraphicFramePr>
            <a:graphicFrameLocks noGrp="1"/>
          </p:cNvGraphicFramePr>
          <p:nvPr/>
        </p:nvGraphicFramePr>
        <p:xfrm>
          <a:off x="5661507" y="1755943"/>
          <a:ext cx="3482492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9E5564A-0569-33C5-0103-028B390C48E6}"/>
              </a:ext>
            </a:extLst>
          </p:cNvPr>
          <p:cNvGraphicFramePr>
            <a:graphicFrameLocks noGrp="1"/>
          </p:cNvGraphicFramePr>
          <p:nvPr/>
        </p:nvGraphicFramePr>
        <p:xfrm>
          <a:off x="6096819" y="469153"/>
          <a:ext cx="6094361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1358AB7-0A67-5523-C704-28F1EA70CEFF}"/>
              </a:ext>
            </a:extLst>
          </p:cNvPr>
          <p:cNvGraphicFramePr>
            <a:graphicFrameLocks noGrp="1"/>
          </p:cNvGraphicFramePr>
          <p:nvPr/>
        </p:nvGraphicFramePr>
        <p:xfrm>
          <a:off x="10073265" y="176864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23133667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34645083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7817074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31597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6A279DE-6781-E529-18A3-8289440BCD9E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311900" y="2630288"/>
            <a:ext cx="1090853" cy="44311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E338D197-CC37-4E1F-912C-2BE62F6351B7}"/>
              </a:ext>
            </a:extLst>
          </p:cNvPr>
          <p:cNvGraphicFramePr>
            <a:graphicFrameLocks noGrp="1"/>
          </p:cNvGraphicFramePr>
          <p:nvPr/>
        </p:nvGraphicFramePr>
        <p:xfrm>
          <a:off x="5441277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65FB709-2B4A-2376-F4C0-4A66F518C7D2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>
            <a:off x="7402753" y="2630288"/>
            <a:ext cx="1191719" cy="450155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91546059-B595-7B8C-9086-F59D8D1AE199}"/>
              </a:ext>
            </a:extLst>
          </p:cNvPr>
          <p:cNvGraphicFramePr>
            <a:graphicFrameLocks noGrp="1"/>
          </p:cNvGraphicFramePr>
          <p:nvPr/>
        </p:nvGraphicFramePr>
        <p:xfrm>
          <a:off x="7723849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428009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3363407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988705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70D6B50-37D1-1E84-A35D-AF87B176F5A2}"/>
              </a:ext>
            </a:extLst>
          </p:cNvPr>
          <p:cNvGraphicFramePr>
            <a:graphicFrameLocks noGrp="1"/>
          </p:cNvGraphicFramePr>
          <p:nvPr/>
        </p:nvGraphicFramePr>
        <p:xfrm>
          <a:off x="11379199" y="3073400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67708213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4226119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26029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AF35B73-8CE4-5FD5-E94D-265B66B94B2D}"/>
              </a:ext>
            </a:extLst>
          </p:cNvPr>
          <p:cNvGraphicFramePr>
            <a:graphicFrameLocks noGrp="1"/>
          </p:cNvGraphicFramePr>
          <p:nvPr/>
        </p:nvGraphicFramePr>
        <p:xfrm>
          <a:off x="9851611" y="305845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9C0F6B-85CF-11F1-A112-B4FD32DB2B09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10286922" y="2642987"/>
            <a:ext cx="639550" cy="41547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2CF8CBE-9239-137D-5E79-85040101EF4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0926472" y="2642987"/>
            <a:ext cx="1323350" cy="43041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4AD97D15-EA07-6DE8-852D-633C2933A789}"/>
              </a:ext>
            </a:extLst>
          </p:cNvPr>
          <p:cNvGraphicFramePr>
            <a:graphicFrameLocks noGrp="1"/>
          </p:cNvGraphicFramePr>
          <p:nvPr/>
        </p:nvGraphicFramePr>
        <p:xfrm>
          <a:off x="5226195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68DCA139-8BBD-26F4-E618-F77FA8B1D0FE}"/>
              </a:ext>
            </a:extLst>
          </p:cNvPr>
          <p:cNvGraphicFramePr>
            <a:graphicFrameLocks noGrp="1"/>
          </p:cNvGraphicFramePr>
          <p:nvPr/>
        </p:nvGraphicFramePr>
        <p:xfrm>
          <a:off x="6422014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57E3FA86-46E9-572D-5553-3A7D340E72C3}"/>
              </a:ext>
            </a:extLst>
          </p:cNvPr>
          <p:cNvGraphicFramePr>
            <a:graphicFrameLocks noGrp="1"/>
          </p:cNvGraphicFramePr>
          <p:nvPr/>
        </p:nvGraphicFramePr>
        <p:xfrm>
          <a:off x="7563300" y="4268360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54E5B1E2-B85C-142C-59EF-80BC0DF5362C}"/>
              </a:ext>
            </a:extLst>
          </p:cNvPr>
          <p:cNvGraphicFramePr>
            <a:graphicFrameLocks noGrp="1"/>
          </p:cNvGraphicFramePr>
          <p:nvPr/>
        </p:nvGraphicFramePr>
        <p:xfrm>
          <a:off x="8759119" y="4272264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9B77553-380B-0161-E8CF-88ACB5FBD1F7}"/>
              </a:ext>
            </a:extLst>
          </p:cNvPr>
          <p:cNvCxnSpPr>
            <a:cxnSpLocks/>
            <a:stCxn id="69" idx="0"/>
            <a:endCxn id="55" idx="2"/>
          </p:cNvCxnSpPr>
          <p:nvPr/>
        </p:nvCxnSpPr>
        <p:spPr>
          <a:xfrm flipH="1" flipV="1">
            <a:off x="5661506" y="5142706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2BF63FD-9784-A6B1-86DE-7C85C0EA6742}"/>
              </a:ext>
            </a:extLst>
          </p:cNvPr>
          <p:cNvCxnSpPr>
            <a:cxnSpLocks/>
            <a:stCxn id="69" idx="0"/>
            <a:endCxn id="56" idx="2"/>
          </p:cNvCxnSpPr>
          <p:nvPr/>
        </p:nvCxnSpPr>
        <p:spPr>
          <a:xfrm flipV="1">
            <a:off x="6311900" y="5142706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2083D9-8615-5602-A193-08F2BECA4701}"/>
              </a:ext>
            </a:extLst>
          </p:cNvPr>
          <p:cNvCxnSpPr>
            <a:cxnSpLocks/>
          </p:cNvCxnSpPr>
          <p:nvPr/>
        </p:nvCxnSpPr>
        <p:spPr>
          <a:xfrm flipH="1">
            <a:off x="7948846" y="3962946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F790C42-C69E-764F-58EA-9904CED8106A}"/>
              </a:ext>
            </a:extLst>
          </p:cNvPr>
          <p:cNvCxnSpPr>
            <a:cxnSpLocks/>
          </p:cNvCxnSpPr>
          <p:nvPr/>
        </p:nvCxnSpPr>
        <p:spPr>
          <a:xfrm>
            <a:off x="8599240" y="3962946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5545AC1-D786-B902-7DDC-D82FB32CBF5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0286922" y="3932802"/>
            <a:ext cx="6257" cy="34371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FD8D1748-B344-25BA-7D42-6437072652AF}"/>
              </a:ext>
            </a:extLst>
          </p:cNvPr>
          <p:cNvGraphicFramePr>
            <a:graphicFrameLocks noGrp="1"/>
          </p:cNvGraphicFramePr>
          <p:nvPr/>
        </p:nvGraphicFramePr>
        <p:xfrm>
          <a:off x="9864556" y="4276519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F0132817-E69D-D3B8-C84F-84DB0E71C0C0}"/>
              </a:ext>
            </a:extLst>
          </p:cNvPr>
          <p:cNvGraphicFramePr>
            <a:graphicFrameLocks noGrp="1"/>
          </p:cNvGraphicFramePr>
          <p:nvPr/>
        </p:nvGraphicFramePr>
        <p:xfrm>
          <a:off x="11194435" y="426593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05B8C8A5-E38E-9929-42C1-34ABE7D36BCA}"/>
              </a:ext>
            </a:extLst>
          </p:cNvPr>
          <p:cNvGraphicFramePr>
            <a:graphicFrameLocks noGrp="1"/>
          </p:cNvGraphicFramePr>
          <p:nvPr/>
        </p:nvGraphicFramePr>
        <p:xfrm>
          <a:off x="12436475" y="426593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2A0DEB2-BA29-44B7-04B4-65ECB4CDFA66}"/>
              </a:ext>
            </a:extLst>
          </p:cNvPr>
          <p:cNvCxnSpPr>
            <a:cxnSpLocks/>
          </p:cNvCxnSpPr>
          <p:nvPr/>
        </p:nvCxnSpPr>
        <p:spPr>
          <a:xfrm flipH="1">
            <a:off x="11601207" y="3946289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5CDFE50-EE1B-0C4E-D06B-0D4947A30AEF}"/>
              </a:ext>
            </a:extLst>
          </p:cNvPr>
          <p:cNvCxnSpPr>
            <a:cxnSpLocks/>
          </p:cNvCxnSpPr>
          <p:nvPr/>
        </p:nvCxnSpPr>
        <p:spPr>
          <a:xfrm>
            <a:off x="12251601" y="3946289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087910B3-A22D-9887-3699-F33402655762}"/>
              </a:ext>
            </a:extLst>
          </p:cNvPr>
          <p:cNvGraphicFramePr>
            <a:graphicFrameLocks noGrp="1"/>
          </p:cNvGraphicFramePr>
          <p:nvPr/>
        </p:nvGraphicFramePr>
        <p:xfrm>
          <a:off x="5441277" y="5456279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F991D7B-B42E-9CD2-5E02-BE7C6B3C4171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8006751" y="5150119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37CF169-E5C7-254F-E4EB-A14A2E79488F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8657145" y="5150119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F9703861-C2C4-5CF9-8D48-3E1735081D52}"/>
              </a:ext>
            </a:extLst>
          </p:cNvPr>
          <p:cNvGraphicFramePr>
            <a:graphicFrameLocks noGrp="1"/>
          </p:cNvGraphicFramePr>
          <p:nvPr/>
        </p:nvGraphicFramePr>
        <p:xfrm>
          <a:off x="7786522" y="5463692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F4A4628-11DD-6C1F-75D1-C05A8469D1DA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10299867" y="5150864"/>
            <a:ext cx="1940" cy="305415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6DD5DD63-BE70-573B-A0D8-A8AB71ACC867}"/>
              </a:ext>
            </a:extLst>
          </p:cNvPr>
          <p:cNvGraphicFramePr>
            <a:graphicFrameLocks noGrp="1"/>
          </p:cNvGraphicFramePr>
          <p:nvPr/>
        </p:nvGraphicFramePr>
        <p:xfrm>
          <a:off x="9873184" y="5456279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35AE61D-B46C-EF7D-CA3F-BDA63A151DDA}"/>
              </a:ext>
            </a:extLst>
          </p:cNvPr>
          <p:cNvCxnSpPr>
            <a:cxnSpLocks/>
          </p:cNvCxnSpPr>
          <p:nvPr/>
        </p:nvCxnSpPr>
        <p:spPr>
          <a:xfrm flipH="1">
            <a:off x="5661506" y="3954788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D47D757-4B9C-60A9-BCE4-B7939B4A96F4}"/>
              </a:ext>
            </a:extLst>
          </p:cNvPr>
          <p:cNvCxnSpPr>
            <a:cxnSpLocks/>
          </p:cNvCxnSpPr>
          <p:nvPr/>
        </p:nvCxnSpPr>
        <p:spPr>
          <a:xfrm>
            <a:off x="6311900" y="3954788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B5E8C473-5497-88FE-0031-493295062918}"/>
              </a:ext>
            </a:extLst>
          </p:cNvPr>
          <p:cNvGraphicFramePr>
            <a:graphicFrameLocks noGrp="1"/>
          </p:cNvGraphicFramePr>
          <p:nvPr/>
        </p:nvGraphicFramePr>
        <p:xfrm>
          <a:off x="11414421" y="5447092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67708213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4226119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26029"/>
                  </a:ext>
                </a:extLst>
              </a:tr>
            </a:tbl>
          </a:graphicData>
        </a:graphic>
      </p:graphicFrame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6CB670A-B231-D352-CAD7-A2AFABD3E28E}"/>
              </a:ext>
            </a:extLst>
          </p:cNvPr>
          <p:cNvCxnSpPr>
            <a:cxnSpLocks/>
            <a:stCxn id="2" idx="0"/>
            <a:endCxn id="69" idx="2"/>
          </p:cNvCxnSpPr>
          <p:nvPr/>
        </p:nvCxnSpPr>
        <p:spPr>
          <a:xfrm flipH="1" flipV="1">
            <a:off x="6311900" y="6330624"/>
            <a:ext cx="1266558" cy="29647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39165A0-DB62-3454-A847-065CA7AF8E25}"/>
              </a:ext>
            </a:extLst>
          </p:cNvPr>
          <p:cNvCxnSpPr>
            <a:cxnSpLocks/>
            <a:stCxn id="2" idx="0"/>
            <a:endCxn id="72" idx="2"/>
          </p:cNvCxnSpPr>
          <p:nvPr/>
        </p:nvCxnSpPr>
        <p:spPr>
          <a:xfrm flipV="1">
            <a:off x="7578458" y="6338037"/>
            <a:ext cx="1078687" cy="289059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A25DF89-9E9F-DE1B-96A2-5DBEE684E80C}"/>
              </a:ext>
            </a:extLst>
          </p:cNvPr>
          <p:cNvGraphicFramePr>
            <a:graphicFrameLocks noGrp="1"/>
          </p:cNvGraphicFramePr>
          <p:nvPr/>
        </p:nvGraphicFramePr>
        <p:xfrm>
          <a:off x="5837212" y="6627096"/>
          <a:ext cx="3482492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CAD0F80-0627-C859-430B-BA10C476B177}"/>
              </a:ext>
            </a:extLst>
          </p:cNvPr>
          <p:cNvCxnSpPr>
            <a:cxnSpLocks/>
          </p:cNvCxnSpPr>
          <p:nvPr/>
        </p:nvCxnSpPr>
        <p:spPr>
          <a:xfrm>
            <a:off x="1577042" y="50529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907A5F-3365-0391-C6C9-208CBBCE6696}"/>
              </a:ext>
            </a:extLst>
          </p:cNvPr>
          <p:cNvSpPr txBox="1"/>
          <p:nvPr/>
        </p:nvSpPr>
        <p:spPr>
          <a:xfrm>
            <a:off x="1375904" y="4486633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43F9646-C1C8-0BFA-42D5-9A6792991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81586"/>
              </p:ext>
            </p:extLst>
          </p:nvPr>
        </p:nvGraphicFramePr>
        <p:xfrm>
          <a:off x="10299867" y="6604137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23133667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34645083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7817074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315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E2553A-37F0-30AF-A1AF-7D8B556BF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79928"/>
              </p:ext>
            </p:extLst>
          </p:nvPr>
        </p:nvGraphicFramePr>
        <p:xfrm>
          <a:off x="6147249" y="7886823"/>
          <a:ext cx="6094361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07FA824-EB3A-96F8-0EE8-D9EC1D7BA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32131"/>
              </p:ext>
            </p:extLst>
          </p:nvPr>
        </p:nvGraphicFramePr>
        <p:xfrm>
          <a:off x="1133110" y="5840310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23133667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34645083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7817074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3159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4A38B5D-C5F2-8C57-2BDA-295E9CEEF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47809"/>
              </p:ext>
            </p:extLst>
          </p:nvPr>
        </p:nvGraphicFramePr>
        <p:xfrm>
          <a:off x="596411" y="3250959"/>
          <a:ext cx="3482492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985F8EE-3326-CA57-C929-23EC288E9645}"/>
              </a:ext>
            </a:extLst>
          </p:cNvPr>
          <p:cNvCxnSpPr>
            <a:cxnSpLocks/>
          </p:cNvCxnSpPr>
          <p:nvPr/>
        </p:nvCxnSpPr>
        <p:spPr>
          <a:xfrm>
            <a:off x="2467653" y="50529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80EF7C-DC7B-ACF9-D73D-7C635FCC9641}"/>
              </a:ext>
            </a:extLst>
          </p:cNvPr>
          <p:cNvSpPr txBox="1"/>
          <p:nvPr/>
        </p:nvSpPr>
        <p:spPr>
          <a:xfrm>
            <a:off x="2266515" y="4486633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E56E8CF-AD58-BE8D-AA04-9103E6D9327F}"/>
              </a:ext>
            </a:extLst>
          </p:cNvPr>
          <p:cNvCxnSpPr>
            <a:cxnSpLocks/>
          </p:cNvCxnSpPr>
          <p:nvPr/>
        </p:nvCxnSpPr>
        <p:spPr>
          <a:xfrm>
            <a:off x="3341510" y="5038328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9E39000-16DB-9073-10DF-B729D8A0F042}"/>
              </a:ext>
            </a:extLst>
          </p:cNvPr>
          <p:cNvSpPr txBox="1"/>
          <p:nvPr/>
        </p:nvSpPr>
        <p:spPr>
          <a:xfrm>
            <a:off x="3140372" y="4472027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429EBB-3698-4969-2290-5A849FC2A65A}"/>
              </a:ext>
            </a:extLst>
          </p:cNvPr>
          <p:cNvCxnSpPr>
            <a:cxnSpLocks/>
          </p:cNvCxnSpPr>
          <p:nvPr/>
        </p:nvCxnSpPr>
        <p:spPr>
          <a:xfrm>
            <a:off x="1056910" y="2482057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66846-BA52-6C07-4A80-523ADA19FF9F}"/>
              </a:ext>
            </a:extLst>
          </p:cNvPr>
          <p:cNvSpPr txBox="1"/>
          <p:nvPr/>
        </p:nvSpPr>
        <p:spPr>
          <a:xfrm>
            <a:off x="855772" y="1915756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1276A8B-EB0B-38D6-E282-D275BAED6D4E}"/>
              </a:ext>
            </a:extLst>
          </p:cNvPr>
          <p:cNvCxnSpPr>
            <a:cxnSpLocks/>
          </p:cNvCxnSpPr>
          <p:nvPr/>
        </p:nvCxnSpPr>
        <p:spPr>
          <a:xfrm>
            <a:off x="1937976" y="2469357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BE276F-C731-A96C-31B9-63EF987703E3}"/>
              </a:ext>
            </a:extLst>
          </p:cNvPr>
          <p:cNvSpPr txBox="1"/>
          <p:nvPr/>
        </p:nvSpPr>
        <p:spPr>
          <a:xfrm>
            <a:off x="1736838" y="1903056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9CAEBEA-33DD-F260-6A58-59D060751728}"/>
              </a:ext>
            </a:extLst>
          </p:cNvPr>
          <p:cNvCxnSpPr>
            <a:cxnSpLocks/>
          </p:cNvCxnSpPr>
          <p:nvPr/>
        </p:nvCxnSpPr>
        <p:spPr>
          <a:xfrm>
            <a:off x="2766673" y="2469357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67D163-F208-7C81-C8EA-29E3CF63FACA}"/>
              </a:ext>
            </a:extLst>
          </p:cNvPr>
          <p:cNvSpPr txBox="1"/>
          <p:nvPr/>
        </p:nvSpPr>
        <p:spPr>
          <a:xfrm>
            <a:off x="2565535" y="1903056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85297A5-32E1-745B-D0CB-CAA0F8BDEA59}"/>
              </a:ext>
            </a:extLst>
          </p:cNvPr>
          <p:cNvCxnSpPr>
            <a:cxnSpLocks/>
          </p:cNvCxnSpPr>
          <p:nvPr/>
        </p:nvCxnSpPr>
        <p:spPr>
          <a:xfrm>
            <a:off x="3647739" y="2453846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A61E842-2D02-0F9B-C208-3B90A4F53205}"/>
              </a:ext>
            </a:extLst>
          </p:cNvPr>
          <p:cNvSpPr txBox="1"/>
          <p:nvPr/>
        </p:nvSpPr>
        <p:spPr>
          <a:xfrm>
            <a:off x="3446601" y="1887545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A42D2BB-0BFC-4F02-13BB-42845525B5B2}"/>
              </a:ext>
            </a:extLst>
          </p:cNvPr>
          <p:cNvSpPr/>
          <p:nvPr/>
        </p:nvSpPr>
        <p:spPr>
          <a:xfrm>
            <a:off x="5661506" y="6068201"/>
            <a:ext cx="7366849" cy="2997994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009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1" grpId="0"/>
      <p:bldP spid="28" grpId="0"/>
      <p:bldP spid="30" grpId="0"/>
      <p:bldP spid="32" grpId="0"/>
      <p:bldP spid="34" grpId="0"/>
      <p:bldP spid="36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8E803-25E6-C501-2717-D002869B5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0E77F70-B5F4-277F-4FE8-640DFA92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분할 정복을 이용한 거듭 제곱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DFD2E6B-DE3C-A7FE-F078-AD04C60307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9ADA05-93FF-BB25-9A96-B9B7FFFDD5CA}"/>
                  </a:ext>
                </a:extLst>
              </p:cNvPr>
              <p:cNvSpPr txBox="1"/>
              <p:nvPr/>
            </p:nvSpPr>
            <p:spPr>
              <a:xfrm>
                <a:off x="914910" y="1622622"/>
                <a:ext cx="17517979" cy="3058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𝟏𝟎𝟎𝟎𝟎𝟎𝟎𝟎𝟎𝟎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을 어떻게 구할 수 있을까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?</a:t>
                </a:r>
              </a:p>
              <a:p>
                <a:endParaRPr lang="en-US" altLang="ko-KR" sz="32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514350" indent="-514350">
                  <a:buAutoNum type="arabicParenBoth"/>
                </a:pPr>
                <a:r>
                  <a:rPr lang="en-US" altLang="ko-KR" sz="3200" b="1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3200" b="1" dirty="0">
                    <a:solidFill>
                      <a:srgbClr val="FF0000"/>
                    </a:solidFill>
                  </a:rPr>
                  <a:t>를</a:t>
                </a:r>
                <a14:m>
                  <m:oMath xmlns:m="http://schemas.openxmlformats.org/officeDocument/2006/math">
                    <m:r>
                      <a:rPr lang="en-US" altLang="ko-KR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𝟏𝟎𝟎𝟎𝟎𝟎𝟎𝟎𝟎</m:t>
                    </m:r>
                    <m:r>
                      <a:rPr lang="en-US" altLang="ko-KR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sz="3200" b="1" dirty="0">
                    <a:solidFill>
                      <a:srgbClr val="FF0000"/>
                    </a:solidFill>
                  </a:rPr>
                  <a:t>번 곱한다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. -&gt; </a:t>
                </a:r>
                <a:r>
                  <a:rPr lang="ko-KR" altLang="en-US" sz="3200" b="1" dirty="0">
                    <a:solidFill>
                      <a:srgbClr val="FF0000"/>
                    </a:solidFill>
                  </a:rPr>
                  <a:t>매우 느리다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. </a:t>
                </a:r>
                <a:r>
                  <a:rPr lang="en-US" altLang="ko-KR" sz="3200" b="1" dirty="0">
                    <a:solidFill>
                      <a:srgbClr val="0070C0"/>
                    </a:solidFill>
                  </a:rPr>
                  <a:t>O(N)</a:t>
                </a:r>
                <a:endParaRPr lang="en-US" altLang="ko-KR" sz="3200" b="1" dirty="0">
                  <a:solidFill>
                    <a:srgbClr val="FF0000"/>
                  </a:solidFill>
                </a:endParaRPr>
              </a:p>
              <a:p>
                <a:pPr marL="514350" indent="-514350">
                  <a:buAutoNum type="arabicParenBoth"/>
                </a:pPr>
                <a:endParaRPr lang="en-US" altLang="ko-KR" sz="3200" b="1" dirty="0">
                  <a:solidFill>
                    <a:srgbClr val="FF0000"/>
                  </a:solidFill>
                </a:endParaRPr>
              </a:p>
              <a:p>
                <a:pPr marL="514350" indent="-514350">
                  <a:buFontTx/>
                  <a:buAutoNum type="arabicParenBoth"/>
                </a:pPr>
                <a:r>
                  <a:rPr lang="ko-KR" altLang="en-US" sz="3200" b="1" dirty="0">
                    <a:solidFill>
                      <a:srgbClr val="FF0000"/>
                    </a:solidFill>
                  </a:rPr>
                  <a:t>분할정복을 이용해서 빠르게 거듭 제곱을 한다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. </a:t>
                </a:r>
                <a:r>
                  <a:rPr lang="en-US" altLang="ko-KR" sz="3200" b="1" dirty="0">
                    <a:solidFill>
                      <a:srgbClr val="0070C0"/>
                    </a:solidFill>
                  </a:rPr>
                  <a:t>O(log N)</a:t>
                </a:r>
              </a:p>
              <a:p>
                <a:r>
                  <a:rPr lang="en-US" altLang="ko-KR" sz="3200" b="1" dirty="0">
                    <a:solidFill>
                      <a:srgbClr val="FF0000"/>
                    </a:solidFill>
                  </a:rPr>
                  <a:t>-&gt; </a:t>
                </a:r>
                <a:r>
                  <a:rPr lang="ko-KR" altLang="en-US" sz="3200" b="1" dirty="0">
                    <a:solidFill>
                      <a:srgbClr val="FF0000"/>
                    </a:solidFill>
                  </a:rPr>
                  <a:t>이게 어떻게 가능한 걸까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9ADA05-93FF-BB25-9A96-B9B7FFFDD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10" y="1622622"/>
                <a:ext cx="17517979" cy="3058145"/>
              </a:xfrm>
              <a:prstGeom prst="rect">
                <a:avLst/>
              </a:prstGeom>
              <a:blipFill>
                <a:blip r:embed="rId2"/>
                <a:stretch>
                  <a:fillRect l="-905" t="-2789" b="-5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296452D-C188-94EF-4FED-8FC5495C1BDC}"/>
                  </a:ext>
                </a:extLst>
              </p:cNvPr>
              <p:cNvSpPr/>
              <p:nvPr/>
            </p:nvSpPr>
            <p:spPr>
              <a:xfrm>
                <a:off x="1193800" y="6682032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296452D-C188-94EF-4FED-8FC5495C1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00" y="6682032"/>
                <a:ext cx="1418897" cy="12770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FD0C6A9-690C-318F-063A-9711FEBD7A8C}"/>
              </a:ext>
            </a:extLst>
          </p:cNvPr>
          <p:cNvCxnSpPr>
            <a:cxnSpLocks/>
            <a:stCxn id="11" idx="6"/>
            <a:endCxn id="21" idx="2"/>
          </p:cNvCxnSpPr>
          <p:nvPr/>
        </p:nvCxnSpPr>
        <p:spPr>
          <a:xfrm flipV="1">
            <a:off x="2612697" y="6218555"/>
            <a:ext cx="1795636" cy="1101981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4C66C80-7946-40ED-C9CE-E07781A2B70D}"/>
                  </a:ext>
                </a:extLst>
              </p:cNvPr>
              <p:cNvSpPr/>
              <p:nvPr/>
            </p:nvSpPr>
            <p:spPr>
              <a:xfrm>
                <a:off x="4408333" y="5580051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4C66C80-7946-40ED-C9CE-E07781A2B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333" y="5580051"/>
                <a:ext cx="1418897" cy="127700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0FC48E2-15C6-7CFD-8263-F431C09FAAB1}"/>
              </a:ext>
            </a:extLst>
          </p:cNvPr>
          <p:cNvCxnSpPr>
            <a:cxnSpLocks/>
            <a:stCxn id="11" idx="6"/>
            <a:endCxn id="28" idx="2"/>
          </p:cNvCxnSpPr>
          <p:nvPr/>
        </p:nvCxnSpPr>
        <p:spPr>
          <a:xfrm>
            <a:off x="2612697" y="7320536"/>
            <a:ext cx="1643235" cy="151418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B91AEE9C-F0F9-83EB-BA99-9DF41F43DB7F}"/>
                  </a:ext>
                </a:extLst>
              </p:cNvPr>
              <p:cNvSpPr/>
              <p:nvPr/>
            </p:nvSpPr>
            <p:spPr>
              <a:xfrm>
                <a:off x="4255932" y="8196216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B91AEE9C-F0F9-83EB-BA99-9DF41F43D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932" y="8196216"/>
                <a:ext cx="1418897" cy="127700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844FC9-DE0A-FD4E-C97D-453C5A5EEFBB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>
            <a:off x="5827230" y="6218555"/>
            <a:ext cx="1795629" cy="46347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9ACBEC7-E5FD-A740-C624-72F805C7AE61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5827230" y="5426815"/>
            <a:ext cx="1795631" cy="79174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15260C9-7331-E659-6B18-430E58C7CE72}"/>
                  </a:ext>
                </a:extLst>
              </p:cNvPr>
              <p:cNvSpPr/>
              <p:nvPr/>
            </p:nvSpPr>
            <p:spPr>
              <a:xfrm>
                <a:off x="7622862" y="4658572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15260C9-7331-E659-6B18-430E58C7C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62" y="4658572"/>
                <a:ext cx="1418897" cy="127700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8CF69102-D168-0261-6BBE-4A2586F2DD6C}"/>
                  </a:ext>
                </a:extLst>
              </p:cNvPr>
              <p:cNvSpPr/>
              <p:nvPr/>
            </p:nvSpPr>
            <p:spPr>
              <a:xfrm>
                <a:off x="7622859" y="6043528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8CF69102-D168-0261-6BBE-4A2586F2D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59" y="6043528"/>
                <a:ext cx="1418897" cy="127700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C63E5FC-EEBB-DB13-CBFC-64B7D29B1375}"/>
              </a:ext>
            </a:extLst>
          </p:cNvPr>
          <p:cNvCxnSpPr>
            <a:cxnSpLocks/>
            <a:stCxn id="28" idx="6"/>
            <a:endCxn id="46" idx="2"/>
          </p:cNvCxnSpPr>
          <p:nvPr/>
        </p:nvCxnSpPr>
        <p:spPr>
          <a:xfrm flipV="1">
            <a:off x="5674829" y="8066988"/>
            <a:ext cx="1948031" cy="76773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749BB2C-3B49-DCD8-9D67-2BE52E645A4D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674830" y="8924138"/>
            <a:ext cx="1948028" cy="635755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CE83DE3-6B6B-8A24-753B-5FBAB789CE0F}"/>
                  </a:ext>
                </a:extLst>
              </p:cNvPr>
              <p:cNvSpPr/>
              <p:nvPr/>
            </p:nvSpPr>
            <p:spPr>
              <a:xfrm>
                <a:off x="7622860" y="7428484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CE83DE3-6B6B-8A24-753B-5FBAB789C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60" y="7428484"/>
                <a:ext cx="1418897" cy="127700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6C17DE72-9300-DCD7-A94E-95CFA05EEE8A}"/>
                  </a:ext>
                </a:extLst>
              </p:cNvPr>
              <p:cNvSpPr/>
              <p:nvPr/>
            </p:nvSpPr>
            <p:spPr>
              <a:xfrm>
                <a:off x="7622858" y="8921389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ko-KR" sz="3200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6C17DE72-9300-DCD7-A94E-95CFA05EE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58" y="8921389"/>
                <a:ext cx="1418897" cy="127700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20CF6B6-7635-852E-6FD1-7E9F6C8BB718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9041759" y="5297076"/>
            <a:ext cx="2635891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5A314B-37A2-5DF2-4EE5-642B1D54E84D}"/>
              </a:ext>
            </a:extLst>
          </p:cNvPr>
          <p:cNvCxnSpPr>
            <a:cxnSpLocks/>
          </p:cNvCxnSpPr>
          <p:nvPr/>
        </p:nvCxnSpPr>
        <p:spPr>
          <a:xfrm>
            <a:off x="9041759" y="6682032"/>
            <a:ext cx="2635891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9E57E1D-76E7-9E4D-7A67-01A6F912DFBE}"/>
              </a:ext>
            </a:extLst>
          </p:cNvPr>
          <p:cNvCxnSpPr>
            <a:cxnSpLocks/>
          </p:cNvCxnSpPr>
          <p:nvPr/>
        </p:nvCxnSpPr>
        <p:spPr>
          <a:xfrm>
            <a:off x="9041755" y="8077398"/>
            <a:ext cx="2635891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207DBB7-8D48-3300-F59C-0F5DAFA9EA81}"/>
              </a:ext>
            </a:extLst>
          </p:cNvPr>
          <p:cNvCxnSpPr>
            <a:cxnSpLocks/>
          </p:cNvCxnSpPr>
          <p:nvPr/>
        </p:nvCxnSpPr>
        <p:spPr>
          <a:xfrm>
            <a:off x="9041755" y="9545953"/>
            <a:ext cx="2635891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1132C41-37E8-32B2-C662-ED8BDA49D26A}"/>
              </a:ext>
            </a:extLst>
          </p:cNvPr>
          <p:cNvSpPr txBox="1"/>
          <p:nvPr/>
        </p:nvSpPr>
        <p:spPr>
          <a:xfrm>
            <a:off x="11986847" y="4806777"/>
            <a:ext cx="5043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bg2">
                    <a:lumMod val="10000"/>
                  </a:schemeClr>
                </a:solidFill>
              </a:rPr>
              <a:t>．．．．．．</a:t>
            </a:r>
            <a:endParaRPr lang="en-US" altLang="ko-KR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F543FC-0D79-C12F-B21D-9AA8A9037113}"/>
              </a:ext>
            </a:extLst>
          </p:cNvPr>
          <p:cNvSpPr txBox="1"/>
          <p:nvPr/>
        </p:nvSpPr>
        <p:spPr>
          <a:xfrm>
            <a:off x="11986846" y="6196937"/>
            <a:ext cx="5060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bg2">
                    <a:lumMod val="10000"/>
                  </a:schemeClr>
                </a:solidFill>
              </a:rPr>
              <a:t>．．．．．．</a:t>
            </a:r>
            <a:endParaRPr lang="en-US" altLang="ko-KR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3C350E-DEDA-D095-91D2-7DBF3AA39E79}"/>
              </a:ext>
            </a:extLst>
          </p:cNvPr>
          <p:cNvSpPr txBox="1"/>
          <p:nvPr/>
        </p:nvSpPr>
        <p:spPr>
          <a:xfrm>
            <a:off x="11986845" y="7587097"/>
            <a:ext cx="5060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bg2">
                    <a:lumMod val="10000"/>
                  </a:schemeClr>
                </a:solidFill>
              </a:rPr>
              <a:t>．．．．．．</a:t>
            </a:r>
            <a:endParaRPr lang="en-US" altLang="ko-KR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CFEB3B-EF7C-1D4A-88EB-E9FB6FEC6571}"/>
              </a:ext>
            </a:extLst>
          </p:cNvPr>
          <p:cNvSpPr txBox="1"/>
          <p:nvPr/>
        </p:nvSpPr>
        <p:spPr>
          <a:xfrm>
            <a:off x="11986844" y="9113614"/>
            <a:ext cx="523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bg2">
                    <a:lumMod val="10000"/>
                  </a:schemeClr>
                </a:solidFill>
              </a:rPr>
              <a:t>．．．．．．</a:t>
            </a:r>
            <a:endParaRPr lang="en-US" altLang="ko-KR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9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0" grpId="0"/>
      <p:bldP spid="61" grpId="0"/>
      <p:bldP spid="62" grpId="0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15ECA-5DC6-6556-0D12-E3C5563A8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694145F-5BC3-3D1A-52F9-AEBA7903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분할 정복을 이용한 거듭 제곱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1BACA2F-EAAA-B839-53FB-E0005C3365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2D71C-C591-AF62-6FF4-DB85D90A41D3}"/>
                  </a:ext>
                </a:extLst>
              </p:cNvPr>
              <p:cNvSpPr txBox="1"/>
              <p:nvPr/>
            </p:nvSpPr>
            <p:spPr>
              <a:xfrm>
                <a:off x="262021" y="8326096"/>
                <a:ext cx="1751797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조금 더 현실적인 예제를 가져와 봤다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endParaRPr lang="en-US" altLang="ko-KR" sz="32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을 분할정복으로 구해보자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!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2D71C-C591-AF62-6FF4-DB85D90A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21" y="8326096"/>
                <a:ext cx="17517979" cy="1569660"/>
              </a:xfrm>
              <a:prstGeom prst="rect">
                <a:avLst/>
              </a:prstGeom>
              <a:blipFill>
                <a:blip r:embed="rId2"/>
                <a:stretch>
                  <a:fillRect l="-905" t="-6226" b="-13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60AD7D9-1E9C-9DFC-AB49-97952520ADCD}"/>
                  </a:ext>
                </a:extLst>
              </p:cNvPr>
              <p:cNvSpPr/>
              <p:nvPr/>
            </p:nvSpPr>
            <p:spPr>
              <a:xfrm>
                <a:off x="8140111" y="1386132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60AD7D9-1E9C-9DFC-AB49-97952520A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111" y="1386132"/>
                <a:ext cx="1418897" cy="12770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6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585D3-2192-1596-34CC-190CD74B5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66EFB27-9971-D17D-36D8-052B44E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분할 정복을 이용한 거듭 제곱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D0A7DFE-3A82-B9A0-FF5B-558C2FD09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44986-C289-3813-3DF5-6B9BC191F680}"/>
                  </a:ext>
                </a:extLst>
              </p:cNvPr>
              <p:cNvSpPr txBox="1"/>
              <p:nvPr/>
            </p:nvSpPr>
            <p:spPr>
              <a:xfrm>
                <a:off x="90569" y="6108831"/>
                <a:ext cx="17517979" cy="4060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먼저 분할 정복을 위해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을 반으로 나누자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  <a:b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</a:br>
                <a:endParaRPr lang="en-US" altLang="ko-KR" sz="32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깔끔하게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두개로 나누어 진다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</a:p>
              <a:p>
                <a:endParaRPr lang="en-US" altLang="ko-KR" sz="32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중요한 점은 재분할 후에 모든 원소에 대해서 분할을 실시 하지 않는다는 점이다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endParaRPr lang="en-US" altLang="ko-KR" sz="32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즉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가 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2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개가 있을 때 한쪽만 기저 조건까지 보낸 후에 그 값을 제곱하면 된다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r>
                  <a:rPr lang="ko-KR" altLang="en-US" sz="3200" b="1" dirty="0">
                    <a:solidFill>
                      <a:srgbClr val="FF0000"/>
                    </a:solidFill>
                  </a:rPr>
                  <a:t>두 분할에 대해서 전부 보내도 되지만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3200" b="1" dirty="0">
                    <a:solidFill>
                      <a:srgbClr val="FF0000"/>
                    </a:solidFill>
                  </a:rPr>
                  <a:t>시간적으로 손해가 된다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. (</a:t>
                </a:r>
                <a:r>
                  <a:rPr lang="ko-KR" altLang="en-US" sz="3200" b="1" dirty="0">
                    <a:solidFill>
                      <a:srgbClr val="FF0000"/>
                    </a:solidFill>
                  </a:rPr>
                  <a:t>이미 계산된 값을 재계산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44986-C289-3813-3DF5-6B9BC191F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9" y="6108831"/>
                <a:ext cx="17517979" cy="4060727"/>
              </a:xfrm>
              <a:prstGeom prst="rect">
                <a:avLst/>
              </a:prstGeom>
              <a:blipFill>
                <a:blip r:embed="rId2"/>
                <a:stretch>
                  <a:fillRect l="-905" t="-2102" b="-4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5EBC292-B58D-5B43-299C-0EEC3E07EB86}"/>
                  </a:ext>
                </a:extLst>
              </p:cNvPr>
              <p:cNvSpPr/>
              <p:nvPr/>
            </p:nvSpPr>
            <p:spPr>
              <a:xfrm>
                <a:off x="8140111" y="1386132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5EBC292-B58D-5B43-299C-0EEC3E07E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111" y="1386132"/>
                <a:ext cx="1418897" cy="12770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BFEBBA1-04AC-E570-F44F-CF7B8BDD0307}"/>
              </a:ext>
            </a:extLst>
          </p:cNvPr>
          <p:cNvCxnSpPr>
            <a:cxnSpLocks/>
          </p:cNvCxnSpPr>
          <p:nvPr/>
        </p:nvCxnSpPr>
        <p:spPr>
          <a:xfrm>
            <a:off x="9144000" y="2623109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8075D1-BF46-61D7-5A94-21B351690623}"/>
              </a:ext>
            </a:extLst>
          </p:cNvPr>
          <p:cNvCxnSpPr>
            <a:cxnSpLocks/>
          </p:cNvCxnSpPr>
          <p:nvPr/>
        </p:nvCxnSpPr>
        <p:spPr>
          <a:xfrm flipH="1">
            <a:off x="8140111" y="260007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3047CF5-1003-5CF6-9F46-AB7B4D90D886}"/>
                  </a:ext>
                </a:extLst>
              </p:cNvPr>
              <p:cNvSpPr/>
              <p:nvPr/>
            </p:nvSpPr>
            <p:spPr>
              <a:xfrm>
                <a:off x="7178415" y="3040894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3047CF5-1003-5CF6-9F46-AB7B4D90D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415" y="3040894"/>
                <a:ext cx="1418897" cy="127700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6B0F65A-E2E8-8495-48AE-CAC5A276C898}"/>
                  </a:ext>
                </a:extLst>
              </p:cNvPr>
              <p:cNvSpPr/>
              <p:nvPr/>
            </p:nvSpPr>
            <p:spPr>
              <a:xfrm>
                <a:off x="8981241" y="3117788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6B0F65A-E2E8-8495-48AE-CAC5A276C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241" y="3117788"/>
                <a:ext cx="1418897" cy="127700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73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5ABB5-78A9-7457-DEE0-77A24BE1B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21EE478-7BC0-6862-CB82-8211AB5C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분할 정복을 이용한 거듭 제곱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542251F-29C8-9C58-3A9A-8DAB7A2508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CDAC13-FE78-CB20-0D5D-097CAFBC1539}"/>
                  </a:ext>
                </a:extLst>
              </p:cNvPr>
              <p:cNvSpPr txBox="1"/>
              <p:nvPr/>
            </p:nvSpPr>
            <p:spPr>
              <a:xfrm>
                <a:off x="90569" y="7583850"/>
                <a:ext cx="17517979" cy="261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오른쪽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원소를 고르겠다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반으로 나눠보자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endParaRPr lang="en-US" altLang="ko-KR" sz="32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로 나누어 진다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깔끔하게 나누어 지지 않는다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endParaRPr lang="en-US" altLang="ko-KR" sz="32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하지만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 ==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 x </a:t>
                </a:r>
                <a14:m>
                  <m:oMath xmlns:m="http://schemas.openxmlformats.org/officeDocument/2006/math">
                    <m:r>
                      <a:rPr lang="en-US" altLang="ko-KR" sz="32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에 의해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을 골라도 문제가 없다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일단 작은 것을 골라보자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CDAC13-FE78-CB20-0D5D-097CAFBC1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9" y="7583850"/>
                <a:ext cx="17517979" cy="2616742"/>
              </a:xfrm>
              <a:prstGeom prst="rect">
                <a:avLst/>
              </a:prstGeom>
              <a:blipFill>
                <a:blip r:embed="rId2"/>
                <a:stretch>
                  <a:fillRect l="-905" t="-3497" b="-5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A731E34-C695-A81D-DC0A-8665EA5E868D}"/>
                  </a:ext>
                </a:extLst>
              </p:cNvPr>
              <p:cNvSpPr/>
              <p:nvPr/>
            </p:nvSpPr>
            <p:spPr>
              <a:xfrm>
                <a:off x="8140111" y="1386132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A731E34-C695-A81D-DC0A-8665EA5E8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111" y="1386132"/>
                <a:ext cx="1418897" cy="12770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08BBB62-4B05-EE65-6A9C-FAA6A8EB9AEC}"/>
              </a:ext>
            </a:extLst>
          </p:cNvPr>
          <p:cNvCxnSpPr>
            <a:cxnSpLocks/>
          </p:cNvCxnSpPr>
          <p:nvPr/>
        </p:nvCxnSpPr>
        <p:spPr>
          <a:xfrm>
            <a:off x="9144000" y="2623109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490FF07-3EBB-5921-AD22-08C1FA1A97DD}"/>
              </a:ext>
            </a:extLst>
          </p:cNvPr>
          <p:cNvCxnSpPr>
            <a:cxnSpLocks/>
          </p:cNvCxnSpPr>
          <p:nvPr/>
        </p:nvCxnSpPr>
        <p:spPr>
          <a:xfrm flipH="1">
            <a:off x="8140111" y="260007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990A31C-139A-6B2C-7B96-23688DA72517}"/>
                  </a:ext>
                </a:extLst>
              </p:cNvPr>
              <p:cNvSpPr/>
              <p:nvPr/>
            </p:nvSpPr>
            <p:spPr>
              <a:xfrm>
                <a:off x="7178415" y="3040894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990A31C-139A-6B2C-7B96-23688DA72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415" y="3040894"/>
                <a:ext cx="1418897" cy="127700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D5A0E06-C9FF-35BA-606B-2D38C1F8023F}"/>
                  </a:ext>
                </a:extLst>
              </p:cNvPr>
              <p:cNvSpPr/>
              <p:nvPr/>
            </p:nvSpPr>
            <p:spPr>
              <a:xfrm>
                <a:off x="8981241" y="3117788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D5A0E06-C9FF-35BA-606B-2D38C1F80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241" y="3117788"/>
                <a:ext cx="1418897" cy="127700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5FC7A3E-405F-056E-E689-85DD2C73EF12}"/>
              </a:ext>
            </a:extLst>
          </p:cNvPr>
          <p:cNvCxnSpPr>
            <a:cxnSpLocks/>
          </p:cNvCxnSpPr>
          <p:nvPr/>
        </p:nvCxnSpPr>
        <p:spPr>
          <a:xfrm flipH="1">
            <a:off x="8981241" y="432893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E90639-7833-F205-785A-3FE0D47A6A20}"/>
              </a:ext>
            </a:extLst>
          </p:cNvPr>
          <p:cNvCxnSpPr>
            <a:cxnSpLocks/>
          </p:cNvCxnSpPr>
          <p:nvPr/>
        </p:nvCxnSpPr>
        <p:spPr>
          <a:xfrm>
            <a:off x="10048194" y="4319450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BB586F8C-C981-4045-F29D-1823EC3E4A58}"/>
                  </a:ext>
                </a:extLst>
              </p:cNvPr>
              <p:cNvSpPr/>
              <p:nvPr/>
            </p:nvSpPr>
            <p:spPr>
              <a:xfrm>
                <a:off x="8140111" y="4801902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BB586F8C-C981-4045-F29D-1823EC3E4A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111" y="4801902"/>
                <a:ext cx="1418897" cy="127700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1169C7B-7438-527F-1054-FB61D41F9D0C}"/>
                  </a:ext>
                </a:extLst>
              </p:cNvPr>
              <p:cNvSpPr/>
              <p:nvPr/>
            </p:nvSpPr>
            <p:spPr>
              <a:xfrm>
                <a:off x="9753753" y="4849444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1169C7B-7438-527F-1054-FB61D41F9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753" y="4849444"/>
                <a:ext cx="1418897" cy="127700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4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분할 정복 이란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분할 정복 응용 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빠른 거듭 제곱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백트래킹 이란</a:t>
            </a:r>
            <a:r>
              <a:rPr kumimoji="1"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다음 순열</a:t>
            </a:r>
            <a:endParaRPr kumimoji="1" lang="en-US" altLang="ko-KR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9486E-98BE-B5F4-26DB-869892775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7CFFEBF-3410-427C-35DB-D7120D7E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분할 정복을 이용한 거듭 제곱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59A958-1EA9-B0E7-58C6-0438FE9068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3A233C-3AAD-D7E0-660C-8EB1B240A23E}"/>
                  </a:ext>
                </a:extLst>
              </p:cNvPr>
              <p:cNvSpPr txBox="1"/>
              <p:nvPr/>
            </p:nvSpPr>
            <p:spPr>
              <a:xfrm>
                <a:off x="90569" y="7583850"/>
                <a:ext cx="17517979" cy="2619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오른쪽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원소를 고르겠다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반으로 나눠보자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endParaRPr lang="en-US" altLang="ko-KR" sz="32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로 나누어 진다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깔끔하게 나누어 지지 않는다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endParaRPr lang="en-US" altLang="ko-KR" sz="32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하지만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 ==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 x </a:t>
                </a:r>
                <a14:m>
                  <m:oMath xmlns:m="http://schemas.openxmlformats.org/officeDocument/2006/math">
                    <m:r>
                      <a:rPr lang="en-US" altLang="ko-KR" sz="32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에 의해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을 골라도 문제가 없다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이 때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은 기저조건이다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이제 정복하자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!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3A233C-3AAD-D7E0-660C-8EB1B240A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9" y="7583850"/>
                <a:ext cx="17517979" cy="2619050"/>
              </a:xfrm>
              <a:prstGeom prst="rect">
                <a:avLst/>
              </a:prstGeom>
              <a:blipFill>
                <a:blip r:embed="rId2"/>
                <a:stretch>
                  <a:fillRect l="-905" t="-3256" b="-5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E245EBD-D49F-09CD-298F-C109423222EB}"/>
                  </a:ext>
                </a:extLst>
              </p:cNvPr>
              <p:cNvSpPr/>
              <p:nvPr/>
            </p:nvSpPr>
            <p:spPr>
              <a:xfrm>
                <a:off x="8140111" y="1386132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E245EBD-D49F-09CD-298F-C1094232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111" y="1386132"/>
                <a:ext cx="1418897" cy="12770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39F6B1-D41F-D1FF-2F14-ACCF45C5CB63}"/>
              </a:ext>
            </a:extLst>
          </p:cNvPr>
          <p:cNvCxnSpPr>
            <a:cxnSpLocks/>
          </p:cNvCxnSpPr>
          <p:nvPr/>
        </p:nvCxnSpPr>
        <p:spPr>
          <a:xfrm>
            <a:off x="9144000" y="2623109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D89933-59D3-36D4-77B6-270E56ABA3CA}"/>
              </a:ext>
            </a:extLst>
          </p:cNvPr>
          <p:cNvCxnSpPr>
            <a:cxnSpLocks/>
          </p:cNvCxnSpPr>
          <p:nvPr/>
        </p:nvCxnSpPr>
        <p:spPr>
          <a:xfrm flipH="1">
            <a:off x="8140111" y="260007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C1B8D33-B645-687C-A69F-42962769F9DA}"/>
                  </a:ext>
                </a:extLst>
              </p:cNvPr>
              <p:cNvSpPr/>
              <p:nvPr/>
            </p:nvSpPr>
            <p:spPr>
              <a:xfrm>
                <a:off x="7178415" y="3040894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C1B8D33-B645-687C-A69F-42962769F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415" y="3040894"/>
                <a:ext cx="1418897" cy="127700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B555EE6-A11B-3546-533C-1F48309AFBC8}"/>
                  </a:ext>
                </a:extLst>
              </p:cNvPr>
              <p:cNvSpPr/>
              <p:nvPr/>
            </p:nvSpPr>
            <p:spPr>
              <a:xfrm>
                <a:off x="8981241" y="3117788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B555EE6-A11B-3546-533C-1F48309AF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241" y="3117788"/>
                <a:ext cx="1418897" cy="127700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C769B9-6EE0-57CA-7C0E-7FD65055645C}"/>
              </a:ext>
            </a:extLst>
          </p:cNvPr>
          <p:cNvCxnSpPr>
            <a:cxnSpLocks/>
          </p:cNvCxnSpPr>
          <p:nvPr/>
        </p:nvCxnSpPr>
        <p:spPr>
          <a:xfrm flipH="1">
            <a:off x="8981241" y="432893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73157A-1F5C-C4DD-3F98-5E29F018172F}"/>
              </a:ext>
            </a:extLst>
          </p:cNvPr>
          <p:cNvCxnSpPr>
            <a:cxnSpLocks/>
          </p:cNvCxnSpPr>
          <p:nvPr/>
        </p:nvCxnSpPr>
        <p:spPr>
          <a:xfrm>
            <a:off x="10048194" y="4319450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9FDF27-0092-13C8-A6D5-68CE552F43C7}"/>
                  </a:ext>
                </a:extLst>
              </p:cNvPr>
              <p:cNvSpPr/>
              <p:nvPr/>
            </p:nvSpPr>
            <p:spPr>
              <a:xfrm>
                <a:off x="8140111" y="4801902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9FDF27-0092-13C8-A6D5-68CE552F4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111" y="4801902"/>
                <a:ext cx="1418897" cy="127700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FDA498E-304E-D26D-63A3-3C209BAE3806}"/>
                  </a:ext>
                </a:extLst>
              </p:cNvPr>
              <p:cNvSpPr/>
              <p:nvPr/>
            </p:nvSpPr>
            <p:spPr>
              <a:xfrm>
                <a:off x="9780180" y="4824423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FDA498E-304E-D26D-63A3-3C209BAE3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180" y="4824423"/>
                <a:ext cx="1418897" cy="127700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32A7E0D-DC93-EB34-2555-81A3542F8AEB}"/>
              </a:ext>
            </a:extLst>
          </p:cNvPr>
          <p:cNvCxnSpPr>
            <a:cxnSpLocks/>
          </p:cNvCxnSpPr>
          <p:nvPr/>
        </p:nvCxnSpPr>
        <p:spPr>
          <a:xfrm flipH="1">
            <a:off x="9790842" y="603732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3F67837-9729-9364-DAF9-C7B8E09F8092}"/>
              </a:ext>
            </a:extLst>
          </p:cNvPr>
          <p:cNvCxnSpPr>
            <a:cxnSpLocks/>
          </p:cNvCxnSpPr>
          <p:nvPr/>
        </p:nvCxnSpPr>
        <p:spPr>
          <a:xfrm>
            <a:off x="10857795" y="6027840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8195D32-76B8-63E7-6688-7952D1533AAE}"/>
                  </a:ext>
                </a:extLst>
              </p:cNvPr>
              <p:cNvSpPr/>
              <p:nvPr/>
            </p:nvSpPr>
            <p:spPr>
              <a:xfrm>
                <a:off x="8826139" y="6466421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8195D32-76B8-63E7-6688-7952D1533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139" y="6466421"/>
                <a:ext cx="1418897" cy="127700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3ABA154-8196-F8E2-2F96-3C393B6F8EF9}"/>
                  </a:ext>
                </a:extLst>
              </p:cNvPr>
              <p:cNvSpPr/>
              <p:nvPr/>
            </p:nvSpPr>
            <p:spPr>
              <a:xfrm>
                <a:off x="10696981" y="6531058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3ABA154-8196-F8E2-2F96-3C393B6F8E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981" y="6531058"/>
                <a:ext cx="1418897" cy="127700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9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90965-8C06-D4A6-F153-B4A3B922B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D7F5A35-2B87-DF12-C0A1-755AEACD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분할 정복을 이용한 거듭 제곱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E69104B-6D6D-2BBC-0545-3CC4C0935B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B000AB-F8DA-33D5-7411-DA7DE216C7C8}"/>
                  </a:ext>
                </a:extLst>
              </p:cNvPr>
              <p:cNvSpPr txBox="1"/>
              <p:nvPr/>
            </p:nvSpPr>
            <p:spPr>
              <a:xfrm>
                <a:off x="90569" y="7583850"/>
                <a:ext cx="17517979" cy="266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은 자명하게 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이다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endParaRPr lang="en-US" altLang="ko-KR" sz="32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이 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으로 부터 분리 되어 있는 상태이다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또한 왼쪽 원소가 오른쪽 원소가 같지 않다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endParaRPr lang="en-US" altLang="ko-KR" sz="32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고로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2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32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32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을 해주고 </a:t>
                </a:r>
                <a:r>
                  <a:rPr lang="ko-KR" altLang="en-US" sz="3200" b="1" dirty="0">
                    <a:solidFill>
                      <a:srgbClr val="FF0000"/>
                    </a:solidFill>
                  </a:rPr>
                  <a:t>각 원소가 다르기 때문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에 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2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를 곱한 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8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의 결과이다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B000AB-F8DA-33D5-7411-DA7DE216C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9" y="7583850"/>
                <a:ext cx="17517979" cy="2664704"/>
              </a:xfrm>
              <a:prstGeom prst="rect">
                <a:avLst/>
              </a:prstGeom>
              <a:blipFill>
                <a:blip r:embed="rId2"/>
                <a:stretch>
                  <a:fillRect l="-905" t="-3204" b="-3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FC09AF1-7471-FB3B-5654-3D0E405CBF6E}"/>
                  </a:ext>
                </a:extLst>
              </p:cNvPr>
              <p:cNvSpPr/>
              <p:nvPr/>
            </p:nvSpPr>
            <p:spPr>
              <a:xfrm>
                <a:off x="8140111" y="1386132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FC09AF1-7471-FB3B-5654-3D0E405CB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111" y="1386132"/>
                <a:ext cx="1418897" cy="12770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3D26676-2826-53CE-D44C-67C73E8119B6}"/>
              </a:ext>
            </a:extLst>
          </p:cNvPr>
          <p:cNvCxnSpPr>
            <a:cxnSpLocks/>
          </p:cNvCxnSpPr>
          <p:nvPr/>
        </p:nvCxnSpPr>
        <p:spPr>
          <a:xfrm>
            <a:off x="9144000" y="2623109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0B8D72-4861-A38E-E1B4-211084B7CCF2}"/>
              </a:ext>
            </a:extLst>
          </p:cNvPr>
          <p:cNvCxnSpPr>
            <a:cxnSpLocks/>
          </p:cNvCxnSpPr>
          <p:nvPr/>
        </p:nvCxnSpPr>
        <p:spPr>
          <a:xfrm flipH="1">
            <a:off x="8140111" y="260007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9235B03-767E-2D20-7B3D-FC68BF6FE133}"/>
                  </a:ext>
                </a:extLst>
              </p:cNvPr>
              <p:cNvSpPr/>
              <p:nvPr/>
            </p:nvSpPr>
            <p:spPr>
              <a:xfrm>
                <a:off x="7178415" y="3040894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9235B03-767E-2D20-7B3D-FC68BF6FE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415" y="3040894"/>
                <a:ext cx="1418897" cy="127700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0076A37-17D2-EF08-30EA-7086EF013567}"/>
                  </a:ext>
                </a:extLst>
              </p:cNvPr>
              <p:cNvSpPr/>
              <p:nvPr/>
            </p:nvSpPr>
            <p:spPr>
              <a:xfrm>
                <a:off x="8981241" y="3117788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0076A37-17D2-EF08-30EA-7086EF013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241" y="3117788"/>
                <a:ext cx="1418897" cy="127700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B22893-D138-7DC3-34F2-6DDAD4DC1186}"/>
              </a:ext>
            </a:extLst>
          </p:cNvPr>
          <p:cNvCxnSpPr>
            <a:cxnSpLocks/>
          </p:cNvCxnSpPr>
          <p:nvPr/>
        </p:nvCxnSpPr>
        <p:spPr>
          <a:xfrm flipH="1">
            <a:off x="8981241" y="432893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AD5516-C3A0-1C99-F26C-0177D85DA63B}"/>
              </a:ext>
            </a:extLst>
          </p:cNvPr>
          <p:cNvCxnSpPr>
            <a:cxnSpLocks/>
          </p:cNvCxnSpPr>
          <p:nvPr/>
        </p:nvCxnSpPr>
        <p:spPr>
          <a:xfrm>
            <a:off x="10048194" y="4319450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6078A0E-1ED7-79B1-3480-8CEBEA5FA0CE}"/>
                  </a:ext>
                </a:extLst>
              </p:cNvPr>
              <p:cNvSpPr/>
              <p:nvPr/>
            </p:nvSpPr>
            <p:spPr>
              <a:xfrm>
                <a:off x="8140111" y="4801902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6078A0E-1ED7-79B1-3480-8CEBEA5FA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111" y="4801902"/>
                <a:ext cx="1418897" cy="127700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0D3B2CB-AD90-6C68-5831-466C76E6B02F}"/>
                  </a:ext>
                </a:extLst>
              </p:cNvPr>
              <p:cNvSpPr/>
              <p:nvPr/>
            </p:nvSpPr>
            <p:spPr>
              <a:xfrm>
                <a:off x="9780180" y="4824423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0D3B2CB-AD90-6C68-5831-466C76E6B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180" y="4824423"/>
                <a:ext cx="1418897" cy="127700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86A0F21-48DC-AE77-8E3F-963E1CA649DE}"/>
              </a:ext>
            </a:extLst>
          </p:cNvPr>
          <p:cNvCxnSpPr>
            <a:cxnSpLocks/>
          </p:cNvCxnSpPr>
          <p:nvPr/>
        </p:nvCxnSpPr>
        <p:spPr>
          <a:xfrm flipH="1">
            <a:off x="9790842" y="603732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DEDEF69-6906-ECFD-C8BF-A4C408BAA5F4}"/>
              </a:ext>
            </a:extLst>
          </p:cNvPr>
          <p:cNvCxnSpPr>
            <a:cxnSpLocks/>
          </p:cNvCxnSpPr>
          <p:nvPr/>
        </p:nvCxnSpPr>
        <p:spPr>
          <a:xfrm>
            <a:off x="10857795" y="6027840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277A6BC-E8DD-2CBC-CD7C-DD413B6B8C86}"/>
                  </a:ext>
                </a:extLst>
              </p:cNvPr>
              <p:cNvSpPr/>
              <p:nvPr/>
            </p:nvSpPr>
            <p:spPr>
              <a:xfrm>
                <a:off x="8826139" y="6466421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277A6BC-E8DD-2CBC-CD7C-DD413B6B8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139" y="6466421"/>
                <a:ext cx="1418897" cy="127700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86AFA45-C26E-4FDC-DBC3-1992AB2A42D4}"/>
                  </a:ext>
                </a:extLst>
              </p:cNvPr>
              <p:cNvSpPr/>
              <p:nvPr/>
            </p:nvSpPr>
            <p:spPr>
              <a:xfrm>
                <a:off x="10696981" y="6531058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86AFA45-C26E-4FDC-DBC3-1992AB2A4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981" y="6531058"/>
                <a:ext cx="1418897" cy="127700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36A30DA-5986-F4DA-1F83-0037850E06D8}"/>
              </a:ext>
            </a:extLst>
          </p:cNvPr>
          <p:cNvSpPr txBox="1"/>
          <p:nvPr/>
        </p:nvSpPr>
        <p:spPr>
          <a:xfrm>
            <a:off x="11219969" y="7343318"/>
            <a:ext cx="981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1A761D-3ECD-EAFB-97A6-86AD76C4F068}"/>
                  </a:ext>
                </a:extLst>
              </p:cNvPr>
              <p:cNvSpPr txBox="1"/>
              <p:nvPr/>
            </p:nvSpPr>
            <p:spPr>
              <a:xfrm>
                <a:off x="9790842" y="5570134"/>
                <a:ext cx="1418897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1A761D-3ECD-EAFB-97A6-86AD76C4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842" y="5570134"/>
                <a:ext cx="1418897" cy="407099"/>
              </a:xfrm>
              <a:prstGeom prst="rect">
                <a:avLst/>
              </a:prstGeom>
              <a:blipFill>
                <a:blip r:embed="rId10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08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BB065-21B3-CE41-9664-067DDE288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0DFD64A-7822-C631-1CDC-F09F652C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분할 정복을 이용한 거듭 제곱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EAD7378-5064-DC70-F6C9-2979B14F82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B92637-0BFC-DE07-1E0E-72745D79FB8D}"/>
                  </a:ext>
                </a:extLst>
              </p:cNvPr>
              <p:cNvSpPr txBox="1"/>
              <p:nvPr/>
            </p:nvSpPr>
            <p:spPr>
              <a:xfrm>
                <a:off x="90569" y="7583850"/>
                <a:ext cx="17517979" cy="266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은 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8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이다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endParaRPr lang="en-US" altLang="ko-KR" sz="32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이 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으로 부터 분리 되어 있는 상태이다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또한 왼쪽 원소가 오른쪽 원소가 같지 않다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endParaRPr lang="en-US" altLang="ko-KR" sz="32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고로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2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ko-KR" sz="32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32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을 해주고 </a:t>
                </a:r>
                <a:r>
                  <a:rPr lang="ko-KR" altLang="en-US" sz="3200" b="1" dirty="0">
                    <a:solidFill>
                      <a:srgbClr val="FF0000"/>
                    </a:solidFill>
                  </a:rPr>
                  <a:t>각 원소가 다르기 때문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에 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2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를 곱한 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128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altLang="ko-KR" sz="32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의 결과이다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B92637-0BFC-DE07-1E0E-72745D79F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9" y="7583850"/>
                <a:ext cx="17517979" cy="2662396"/>
              </a:xfrm>
              <a:prstGeom prst="rect">
                <a:avLst/>
              </a:prstGeom>
              <a:blipFill>
                <a:blip r:embed="rId2"/>
                <a:stretch>
                  <a:fillRect l="-905" t="-3204" b="-3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C5EB51D-7967-1DB6-80B6-38E5200344B7}"/>
                  </a:ext>
                </a:extLst>
              </p:cNvPr>
              <p:cNvSpPr/>
              <p:nvPr/>
            </p:nvSpPr>
            <p:spPr>
              <a:xfrm>
                <a:off x="8140111" y="1386132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C5EB51D-7967-1DB6-80B6-38E520034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111" y="1386132"/>
                <a:ext cx="1418897" cy="12770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ED1523-BFDC-2935-E831-ADBDDED520A7}"/>
              </a:ext>
            </a:extLst>
          </p:cNvPr>
          <p:cNvCxnSpPr>
            <a:cxnSpLocks/>
          </p:cNvCxnSpPr>
          <p:nvPr/>
        </p:nvCxnSpPr>
        <p:spPr>
          <a:xfrm>
            <a:off x="9144000" y="2623109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17A51DE-5DC7-488F-0B32-89F92B86869B}"/>
              </a:ext>
            </a:extLst>
          </p:cNvPr>
          <p:cNvCxnSpPr>
            <a:cxnSpLocks/>
          </p:cNvCxnSpPr>
          <p:nvPr/>
        </p:nvCxnSpPr>
        <p:spPr>
          <a:xfrm flipH="1">
            <a:off x="8140111" y="260007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C7F67A0-BAD5-9CE4-CC48-C15C1D0E183F}"/>
                  </a:ext>
                </a:extLst>
              </p:cNvPr>
              <p:cNvSpPr/>
              <p:nvPr/>
            </p:nvSpPr>
            <p:spPr>
              <a:xfrm>
                <a:off x="7178415" y="3040894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C7F67A0-BAD5-9CE4-CC48-C15C1D0E1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415" y="3040894"/>
                <a:ext cx="1418897" cy="127700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0B68BFD-A29E-93B1-F252-0EE4D7E3384C}"/>
                  </a:ext>
                </a:extLst>
              </p:cNvPr>
              <p:cNvSpPr/>
              <p:nvPr/>
            </p:nvSpPr>
            <p:spPr>
              <a:xfrm>
                <a:off x="8981241" y="3117788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0B68BFD-A29E-93B1-F252-0EE4D7E33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241" y="3117788"/>
                <a:ext cx="1418897" cy="127700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41CE583-6A57-556E-D2F4-B5E257EB1B56}"/>
              </a:ext>
            </a:extLst>
          </p:cNvPr>
          <p:cNvCxnSpPr>
            <a:cxnSpLocks/>
          </p:cNvCxnSpPr>
          <p:nvPr/>
        </p:nvCxnSpPr>
        <p:spPr>
          <a:xfrm flipH="1">
            <a:off x="8981241" y="432893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9F2EDA4-9494-C8DD-8450-4DAEEE64ECF1}"/>
              </a:ext>
            </a:extLst>
          </p:cNvPr>
          <p:cNvCxnSpPr>
            <a:cxnSpLocks/>
          </p:cNvCxnSpPr>
          <p:nvPr/>
        </p:nvCxnSpPr>
        <p:spPr>
          <a:xfrm>
            <a:off x="10048194" y="4319450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6B54966A-CC0D-2027-0A56-FC78D680BC4A}"/>
                  </a:ext>
                </a:extLst>
              </p:cNvPr>
              <p:cNvSpPr/>
              <p:nvPr/>
            </p:nvSpPr>
            <p:spPr>
              <a:xfrm>
                <a:off x="8140111" y="4801902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6B54966A-CC0D-2027-0A56-FC78D680B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111" y="4801902"/>
                <a:ext cx="1418897" cy="127700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1B5087A9-F44D-4ECE-8A85-D1E0C3523012}"/>
                  </a:ext>
                </a:extLst>
              </p:cNvPr>
              <p:cNvSpPr/>
              <p:nvPr/>
            </p:nvSpPr>
            <p:spPr>
              <a:xfrm>
                <a:off x="9780180" y="4824423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1B5087A9-F44D-4ECE-8A85-D1E0C3523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180" y="4824423"/>
                <a:ext cx="1418897" cy="127700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DECE577F-A69E-C1B5-5C32-F8F3A6F4A313}"/>
              </a:ext>
            </a:extLst>
          </p:cNvPr>
          <p:cNvCxnSpPr>
            <a:cxnSpLocks/>
          </p:cNvCxnSpPr>
          <p:nvPr/>
        </p:nvCxnSpPr>
        <p:spPr>
          <a:xfrm flipH="1">
            <a:off x="9790842" y="603732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29B02B9-999E-F928-1254-05BB4218FFE3}"/>
              </a:ext>
            </a:extLst>
          </p:cNvPr>
          <p:cNvCxnSpPr>
            <a:cxnSpLocks/>
          </p:cNvCxnSpPr>
          <p:nvPr/>
        </p:nvCxnSpPr>
        <p:spPr>
          <a:xfrm>
            <a:off x="10857795" y="6027840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53ACF41-D130-3F82-7C9F-142EE7E438D9}"/>
                  </a:ext>
                </a:extLst>
              </p:cNvPr>
              <p:cNvSpPr/>
              <p:nvPr/>
            </p:nvSpPr>
            <p:spPr>
              <a:xfrm>
                <a:off x="8826139" y="6466421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53ACF41-D130-3F82-7C9F-142EE7E43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139" y="6466421"/>
                <a:ext cx="1418897" cy="127700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84882DD-EDC7-E48B-C1EA-68CC1B74ED8D}"/>
                  </a:ext>
                </a:extLst>
              </p:cNvPr>
              <p:cNvSpPr/>
              <p:nvPr/>
            </p:nvSpPr>
            <p:spPr>
              <a:xfrm>
                <a:off x="10696981" y="6531058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84882DD-EDC7-E48B-C1EA-68CC1B74E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981" y="6531058"/>
                <a:ext cx="1418897" cy="127700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5DA1B7E-C508-C685-FC58-2FEDFDEB245C}"/>
              </a:ext>
            </a:extLst>
          </p:cNvPr>
          <p:cNvSpPr txBox="1"/>
          <p:nvPr/>
        </p:nvSpPr>
        <p:spPr>
          <a:xfrm>
            <a:off x="10322395" y="5637216"/>
            <a:ext cx="98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EA0D7-65AF-994A-5072-C458AB8C3993}"/>
              </a:ext>
            </a:extLst>
          </p:cNvPr>
          <p:cNvSpPr txBox="1"/>
          <p:nvPr/>
        </p:nvSpPr>
        <p:spPr>
          <a:xfrm>
            <a:off x="11236353" y="7315259"/>
            <a:ext cx="98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20C1B3-04E0-9FFA-269A-4D933904CE7F}"/>
                  </a:ext>
                </a:extLst>
              </p:cNvPr>
              <p:cNvSpPr txBox="1"/>
              <p:nvPr/>
            </p:nvSpPr>
            <p:spPr>
              <a:xfrm>
                <a:off x="8992358" y="3895694"/>
                <a:ext cx="1418897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altLang="ko-K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20C1B3-04E0-9FFA-269A-4D933904C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358" y="3895694"/>
                <a:ext cx="1418897" cy="407099"/>
              </a:xfrm>
              <a:prstGeom prst="rect">
                <a:avLst/>
              </a:prstGeom>
              <a:blipFill>
                <a:blip r:embed="rId10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58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18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6D675-4229-5CAF-6A8E-8798BAB7C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58CCC4F-6F2C-41BB-4343-EAE99B72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분할 정복을 이용한 거듭 제곱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3997650-4145-2933-1C0C-1E89DAA431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A6071A-C53B-6579-8528-ABA64D374E6E}"/>
                  </a:ext>
                </a:extLst>
              </p:cNvPr>
              <p:cNvSpPr txBox="1"/>
              <p:nvPr/>
            </p:nvSpPr>
            <p:spPr>
              <a:xfrm>
                <a:off x="90569" y="7583850"/>
                <a:ext cx="17517979" cy="266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은 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128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이다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endParaRPr lang="en-US" altLang="ko-KR" sz="32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이 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으로 부터 분리 되어 있는 상태이다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왼쪽 원소가 오른쪽 </a:t>
                </a:r>
                <a:r>
                  <a:rPr lang="ko-KR" altLang="en-US" sz="3200" b="1" dirty="0">
                    <a:solidFill>
                      <a:srgbClr val="FF0000"/>
                    </a:solidFill>
                  </a:rPr>
                  <a:t>원소가 같다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!</a:t>
                </a:r>
              </a:p>
              <a:p>
                <a:endParaRPr lang="en-US" altLang="ko-KR" sz="32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고로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2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𝟏𝟐𝟖</m:t>
                        </m:r>
                        <m:r>
                          <a:rPr lang="en-US" altLang="ko-KR" sz="32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32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을 해준 값인 </a:t>
                </a:r>
                <a:r>
                  <a:rPr lang="en-US" altLang="ko-KR" sz="3200" b="1" dirty="0">
                    <a:solidFill>
                      <a:srgbClr val="FF0000"/>
                    </a:solidFill>
                  </a:rPr>
                  <a:t>16384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p>
                    </m:sSup>
                    <m:r>
                      <a:rPr lang="en-US" altLang="ko-KR" sz="32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의 결과이다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A6071A-C53B-6579-8528-ABA64D374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9" y="7583850"/>
                <a:ext cx="17517979" cy="2662396"/>
              </a:xfrm>
              <a:prstGeom prst="rect">
                <a:avLst/>
              </a:prstGeom>
              <a:blipFill>
                <a:blip r:embed="rId2"/>
                <a:stretch>
                  <a:fillRect l="-905" t="-3432" b="-3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17BB705-A399-5B89-1144-79ADAC7024C8}"/>
                  </a:ext>
                </a:extLst>
              </p:cNvPr>
              <p:cNvSpPr/>
              <p:nvPr/>
            </p:nvSpPr>
            <p:spPr>
              <a:xfrm>
                <a:off x="8140111" y="1386132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17BB705-A399-5B89-1144-79ADAC702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111" y="1386132"/>
                <a:ext cx="1418897" cy="12770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780B233-5049-D805-A491-6AE580D4AC9A}"/>
              </a:ext>
            </a:extLst>
          </p:cNvPr>
          <p:cNvCxnSpPr>
            <a:cxnSpLocks/>
          </p:cNvCxnSpPr>
          <p:nvPr/>
        </p:nvCxnSpPr>
        <p:spPr>
          <a:xfrm>
            <a:off x="9144000" y="2623109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87AAD7-AE6F-3FCA-31D0-43167110379D}"/>
              </a:ext>
            </a:extLst>
          </p:cNvPr>
          <p:cNvCxnSpPr>
            <a:cxnSpLocks/>
          </p:cNvCxnSpPr>
          <p:nvPr/>
        </p:nvCxnSpPr>
        <p:spPr>
          <a:xfrm flipH="1">
            <a:off x="8140111" y="260007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32C2355B-78E6-5684-A305-2A467E5C4E7B}"/>
                  </a:ext>
                </a:extLst>
              </p:cNvPr>
              <p:cNvSpPr/>
              <p:nvPr/>
            </p:nvSpPr>
            <p:spPr>
              <a:xfrm>
                <a:off x="7178415" y="3040894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32C2355B-78E6-5684-A305-2A467E5C4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415" y="3040894"/>
                <a:ext cx="1418897" cy="127700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E699A2A-3A4B-69A5-AC3D-21B2D8A46E6C}"/>
                  </a:ext>
                </a:extLst>
              </p:cNvPr>
              <p:cNvSpPr/>
              <p:nvPr/>
            </p:nvSpPr>
            <p:spPr>
              <a:xfrm>
                <a:off x="8981241" y="3117788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E699A2A-3A4B-69A5-AC3D-21B2D8A46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241" y="3117788"/>
                <a:ext cx="1418897" cy="127700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CBFA8E6-85DC-03B4-2A65-A8951E3BA167}"/>
              </a:ext>
            </a:extLst>
          </p:cNvPr>
          <p:cNvCxnSpPr>
            <a:cxnSpLocks/>
          </p:cNvCxnSpPr>
          <p:nvPr/>
        </p:nvCxnSpPr>
        <p:spPr>
          <a:xfrm flipH="1">
            <a:off x="8981241" y="432893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F67DD6-FC0D-021F-BEA3-1FD158967E06}"/>
              </a:ext>
            </a:extLst>
          </p:cNvPr>
          <p:cNvCxnSpPr>
            <a:cxnSpLocks/>
          </p:cNvCxnSpPr>
          <p:nvPr/>
        </p:nvCxnSpPr>
        <p:spPr>
          <a:xfrm>
            <a:off x="10048194" y="4319450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B54CAC86-46F3-01A7-E215-271BA7742043}"/>
                  </a:ext>
                </a:extLst>
              </p:cNvPr>
              <p:cNvSpPr/>
              <p:nvPr/>
            </p:nvSpPr>
            <p:spPr>
              <a:xfrm>
                <a:off x="8140111" y="4801902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B54CAC86-46F3-01A7-E215-271BA7742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111" y="4801902"/>
                <a:ext cx="1418897" cy="127700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81AEB57-AC9A-66F8-7A9D-2A8BE89168CF}"/>
                  </a:ext>
                </a:extLst>
              </p:cNvPr>
              <p:cNvSpPr/>
              <p:nvPr/>
            </p:nvSpPr>
            <p:spPr>
              <a:xfrm>
                <a:off x="9780180" y="4824423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81AEB57-AC9A-66F8-7A9D-2A8BE8916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180" y="4824423"/>
                <a:ext cx="1418897" cy="127700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A5BE901-5812-8D32-6DCE-C3BCE3B6881E}"/>
              </a:ext>
            </a:extLst>
          </p:cNvPr>
          <p:cNvCxnSpPr>
            <a:cxnSpLocks/>
          </p:cNvCxnSpPr>
          <p:nvPr/>
        </p:nvCxnSpPr>
        <p:spPr>
          <a:xfrm flipH="1">
            <a:off x="9790842" y="603732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F907059-E64F-98D8-0481-C725276324B6}"/>
              </a:ext>
            </a:extLst>
          </p:cNvPr>
          <p:cNvCxnSpPr>
            <a:cxnSpLocks/>
          </p:cNvCxnSpPr>
          <p:nvPr/>
        </p:nvCxnSpPr>
        <p:spPr>
          <a:xfrm>
            <a:off x="10857795" y="6027840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D729DF03-34FD-A28B-1355-58E37F224578}"/>
                  </a:ext>
                </a:extLst>
              </p:cNvPr>
              <p:cNvSpPr/>
              <p:nvPr/>
            </p:nvSpPr>
            <p:spPr>
              <a:xfrm>
                <a:off x="8826139" y="6466421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D729DF03-34FD-A28B-1355-58E37F224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139" y="6466421"/>
                <a:ext cx="1418897" cy="127700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4A436CC-AF60-BB95-C2D8-DD1B82A5361B}"/>
                  </a:ext>
                </a:extLst>
              </p:cNvPr>
              <p:cNvSpPr/>
              <p:nvPr/>
            </p:nvSpPr>
            <p:spPr>
              <a:xfrm>
                <a:off x="10696981" y="6531058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4A436CC-AF60-BB95-C2D8-DD1B82A53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981" y="6531058"/>
                <a:ext cx="1418897" cy="127700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04699AB-364E-9615-BB29-2BF9FED577E8}"/>
              </a:ext>
            </a:extLst>
          </p:cNvPr>
          <p:cNvSpPr txBox="1"/>
          <p:nvPr/>
        </p:nvSpPr>
        <p:spPr>
          <a:xfrm>
            <a:off x="10322395" y="5637216"/>
            <a:ext cx="98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2EA9E-FB9E-0977-0C71-FC194D3926FD}"/>
              </a:ext>
            </a:extLst>
          </p:cNvPr>
          <p:cNvSpPr txBox="1"/>
          <p:nvPr/>
        </p:nvSpPr>
        <p:spPr>
          <a:xfrm>
            <a:off x="11236353" y="7315259"/>
            <a:ext cx="98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A705C3-D8AB-68AC-289E-8C1AE73030E3}"/>
              </a:ext>
            </a:extLst>
          </p:cNvPr>
          <p:cNvSpPr txBox="1"/>
          <p:nvPr/>
        </p:nvSpPr>
        <p:spPr>
          <a:xfrm>
            <a:off x="9003651" y="3928826"/>
            <a:ext cx="14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128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4334DD-DEC8-02ED-7F37-5C0098712324}"/>
                  </a:ext>
                </a:extLst>
              </p:cNvPr>
              <p:cNvSpPr txBox="1"/>
              <p:nvPr/>
            </p:nvSpPr>
            <p:spPr>
              <a:xfrm>
                <a:off x="8127807" y="2160947"/>
                <a:ext cx="1418897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𝟏𝟐𝟖</m:t>
                          </m:r>
                          <m:r>
                            <a:rPr lang="en-US" altLang="ko-K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ko-KR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4334DD-DEC8-02ED-7F37-5C0098712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807" y="2160947"/>
                <a:ext cx="1418897" cy="407099"/>
              </a:xfrm>
              <a:prstGeom prst="rect">
                <a:avLst/>
              </a:prstGeom>
              <a:blipFill>
                <a:blip r:embed="rId10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6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18" grpId="0"/>
      <p:bldP spid="21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21DE7-22B9-4CAB-23AD-84D044FED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58D7D31-823B-4DCE-4B7A-7068B423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분할 정복을 이용한 거듭 제곱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C0B1B6B-2C0A-6221-A4DE-740216239F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98A0AE-638C-B98B-B793-BA61EAD7D4E7}"/>
                  </a:ext>
                </a:extLst>
              </p:cNvPr>
              <p:cNvSpPr txBox="1"/>
              <p:nvPr/>
            </p:nvSpPr>
            <p:spPr>
              <a:xfrm>
                <a:off x="137263" y="7101398"/>
                <a:ext cx="1751797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주목할만한 점은 아래와 같다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endParaRPr lang="en-US" altLang="ko-KR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1 –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기저의 값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에서 기저는 </a:t>
                </a:r>
                <a14:m>
                  <m:oMath xmlns:m="http://schemas.openxmlformats.org/officeDocument/2006/math">
                    <m:r>
                      <a:rPr lang="en-US" altLang="ko-KR" sz="2800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)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을 통해 다른 거듭 제곱의 값을 유추할 수 있다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endParaRPr lang="en-US" altLang="ko-KR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2 –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중복된 값의 계산을 막기 위해 분할 후에 지수 차수가 낮은 놈을 보낸다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이것이 가능한 이유는 분할 된 두 값의 지수가 서로 같거나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1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만큼 차이 나기 때문이다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고로 정복 후 추후에 곱해주면 아무 문제가 없다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2800" b="1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사실상 지수가 홀수여야 지수 분할 값이 다르기 때문에 홀수일때 추가조건을 따져주면 된다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.)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98A0AE-638C-B98B-B793-BA61EAD7D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3" y="7101398"/>
                <a:ext cx="17517979" cy="3108543"/>
              </a:xfrm>
              <a:prstGeom prst="rect">
                <a:avLst/>
              </a:prstGeom>
              <a:blipFill>
                <a:blip r:embed="rId2"/>
                <a:stretch>
                  <a:fillRect l="-731" t="-2549" b="-4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B0CDD2F-2FA8-1A7E-C493-ECCA5E01B0FD}"/>
                  </a:ext>
                </a:extLst>
              </p:cNvPr>
              <p:cNvSpPr/>
              <p:nvPr/>
            </p:nvSpPr>
            <p:spPr>
              <a:xfrm>
                <a:off x="8140111" y="1386132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B0CDD2F-2FA8-1A7E-C493-ECCA5E01B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111" y="1386132"/>
                <a:ext cx="1418897" cy="12770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7DD324-DDA7-7A05-C780-895CF388D140}"/>
              </a:ext>
            </a:extLst>
          </p:cNvPr>
          <p:cNvCxnSpPr>
            <a:cxnSpLocks/>
          </p:cNvCxnSpPr>
          <p:nvPr/>
        </p:nvCxnSpPr>
        <p:spPr>
          <a:xfrm>
            <a:off x="9144000" y="2623109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68209B7-C973-B1D1-5315-D93B5F3183B9}"/>
              </a:ext>
            </a:extLst>
          </p:cNvPr>
          <p:cNvCxnSpPr>
            <a:cxnSpLocks/>
          </p:cNvCxnSpPr>
          <p:nvPr/>
        </p:nvCxnSpPr>
        <p:spPr>
          <a:xfrm flipH="1">
            <a:off x="8140111" y="260007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824B4BFF-4E83-D97C-41CC-A78B3BCA9582}"/>
                  </a:ext>
                </a:extLst>
              </p:cNvPr>
              <p:cNvSpPr/>
              <p:nvPr/>
            </p:nvSpPr>
            <p:spPr>
              <a:xfrm>
                <a:off x="7178415" y="3040894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824B4BFF-4E83-D97C-41CC-A78B3BCA9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415" y="3040894"/>
                <a:ext cx="1418897" cy="127700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6F7F3D88-D8C8-0F3B-767D-4E045726F254}"/>
                  </a:ext>
                </a:extLst>
              </p:cNvPr>
              <p:cNvSpPr/>
              <p:nvPr/>
            </p:nvSpPr>
            <p:spPr>
              <a:xfrm>
                <a:off x="8981241" y="3117788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6F7F3D88-D8C8-0F3B-767D-4E045726F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241" y="3117788"/>
                <a:ext cx="1418897" cy="127700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314E956-9FCF-409D-C472-052EBA0DF21F}"/>
              </a:ext>
            </a:extLst>
          </p:cNvPr>
          <p:cNvCxnSpPr>
            <a:cxnSpLocks/>
          </p:cNvCxnSpPr>
          <p:nvPr/>
        </p:nvCxnSpPr>
        <p:spPr>
          <a:xfrm flipH="1">
            <a:off x="8981241" y="432893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A429F1-31CE-C6E3-C624-3BB40E1ECC0D}"/>
              </a:ext>
            </a:extLst>
          </p:cNvPr>
          <p:cNvCxnSpPr>
            <a:cxnSpLocks/>
          </p:cNvCxnSpPr>
          <p:nvPr/>
        </p:nvCxnSpPr>
        <p:spPr>
          <a:xfrm>
            <a:off x="10048194" y="4319450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3A920BF-BE57-39D5-2568-99B87536A30C}"/>
                  </a:ext>
                </a:extLst>
              </p:cNvPr>
              <p:cNvSpPr/>
              <p:nvPr/>
            </p:nvSpPr>
            <p:spPr>
              <a:xfrm>
                <a:off x="8140111" y="4801902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3A920BF-BE57-39D5-2568-99B87536A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111" y="4801902"/>
                <a:ext cx="1418897" cy="127700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0165A91-FA15-D7E9-6EEA-ED1A256CB1D9}"/>
                  </a:ext>
                </a:extLst>
              </p:cNvPr>
              <p:cNvSpPr/>
              <p:nvPr/>
            </p:nvSpPr>
            <p:spPr>
              <a:xfrm>
                <a:off x="9780180" y="4824423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0165A91-FA15-D7E9-6EEA-ED1A256CB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180" y="4824423"/>
                <a:ext cx="1418897" cy="127700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96FD7BB8-0AEB-6310-36B8-DAE09E9C7704}"/>
              </a:ext>
            </a:extLst>
          </p:cNvPr>
          <p:cNvCxnSpPr>
            <a:cxnSpLocks/>
          </p:cNvCxnSpPr>
          <p:nvPr/>
        </p:nvCxnSpPr>
        <p:spPr>
          <a:xfrm flipH="1">
            <a:off x="9790842" y="6037326"/>
            <a:ext cx="389034" cy="472966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E2D7C98-37CA-AD95-C235-5D52BBAC73FE}"/>
              </a:ext>
            </a:extLst>
          </p:cNvPr>
          <p:cNvCxnSpPr>
            <a:cxnSpLocks/>
          </p:cNvCxnSpPr>
          <p:nvPr/>
        </p:nvCxnSpPr>
        <p:spPr>
          <a:xfrm>
            <a:off x="10857795" y="6027840"/>
            <a:ext cx="415008" cy="52999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549D435-6930-4E13-9119-71D86BD6BA3D}"/>
                  </a:ext>
                </a:extLst>
              </p:cNvPr>
              <p:cNvSpPr/>
              <p:nvPr/>
            </p:nvSpPr>
            <p:spPr>
              <a:xfrm>
                <a:off x="8826139" y="6466421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549D435-6930-4E13-9119-71D86BD6B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139" y="6466421"/>
                <a:ext cx="1418897" cy="127700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22314C4-6EE2-1DCE-9AC9-59E5FEEF484E}"/>
                  </a:ext>
                </a:extLst>
              </p:cNvPr>
              <p:cNvSpPr/>
              <p:nvPr/>
            </p:nvSpPr>
            <p:spPr>
              <a:xfrm>
                <a:off x="10696981" y="6531058"/>
                <a:ext cx="1418897" cy="1277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3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ko-KR" altLang="en-US" sz="3200" b="1" dirty="0"/>
              </a:p>
            </p:txBody>
          </p:sp>
        </mc:Choice>
        <mc:Fallback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22314C4-6EE2-1DCE-9AC9-59E5FEEF4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981" y="6531058"/>
                <a:ext cx="1418897" cy="127700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42E879D-D072-8BCF-86E5-DD1122664958}"/>
              </a:ext>
            </a:extLst>
          </p:cNvPr>
          <p:cNvSpPr txBox="1"/>
          <p:nvPr/>
        </p:nvSpPr>
        <p:spPr>
          <a:xfrm>
            <a:off x="10322395" y="5637216"/>
            <a:ext cx="98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989509-DEFE-5309-B700-39B3F9B97A67}"/>
              </a:ext>
            </a:extLst>
          </p:cNvPr>
          <p:cNvSpPr txBox="1"/>
          <p:nvPr/>
        </p:nvSpPr>
        <p:spPr>
          <a:xfrm>
            <a:off x="11236353" y="7315259"/>
            <a:ext cx="98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DB3CDC-2A1B-818F-558C-1808133D9C24}"/>
              </a:ext>
            </a:extLst>
          </p:cNvPr>
          <p:cNvSpPr txBox="1"/>
          <p:nvPr/>
        </p:nvSpPr>
        <p:spPr>
          <a:xfrm>
            <a:off x="9003651" y="3928826"/>
            <a:ext cx="14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128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174FBB-E0E9-1C28-F12B-6EC4A1DE5629}"/>
                  </a:ext>
                </a:extLst>
              </p:cNvPr>
              <p:cNvSpPr txBox="1"/>
              <p:nvPr/>
            </p:nvSpPr>
            <p:spPr>
              <a:xfrm>
                <a:off x="8127807" y="2160947"/>
                <a:ext cx="1418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m:t>16384</m:t>
                      </m:r>
                    </m:oMath>
                  </m:oMathPara>
                </a14:m>
                <a:endParaRPr lang="en-US" altLang="ko-KR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174FBB-E0E9-1C28-F12B-6EC4A1DE5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807" y="2160947"/>
                <a:ext cx="14188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86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18" grpId="0"/>
      <p:bldP spid="21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백트래킹 이란</a:t>
            </a:r>
            <a:r>
              <a:rPr kumimoji="1"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C35C6-81BB-7103-47C0-8CA49BD04E95}"/>
              </a:ext>
            </a:extLst>
          </p:cNvPr>
          <p:cNvSpPr txBox="1"/>
          <p:nvPr/>
        </p:nvSpPr>
        <p:spPr>
          <a:xfrm>
            <a:off x="763992" y="1535953"/>
            <a:ext cx="165565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백트래킹</a:t>
            </a:r>
            <a:r>
              <a:rPr lang="en-US" altLang="ko-KR" sz="3200" b="1" dirty="0">
                <a:solidFill>
                  <a:srgbClr val="0070C0"/>
                </a:solidFill>
              </a:rPr>
              <a:t>(Backtracking)</a:t>
            </a:r>
            <a:r>
              <a:rPr lang="ko-KR" altLang="en-US" sz="3200" b="1" dirty="0">
                <a:solidFill>
                  <a:srgbClr val="0070C0"/>
                </a:solidFill>
              </a:rPr>
              <a:t>은 해를 찾기 위해 가능한 모든 경우를 탐색하는 알고리즘 기법이다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rgbClr val="0070C0"/>
                </a:solidFill>
              </a:rPr>
              <a:t>가장 큰 특징은 현재 상태에서 유망하지 않은 경로를 조기에 가지치기</a:t>
            </a:r>
            <a:r>
              <a:rPr lang="en-US" altLang="ko-KR" sz="3200" b="1" dirty="0">
                <a:solidFill>
                  <a:srgbClr val="0070C0"/>
                </a:solidFill>
              </a:rPr>
              <a:t>(Pruning)</a:t>
            </a:r>
            <a:r>
              <a:rPr lang="ko-KR" altLang="en-US" sz="3200" b="1" dirty="0">
                <a:solidFill>
                  <a:srgbClr val="0070C0"/>
                </a:solidFill>
              </a:rPr>
              <a:t>하여 불필요한 탐색을 줄이는 점이다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일반적으로 재귀적으로 동작하며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해결해야 할 문제의 모든 경우를 고려하되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조건을 만족하지 않는 경우 더 깊이 탐색하지 않고 돌아간다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rgbClr val="0070C0"/>
                </a:solidFill>
              </a:rPr>
              <a:t>대표적인 예시로 </a:t>
            </a:r>
            <a:r>
              <a:rPr lang="en-US" altLang="ko-KR" sz="3200" b="1" dirty="0">
                <a:solidFill>
                  <a:srgbClr val="0070C0"/>
                </a:solidFill>
              </a:rPr>
              <a:t>N-Queen </a:t>
            </a:r>
            <a:r>
              <a:rPr lang="ko-KR" altLang="en-US" sz="3200" b="1" dirty="0">
                <a:solidFill>
                  <a:srgbClr val="0070C0"/>
                </a:solidFill>
              </a:rPr>
              <a:t>문제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순열</a:t>
            </a:r>
            <a:r>
              <a:rPr lang="en-US" altLang="ko-KR" sz="3200" b="1" dirty="0">
                <a:solidFill>
                  <a:srgbClr val="0070C0"/>
                </a:solidFill>
              </a:rPr>
              <a:t>(Permutation) </a:t>
            </a:r>
            <a:r>
              <a:rPr lang="ko-KR" altLang="en-US" sz="3200" b="1" dirty="0">
                <a:solidFill>
                  <a:srgbClr val="0070C0"/>
                </a:solidFill>
              </a:rPr>
              <a:t>생성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부분 집합</a:t>
            </a:r>
            <a:r>
              <a:rPr lang="en-US" altLang="ko-KR" sz="3200" b="1" dirty="0">
                <a:solidFill>
                  <a:srgbClr val="0070C0"/>
                </a:solidFill>
              </a:rPr>
              <a:t>(Subsets) </a:t>
            </a:r>
            <a:r>
              <a:rPr lang="ko-KR" altLang="en-US" sz="3200" b="1" dirty="0">
                <a:solidFill>
                  <a:srgbClr val="0070C0"/>
                </a:solidFill>
              </a:rPr>
              <a:t>구하기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수열 문제</a:t>
            </a:r>
            <a:r>
              <a:rPr lang="en-US" altLang="ko-KR" sz="3200" b="1" dirty="0">
                <a:solidFill>
                  <a:srgbClr val="0070C0"/>
                </a:solidFill>
              </a:rPr>
              <a:t>(DFS </a:t>
            </a:r>
            <a:r>
              <a:rPr lang="ko-KR" altLang="en-US" sz="3200" b="1" dirty="0">
                <a:solidFill>
                  <a:srgbClr val="0070C0"/>
                </a:solidFill>
              </a:rPr>
              <a:t>기반 탐색</a:t>
            </a:r>
            <a:r>
              <a:rPr lang="en-US" altLang="ko-KR" sz="3200" b="1" dirty="0">
                <a:solidFill>
                  <a:srgbClr val="0070C0"/>
                </a:solidFill>
              </a:rPr>
              <a:t>) </a:t>
            </a:r>
            <a:r>
              <a:rPr lang="ko-KR" altLang="en-US" sz="3200" b="1" dirty="0">
                <a:solidFill>
                  <a:srgbClr val="0070C0"/>
                </a:solidFill>
              </a:rPr>
              <a:t>등이 있으며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가능한 경우를 효율적으로 탐색하는 데 유리하다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AF78E-935C-F0B4-67AE-F73A914B2B13}"/>
              </a:ext>
            </a:extLst>
          </p:cNvPr>
          <p:cNvSpPr txBox="1"/>
          <p:nvPr/>
        </p:nvSpPr>
        <p:spPr>
          <a:xfrm>
            <a:off x="6592417" y="8896429"/>
            <a:ext cx="543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백트래킹으로 풀 수 있는 대표적인 문제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 N-QUEEN</a:t>
            </a:r>
          </a:p>
        </p:txBody>
      </p:sp>
      <p:pic>
        <p:nvPicPr>
          <p:cNvPr id="1030" name="Picture 6" descr="Backtracking: What is it? How do I use it?">
            <a:extLst>
              <a:ext uri="{FF2B5EF4-FFF2-40B4-BE49-F238E27FC236}">
                <a16:creationId xmlns:a16="http://schemas.microsoft.com/office/drawing/2014/main" id="{DD390F37-5393-202D-42C1-8A02427C5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67" y="4729910"/>
            <a:ext cx="73152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68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FAE3A-13D1-96CF-DDC3-559878180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823E2FC-D321-2079-2501-87D964B9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C468716-CE01-9224-EEB8-3243E69C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96BAB-6541-1CBE-D962-8EA4E071990D}"/>
              </a:ext>
            </a:extLst>
          </p:cNvPr>
          <p:cNvSpPr txBox="1"/>
          <p:nvPr/>
        </p:nvSpPr>
        <p:spPr>
          <a:xfrm>
            <a:off x="262021" y="761501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특히 백트래킹은 순열 생성 문제에서 진가를 발휘하게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간단하게 백트래킹으로 순열을 생성하는 법에 대해서 설명을 하겠다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FF0000"/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개의 자연수 중에서 중복 없이 </a:t>
            </a:r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개를 고른 수열을 오름차순으로 구하는 방법을 알아보자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2B9D19-8002-0F04-11B5-6341D8C7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728" y="2213199"/>
            <a:ext cx="11484543" cy="44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0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55E52-5EC9-991B-04CF-CF918E184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06E28DE-C1F4-93C6-BE19-159A6A5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69162D3-BA86-F88B-327C-E455753DB6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A9182-25E9-3A8E-76D8-3554D854DF5D}"/>
              </a:ext>
            </a:extLst>
          </p:cNvPr>
          <p:cNvSpPr txBox="1"/>
          <p:nvPr/>
        </p:nvSpPr>
        <p:spPr>
          <a:xfrm>
            <a:off x="262021" y="738590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깊이라는 개념부터 정립해보자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백트래킹은 기본적으로 재귀 함수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쓰기 때문에 깊이라는 개념이 존재한다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각 깊이는 하나의 상태 공간을 가진다고 생각하면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9D3B4FC-506B-FAD3-0A4C-9C096F728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12717"/>
              </p:ext>
            </p:extLst>
          </p:nvPr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2F1B8C-16DD-D59E-6BE5-8BD9D13496E2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A6F8CE-8075-4FD8-99CC-0CB463BE4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611896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ABD473-A689-B9B6-0C7D-D800F3C8F005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26629-2218-7C37-7B6E-5BCB1E20FC7E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0</a:t>
            </a:r>
          </a:p>
        </p:txBody>
      </p:sp>
    </p:spTree>
    <p:extLst>
      <p:ext uri="{BB962C8B-B14F-4D97-AF65-F5344CB8AC3E}">
        <p14:creationId xmlns:p14="http://schemas.microsoft.com/office/powerpoint/2010/main" val="45029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FF3B-5150-C418-0879-C5C584CF2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3432A43-38B4-EF40-C464-DD14CCFD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78DA639-E5F9-0AC8-D276-C07D316F6B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2E9A8-9030-0875-A00C-EA40291D1AD4}"/>
              </a:ext>
            </a:extLst>
          </p:cNvPr>
          <p:cNvSpPr txBox="1"/>
          <p:nvPr/>
        </p:nvSpPr>
        <p:spPr>
          <a:xfrm>
            <a:off x="137263" y="744630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 상태 공간안에서 우리는 아무 행위나 할 수 있으며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 상태 공간에서 벗어날 수도 있고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(return)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혹은 다음 상태 공간으로 넘어갈 수도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상태공간을 쌓아두고 다음 깊이로 가기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백트래킹의 기본 전제 조건에서 미루어 볼 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각 깊이의 상태공간은 유일하다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다른 깊이에서 현재 깊이를 침해하는 어떤 행위를 하지 않는 이상은 영향을 주지 못한다는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2B602E-0016-E371-09D3-D4F5D712AD99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41B9F0-7340-C592-25E3-F20F67E01FA0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8BA041D-5BAB-0558-214F-5C3A7C415D6F}"/>
              </a:ext>
            </a:extLst>
          </p:cNvPr>
          <p:cNvGraphicFramePr>
            <a:graphicFrameLocks noGrp="1"/>
          </p:cNvGraphicFramePr>
          <p:nvPr/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BB7197-EE95-A9A8-5ECB-16087B427025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8FF5D-481A-19A3-FFC9-70C212790F57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0</a:t>
            </a:r>
          </a:p>
        </p:txBody>
      </p:sp>
    </p:spTree>
    <p:extLst>
      <p:ext uri="{BB962C8B-B14F-4D97-AF65-F5344CB8AC3E}">
        <p14:creationId xmlns:p14="http://schemas.microsoft.com/office/powerpoint/2010/main" val="196784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66B7B-C1DA-86A6-511D-BD4E63BFB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2A29083-9709-B167-815F-289C732C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752D38C-4862-2921-B4B8-63789E9C8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4C8DA-168D-0A54-600C-EC1AE71EBFCD}"/>
              </a:ext>
            </a:extLst>
          </p:cNvPr>
          <p:cNvSpPr txBox="1"/>
          <p:nvPr/>
        </p:nvSpPr>
        <p:spPr>
          <a:xfrm>
            <a:off x="137263" y="7526579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이러한 깊이는 우리가 고른 수의 개수로 환원 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altLang="ko-KR" sz="3200" b="1" dirty="0">
                <a:solidFill>
                  <a:srgbClr val="FF0000"/>
                </a:solidFill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</a:rPr>
              <a:t>깊이 </a:t>
            </a:r>
            <a:r>
              <a:rPr lang="en-US" altLang="ko-KR" sz="3200" b="1" dirty="0">
                <a:solidFill>
                  <a:srgbClr val="FF0000"/>
                </a:solidFill>
              </a:rPr>
              <a:t>== </a:t>
            </a:r>
            <a:r>
              <a:rPr lang="ko-KR" altLang="en-US" sz="3200" b="1" dirty="0">
                <a:solidFill>
                  <a:srgbClr val="FF0000"/>
                </a:solidFill>
              </a:rPr>
              <a:t>이미 고른 수의 개수</a:t>
            </a:r>
            <a:r>
              <a:rPr lang="en-US" altLang="ko-KR" sz="3200" b="1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이번 예제 에서는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개의 수 중에서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개를 고르는 경우를 살펴본다고 하였다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결국 기저 조건은 깊이가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 때일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기저 조건에 도달했으면 조건을 확인하고 적절한 행동을 취한 뒤에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하면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우리가 할 수 있는 것은 각 깊이에서 수를 고르는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F516CFF-DF39-3F2A-7F14-9BAD93564C47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772995-2D16-A8B0-EDB0-CBFC5F0AAD8F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3BA5075-2E5C-4BA4-01B4-8F5B489CEED0}"/>
              </a:ext>
            </a:extLst>
          </p:cNvPr>
          <p:cNvGraphicFramePr>
            <a:graphicFrameLocks noGrp="1"/>
          </p:cNvGraphicFramePr>
          <p:nvPr/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1654A7-D4F5-6791-2A77-C5E857307587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4B5C9-5CE7-3B18-3552-41C4A97E55BE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0</a:t>
            </a:r>
          </a:p>
        </p:txBody>
      </p:sp>
    </p:spTree>
    <p:extLst>
      <p:ext uri="{BB962C8B-B14F-4D97-AF65-F5344CB8AC3E}">
        <p14:creationId xmlns:p14="http://schemas.microsoft.com/office/powerpoint/2010/main" val="35828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0A430-B212-E5BB-C987-5279BFA3D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992F652-4431-53EC-F6E6-6CAB5DD0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분할 정복 이란</a:t>
            </a:r>
            <a:r>
              <a:rPr kumimoji="1"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9CF3430-0F98-BC0B-BB53-32E5DC44D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1F9B8-684F-2AE8-63C8-0AAFE0D4D282}"/>
              </a:ext>
            </a:extLst>
          </p:cNvPr>
          <p:cNvSpPr txBox="1"/>
          <p:nvPr/>
        </p:nvSpPr>
        <p:spPr>
          <a:xfrm>
            <a:off x="763992" y="1535953"/>
            <a:ext cx="165565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분할 정복</a:t>
            </a:r>
            <a:r>
              <a:rPr lang="en-US" altLang="ko-KR" sz="3200" b="1" dirty="0">
                <a:solidFill>
                  <a:srgbClr val="0070C0"/>
                </a:solidFill>
              </a:rPr>
              <a:t>(Divide and Conquer)</a:t>
            </a:r>
            <a:r>
              <a:rPr lang="ko-KR" altLang="en-US" sz="3200" b="1" dirty="0">
                <a:solidFill>
                  <a:srgbClr val="0070C0"/>
                </a:solidFill>
              </a:rPr>
              <a:t>은 문제를 작은 부분으로 나누어 해결하는 알고리즘 기법이다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rgbClr val="0070C0"/>
                </a:solidFill>
              </a:rPr>
              <a:t>가장 큰 특징은 문제를 분할</a:t>
            </a:r>
            <a:r>
              <a:rPr lang="en-US" altLang="ko-KR" sz="3200" b="1" dirty="0">
                <a:solidFill>
                  <a:srgbClr val="0070C0"/>
                </a:solidFill>
              </a:rPr>
              <a:t>(Divide) </a:t>
            </a:r>
            <a:r>
              <a:rPr lang="ko-KR" altLang="en-US" sz="3200" b="1" dirty="0">
                <a:solidFill>
                  <a:srgbClr val="0070C0"/>
                </a:solidFill>
              </a:rPr>
              <a:t>하고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해결된 부분 문제를 정복</a:t>
            </a:r>
            <a:r>
              <a:rPr lang="en-US" altLang="ko-KR" sz="3200" b="1" dirty="0">
                <a:solidFill>
                  <a:srgbClr val="0070C0"/>
                </a:solidFill>
              </a:rPr>
              <a:t>(Conquer) </a:t>
            </a:r>
            <a:r>
              <a:rPr lang="ko-KR" altLang="en-US" sz="3200" b="1" dirty="0">
                <a:solidFill>
                  <a:srgbClr val="0070C0"/>
                </a:solidFill>
              </a:rPr>
              <a:t>하여 최종 결과를 얻는다는 점이다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일반적으로 재귀적으로 동작하며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더 이상 나눌 수 없을 때 기저 사례</a:t>
            </a:r>
            <a:r>
              <a:rPr lang="en-US" altLang="ko-KR" sz="3200" b="1" dirty="0">
                <a:solidFill>
                  <a:srgbClr val="0070C0"/>
                </a:solidFill>
              </a:rPr>
              <a:t>(Base Case)</a:t>
            </a:r>
            <a:r>
              <a:rPr lang="ko-KR" altLang="en-US" sz="3200" b="1" dirty="0">
                <a:solidFill>
                  <a:srgbClr val="0070C0"/>
                </a:solidFill>
              </a:rPr>
              <a:t>를 이용해 직접 해결한다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rgbClr val="0070C0"/>
                </a:solidFill>
              </a:rPr>
              <a:t>대표적인 예시로 병합 정렬</a:t>
            </a:r>
            <a:r>
              <a:rPr lang="en-US" altLang="ko-KR" sz="3200" b="1" dirty="0">
                <a:solidFill>
                  <a:srgbClr val="0070C0"/>
                </a:solidFill>
              </a:rPr>
              <a:t>(Merge Sort), </a:t>
            </a:r>
            <a:r>
              <a:rPr lang="ko-KR" altLang="en-US" sz="3200" b="1" dirty="0" err="1">
                <a:solidFill>
                  <a:srgbClr val="0070C0"/>
                </a:solidFill>
              </a:rPr>
              <a:t>퀵</a:t>
            </a:r>
            <a:r>
              <a:rPr lang="ko-KR" altLang="en-US" sz="3200" b="1" dirty="0">
                <a:solidFill>
                  <a:srgbClr val="0070C0"/>
                </a:solidFill>
              </a:rPr>
              <a:t> 정렬</a:t>
            </a:r>
            <a:r>
              <a:rPr lang="en-US" altLang="ko-KR" sz="3200" b="1" dirty="0">
                <a:solidFill>
                  <a:srgbClr val="0070C0"/>
                </a:solidFill>
              </a:rPr>
              <a:t>(Quick Sort), </a:t>
            </a:r>
            <a:r>
              <a:rPr lang="ko-KR" altLang="en-US" sz="3200" b="1" dirty="0">
                <a:solidFill>
                  <a:srgbClr val="0070C0"/>
                </a:solidFill>
              </a:rPr>
              <a:t>이분 탐색</a:t>
            </a:r>
            <a:r>
              <a:rPr lang="en-US" altLang="ko-KR" sz="3200" b="1" dirty="0">
                <a:solidFill>
                  <a:srgbClr val="0070C0"/>
                </a:solidFill>
              </a:rPr>
              <a:t>(Binary Search) </a:t>
            </a:r>
            <a:r>
              <a:rPr lang="ko-KR" altLang="en-US" sz="3200" b="1" dirty="0">
                <a:solidFill>
                  <a:srgbClr val="0070C0"/>
                </a:solidFill>
              </a:rPr>
              <a:t>등이 있으며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문제를 효율적으로 </a:t>
            </a:r>
            <a:r>
              <a:rPr lang="ko-KR" altLang="en-US" sz="3200" b="1" dirty="0" err="1">
                <a:solidFill>
                  <a:srgbClr val="0070C0"/>
                </a:solidFill>
              </a:rPr>
              <a:t>줄여나가기</a:t>
            </a:r>
            <a:r>
              <a:rPr lang="ko-KR" altLang="en-US" sz="3200" b="1" dirty="0">
                <a:solidFill>
                  <a:srgbClr val="0070C0"/>
                </a:solidFill>
              </a:rPr>
              <a:t> 때문에 시간 복잡도를 개선하는 데 유리하다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1C9C0-57A3-0C78-94D0-5A1D02D0FB03}"/>
              </a:ext>
            </a:extLst>
          </p:cNvPr>
          <p:cNvSpPr txBox="1"/>
          <p:nvPr/>
        </p:nvSpPr>
        <p:spPr>
          <a:xfrm>
            <a:off x="5280458" y="9037180"/>
            <a:ext cx="7523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대표적인 분할 정복의 예시인 병합 정렬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50" name="Picture 2" descr="Divide the array into smaller subparts">
            <a:extLst>
              <a:ext uri="{FF2B5EF4-FFF2-40B4-BE49-F238E27FC236}">
                <a16:creationId xmlns:a16="http://schemas.microsoft.com/office/drawing/2014/main" id="{C49E4941-3868-E2DF-9747-009C7D3AC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4812577"/>
            <a:ext cx="6877050" cy="399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18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BAFD6-8602-1066-9DB0-B30CF8704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0B9E2EE-BA2D-F830-6617-7B3A3B2F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2781F22-CE74-D910-9D8A-97C53ACEB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CA1D5-308F-EB89-5C01-17377448C696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깊이는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사전순으로 골라야 하니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1,2,3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순서대로 원소를 선택하겠다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방문 처리가 안되어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방문 처리하고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고른 뒤에 다음 깊이로 넘어간다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43EA4B-938A-7076-58BA-4DA60BE2E3F1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F56AE7-F88F-A66B-202E-17FB59A68051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1C3528-F626-62A6-104A-5A3234275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23989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7CE0D7-9C6D-5FC9-DD19-AF2DC6C208A0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33C9C-D57B-B4B1-7F53-F02EF6D0F99D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BB734A-4CA9-4E30-CE20-DE0FEB64E04E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564D32-06D0-B791-C11C-48DA63F26C55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92D305F-7784-9DB7-749E-D681531907CE}"/>
              </a:ext>
            </a:extLst>
          </p:cNvPr>
          <p:cNvCxnSpPr>
            <a:cxnSpLocks/>
          </p:cNvCxnSpPr>
          <p:nvPr/>
        </p:nvCxnSpPr>
        <p:spPr>
          <a:xfrm>
            <a:off x="916642" y="4868749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85C65-066E-44CC-F418-A5F38A124E6E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0</a:t>
            </a:r>
          </a:p>
        </p:txBody>
      </p:sp>
    </p:spTree>
    <p:extLst>
      <p:ext uri="{BB962C8B-B14F-4D97-AF65-F5344CB8AC3E}">
        <p14:creationId xmlns:p14="http://schemas.microsoft.com/office/powerpoint/2010/main" val="222363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  <p:bldP spid="6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C7403-7B90-4F29-8647-8E8B91DF5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E9B1C2B-7499-7327-E073-7C78CA05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15F498C-8303-7410-FC45-1D51C3E32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17EE4-3E2F-4326-B5E5-A15D7F87559A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깊이는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개의 숫자를 골랐다는 의미 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사전순으로 골라야 하니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1,2,3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순서대로 원소를 선택하겠다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고르려고 하니 이미 골라져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방문처리 되어 있음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다른 수를 골라야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0B908D5-4328-93D3-2F2C-CB4C97099752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BEBABB-6077-BB60-BF69-D0F92C01BEA1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708865-C890-3476-1DBF-A5A3332B3271}"/>
              </a:ext>
            </a:extLst>
          </p:cNvPr>
          <p:cNvGraphicFramePr>
            <a:graphicFrameLocks noGrp="1"/>
          </p:cNvGraphicFramePr>
          <p:nvPr/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2DC32F-1D90-C04F-A0DB-600BEAD997F6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BF1B3-3D81-9DF4-AFC5-64B5B09A8316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B4559C-3252-6D82-82CD-C6014690929E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229D7CC-1148-410B-7DCD-6D46BE4E0074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5CAD09D-4D85-58F2-E413-7052434A8777}"/>
              </a:ext>
            </a:extLst>
          </p:cNvPr>
          <p:cNvCxnSpPr>
            <a:cxnSpLocks/>
          </p:cNvCxnSpPr>
          <p:nvPr/>
        </p:nvCxnSpPr>
        <p:spPr>
          <a:xfrm>
            <a:off x="916642" y="4868749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9E52BB-CC22-DEDF-9B2E-57D33C0D74A0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1</a:t>
            </a:r>
          </a:p>
        </p:txBody>
      </p:sp>
    </p:spTree>
    <p:extLst>
      <p:ext uri="{BB962C8B-B14F-4D97-AF65-F5344CB8AC3E}">
        <p14:creationId xmlns:p14="http://schemas.microsoft.com/office/powerpoint/2010/main" val="300669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  <p:bldP spid="6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9481F-3B0F-A907-B298-1B721215C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97C04B6-47C8-BCD5-EEA4-120A8331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254DBF7-3422-466D-1309-81B82585B8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031D3-F1D2-4BA9-6346-A641B9B5AD33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방문처리가 안되어 있는 원소이다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방문처리 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고른 뒤에 다음 깊이로 넘어가자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FF0000"/>
                </a:solidFill>
              </a:rPr>
              <a:t>(depth</a:t>
            </a:r>
            <a:r>
              <a:rPr lang="ko-KR" altLang="en-US" sz="3200" b="1" dirty="0">
                <a:solidFill>
                  <a:srgbClr val="FF0000"/>
                </a:solidFill>
              </a:rPr>
              <a:t>는 재귀함수로</a:t>
            </a:r>
            <a:r>
              <a:rPr lang="en-US" altLang="ko-KR" sz="3200" b="1" dirty="0">
                <a:solidFill>
                  <a:srgbClr val="FF0000"/>
                </a:solidFill>
              </a:rPr>
              <a:t>, </a:t>
            </a:r>
            <a:r>
              <a:rPr lang="ko-KR" altLang="en-US" sz="3200" b="1" dirty="0">
                <a:solidFill>
                  <a:srgbClr val="FF0000"/>
                </a:solidFill>
              </a:rPr>
              <a:t>수를 고르는 작업은 일반적인 반복문으로 구현되게 된다</a:t>
            </a:r>
            <a:r>
              <a:rPr lang="en-US" altLang="ko-KR" sz="3200" b="1" dirty="0">
                <a:solidFill>
                  <a:srgbClr val="FF0000"/>
                </a:solidFill>
              </a:rPr>
              <a:t>.)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71CD677-CCDD-78ED-F820-DB8423EBA165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0359ED-6E06-EC03-ACC4-B83CD6CF90FB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70B8E2-5EEC-75C9-3A26-1FDD0168AC7C}"/>
              </a:ext>
            </a:extLst>
          </p:cNvPr>
          <p:cNvGraphicFramePr>
            <a:graphicFrameLocks noGrp="1"/>
          </p:cNvGraphicFramePr>
          <p:nvPr/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7F311C-1CC9-07CD-2A9B-35A2CB6A70B4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C3DCA-43CA-9267-B18B-62EADDC296CD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7E0A07F-5964-46DD-C768-B616750F6D3B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DF589D-12B6-5136-85C6-0367A82995F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65BDE0D-E0B3-558C-8302-85142EEF11D7}"/>
              </a:ext>
            </a:extLst>
          </p:cNvPr>
          <p:cNvSpPr/>
          <p:nvPr/>
        </p:nvSpPr>
        <p:spPr>
          <a:xfrm>
            <a:off x="3385317" y="3253384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A7E66-FC6D-9FEA-2A3F-8233F22BDD66}"/>
              </a:ext>
            </a:extLst>
          </p:cNvPr>
          <p:cNvSpPr txBox="1"/>
          <p:nvPr/>
        </p:nvSpPr>
        <p:spPr>
          <a:xfrm>
            <a:off x="3442324" y="2704449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1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B67A5C-F010-EFDE-A913-A64A6FFDDD6B}"/>
              </a:ext>
            </a:extLst>
          </p:cNvPr>
          <p:cNvCxnSpPr>
            <a:cxnSpLocks/>
          </p:cNvCxnSpPr>
          <p:nvPr/>
        </p:nvCxnSpPr>
        <p:spPr>
          <a:xfrm>
            <a:off x="1805642" y="4906055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FFEB81-FFF3-9D86-0A1E-C0D444AE6A1C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</a:t>
            </a:r>
            <a:r>
              <a:rPr lang="en-US" altLang="ko-KR" sz="3600" b="1">
                <a:solidFill>
                  <a:srgbClr val="FF0000"/>
                </a:solidFill>
              </a:rPr>
              <a:t>: 1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2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  <p:bldP spid="6" grpId="0"/>
      <p:bldP spid="13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6763-286D-906D-4441-893B89EE2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B16B72A-32F4-E9CE-84C1-DEB242E9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3B915F3-422F-F424-6ED2-11128A29E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1EDAA-F4B6-0FD8-2994-40990A1571D8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깊이는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우리의 목표는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개의 수 중에서 중복 없이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개를 고르는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것이였다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깊이가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것은 원소를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 골랐다는 걸 의미한다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[1 2]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출력한다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다른 순열을 찾기 위해서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616FD5C-7947-3EF9-F0D8-CB57B17B6143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8F3C5A-C803-0DBB-381A-58449EAD06DF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77316A0-33E4-B69D-BE75-ED37AD078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08293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62BC85-1C2E-6CBB-A913-00400EA88CD4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C8810-7B71-F573-A79E-5A1F205EF4FD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EF4224-FB43-BF05-0999-91F1B7476B28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9D6D02-AE2A-1147-FFB2-6FB714305B41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3FB5AF9D-B072-DC02-0242-5B8F6D0D2E5A}"/>
              </a:ext>
            </a:extLst>
          </p:cNvPr>
          <p:cNvSpPr/>
          <p:nvPr/>
        </p:nvSpPr>
        <p:spPr>
          <a:xfrm>
            <a:off x="3385317" y="3253384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FE7B32-11B0-97A5-3A29-724A058B131F}"/>
              </a:ext>
            </a:extLst>
          </p:cNvPr>
          <p:cNvSpPr txBox="1"/>
          <p:nvPr/>
        </p:nvSpPr>
        <p:spPr>
          <a:xfrm>
            <a:off x="3442324" y="2704449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F117A-064B-CD95-FC3A-26C3A7074CFB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2</a:t>
            </a:r>
          </a:p>
        </p:txBody>
      </p:sp>
    </p:spTree>
    <p:extLst>
      <p:ext uri="{BB962C8B-B14F-4D97-AF65-F5344CB8AC3E}">
        <p14:creationId xmlns:p14="http://schemas.microsoft.com/office/powerpoint/2010/main" val="34051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  <p:bldP spid="6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71715-B8CB-DFD4-96BF-761800291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7A7AAD0-9375-7863-053F-0B653B07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1C9229B-F67B-8E91-43A9-6F0098D9AC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3911E-F944-12A6-1187-A91DEB131D44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깊이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돌아 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우리는 깊이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이라는 상태 공간에서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이미 사용한 상태이다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다른 조합을 찾기 위해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아닌 다른 숫자도 집어 넣어 봐야 하므로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방문처리를 해제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수를 고르는 작업은 일반적인 반복문으로 구현되기 때문에 자동으로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가리킨다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A5BDFBF-F8CC-27C3-5A97-D7C1F3FA0573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79AFE5-E0EC-E54B-822B-FFCDD4913E0F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7F4BA60-906E-F0CB-FFAD-88DED1E6C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00150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F9134B-8B08-AD2E-8BF5-532343089C7B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B1BBF-9D98-06E9-56A8-88494D80D2CD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DBD47D-0EF9-93FB-9D58-296A583415E8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ADB24F9-0326-31E9-2C8A-53BF1C8BCC5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82AAEE-AE22-245B-FA02-6B194224E633}"/>
              </a:ext>
            </a:extLst>
          </p:cNvPr>
          <p:cNvCxnSpPr>
            <a:cxnSpLocks/>
          </p:cNvCxnSpPr>
          <p:nvPr/>
        </p:nvCxnSpPr>
        <p:spPr>
          <a:xfrm>
            <a:off x="2656542" y="4847156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C14D4-9240-3AA4-AC61-003356732E46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</a:t>
            </a:r>
            <a:r>
              <a:rPr lang="en-US" altLang="ko-KR" sz="3600" b="1">
                <a:solidFill>
                  <a:srgbClr val="FF0000"/>
                </a:solidFill>
              </a:rPr>
              <a:t>: 1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  <p:bldP spid="6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1DC93-2B4F-8AAB-E323-4B8398C3F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3505DD4-DFF7-FF04-4C54-9B41F30A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A10D780-D9BB-5F10-5D14-6970586C98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B069E-558E-08C9-8959-08AAF1A39C14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반복문이 가리키는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은 방문처리가 안되어 있는 원소이다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방문처리 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고른 뒤에 다음 깊이로 넘어가자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FF0000"/>
                </a:solidFill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</a:rPr>
              <a:t>재귀에 쌓이는 상태 공간 정보는</a:t>
            </a:r>
            <a:r>
              <a:rPr lang="en-US" altLang="ko-KR" sz="3200" b="1" dirty="0">
                <a:solidFill>
                  <a:srgbClr val="FF0000"/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재귀에 들어갈 당시의 모든 정보를 그대로 기억하고 있다</a:t>
            </a:r>
            <a:r>
              <a:rPr lang="en-US" altLang="ko-KR" sz="3200" b="1" dirty="0">
                <a:solidFill>
                  <a:srgbClr val="FF0000"/>
                </a:solidFill>
              </a:rPr>
              <a:t>.)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B225A0-56C6-71BD-8F13-BC2CB993F8E1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993353-1DB3-AC29-6606-3D599CC87048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7F158E-857D-B9CF-6F38-C4D141F3D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06762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A81223-DD42-91EA-4C67-94BF2341E631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2E849-28E5-110E-C91C-8CBAE71BB6AA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A9CD87-E5F8-A2AF-DFC4-43E16FEFB739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6458EF-A8BD-8973-DE0D-9B9AB85BF3F1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56A2A7-60E6-B577-014A-DCF356FFD280}"/>
              </a:ext>
            </a:extLst>
          </p:cNvPr>
          <p:cNvSpPr txBox="1"/>
          <p:nvPr/>
        </p:nvSpPr>
        <p:spPr>
          <a:xfrm>
            <a:off x="3344272" y="2697875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1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01CCF9E-DD13-A15F-4184-AEA87D524BD0}"/>
              </a:ext>
            </a:extLst>
          </p:cNvPr>
          <p:cNvSpPr/>
          <p:nvPr/>
        </p:nvSpPr>
        <p:spPr>
          <a:xfrm>
            <a:off x="3344272" y="3247959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71434C-BF4D-2551-3AAF-CB7245C31B04}"/>
              </a:ext>
            </a:extLst>
          </p:cNvPr>
          <p:cNvCxnSpPr>
            <a:cxnSpLocks/>
          </p:cNvCxnSpPr>
          <p:nvPr/>
        </p:nvCxnSpPr>
        <p:spPr>
          <a:xfrm>
            <a:off x="2656542" y="4847156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4E80E0-C10E-5E9F-3A3F-18279C33EC51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</a:t>
            </a:r>
            <a:r>
              <a:rPr lang="en-US" altLang="ko-KR" sz="3600" b="1">
                <a:solidFill>
                  <a:srgbClr val="FF0000"/>
                </a:solidFill>
              </a:rPr>
              <a:t>: 1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2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  <p:bldP spid="6" grpId="0"/>
      <p:bldP spid="11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DD07A-B60A-7247-E282-7F68E29CA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5382F6C-9F4E-8269-F6D2-E7189D62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E821027-C2EB-B028-8518-64E2AE381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954A40A-0416-FBAE-D78D-C6182560A145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ACEAE96-DD20-8BD7-9D50-21DAAB942412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30300D-0049-2404-A187-84503DF503BD}"/>
              </a:ext>
            </a:extLst>
          </p:cNvPr>
          <p:cNvGraphicFramePr>
            <a:graphicFrameLocks noGrp="1"/>
          </p:cNvGraphicFramePr>
          <p:nvPr/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37C8F2-0B32-82C5-180B-1A6CDDF954C1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3E114-1A89-AD68-3698-B4D182111325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9170E7-4917-4B4C-431C-D267EA11CA5A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E15AF66-E45B-DB80-9CA4-34B0CAC3BA13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351C06-37A1-F5D9-4729-5D040AA872D7}"/>
              </a:ext>
            </a:extLst>
          </p:cNvPr>
          <p:cNvSpPr txBox="1"/>
          <p:nvPr/>
        </p:nvSpPr>
        <p:spPr>
          <a:xfrm>
            <a:off x="3344272" y="2697875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1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E1464FB-ED51-FDB1-1CA2-B2685FC39BFB}"/>
              </a:ext>
            </a:extLst>
          </p:cNvPr>
          <p:cNvSpPr/>
          <p:nvPr/>
        </p:nvSpPr>
        <p:spPr>
          <a:xfrm>
            <a:off x="3344272" y="3247959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347F70-9EFB-F71D-2254-C321C65766F9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깊이는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우리의 목표는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개의 수 중에서 중복 없이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개를 고르는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것이였다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깊이가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것은 원소를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 골랐다는 걸 의미한다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[1 3]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출력한다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다른 순열을 찾기 위해서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6E53A-AA1F-AF13-EF82-5F7718AB5EF4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2</a:t>
            </a:r>
          </a:p>
        </p:txBody>
      </p:sp>
    </p:spTree>
    <p:extLst>
      <p:ext uri="{BB962C8B-B14F-4D97-AF65-F5344CB8AC3E}">
        <p14:creationId xmlns:p14="http://schemas.microsoft.com/office/powerpoint/2010/main" val="324954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1" grpId="0"/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0685B-06DF-8987-D32A-923D74E44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7AE43CF-62F0-2B17-CF97-5A53DF19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AE4CD09-D13D-6053-0AED-76C9829BC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F50D6E-7EB1-9DB3-411A-B3A60F551763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FBC92F6-E225-E0AA-ADB1-D60EAA7C9179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18428C7-51E6-80EE-9F7F-ACA4509C0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48197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CDB1AF-25A1-70C6-8130-13BC5C84F948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AF3C1-E5E8-3127-FDFC-45D1840E9086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F82347A-0F4C-BC3D-6001-097F5F3E240A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A9D0C1D-5160-999F-30DB-3283620469A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31AB1F-89CF-9223-9256-5E7541EA9D70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깊이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돌아왔으니 사용한 값인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방문 처리를 해제 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이후엔 원소가 없으므로 자동적으로 루프가 끝나게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더 이상 고를 수 있는 수가 없다는 의미 이므로 이전 깊이로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7CF378-E92F-444E-30DA-6EB9FA8A3C98}"/>
              </a:ext>
            </a:extLst>
          </p:cNvPr>
          <p:cNvCxnSpPr>
            <a:cxnSpLocks/>
          </p:cNvCxnSpPr>
          <p:nvPr/>
        </p:nvCxnSpPr>
        <p:spPr>
          <a:xfrm>
            <a:off x="3532842" y="4847156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6A3BAF-8ADC-4757-002F-753DDC3D2BD2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1</a:t>
            </a:r>
          </a:p>
        </p:txBody>
      </p:sp>
    </p:spTree>
    <p:extLst>
      <p:ext uri="{BB962C8B-B14F-4D97-AF65-F5344CB8AC3E}">
        <p14:creationId xmlns:p14="http://schemas.microsoft.com/office/powerpoint/2010/main" val="345251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C028D-D4BE-2D1A-4F5F-1DC766569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CC5C067-85BF-9DC1-C5A8-C56D05D7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6BA5C9C-6B12-2C27-68A7-AEB654A08B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08616E7-F6AC-540E-673E-89E2041A2801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959B82-AFF4-B2E3-1719-CA8A499C9061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83AECDD-A44A-EC91-1BA4-AD3E18A98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46114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86A03B-19CF-62EA-53DE-FB8E611531E2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1E2A0-82F9-484E-27E3-25FDCCCDE8BF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73AC0-8D98-A85E-8D0C-9F678537785B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깊이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돌아왔다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사용한 값인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방문 처리를 해제 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고른 후에 반복문의 포인터는 그대로 유지 되어있다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재귀의 상태공간 유지에 의해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반복문의 실행을 그대로 이어가자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7A717F-1D62-6CF6-A03E-4137CB8896F9}"/>
              </a:ext>
            </a:extLst>
          </p:cNvPr>
          <p:cNvCxnSpPr>
            <a:cxnSpLocks/>
          </p:cNvCxnSpPr>
          <p:nvPr/>
        </p:nvCxnSpPr>
        <p:spPr>
          <a:xfrm>
            <a:off x="918884" y="4847156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479549-4FF4-DB6A-77CB-10C05E926F9A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0</a:t>
            </a:r>
          </a:p>
        </p:txBody>
      </p:sp>
    </p:spTree>
    <p:extLst>
      <p:ext uri="{BB962C8B-B14F-4D97-AF65-F5344CB8AC3E}">
        <p14:creationId xmlns:p14="http://schemas.microsoft.com/office/powerpoint/2010/main" val="35074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4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D6CF-D410-6484-C175-0826D694A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46B8787-8460-FD1D-54F0-4648271F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587E76D-EDAE-527D-7BD8-CB3E1B0D2C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AF72CC2-6288-7361-E9F1-2826DB31B84E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1B6A737-9553-5500-EA4F-5695377AEAD8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F0D363-1250-CC01-92FE-0BB9C4983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51184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8E92BA-590A-EC89-5B93-83DF35026D80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6E96E-35AD-6BCF-0414-3323B338403D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269D3C-A832-FFF6-0711-3C27A3BB6A86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반복문은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가리킨다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방문처리가 되어 있지 않다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방문처리를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 깊이로 넘어간다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CFDA926-08FD-B6B2-FA2B-9AF63606D293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77E706-35BC-43E3-8E2C-BF5DC010A8A5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899C844-C922-66FD-8988-C7FAA409E394}"/>
              </a:ext>
            </a:extLst>
          </p:cNvPr>
          <p:cNvCxnSpPr>
            <a:cxnSpLocks/>
          </p:cNvCxnSpPr>
          <p:nvPr/>
        </p:nvCxnSpPr>
        <p:spPr>
          <a:xfrm>
            <a:off x="1782484" y="4847156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315914-5E6A-7468-8B2A-9337975FA91D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0</a:t>
            </a:r>
          </a:p>
        </p:txBody>
      </p:sp>
    </p:spTree>
    <p:extLst>
      <p:ext uri="{BB962C8B-B14F-4D97-AF65-F5344CB8AC3E}">
        <p14:creationId xmlns:p14="http://schemas.microsoft.com/office/powerpoint/2010/main" val="11897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0384-5C19-53DB-563A-08F50F01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B2FAFA2-7FB3-3786-251D-D7F3E78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분할 정복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4B78A2F-71CA-C29D-796D-5507E4928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1135CD2-41EB-8634-FB4D-D6B5054DE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75058"/>
              </p:ext>
            </p:extLst>
          </p:nvPr>
        </p:nvGraphicFramePr>
        <p:xfrm>
          <a:off x="6096819" y="469153"/>
          <a:ext cx="6094361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F7E3F4-5173-41EE-10F6-78B512C46A2C}"/>
              </a:ext>
            </a:extLst>
          </p:cNvPr>
          <p:cNvSpPr txBox="1"/>
          <p:nvPr/>
        </p:nvSpPr>
        <p:spPr>
          <a:xfrm>
            <a:off x="137263" y="5590082"/>
            <a:ext cx="175179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자료 구조 수업에서도 배운 대표적 정렬 기법인 병합 정렬을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병합 정렬은 대표적인 분할 정복의 예시 중 하나이다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분할 과정은 배열이 크기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기저 조건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가질 때 까지 계속 분할해 나가는 작업이다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정복 과정은 배열이 기저 조건에 도달 했을 때 왼쪽과 오른쪽을 순서에 맞춰 합치는 과정이다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두 배열의 원소가 다르다면 각 배열의 포인터를 움직여 가면서 작은 원소를 우선으로 합쳐준다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3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5C45-82FB-6783-A686-3A16F3575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85EA071-3F63-8356-D57A-B89F598E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44FB984-F6BF-A4F2-B563-E230487E53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6FEDA9-1F77-2A02-13C1-391DE580B2AF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A5B2A1-1B16-F821-1D72-193D442F10E0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4D96736-EF4F-0647-0067-1AADF585DF36}"/>
              </a:ext>
            </a:extLst>
          </p:cNvPr>
          <p:cNvGraphicFramePr>
            <a:graphicFrameLocks noGrp="1"/>
          </p:cNvGraphicFramePr>
          <p:nvPr/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7D5911-65F0-6E6A-D07B-24CC714E5FB9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147A6-B352-9940-A52C-2C77AA924637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65C66-E022-DAD7-531C-453B6ED0F1B2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깊이는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새로운 깊이로 넘어왔기 때문에 상태 공간은 새로 정의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반복문의 포인터도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부터 다시 시작 되게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반복문의 실행 흐름을 따라가보자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2420A7B-03F7-AFB0-3382-6281C6D69A54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280002A-3831-9FD9-6B27-5243428E1B0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DFAE445-2643-E12E-0A70-81422B5236C1}"/>
              </a:ext>
            </a:extLst>
          </p:cNvPr>
          <p:cNvCxnSpPr>
            <a:cxnSpLocks/>
          </p:cNvCxnSpPr>
          <p:nvPr/>
        </p:nvCxnSpPr>
        <p:spPr>
          <a:xfrm>
            <a:off x="921126" y="4884462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4B31F-CD40-BF30-0C2C-5699CDBC3950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</a:t>
            </a:r>
            <a:r>
              <a:rPr lang="en-US" altLang="ko-KR" sz="3600" b="1">
                <a:solidFill>
                  <a:srgbClr val="FF0000"/>
                </a:solidFill>
              </a:rPr>
              <a:t>: 1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9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79F35-3985-EC14-E213-AC21C90CE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50B6DEA-5FEE-A502-247F-4AF6E739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CD385A2-E1E0-1712-7AEB-5E9F156633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8E08909-2532-B73B-6964-8F8410EED096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118E20-C4FD-F3AF-7EE3-B7776831519F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82816E-FCBA-4734-D738-0080B3D97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31924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F4F104-AD5D-56FB-7C26-5A8A5B2C6EA4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A60ED-D3B7-0C02-647A-61E58BF2A1AC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217D3-F8CB-711D-CEB0-842493D2E57D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반복문은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가리킨다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은 방문처리가 되어 있지 않다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방문처리를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 깊이로 넘어간다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275A623-AF29-4E08-AA91-26FBD9FD3CF4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742C00-185C-64FB-262C-DF0A3FD1A58F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024D8B20-64E3-911F-0BDE-9B127475ACF5}"/>
              </a:ext>
            </a:extLst>
          </p:cNvPr>
          <p:cNvSpPr/>
          <p:nvPr/>
        </p:nvSpPr>
        <p:spPr>
          <a:xfrm>
            <a:off x="3327232" y="3247959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BBB8F-3969-7BE3-03A3-53422751801C}"/>
              </a:ext>
            </a:extLst>
          </p:cNvPr>
          <p:cNvSpPr txBox="1"/>
          <p:nvPr/>
        </p:nvSpPr>
        <p:spPr>
          <a:xfrm>
            <a:off x="3344272" y="2697875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1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191CE0-F5CC-7FEE-4642-3B78587EEB08}"/>
              </a:ext>
            </a:extLst>
          </p:cNvPr>
          <p:cNvCxnSpPr>
            <a:cxnSpLocks/>
          </p:cNvCxnSpPr>
          <p:nvPr/>
        </p:nvCxnSpPr>
        <p:spPr>
          <a:xfrm>
            <a:off x="921126" y="4884462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465F02-8C5D-8D52-6382-21A7E606C742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</a:t>
            </a:r>
            <a:r>
              <a:rPr lang="en-US" altLang="ko-KR" sz="3600" b="1">
                <a:solidFill>
                  <a:srgbClr val="FF0000"/>
                </a:solidFill>
              </a:rPr>
              <a:t>: 1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0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8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93D20-A090-DFD3-7937-C24DD9B4D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FE021F7-2A97-5F23-4DDA-63F7F703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E90B96D-ECA4-AC52-ABBD-D531B4730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48EA2D6-49DD-6AA7-1764-CFFAE2B4FFC3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80BFC3-D682-BE1E-6A16-9B837F345083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40BBDE-D61D-72C2-A6FF-319F8DA4E429}"/>
              </a:ext>
            </a:extLst>
          </p:cNvPr>
          <p:cNvGraphicFramePr>
            <a:graphicFrameLocks noGrp="1"/>
          </p:cNvGraphicFramePr>
          <p:nvPr/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AE831C-1B16-5CD3-B635-CD2D6E62BEAE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C1A86-63B9-BFA6-18FE-3B684C3CFF6B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28CF0-A5B9-E5D4-A3EF-DA455B77A581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깊이는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우리의 목표는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개의 수 중에서 중복 없이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개를 고르는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것이였다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깊이가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것은 원소를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 골랐다는 걸 의미한다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 1]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출력한다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다른 순열을 찾기 위해서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B74A0DB-63ED-CF67-BB29-97DD798634E9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15CA470-3BE1-EFA9-F93C-2D9679405797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58F0F7-6374-FF3E-E239-F043772E2FA7}"/>
              </a:ext>
            </a:extLst>
          </p:cNvPr>
          <p:cNvSpPr/>
          <p:nvPr/>
        </p:nvSpPr>
        <p:spPr>
          <a:xfrm>
            <a:off x="3327232" y="3247959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3D196-9549-FA62-61A8-E415E73C6BAB}"/>
              </a:ext>
            </a:extLst>
          </p:cNvPr>
          <p:cNvSpPr txBox="1"/>
          <p:nvPr/>
        </p:nvSpPr>
        <p:spPr>
          <a:xfrm>
            <a:off x="3344272" y="2697875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0047C9-BDF3-F232-5DA5-2D8966D8F9F4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2</a:t>
            </a:r>
          </a:p>
        </p:txBody>
      </p:sp>
    </p:spTree>
    <p:extLst>
      <p:ext uri="{BB962C8B-B14F-4D97-AF65-F5344CB8AC3E}">
        <p14:creationId xmlns:p14="http://schemas.microsoft.com/office/powerpoint/2010/main" val="302498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8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2C45E-F1B0-7616-AC3D-7B211E15B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2FE931A-C7D0-FD91-3D61-FE73AB60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630EC3F-9121-63A3-98AA-31069220F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6F2311-C0F0-AD11-8A0D-CB49265ECDC8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31A38A-6DF5-6BB9-02C5-7ACDDDA06F37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392239-15B2-D1D0-92D2-55A9C0EAF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16811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B00C4A-1459-9939-EA67-2A46216ABBDA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193C1-2A93-1E19-458A-9A6094B51789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A7520-C553-AACB-1CF1-CF82231C7789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깊이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다시 복귀 하였다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이미 사용한 값인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방문 처리 해제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반복문에 의해 포인터가 한 칸 늘려진다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반복문이 가리키는 원소는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하지만 이미 방문 처리 상태이므로 무시한다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CFE82C-6A35-12E0-3DF8-BBF887E8FAA9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76874E-171F-5B90-108C-EC7282CFCA1A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C16715D-B645-D279-5E23-2FF7B9541763}"/>
              </a:ext>
            </a:extLst>
          </p:cNvPr>
          <p:cNvCxnSpPr>
            <a:cxnSpLocks/>
          </p:cNvCxnSpPr>
          <p:nvPr/>
        </p:nvCxnSpPr>
        <p:spPr>
          <a:xfrm>
            <a:off x="1784726" y="4847156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024AA6-ECB8-AC36-A358-62ECAB807ED2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</a:t>
            </a:r>
            <a:r>
              <a:rPr lang="en-US" altLang="ko-KR" sz="3600" b="1">
                <a:solidFill>
                  <a:srgbClr val="FF0000"/>
                </a:solidFill>
              </a:rPr>
              <a:t>: 1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1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451C9-EFFA-3101-E454-9103C1F43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6DC192E-FADB-3BFD-1CD9-FE4B162B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EE6C181-6797-1C9B-9F53-0D6DF2670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8DF141D-7F77-1D18-2C22-487255CC064A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CF5B571-D872-3555-FDBF-6C0156DE7B7B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7F6AFA-5632-494B-9387-81C5ED0CE6BA}"/>
              </a:ext>
            </a:extLst>
          </p:cNvPr>
          <p:cNvGraphicFramePr>
            <a:graphicFrameLocks noGrp="1"/>
          </p:cNvGraphicFramePr>
          <p:nvPr/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5BD45B-017E-2D81-A5C7-EC40277128FB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FB0E2-FAB6-C6E2-A2C6-CD13DA8E671D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9D9CE-B4C0-8BBF-FD46-23DA0A55EAB8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반복문은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가리킨다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은 방문 처리가 되어 있지 않다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방문 처리한다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 깊이로 넘어간다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05DC374-1EE9-5DE1-1B5A-9EA0B566C4EB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BEFCEF-321E-5A59-B818-57CFE8A7E1DF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AD3B5E-5645-77F6-9B58-CC3EA52C182A}"/>
              </a:ext>
            </a:extLst>
          </p:cNvPr>
          <p:cNvSpPr txBox="1"/>
          <p:nvPr/>
        </p:nvSpPr>
        <p:spPr>
          <a:xfrm>
            <a:off x="3327232" y="2697875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1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7440DE2-1F0E-79BF-0511-4F71ABCC5BA8}"/>
              </a:ext>
            </a:extLst>
          </p:cNvPr>
          <p:cNvSpPr/>
          <p:nvPr/>
        </p:nvSpPr>
        <p:spPr>
          <a:xfrm>
            <a:off x="3327232" y="3247959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8A111-BA65-EE0C-7A43-E82C46370EBE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1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C8F39A-0DF6-A7A3-822D-774A9C72372D}"/>
              </a:ext>
            </a:extLst>
          </p:cNvPr>
          <p:cNvCxnSpPr>
            <a:cxnSpLocks/>
          </p:cNvCxnSpPr>
          <p:nvPr/>
        </p:nvCxnSpPr>
        <p:spPr>
          <a:xfrm>
            <a:off x="2673726" y="4871762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3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7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5D7B5-1A8F-C420-F260-4C4E2D237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FCDB2F0-6F30-363B-0D8A-44DFB8AC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6755EA5-2909-4588-EF7D-CB844304D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474AF5-90E2-9C02-A406-C42FC9D70697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B27D92-4BD0-75E9-CEA6-DFA48FFEC235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18D469-3320-AEE6-04A1-A2E8C88FB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09506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7C3121-E614-2E5C-A244-24BE4003FEF2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BDA59-F734-D6CC-F09E-79180892287D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651C3-460A-6B13-CD78-A2C262B1597D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깊이는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우리의 목표는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개의 수 중에서 중복 없이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개를 고르는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것이였다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깊이가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것은 원소를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 골랐다는 걸 의미한다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 3]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출력한다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다른 순열을 찾기 위해서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E25C46-9B96-716E-D823-C3478782C773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FAAC4E4-BD41-A7CC-57EF-61F17748939B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6A57D0-70B3-2E92-677E-FD7C13DD399C}"/>
              </a:ext>
            </a:extLst>
          </p:cNvPr>
          <p:cNvSpPr txBox="1"/>
          <p:nvPr/>
        </p:nvSpPr>
        <p:spPr>
          <a:xfrm>
            <a:off x="3327232" y="2697875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1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4F33244-703C-4750-7E45-340DD1B72E25}"/>
              </a:ext>
            </a:extLst>
          </p:cNvPr>
          <p:cNvSpPr/>
          <p:nvPr/>
        </p:nvSpPr>
        <p:spPr>
          <a:xfrm>
            <a:off x="3327232" y="3247959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6D3CBE4-1630-EE99-56CD-8C7157B28C86}"/>
              </a:ext>
            </a:extLst>
          </p:cNvPr>
          <p:cNvCxnSpPr>
            <a:cxnSpLocks/>
          </p:cNvCxnSpPr>
          <p:nvPr/>
        </p:nvCxnSpPr>
        <p:spPr>
          <a:xfrm>
            <a:off x="2661026" y="4922562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DF84FD-807E-8870-B61A-86FCC4558DB2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2</a:t>
            </a:r>
          </a:p>
        </p:txBody>
      </p:sp>
    </p:spTree>
    <p:extLst>
      <p:ext uri="{BB962C8B-B14F-4D97-AF65-F5344CB8AC3E}">
        <p14:creationId xmlns:p14="http://schemas.microsoft.com/office/powerpoint/2010/main" val="103885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7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7B659-16FE-D5D0-88E7-0A4168C85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4DBD6E2-D749-5F05-B532-753B85BD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19C5779-39D7-40A9-81F1-0735F91ABF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46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747CA65-19F5-A642-476A-87BCFBC3D2CA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CE9D34-01B8-4DB8-E6EA-BD1F7CD04D13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F6F280E-D725-4515-4237-C47BEDDF8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89822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54C748-54CD-CC95-23D6-CDEFF8012C6D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7452A-FD43-4348-01F9-14BA2EE88662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9AFF0-6F18-5F54-0F93-BC7F973D5A7F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깊이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복귀 하였기 때문에 이미 사용한 원소인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방문 처리를 해제한다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이후엔 원소가 없으므로 자동적으로 루프가 끝나게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더 이상 고를 수 있는 수가 없다는 의미 이므로 이전 깊이로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C72E1B-5013-5992-92C5-7686012763FD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D03580-A9BB-1075-87F2-3712579EFEC6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7B498BB-EBD4-2F93-0572-94A4F03BE4D2}"/>
              </a:ext>
            </a:extLst>
          </p:cNvPr>
          <p:cNvCxnSpPr>
            <a:cxnSpLocks/>
          </p:cNvCxnSpPr>
          <p:nvPr/>
        </p:nvCxnSpPr>
        <p:spPr>
          <a:xfrm>
            <a:off x="3524626" y="4985268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166C7B-83A2-CDDE-44B2-895D953A4678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1</a:t>
            </a:r>
          </a:p>
        </p:txBody>
      </p:sp>
    </p:spTree>
    <p:extLst>
      <p:ext uri="{BB962C8B-B14F-4D97-AF65-F5344CB8AC3E}">
        <p14:creationId xmlns:p14="http://schemas.microsoft.com/office/powerpoint/2010/main" val="293481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0BD17-0EA5-7DD5-8E83-D4EBFB673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9E30B48-5FC5-DF79-0F50-BEF53748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895692F-A943-247C-8E0B-F5776A7E2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47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FC3972E-E8B0-CC7E-E521-30E9A78D84A4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F819C98-F63E-A6C5-DE05-6128B2B08B63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23C5AF-12E3-9C2B-1C8B-AF9125704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36411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C4524D-F3AD-FABC-1D5B-B4EADB54C1E9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5DE7F-E3B4-327C-8D20-EB1922ED0E8B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깊이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돌아왔다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사용한 값인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방문 처리를 해제 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고른 후에 반복문의 포인터는 그대로 유지 되어있다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재귀의 상태공간 유지에 의해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반복문의 실행을 그대로 이어가자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F068564-EE6A-E7D9-9EB2-9D073B94CD63}"/>
              </a:ext>
            </a:extLst>
          </p:cNvPr>
          <p:cNvCxnSpPr>
            <a:cxnSpLocks/>
          </p:cNvCxnSpPr>
          <p:nvPr/>
        </p:nvCxnSpPr>
        <p:spPr>
          <a:xfrm>
            <a:off x="1772026" y="4909068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3C8EC3-D539-5FD4-D9F1-3F3FDA75A03A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0</a:t>
            </a:r>
          </a:p>
        </p:txBody>
      </p:sp>
    </p:spTree>
    <p:extLst>
      <p:ext uri="{BB962C8B-B14F-4D97-AF65-F5344CB8AC3E}">
        <p14:creationId xmlns:p14="http://schemas.microsoft.com/office/powerpoint/2010/main" val="338200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71C45-6681-5A9D-37D1-4D1681910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E48E1A4-4034-A671-5C3B-3C83F863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BD17B74-9E14-4831-F400-5D1083490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EB3B40-29A3-FC7E-6455-62C7C3DAEBBC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AF5C72-23C1-6E22-671E-1B249C84542A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3B555F1-B62C-08C9-3B7F-B8345064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68764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4A84EA-A62D-33ED-3384-818D8A85E953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F2805-6C62-B8EB-9DA1-95C27E93683A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반복문은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가리킨다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방문처리가 되어 있지 않다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방문처리를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 깊이로 넘어간다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A133E-A3B5-4B6C-8C15-9AFC1B27A0CF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2323501-D111-4BDD-E5CB-E41D2035E902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F6ADD3F-E74D-ED88-8A2E-3A7A95D5E33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F2E215-CD47-1470-69F1-2BB801A1E483}"/>
              </a:ext>
            </a:extLst>
          </p:cNvPr>
          <p:cNvCxnSpPr>
            <a:cxnSpLocks/>
          </p:cNvCxnSpPr>
          <p:nvPr/>
        </p:nvCxnSpPr>
        <p:spPr>
          <a:xfrm>
            <a:off x="2661026" y="4922562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923A14-A620-4941-159A-D91C399766D7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0</a:t>
            </a:r>
          </a:p>
        </p:txBody>
      </p:sp>
    </p:spTree>
    <p:extLst>
      <p:ext uri="{BB962C8B-B14F-4D97-AF65-F5344CB8AC3E}">
        <p14:creationId xmlns:p14="http://schemas.microsoft.com/office/powerpoint/2010/main" val="96314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7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2E7FE-F6BE-9AFC-E682-00FBD81F3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8905370-9A7A-702A-EC20-048071B4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819AD3C-E6F9-7215-0C3E-010E8A2BEE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49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0ECAB23-4D95-223A-BF25-44C27A259E1E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8D40D2-DFCE-92CD-42EC-9C157E550EEB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8D15AF-0B23-C430-9EEC-699F1E379A56}"/>
              </a:ext>
            </a:extLst>
          </p:cNvPr>
          <p:cNvGraphicFramePr>
            <a:graphicFrameLocks noGrp="1"/>
          </p:cNvGraphicFramePr>
          <p:nvPr/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1D424A-5F06-B3DE-9388-7FFE2425DDA0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BC44D-17D3-C2EB-D5CD-861F689169CD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B7D2D3-74FA-9315-1002-68DF63DB8941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26BE699-E200-F40F-C2A9-11EBE847CB1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65D41F-819C-C600-EDA1-643F4D2387DA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깊이는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새로운 깊이로 넘어왔기 때문에 상태 공간은 새로 정의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반복문의 포인터도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부터 다시 시작 되게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반복문의 실행 흐름을 따라가보자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89D41F-1ECD-4A77-C2D4-A34CC66DC8C6}"/>
              </a:ext>
            </a:extLst>
          </p:cNvPr>
          <p:cNvCxnSpPr>
            <a:cxnSpLocks/>
          </p:cNvCxnSpPr>
          <p:nvPr/>
        </p:nvCxnSpPr>
        <p:spPr>
          <a:xfrm>
            <a:off x="897968" y="4847156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4A2609-74C3-52E5-3517-DB8EA2DAD9CF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1</a:t>
            </a:r>
          </a:p>
        </p:txBody>
      </p:sp>
    </p:spTree>
    <p:extLst>
      <p:ext uri="{BB962C8B-B14F-4D97-AF65-F5344CB8AC3E}">
        <p14:creationId xmlns:p14="http://schemas.microsoft.com/office/powerpoint/2010/main" val="390330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6DE13-A145-7E5B-FB9E-B89D1C803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B37B8DC-5497-0A82-2831-575BC3CA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분할 정복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DEFB909-4D42-EBBE-011E-0ED6CE8E8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B7A27-E602-F4C6-24E5-19DEE7FF6C8F}"/>
              </a:ext>
            </a:extLst>
          </p:cNvPr>
          <p:cNvSpPr txBox="1"/>
          <p:nvPr/>
        </p:nvSpPr>
        <p:spPr>
          <a:xfrm>
            <a:off x="262021" y="747218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배열을 반으로 나눈다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이러면 크기가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배열과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배열로 분할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이러한 분할 작업을 크기가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 때 까지 반복한다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분할 정복의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분할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”)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2183455-C516-A870-C318-914BEC090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58384"/>
              </p:ext>
            </p:extLst>
          </p:nvPr>
        </p:nvGraphicFramePr>
        <p:xfrm>
          <a:off x="6096819" y="469153"/>
          <a:ext cx="6094361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7139EC0-2611-8CB9-BC10-F8B32EBE4BE9}"/>
              </a:ext>
            </a:extLst>
          </p:cNvPr>
          <p:cNvCxnSpPr>
            <a:cxnSpLocks/>
          </p:cNvCxnSpPr>
          <p:nvPr/>
        </p:nvCxnSpPr>
        <p:spPr>
          <a:xfrm flipH="1">
            <a:off x="8709271" y="1343498"/>
            <a:ext cx="868873" cy="412444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51AAF4-18B1-19BA-C223-E001F1681FEF}"/>
              </a:ext>
            </a:extLst>
          </p:cNvPr>
          <p:cNvCxnSpPr>
            <a:cxnSpLocks/>
          </p:cNvCxnSpPr>
          <p:nvPr/>
        </p:nvCxnSpPr>
        <p:spPr>
          <a:xfrm>
            <a:off x="9578144" y="1338229"/>
            <a:ext cx="872372" cy="421492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C29D078-B932-D717-8894-C3DF11D53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36901"/>
              </p:ext>
            </p:extLst>
          </p:nvPr>
        </p:nvGraphicFramePr>
        <p:xfrm>
          <a:off x="5661507" y="1755943"/>
          <a:ext cx="3482492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9929115-37CD-3942-06C6-2FB44C3C7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11378"/>
              </p:ext>
            </p:extLst>
          </p:nvPr>
        </p:nvGraphicFramePr>
        <p:xfrm>
          <a:off x="10073265" y="176864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23133667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34645083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7817074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31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39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41A55-AB51-D8C7-D556-783909FD1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E885B3F-094B-AC46-A513-41B93438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5888D24-60CD-C9B0-8255-C067E224A1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50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A66D1C-32A9-4DD3-5DE7-98D8AA19ED41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54E49C-AF91-40D8-3215-2D8ADCA21E15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E587980-74FD-6359-BCF7-A4A47E233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11269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253A61-18BA-5932-5240-BD4BC6750297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25E61-B58D-92EF-5F1B-E55485ACA238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CAA66D-6A07-D712-AEBC-66EED7609147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A574886-48DB-C3FF-BCEF-CE596A74E6A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06C1D0-50E0-7CC0-EA42-2BA24F2EFD5F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반복문은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가리킨다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은 방문처리가 되어 있지 않다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방문처리를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 깊이로 넘어간다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BE9DB-D409-66F4-8019-7B9A3DE7296A}"/>
              </a:ext>
            </a:extLst>
          </p:cNvPr>
          <p:cNvSpPr txBox="1"/>
          <p:nvPr/>
        </p:nvSpPr>
        <p:spPr>
          <a:xfrm>
            <a:off x="3346477" y="2697875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9C13D9-6F51-EFEB-AB3D-DD62095D610F}"/>
              </a:ext>
            </a:extLst>
          </p:cNvPr>
          <p:cNvSpPr/>
          <p:nvPr/>
        </p:nvSpPr>
        <p:spPr>
          <a:xfrm>
            <a:off x="3346477" y="3247959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122CA10-ADB2-7C8F-D78F-4010D1FD0E79}"/>
              </a:ext>
            </a:extLst>
          </p:cNvPr>
          <p:cNvCxnSpPr>
            <a:cxnSpLocks/>
          </p:cNvCxnSpPr>
          <p:nvPr/>
        </p:nvCxnSpPr>
        <p:spPr>
          <a:xfrm>
            <a:off x="961468" y="4934468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754368-D125-6599-7AC3-337BA4FBEB24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1</a:t>
            </a:r>
          </a:p>
        </p:txBody>
      </p:sp>
    </p:spTree>
    <p:extLst>
      <p:ext uri="{BB962C8B-B14F-4D97-AF65-F5344CB8AC3E}">
        <p14:creationId xmlns:p14="http://schemas.microsoft.com/office/powerpoint/2010/main" val="153607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13" grpId="0"/>
      <p:bldP spid="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348DE-8510-B051-EACB-CE6C41BD1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5BECCA5-A829-F72C-A8E1-90D79032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AE7C2DA-3457-306D-46ED-F0362062D9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51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966B2C-6148-54F9-9139-59294DF02A79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D57B2E-EE2C-F018-F6FE-67F415F25EF2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A705898-BD8D-1887-8BCB-5C877B279E8D}"/>
              </a:ext>
            </a:extLst>
          </p:cNvPr>
          <p:cNvGraphicFramePr>
            <a:graphicFrameLocks noGrp="1"/>
          </p:cNvGraphicFramePr>
          <p:nvPr/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2E9E0B-202B-A4E7-221E-608DE72866F5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6CC2C-2DBE-2473-FB0E-FB54B101A436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F062A0E-AFDC-2798-2237-3AB31CBA13F3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0D40D5-668E-D1AF-57F1-FCD7BCC45424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D7CD1D-2B58-59A1-5806-4FC5E32736C6}"/>
              </a:ext>
            </a:extLst>
          </p:cNvPr>
          <p:cNvSpPr txBox="1"/>
          <p:nvPr/>
        </p:nvSpPr>
        <p:spPr>
          <a:xfrm>
            <a:off x="3346477" y="2697875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2B673A2-A012-982C-24D0-3595E385E93C}"/>
              </a:ext>
            </a:extLst>
          </p:cNvPr>
          <p:cNvSpPr/>
          <p:nvPr/>
        </p:nvSpPr>
        <p:spPr>
          <a:xfrm>
            <a:off x="3346477" y="3247959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81AE6-EEDB-0E9E-FA40-8F7BDD97E277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깊이는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우리의 목표는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개의 수 중에서 중복 없이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개를 고르는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것이였다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깊이가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것은 원소를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 골랐다는 걸 의미한다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[3 1]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출력한다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다른 순열을 찾기 위해서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17D03-2AF7-542A-1B12-9A2D4A52C08E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2</a:t>
            </a:r>
          </a:p>
        </p:txBody>
      </p:sp>
    </p:spTree>
    <p:extLst>
      <p:ext uri="{BB962C8B-B14F-4D97-AF65-F5344CB8AC3E}">
        <p14:creationId xmlns:p14="http://schemas.microsoft.com/office/powerpoint/2010/main" val="198511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3" grpId="0"/>
      <p:bldP spid="6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DDC91-C4C7-C5B4-34AC-B4C5F1F76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F82AD99-7719-E865-DC49-8B238B3D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B91ED75-35E7-45AF-D0FE-EE1E434F8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52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4E3E4A9-9437-44EF-88EF-599FFCEA5FC5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7FC3BF-E1F1-731F-DC59-541338BD0DAE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1F0413-BCA6-A4CC-F102-C87940C48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62547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556A94-1649-66E8-3A24-6D10AFE844EB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679C9-569B-7947-FF06-A053E6EB829A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855DE5-5F19-244E-5A93-42229E5CB1AC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3A57E6-1FBD-DE9C-88E7-379AA993982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469074-AF8D-20F9-8659-EB394ACF9CE4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깊이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다시 복귀 하였다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이미 사용한 값인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방문 처리 해제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반복문에 의해 포인터가 한 칸 늘려진다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반복문의 흐름에 따라 원소가 가능한지 확인해보자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4335F2-8162-62FF-801F-D0BD597077F6}"/>
              </a:ext>
            </a:extLst>
          </p:cNvPr>
          <p:cNvCxnSpPr>
            <a:cxnSpLocks/>
          </p:cNvCxnSpPr>
          <p:nvPr/>
        </p:nvCxnSpPr>
        <p:spPr>
          <a:xfrm>
            <a:off x="1784726" y="4909068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8758D1-0AFB-20F9-9ECD-33241AF666D5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1</a:t>
            </a:r>
          </a:p>
        </p:txBody>
      </p:sp>
    </p:spTree>
    <p:extLst>
      <p:ext uri="{BB962C8B-B14F-4D97-AF65-F5344CB8AC3E}">
        <p14:creationId xmlns:p14="http://schemas.microsoft.com/office/powerpoint/2010/main" val="150356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6" grpId="0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E02DE-0DD9-429B-EEDF-1BC49B5C3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64A691D-9014-A2E1-D39C-B18D845F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D92970F-DAF1-E0EF-22CF-0D2181DDC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53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059C02B-072E-681F-FB7B-7B0F85227A4C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737938-4F5C-F82E-65E9-B73B99CE18FF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60946DD-7E2F-FF7F-3A7B-12616C6BE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463353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F32C6B-B9A5-BF9E-D270-744F83B70629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650D6-E020-355F-1EB0-BC89609C516E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3BD827-8E29-F2A4-4906-4CD4C7EC9959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BD716C-3B0E-8D46-1DE3-5AB742AEE77A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8D9CD6-901A-F063-7E6C-E8FBC790CCFB}"/>
              </a:ext>
            </a:extLst>
          </p:cNvPr>
          <p:cNvSpPr txBox="1"/>
          <p:nvPr/>
        </p:nvSpPr>
        <p:spPr>
          <a:xfrm>
            <a:off x="3385317" y="2697875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1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FB11D19-3F5E-EB35-F35C-9917E84D09AD}"/>
              </a:ext>
            </a:extLst>
          </p:cNvPr>
          <p:cNvSpPr/>
          <p:nvPr/>
        </p:nvSpPr>
        <p:spPr>
          <a:xfrm>
            <a:off x="3385317" y="3247959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ECE06-9A1E-9808-D4A2-5DCE7D8C8C76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반복문은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가리킨다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방문처리가 되어 있지 않다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방문처리를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 깊이로 넘어간다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D440ABD-2EB0-5E7C-8FA8-1EFD86EA3FE6}"/>
              </a:ext>
            </a:extLst>
          </p:cNvPr>
          <p:cNvCxnSpPr>
            <a:cxnSpLocks/>
          </p:cNvCxnSpPr>
          <p:nvPr/>
        </p:nvCxnSpPr>
        <p:spPr>
          <a:xfrm>
            <a:off x="1784726" y="4921768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969509-9A2E-4EC3-7E94-270D2A12EE6B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1</a:t>
            </a:r>
          </a:p>
        </p:txBody>
      </p:sp>
    </p:spTree>
    <p:extLst>
      <p:ext uri="{BB962C8B-B14F-4D97-AF65-F5344CB8AC3E}">
        <p14:creationId xmlns:p14="http://schemas.microsoft.com/office/powerpoint/2010/main" val="125552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15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523C0-5B4D-BB88-DE4C-D6E926134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274721E-1D03-5E4A-5030-EC527723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2A7D623-D837-C477-7A8D-41227094F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54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7BB94D7-C503-04C1-72D0-9FC9FAF864E9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50B910-AADA-1C9B-CFD7-2EDFEA4FA71F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27612E-B95E-DAEB-745C-8B4110460F26}"/>
              </a:ext>
            </a:extLst>
          </p:cNvPr>
          <p:cNvGraphicFramePr>
            <a:graphicFrameLocks noGrp="1"/>
          </p:cNvGraphicFramePr>
          <p:nvPr/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D3584B-8967-3F33-177C-A976BE318B30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4A420-FFD3-D712-596A-8695CB7FA0BB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D411C03-17C7-EB2E-3337-34B0241D8A57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2FF9CA-A46E-C8BE-41C9-BB1BA68BFED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2D31BD-B25A-12FC-6BC2-F5F86B992F2B}"/>
              </a:ext>
            </a:extLst>
          </p:cNvPr>
          <p:cNvSpPr txBox="1"/>
          <p:nvPr/>
        </p:nvSpPr>
        <p:spPr>
          <a:xfrm>
            <a:off x="3385317" y="2697875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1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21364C9-085B-C197-E5BA-2AE9E5241D2F}"/>
              </a:ext>
            </a:extLst>
          </p:cNvPr>
          <p:cNvSpPr/>
          <p:nvPr/>
        </p:nvSpPr>
        <p:spPr>
          <a:xfrm>
            <a:off x="3385317" y="3247959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A3741C-8B48-2FE7-DC0F-AD7C4B890084}"/>
              </a:ext>
            </a:extLst>
          </p:cNvPr>
          <p:cNvCxnSpPr>
            <a:cxnSpLocks/>
          </p:cNvCxnSpPr>
          <p:nvPr/>
        </p:nvCxnSpPr>
        <p:spPr>
          <a:xfrm>
            <a:off x="1784726" y="4921768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BE033D-48E0-CF59-9E80-D1C74600D2C0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98C53-8C36-4AAC-1E9F-9F857F7447E1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깊이는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우리의 목표는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개의 수 중에서 중복 없이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개를 고르는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것이였다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깊이가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것은 원소를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 골랐다는 걸 의미한다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[3 2]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출력한다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다른 순열을 찾기 위해서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1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17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61A69-629D-3597-717E-0FCAAA709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0B7437B-0A73-FEBF-6AE3-415ABF4B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0A2CF6C-58BD-795D-F37D-1C1549F8C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55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4FFAB5-5FAC-DBC0-DEF4-AE45D9617130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48DBA6D-77EB-C6DF-1A97-2B2F8279C967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2BF5D9-6950-5D7D-C5AF-1C6391250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7924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13AEE5-6ACA-5998-D4D5-AB22A3B56E96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74DC9-E1F7-51C1-ECAE-D7F90DCCD5C1}"/>
              </a:ext>
            </a:extLst>
          </p:cNvPr>
          <p:cNvSpPr txBox="1"/>
          <p:nvPr/>
        </p:nvSpPr>
        <p:spPr>
          <a:xfrm>
            <a:off x="489438" y="2681607"/>
            <a:ext cx="141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depth : 0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AFE394-D7BA-867C-0686-07A57E9F1403}"/>
              </a:ext>
            </a:extLst>
          </p:cNvPr>
          <p:cNvSpPr/>
          <p:nvPr/>
        </p:nvSpPr>
        <p:spPr>
          <a:xfrm>
            <a:off x="489438" y="3231691"/>
            <a:ext cx="1418897" cy="127700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EC1B7C-50DA-AC05-C7D0-72FE4F315C02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908335" y="3870195"/>
            <a:ext cx="1476982" cy="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F6C92A-A300-246B-F27E-4917572EEA5B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깊이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복귀 하였기 때문에 이미 사용한 원소인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방문 처리를 해제한다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이후에 있는 원소는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이지만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이미 방문 처리가 되었으므로 무시한다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반복문이 끝난다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더 이상 고를 수 있는 수가 없다는 의미 이므로 이전 깊이로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21307A-AF5A-2BF8-B46B-81656DB75C7B}"/>
              </a:ext>
            </a:extLst>
          </p:cNvPr>
          <p:cNvCxnSpPr>
            <a:cxnSpLocks/>
          </p:cNvCxnSpPr>
          <p:nvPr/>
        </p:nvCxnSpPr>
        <p:spPr>
          <a:xfrm>
            <a:off x="3600826" y="4959868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13F86F-C84C-8007-52D8-794E425B6BCB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1</a:t>
            </a:r>
          </a:p>
        </p:txBody>
      </p:sp>
    </p:spTree>
    <p:extLst>
      <p:ext uri="{BB962C8B-B14F-4D97-AF65-F5344CB8AC3E}">
        <p14:creationId xmlns:p14="http://schemas.microsoft.com/office/powerpoint/2010/main" val="244537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3" grpId="0"/>
      <p:bldP spid="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54582-9012-BA46-13CA-5129AE86A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0B46B17-9AA0-54ED-E3CB-78C32C98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4445FF5-5CFB-412B-98B9-ABBC69732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56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0A29D8-967C-1B7F-43DE-1B6DDADE0E90}"/>
              </a:ext>
            </a:extLst>
          </p:cNvPr>
          <p:cNvGraphicFramePr>
            <a:graphicFrameLocks noGrp="1"/>
          </p:cNvGraphicFramePr>
          <p:nvPr/>
        </p:nvGraphicFramePr>
        <p:xfrm>
          <a:off x="489438" y="563721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54D010-7CCA-E57E-6628-9DA0E3A4A01E}"/>
              </a:ext>
            </a:extLst>
          </p:cNvPr>
          <p:cNvSpPr txBox="1"/>
          <p:nvPr/>
        </p:nvSpPr>
        <p:spPr>
          <a:xfrm>
            <a:off x="1079127" y="6511557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number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9A3981-5867-B804-DD29-A30FB7800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134088"/>
              </p:ext>
            </p:extLst>
          </p:nvPr>
        </p:nvGraphicFramePr>
        <p:xfrm>
          <a:off x="4166088" y="5657056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9CA08A-A979-2B73-AF70-5CFC3EE7A1F5}"/>
              </a:ext>
            </a:extLst>
          </p:cNvPr>
          <p:cNvSpPr txBox="1"/>
          <p:nvPr/>
        </p:nvSpPr>
        <p:spPr>
          <a:xfrm>
            <a:off x="4980534" y="6531401"/>
            <a:ext cx="179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visited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19F6B-8D8F-1C63-C9BB-04360AB20271}"/>
              </a:ext>
            </a:extLst>
          </p:cNvPr>
          <p:cNvSpPr txBox="1"/>
          <p:nvPr/>
        </p:nvSpPr>
        <p:spPr>
          <a:xfrm>
            <a:off x="137263" y="766349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깊이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복귀 하였기 때문에 이미 사용한 원소인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방문 처리를 해제한다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반복문이 끝났다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더 이상 고를 수 있는 수가 없다는 의미 이므로 이전 깊이로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지금까지 총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개의 순열을 만드는 방법을 보여줬다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AA18CD-8915-5920-503B-5264FC78A5A8}"/>
              </a:ext>
            </a:extLst>
          </p:cNvPr>
          <p:cNvCxnSpPr>
            <a:cxnSpLocks/>
          </p:cNvCxnSpPr>
          <p:nvPr/>
        </p:nvCxnSpPr>
        <p:spPr>
          <a:xfrm>
            <a:off x="3588126" y="4972568"/>
            <a:ext cx="0" cy="591099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A109BF-45CF-ED24-AE81-CA44A1869CD2}"/>
              </a:ext>
            </a:extLst>
          </p:cNvPr>
          <p:cNvSpPr txBox="1"/>
          <p:nvPr/>
        </p:nvSpPr>
        <p:spPr>
          <a:xfrm>
            <a:off x="489438" y="1931191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현재 </a:t>
            </a:r>
            <a:r>
              <a:rPr lang="en-US" altLang="ko-KR" sz="3600" b="1" dirty="0">
                <a:solidFill>
                  <a:srgbClr val="FF0000"/>
                </a:solidFill>
              </a:rPr>
              <a:t>depth : 0</a:t>
            </a:r>
          </a:p>
        </p:txBody>
      </p:sp>
    </p:spTree>
    <p:extLst>
      <p:ext uri="{BB962C8B-B14F-4D97-AF65-F5344CB8AC3E}">
        <p14:creationId xmlns:p14="http://schemas.microsoft.com/office/powerpoint/2010/main" val="31004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3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E059A-E53C-E73F-B5CE-9A2503AE0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C2B1A82-8439-B2D3-8D41-5F1928D2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백트래킹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C22E1AE-30FE-C02C-216C-BEE37925D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57</a:t>
            </a:fld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04F1-9D16-E734-BDF0-8C3BA6116EFF}"/>
              </a:ext>
            </a:extLst>
          </p:cNvPr>
          <p:cNvSpPr txBox="1"/>
          <p:nvPr/>
        </p:nvSpPr>
        <p:spPr>
          <a:xfrm>
            <a:off x="385009" y="1535953"/>
            <a:ext cx="175179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일반적으로 백트래킹은 전수 조사이기 때문에 큰 입력에 대해서는 적합하지 않은 알고리즘이다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그러나 입력 범위가 비교적 작고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보통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n≤15),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문제가 전수 조사를 요구한다면 충분히 시도해볼 만한 방법이다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대부분의 백트래킹 문제는 어떤 요소를 선택할지 말지를 결정하는 형태로 이루어져 있다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하지만 무작정 전수조사를 하면 시간 복잡도가 너무 커지는 경향이 있는데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이를 방지 하기 위해서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가지치기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(Pruning)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라는 기법을 사용한다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아쉽게도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가지치기에는 특정한 공식이나 방법이 존재하지 않는다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아래와 같이 조건을 따져 프로그래머가 직접 최적화할 수 있는 방법이 존재한다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17832-030B-8AFE-A4F8-101BAE21A53C}"/>
              </a:ext>
            </a:extLst>
          </p:cNvPr>
          <p:cNvSpPr txBox="1"/>
          <p:nvPr/>
        </p:nvSpPr>
        <p:spPr>
          <a:xfrm>
            <a:off x="385008" y="5052051"/>
            <a:ext cx="175179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ko-KR" altLang="en-US" sz="2800" b="1" dirty="0">
                <a:solidFill>
                  <a:srgbClr val="0070C0"/>
                </a:solidFill>
              </a:rPr>
              <a:t>조기 종료 </a:t>
            </a:r>
            <a:r>
              <a:rPr lang="en-US" altLang="ko-KR" sz="2800" b="1" dirty="0">
                <a:solidFill>
                  <a:srgbClr val="0070C0"/>
                </a:solidFill>
              </a:rPr>
              <a:t>– </a:t>
            </a:r>
            <a:r>
              <a:rPr lang="ko-KR" altLang="en-US" sz="2800" b="1" dirty="0">
                <a:solidFill>
                  <a:srgbClr val="0070C0"/>
                </a:solidFill>
              </a:rPr>
              <a:t>탐색 도중 정답이 될 가능성이 아예 없는 경우 그 선택지를 즉시 중단하는 방식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  <a:r>
              <a:rPr lang="ko-KR" altLang="en-US" sz="2800" b="1" dirty="0">
                <a:solidFill>
                  <a:srgbClr val="0070C0"/>
                </a:solidFill>
              </a:rPr>
              <a:t> 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en-US" altLang="ko-KR" sz="2800" b="1" dirty="0">
                <a:solidFill>
                  <a:srgbClr val="0070C0"/>
                </a:solidFill>
              </a:rPr>
              <a:t>(</a:t>
            </a:r>
            <a:r>
              <a:rPr lang="ko-KR" altLang="en-US" sz="2800" b="1" dirty="0">
                <a:solidFill>
                  <a:srgbClr val="0070C0"/>
                </a:solidFill>
              </a:rPr>
              <a:t>부분 수열의 합이 특정 값을 초과하는 경우 더 이상 탐색할 필요가 없다</a:t>
            </a:r>
            <a:r>
              <a:rPr lang="en-US" altLang="ko-KR" sz="2800" b="1" dirty="0">
                <a:solidFill>
                  <a:srgbClr val="0070C0"/>
                </a:solidFill>
              </a:rPr>
              <a:t>)</a:t>
            </a:r>
          </a:p>
          <a:p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en-US" altLang="ko-KR" sz="2800" b="1" dirty="0">
                <a:solidFill>
                  <a:srgbClr val="0070C0"/>
                </a:solidFill>
              </a:rPr>
              <a:t>(2) </a:t>
            </a:r>
            <a:r>
              <a:rPr lang="ko-KR" altLang="en-US" sz="2800" b="1" dirty="0">
                <a:solidFill>
                  <a:srgbClr val="0070C0"/>
                </a:solidFill>
              </a:rPr>
              <a:t>해시나 비트마스크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</a:rPr>
              <a:t>혹은 배열로 방문 체크 활용 </a:t>
            </a:r>
            <a:r>
              <a:rPr lang="en-US" altLang="ko-KR" sz="2800" b="1" dirty="0">
                <a:solidFill>
                  <a:srgbClr val="0070C0"/>
                </a:solidFill>
              </a:rPr>
              <a:t>– </a:t>
            </a:r>
            <a:r>
              <a:rPr lang="ko-KR" altLang="en-US" sz="2800" b="1" dirty="0">
                <a:solidFill>
                  <a:srgbClr val="0070C0"/>
                </a:solidFill>
              </a:rPr>
              <a:t>중복된 탐색을 방지하기 위해 제일 많이 쓰이는 방법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rgbClr val="0070C0"/>
                </a:solidFill>
              </a:rPr>
              <a:t>(</a:t>
            </a:r>
            <a:r>
              <a:rPr lang="ko-KR" altLang="en-US" sz="2800" b="1" dirty="0">
                <a:solidFill>
                  <a:srgbClr val="0070C0"/>
                </a:solidFill>
              </a:rPr>
              <a:t>같은 원소를 여러 번 선택하는 경우를 피할 때 매우 유용</a:t>
            </a:r>
            <a:r>
              <a:rPr lang="en-US" altLang="ko-KR" sz="2800" b="1" dirty="0">
                <a:solidFill>
                  <a:srgbClr val="0070C0"/>
                </a:solidFill>
              </a:rPr>
              <a:t>)</a:t>
            </a:r>
          </a:p>
          <a:p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en-US" altLang="ko-KR" sz="2800" b="1" dirty="0">
                <a:solidFill>
                  <a:srgbClr val="0070C0"/>
                </a:solidFill>
              </a:rPr>
              <a:t>(3) </a:t>
            </a:r>
            <a:r>
              <a:rPr lang="ko-KR" altLang="en-US" sz="2800" b="1" dirty="0">
                <a:solidFill>
                  <a:srgbClr val="0070C0"/>
                </a:solidFill>
              </a:rPr>
              <a:t>최적 조건을 활용한 탐색 축소 </a:t>
            </a:r>
            <a:r>
              <a:rPr lang="en-US" altLang="ko-KR" sz="2800" b="1" dirty="0">
                <a:solidFill>
                  <a:srgbClr val="0070C0"/>
                </a:solidFill>
              </a:rPr>
              <a:t>– </a:t>
            </a:r>
            <a:r>
              <a:rPr lang="ko-KR" altLang="en-US" sz="2800" b="1" dirty="0">
                <a:solidFill>
                  <a:srgbClr val="0070C0"/>
                </a:solidFill>
              </a:rPr>
              <a:t>문제 조건에 따라 탐색 범위를 줄이는 방법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rgbClr val="0070C0"/>
                </a:solidFill>
              </a:rPr>
              <a:t>(N-Queen </a:t>
            </a:r>
            <a:r>
              <a:rPr lang="ko-KR" altLang="en-US" sz="2800" b="1" dirty="0">
                <a:solidFill>
                  <a:srgbClr val="0070C0"/>
                </a:solidFill>
              </a:rPr>
              <a:t>문제에서 같은 열이나 대각선에 위치하는 경우 탐색을 더 이상 진행하지 않는 방법</a:t>
            </a:r>
            <a:r>
              <a:rPr lang="en-US" altLang="ko-KR" sz="2800" b="1" dirty="0">
                <a:solidFill>
                  <a:srgbClr val="0070C0"/>
                </a:solidFill>
              </a:rPr>
              <a:t>)</a:t>
            </a:r>
          </a:p>
          <a:p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en-US" altLang="ko-KR" sz="2800" b="1" dirty="0">
                <a:solidFill>
                  <a:srgbClr val="0070C0"/>
                </a:solidFill>
              </a:rPr>
              <a:t>(4) </a:t>
            </a:r>
            <a:r>
              <a:rPr lang="ko-KR" altLang="en-US" sz="2800" b="1" dirty="0">
                <a:solidFill>
                  <a:srgbClr val="0070C0"/>
                </a:solidFill>
              </a:rPr>
              <a:t>특정 문제에서 불가능한 경우를 제거 </a:t>
            </a:r>
            <a:r>
              <a:rPr lang="en-US" altLang="ko-KR" sz="2800" b="1" dirty="0">
                <a:solidFill>
                  <a:srgbClr val="0070C0"/>
                </a:solidFill>
              </a:rPr>
              <a:t>– </a:t>
            </a:r>
            <a:r>
              <a:rPr lang="ko-KR" altLang="en-US" sz="2800" b="1" dirty="0">
                <a:solidFill>
                  <a:srgbClr val="0070C0"/>
                </a:solidFill>
              </a:rPr>
              <a:t>특정 상태에서 답이 될 수 없는 경우를 미리 제거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rgbClr val="0070C0"/>
                </a:solidFill>
              </a:rPr>
              <a:t>(</a:t>
            </a:r>
            <a:r>
              <a:rPr lang="ko-KR" altLang="en-US" sz="2800" b="1" dirty="0">
                <a:solidFill>
                  <a:srgbClr val="0070C0"/>
                </a:solidFill>
              </a:rPr>
              <a:t>최소 비용 경로를 찾는 문제에서 현재 비용이 이미 최솟값 보다 크면 진행할 필요가 없기 때문</a:t>
            </a:r>
            <a:r>
              <a:rPr lang="en-US" altLang="ko-KR" sz="2800" b="1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80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4E33D-16B0-26F3-C13C-B2DD49B3C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4F10102-CB35-AF96-0528-CF094174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분할 정복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6DC1CC4-FDF0-1B82-17FD-215E62F05B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30723-6DE7-B84B-43BC-EE307B219C42}"/>
              </a:ext>
            </a:extLst>
          </p:cNvPr>
          <p:cNvSpPr txBox="1"/>
          <p:nvPr/>
        </p:nvSpPr>
        <p:spPr>
          <a:xfrm>
            <a:off x="262021" y="8411987"/>
            <a:ext cx="17517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왼쪽 배열의 크기는 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아직 기저 조건에 도달 하지 않았으므로 또 반으로 분할한다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오른쪽 배열의 크기는 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아직 기저 조건에 도달 하지 않았으므로 또 반으로 분할한다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8A462E8F-18ED-9D5A-E8E2-4C12F2AD8EFB}"/>
              </a:ext>
            </a:extLst>
          </p:cNvPr>
          <p:cNvCxnSpPr>
            <a:cxnSpLocks/>
          </p:cNvCxnSpPr>
          <p:nvPr/>
        </p:nvCxnSpPr>
        <p:spPr>
          <a:xfrm flipH="1">
            <a:off x="8709271" y="1343498"/>
            <a:ext cx="868873" cy="41244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3C7774B-A0ED-40E9-586F-7A05E1F919AB}"/>
              </a:ext>
            </a:extLst>
          </p:cNvPr>
          <p:cNvCxnSpPr>
            <a:cxnSpLocks/>
          </p:cNvCxnSpPr>
          <p:nvPr/>
        </p:nvCxnSpPr>
        <p:spPr>
          <a:xfrm>
            <a:off x="9578144" y="1338229"/>
            <a:ext cx="872372" cy="42149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AB5DC1-7C0B-AD65-958E-21D90D8B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354829"/>
              </p:ext>
            </p:extLst>
          </p:nvPr>
        </p:nvGraphicFramePr>
        <p:xfrm>
          <a:off x="5661507" y="1755943"/>
          <a:ext cx="3482492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E9E561A-1E62-CAD0-4C7B-8272E7738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08295"/>
              </p:ext>
            </p:extLst>
          </p:nvPr>
        </p:nvGraphicFramePr>
        <p:xfrm>
          <a:off x="6096819" y="469153"/>
          <a:ext cx="6094361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76D6FB5-5B37-0029-50E8-1AC03F75D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4660"/>
              </p:ext>
            </p:extLst>
          </p:nvPr>
        </p:nvGraphicFramePr>
        <p:xfrm>
          <a:off x="10073265" y="176864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23133667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34645083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7817074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3159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4D97381-D21C-D408-1FDD-3A572637342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311900" y="2630288"/>
            <a:ext cx="1090853" cy="443112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C7C64AB-BD8E-D9FA-D300-5F23BBDE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69490"/>
              </p:ext>
            </p:extLst>
          </p:nvPr>
        </p:nvGraphicFramePr>
        <p:xfrm>
          <a:off x="5441277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40705EE-14A7-9949-A382-320D405C389B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7402753" y="2630288"/>
            <a:ext cx="1191719" cy="450155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FCB48E0-F80E-3206-D92B-4AEE546B2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97908"/>
              </p:ext>
            </p:extLst>
          </p:nvPr>
        </p:nvGraphicFramePr>
        <p:xfrm>
          <a:off x="7723849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428009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3363407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98870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129B5DD-4302-AD27-3A18-FBE431EEE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12963"/>
              </p:ext>
            </p:extLst>
          </p:nvPr>
        </p:nvGraphicFramePr>
        <p:xfrm>
          <a:off x="11379199" y="3073400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67708213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4226119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2602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93CB0EE-4DFC-E8A1-8906-6267B71D4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53995"/>
              </p:ext>
            </p:extLst>
          </p:nvPr>
        </p:nvGraphicFramePr>
        <p:xfrm>
          <a:off x="9851611" y="305845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E082B4B-A9B9-5F8E-3D19-A856B10EEA4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0286922" y="2642987"/>
            <a:ext cx="639550" cy="415470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9FEF568-575D-33FD-42A7-D5EB352AEA5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926472" y="2642987"/>
            <a:ext cx="1323350" cy="430413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A7B52-ACE2-8520-3057-1C885DF5D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70FE858-4916-B4E3-398D-02397046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분할 정복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07204C2-4EF3-8CD6-7154-91A309D6F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F1023-76E7-0167-0FA1-C53BB572976F}"/>
              </a:ext>
            </a:extLst>
          </p:cNvPr>
          <p:cNvSpPr txBox="1"/>
          <p:nvPr/>
        </p:nvSpPr>
        <p:spPr>
          <a:xfrm>
            <a:off x="137263" y="761501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파란색 배열을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파란색의 배열들은 둘 다 크기가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아직 기저조건이 도달하지 않았음을 의미하므로 다시 분할을 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6BFD96B-A8B1-AC1A-36C4-DC1EE795EE99}"/>
              </a:ext>
            </a:extLst>
          </p:cNvPr>
          <p:cNvCxnSpPr>
            <a:cxnSpLocks/>
          </p:cNvCxnSpPr>
          <p:nvPr/>
        </p:nvCxnSpPr>
        <p:spPr>
          <a:xfrm flipH="1">
            <a:off x="8709271" y="1343498"/>
            <a:ext cx="868873" cy="41244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C5F3DE8-A8E6-9531-7395-5E27E7FD9BD3}"/>
              </a:ext>
            </a:extLst>
          </p:cNvPr>
          <p:cNvCxnSpPr>
            <a:cxnSpLocks/>
          </p:cNvCxnSpPr>
          <p:nvPr/>
        </p:nvCxnSpPr>
        <p:spPr>
          <a:xfrm>
            <a:off x="9578144" y="1338229"/>
            <a:ext cx="872372" cy="42149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B2F1C33-57E9-144C-5932-BFFEF3F0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64287"/>
              </p:ext>
            </p:extLst>
          </p:nvPr>
        </p:nvGraphicFramePr>
        <p:xfrm>
          <a:off x="5661507" y="1755943"/>
          <a:ext cx="3482492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695A01C-E732-DE2A-BA5C-056ECC99E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64855"/>
              </p:ext>
            </p:extLst>
          </p:nvPr>
        </p:nvGraphicFramePr>
        <p:xfrm>
          <a:off x="6096819" y="469153"/>
          <a:ext cx="6094361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76119B1-3800-E6B5-DACD-056734F0B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01476"/>
              </p:ext>
            </p:extLst>
          </p:nvPr>
        </p:nvGraphicFramePr>
        <p:xfrm>
          <a:off x="10073265" y="176864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23133667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34645083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7817074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3159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5B196B-30AF-71E2-6B47-EDF7C63BC3B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311900" y="2630288"/>
            <a:ext cx="1090853" cy="44311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EE70DC0-EAFB-AB96-0269-9B5B13558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32443"/>
              </p:ext>
            </p:extLst>
          </p:nvPr>
        </p:nvGraphicFramePr>
        <p:xfrm>
          <a:off x="5441277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EFA238-CF5B-5CC8-B023-D57520922D2B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7402753" y="2630288"/>
            <a:ext cx="1191719" cy="450155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9D99F5D-FE17-B3AD-AF65-857DB0692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505"/>
              </p:ext>
            </p:extLst>
          </p:nvPr>
        </p:nvGraphicFramePr>
        <p:xfrm>
          <a:off x="7723849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428009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3363407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98870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5128F5D-B418-12DC-9EE8-6CE2DC1D0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41898"/>
              </p:ext>
            </p:extLst>
          </p:nvPr>
        </p:nvGraphicFramePr>
        <p:xfrm>
          <a:off x="11379199" y="3073400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67708213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4226119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2602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2A63CA9-8040-F5EC-CBE7-BEEAE8FA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22854"/>
              </p:ext>
            </p:extLst>
          </p:nvPr>
        </p:nvGraphicFramePr>
        <p:xfrm>
          <a:off x="9851611" y="305845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EF1FB8E-89DD-8B5A-1812-D7AD9C82CDFD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0286922" y="2642987"/>
            <a:ext cx="639550" cy="41547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CB1EDB-7DD9-BB0B-70C4-11F2034285F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926472" y="2642987"/>
            <a:ext cx="1323350" cy="43041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E130AC-36F3-D396-14C9-CEA33D8C5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9030"/>
              </p:ext>
            </p:extLst>
          </p:nvPr>
        </p:nvGraphicFramePr>
        <p:xfrm>
          <a:off x="5226195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C7949F5-BCAD-0381-198E-CBA197941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92078"/>
              </p:ext>
            </p:extLst>
          </p:nvPr>
        </p:nvGraphicFramePr>
        <p:xfrm>
          <a:off x="6422014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08B9C10-CE6B-E87E-AF8E-72B37A60F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87236"/>
              </p:ext>
            </p:extLst>
          </p:nvPr>
        </p:nvGraphicFramePr>
        <p:xfrm>
          <a:off x="7563300" y="4268360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33F7E54-5CB5-19D8-6AFC-17A8055B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77674"/>
              </p:ext>
            </p:extLst>
          </p:nvPr>
        </p:nvGraphicFramePr>
        <p:xfrm>
          <a:off x="8759119" y="4272264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7CD95F-CE29-E038-422E-8853A4FFB273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5661506" y="3954788"/>
            <a:ext cx="650394" cy="313573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B5BA253-3388-A150-438C-A6C24BD59380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6311900" y="3954788"/>
            <a:ext cx="545425" cy="313573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0F280A6-8192-405E-2958-0AA650A7B0B8}"/>
              </a:ext>
            </a:extLst>
          </p:cNvPr>
          <p:cNvCxnSpPr>
            <a:cxnSpLocks/>
          </p:cNvCxnSpPr>
          <p:nvPr/>
        </p:nvCxnSpPr>
        <p:spPr>
          <a:xfrm flipH="1">
            <a:off x="7948846" y="3962946"/>
            <a:ext cx="650394" cy="313573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49517DA-E0C4-62ED-F756-3B248423E98A}"/>
              </a:ext>
            </a:extLst>
          </p:cNvPr>
          <p:cNvCxnSpPr>
            <a:cxnSpLocks/>
          </p:cNvCxnSpPr>
          <p:nvPr/>
        </p:nvCxnSpPr>
        <p:spPr>
          <a:xfrm>
            <a:off x="8599240" y="3962946"/>
            <a:ext cx="545425" cy="313573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2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F86BD-4C44-3CF6-B930-48EA6EFB7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BD94891-D0C6-D7FB-F245-2A628FF7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분할 정복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9A69811-56BB-39BA-36C1-62DD870D2D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5C83B-A866-14A7-72FB-B044D2EF8047}"/>
              </a:ext>
            </a:extLst>
          </p:cNvPr>
          <p:cNvSpPr txBox="1"/>
          <p:nvPr/>
        </p:nvSpPr>
        <p:spPr>
          <a:xfrm>
            <a:off x="137263" y="6624690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다음으로 주황색 배열을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주황색 배열의 왼쪽 배열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([48])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은 이미 기저조건에 도달한 상태이다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그러나 오른쪽 배열은 아직 기저조건에 도달하지 않았다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분할을 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분할 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왼쪽과 오른쪽 값을 합쳐서 정복을 하는 논리이기 때문에 왼쪽 배열은 대기한다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43D5A51-266B-3E4A-8A2C-81258B3F4D87}"/>
              </a:ext>
            </a:extLst>
          </p:cNvPr>
          <p:cNvCxnSpPr>
            <a:cxnSpLocks/>
          </p:cNvCxnSpPr>
          <p:nvPr/>
        </p:nvCxnSpPr>
        <p:spPr>
          <a:xfrm flipH="1">
            <a:off x="8709271" y="1343498"/>
            <a:ext cx="868873" cy="41244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769348E-DAAB-797D-7134-3A60CA09AFDE}"/>
              </a:ext>
            </a:extLst>
          </p:cNvPr>
          <p:cNvCxnSpPr>
            <a:cxnSpLocks/>
          </p:cNvCxnSpPr>
          <p:nvPr/>
        </p:nvCxnSpPr>
        <p:spPr>
          <a:xfrm>
            <a:off x="9578144" y="1338229"/>
            <a:ext cx="872372" cy="42149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CF6EDED-E441-858E-32F2-83497F044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11154"/>
              </p:ext>
            </p:extLst>
          </p:nvPr>
        </p:nvGraphicFramePr>
        <p:xfrm>
          <a:off x="5661507" y="1755943"/>
          <a:ext cx="3482492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136B2E3-2AED-2418-161A-C465A49FF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123918"/>
              </p:ext>
            </p:extLst>
          </p:nvPr>
        </p:nvGraphicFramePr>
        <p:xfrm>
          <a:off x="6096819" y="469153"/>
          <a:ext cx="6094361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48E6F50-07A3-88AE-F6E5-8B4A040EE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66632"/>
              </p:ext>
            </p:extLst>
          </p:nvPr>
        </p:nvGraphicFramePr>
        <p:xfrm>
          <a:off x="10073265" y="176864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23133667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34645083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7817074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3159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2FDA1B8-51DC-F376-4905-9F589F2A6C9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311900" y="2630288"/>
            <a:ext cx="1090853" cy="44311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C3F0501-778A-2E0F-2B21-EA8564A56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3193"/>
              </p:ext>
            </p:extLst>
          </p:nvPr>
        </p:nvGraphicFramePr>
        <p:xfrm>
          <a:off x="5441277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C45679-ECBA-071D-65DA-629BC423DAA8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7402753" y="2630288"/>
            <a:ext cx="1191719" cy="450155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21E800B-1E2D-C93B-11A7-7C80BF09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31455"/>
              </p:ext>
            </p:extLst>
          </p:nvPr>
        </p:nvGraphicFramePr>
        <p:xfrm>
          <a:off x="7723849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428009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3363407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98870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B193AA6-73AA-B538-ED5B-5A1F2DEC6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32608"/>
              </p:ext>
            </p:extLst>
          </p:nvPr>
        </p:nvGraphicFramePr>
        <p:xfrm>
          <a:off x="11379199" y="3073400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67708213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4226119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2602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1740B08-6D36-77D2-A037-366D2CF3C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03676"/>
              </p:ext>
            </p:extLst>
          </p:nvPr>
        </p:nvGraphicFramePr>
        <p:xfrm>
          <a:off x="9851611" y="305845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A059958-F723-3E5F-8C8B-F2FBA413B1C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0286922" y="2642987"/>
            <a:ext cx="639550" cy="41547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A1C3F9E-E746-F6A7-A7A1-A8F2BEF19A1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926472" y="2642987"/>
            <a:ext cx="1323350" cy="43041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F91CBF-1BED-0B03-451F-6D25EE769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905784"/>
              </p:ext>
            </p:extLst>
          </p:nvPr>
        </p:nvGraphicFramePr>
        <p:xfrm>
          <a:off x="5226195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71566DC-6413-C6E3-3523-A1FB1E4A8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073"/>
              </p:ext>
            </p:extLst>
          </p:nvPr>
        </p:nvGraphicFramePr>
        <p:xfrm>
          <a:off x="6422014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926DA5E-C98D-A7E7-D6D9-A5A590CCF9B9}"/>
              </a:ext>
            </a:extLst>
          </p:cNvPr>
          <p:cNvGraphicFramePr>
            <a:graphicFrameLocks noGrp="1"/>
          </p:cNvGraphicFramePr>
          <p:nvPr/>
        </p:nvGraphicFramePr>
        <p:xfrm>
          <a:off x="7563300" y="4268360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3202A45-C1D6-D152-47EF-500481A1E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89723"/>
              </p:ext>
            </p:extLst>
          </p:nvPr>
        </p:nvGraphicFramePr>
        <p:xfrm>
          <a:off x="8759119" y="4272264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A5ACC6-4273-1FAE-D069-FA53B00DE618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5661506" y="3954788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AD2E4FF-291E-2BE6-8665-E42BE8A8A09E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6311900" y="3954788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E5241F0-8D76-9C8E-D2FD-A0CBC6A02AC8}"/>
              </a:ext>
            </a:extLst>
          </p:cNvPr>
          <p:cNvCxnSpPr>
            <a:cxnSpLocks/>
          </p:cNvCxnSpPr>
          <p:nvPr/>
        </p:nvCxnSpPr>
        <p:spPr>
          <a:xfrm flipH="1">
            <a:off x="7948846" y="3962946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9862401-097E-0929-BBA0-B0485977DB33}"/>
              </a:ext>
            </a:extLst>
          </p:cNvPr>
          <p:cNvCxnSpPr>
            <a:cxnSpLocks/>
          </p:cNvCxnSpPr>
          <p:nvPr/>
        </p:nvCxnSpPr>
        <p:spPr>
          <a:xfrm>
            <a:off x="8599240" y="3962946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4B83364-8391-2100-F175-1B2A43557A5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286922" y="3932802"/>
            <a:ext cx="6257" cy="343717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525B3EB-3429-8CBF-E7B8-7BA10DDEC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59477"/>
              </p:ext>
            </p:extLst>
          </p:nvPr>
        </p:nvGraphicFramePr>
        <p:xfrm>
          <a:off x="9864556" y="4276519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FF0F294-E1F2-EE30-415D-6B79977E2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67773"/>
              </p:ext>
            </p:extLst>
          </p:nvPr>
        </p:nvGraphicFramePr>
        <p:xfrm>
          <a:off x="11194435" y="426593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5BE2BE3-F20C-633A-5924-A7CA7A010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0280"/>
              </p:ext>
            </p:extLst>
          </p:nvPr>
        </p:nvGraphicFramePr>
        <p:xfrm>
          <a:off x="12436475" y="426593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E31784B-FB76-435D-A49D-773113B02732}"/>
              </a:ext>
            </a:extLst>
          </p:cNvPr>
          <p:cNvCxnSpPr>
            <a:cxnSpLocks/>
          </p:cNvCxnSpPr>
          <p:nvPr/>
        </p:nvCxnSpPr>
        <p:spPr>
          <a:xfrm flipH="1">
            <a:off x="11601207" y="3946289"/>
            <a:ext cx="650394" cy="313573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D306C08-2D41-4FCC-3408-0A91E3A65974}"/>
              </a:ext>
            </a:extLst>
          </p:cNvPr>
          <p:cNvCxnSpPr>
            <a:cxnSpLocks/>
          </p:cNvCxnSpPr>
          <p:nvPr/>
        </p:nvCxnSpPr>
        <p:spPr>
          <a:xfrm>
            <a:off x="12251601" y="3946289"/>
            <a:ext cx="545425" cy="313573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39DF3-D85D-784E-2ED4-6E162F6E6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211BC87-6F5C-69B9-0B9C-E48CBACC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분할 정복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B0728C3-577D-0599-C6EB-C9D3BEB81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E05BE-4223-B388-E1F9-72D2024BBD7F}"/>
              </a:ext>
            </a:extLst>
          </p:cNvPr>
          <p:cNvSpPr txBox="1"/>
          <p:nvPr/>
        </p:nvSpPr>
        <p:spPr>
          <a:xfrm>
            <a:off x="112962" y="7652825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기저에 도달한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두 원소 전부 기저에 도달하였기 때문에 정복을 할 수 있는 조건이 되었다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앞서기 때문에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[60,86]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형태로 정복하여 배열을 반환한다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5086E0A-3B22-E4D4-FAAB-DAC3A437EF4A}"/>
              </a:ext>
            </a:extLst>
          </p:cNvPr>
          <p:cNvCxnSpPr>
            <a:cxnSpLocks/>
          </p:cNvCxnSpPr>
          <p:nvPr/>
        </p:nvCxnSpPr>
        <p:spPr>
          <a:xfrm flipH="1">
            <a:off x="8709271" y="1343498"/>
            <a:ext cx="868873" cy="412444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138AB4E-F6B4-6D9A-E45E-C9AF8BC67521}"/>
              </a:ext>
            </a:extLst>
          </p:cNvPr>
          <p:cNvCxnSpPr>
            <a:cxnSpLocks/>
          </p:cNvCxnSpPr>
          <p:nvPr/>
        </p:nvCxnSpPr>
        <p:spPr>
          <a:xfrm>
            <a:off x="9578144" y="1338229"/>
            <a:ext cx="872372" cy="42149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997A570-718C-122E-D57F-DE3995155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46866"/>
              </p:ext>
            </p:extLst>
          </p:nvPr>
        </p:nvGraphicFramePr>
        <p:xfrm>
          <a:off x="5661507" y="1755943"/>
          <a:ext cx="3482492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D21B834-A5D4-D88F-B64B-A912C4891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70270"/>
              </p:ext>
            </p:extLst>
          </p:nvPr>
        </p:nvGraphicFramePr>
        <p:xfrm>
          <a:off x="6096819" y="469153"/>
          <a:ext cx="6094361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9458D37-A2E6-14CE-48B6-7A1A93982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98642"/>
              </p:ext>
            </p:extLst>
          </p:nvPr>
        </p:nvGraphicFramePr>
        <p:xfrm>
          <a:off x="10073265" y="1768642"/>
          <a:ext cx="2611869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23133667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34645083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7817074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3159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6BA6F91-227F-6297-F15C-668EB13785D2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311900" y="2630288"/>
            <a:ext cx="1090853" cy="443112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15EB17C-4408-D937-DDBF-BD2EDF081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96643"/>
              </p:ext>
            </p:extLst>
          </p:nvPr>
        </p:nvGraphicFramePr>
        <p:xfrm>
          <a:off x="5441277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A67591-960E-3561-BD92-62DCC444F8E9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7402753" y="2630288"/>
            <a:ext cx="1191719" cy="450155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D1A943D-DBFD-1FC6-EF5F-398861CC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66182"/>
              </p:ext>
            </p:extLst>
          </p:nvPr>
        </p:nvGraphicFramePr>
        <p:xfrm>
          <a:off x="7723849" y="3080443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428009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3363407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98870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7EAAA6E-B731-3CF5-E3BE-ABEB9E1FD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75311"/>
              </p:ext>
            </p:extLst>
          </p:nvPr>
        </p:nvGraphicFramePr>
        <p:xfrm>
          <a:off x="11379199" y="3073400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67708213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4226119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2602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327CBD9-0AD9-38CB-AF31-D2DF1F4AC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85498"/>
              </p:ext>
            </p:extLst>
          </p:nvPr>
        </p:nvGraphicFramePr>
        <p:xfrm>
          <a:off x="9851611" y="305845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0EDEF7-C7C6-3662-52EE-101DC1D48165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0286922" y="2642987"/>
            <a:ext cx="639550" cy="415470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495D98-9766-DFE5-0162-81F30FABE70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926472" y="2642987"/>
            <a:ext cx="1323350" cy="43041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E46D76-8B11-A198-4438-211988283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48418"/>
              </p:ext>
            </p:extLst>
          </p:nvPr>
        </p:nvGraphicFramePr>
        <p:xfrm>
          <a:off x="5226195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9A330FB-24DA-D3F7-0FDA-E4A52A0F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44897"/>
              </p:ext>
            </p:extLst>
          </p:nvPr>
        </p:nvGraphicFramePr>
        <p:xfrm>
          <a:off x="6422014" y="4268361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DE1005-43D4-C083-CCE3-A4A2BF26EE94}"/>
              </a:ext>
            </a:extLst>
          </p:cNvPr>
          <p:cNvGraphicFramePr>
            <a:graphicFrameLocks noGrp="1"/>
          </p:cNvGraphicFramePr>
          <p:nvPr/>
        </p:nvGraphicFramePr>
        <p:xfrm>
          <a:off x="7563300" y="4268360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EAA549E-C7D3-B361-4350-919250B5A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99441"/>
              </p:ext>
            </p:extLst>
          </p:nvPr>
        </p:nvGraphicFramePr>
        <p:xfrm>
          <a:off x="8759119" y="4272264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ED7E25A-4728-F755-5D94-E7DC0997BCE8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H="1" flipV="1">
            <a:off x="5661506" y="5142706"/>
            <a:ext cx="650394" cy="31357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A50149-0BC7-547A-E858-AF9B5E80DFB7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V="1">
            <a:off x="6311900" y="5142706"/>
            <a:ext cx="545425" cy="31357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D87ADE-2770-166F-4C9B-CA795EA0AFD0}"/>
              </a:ext>
            </a:extLst>
          </p:cNvPr>
          <p:cNvCxnSpPr>
            <a:cxnSpLocks/>
          </p:cNvCxnSpPr>
          <p:nvPr/>
        </p:nvCxnSpPr>
        <p:spPr>
          <a:xfrm flipH="1">
            <a:off x="7948846" y="3962946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3859CA4-0485-02CD-2AA1-BBC80F00A11D}"/>
              </a:ext>
            </a:extLst>
          </p:cNvPr>
          <p:cNvCxnSpPr>
            <a:cxnSpLocks/>
          </p:cNvCxnSpPr>
          <p:nvPr/>
        </p:nvCxnSpPr>
        <p:spPr>
          <a:xfrm>
            <a:off x="8599240" y="3962946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410611-7B62-D5BC-F8A3-3230777C89EC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286922" y="3932802"/>
            <a:ext cx="6257" cy="34371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17D33AF-3CCC-CBEA-5814-3A16AE1CA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07759"/>
              </p:ext>
            </p:extLst>
          </p:nvPr>
        </p:nvGraphicFramePr>
        <p:xfrm>
          <a:off x="9864556" y="4276519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A191BB9-02A9-9BBC-AE34-2298B2048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2550"/>
              </p:ext>
            </p:extLst>
          </p:nvPr>
        </p:nvGraphicFramePr>
        <p:xfrm>
          <a:off x="11194435" y="426593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35E06375-7711-8064-1510-2EF674BE5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73841"/>
              </p:ext>
            </p:extLst>
          </p:nvPr>
        </p:nvGraphicFramePr>
        <p:xfrm>
          <a:off x="12436475" y="4265937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633A45-5775-3978-D81F-AD8543050023}"/>
              </a:ext>
            </a:extLst>
          </p:cNvPr>
          <p:cNvCxnSpPr>
            <a:cxnSpLocks/>
          </p:cNvCxnSpPr>
          <p:nvPr/>
        </p:nvCxnSpPr>
        <p:spPr>
          <a:xfrm flipH="1">
            <a:off x="11601207" y="3946289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2058F85-C42C-A309-7884-8C41A709ABAF}"/>
              </a:ext>
            </a:extLst>
          </p:cNvPr>
          <p:cNvCxnSpPr>
            <a:cxnSpLocks/>
          </p:cNvCxnSpPr>
          <p:nvPr/>
        </p:nvCxnSpPr>
        <p:spPr>
          <a:xfrm>
            <a:off x="12251601" y="3946289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69F88EF-8F6B-B9FF-69DE-91F856EC8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71268"/>
              </p:ext>
            </p:extLst>
          </p:nvPr>
        </p:nvGraphicFramePr>
        <p:xfrm>
          <a:off x="5441277" y="5456279"/>
          <a:ext cx="1741246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10073457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9080918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75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74FA75C-641E-3562-61DC-F51B8066FBC8}"/>
              </a:ext>
            </a:extLst>
          </p:cNvPr>
          <p:cNvCxnSpPr>
            <a:cxnSpLocks/>
          </p:cNvCxnSpPr>
          <p:nvPr/>
        </p:nvCxnSpPr>
        <p:spPr>
          <a:xfrm flipH="1">
            <a:off x="5661506" y="3954788"/>
            <a:ext cx="650394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268E6BD-097B-E2C3-238C-F01538AA3F34}"/>
              </a:ext>
            </a:extLst>
          </p:cNvPr>
          <p:cNvCxnSpPr>
            <a:cxnSpLocks/>
          </p:cNvCxnSpPr>
          <p:nvPr/>
        </p:nvCxnSpPr>
        <p:spPr>
          <a:xfrm>
            <a:off x="6311900" y="3954788"/>
            <a:ext cx="545425" cy="313573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98F8FAF2-7C6C-79E2-36A5-EBCA556E7169}"/>
              </a:ext>
            </a:extLst>
          </p:cNvPr>
          <p:cNvSpPr/>
          <p:nvPr/>
        </p:nvSpPr>
        <p:spPr>
          <a:xfrm>
            <a:off x="4937577" y="4275404"/>
            <a:ext cx="2540029" cy="2042338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CF66ACA-55C1-2FE3-CC27-BB4225376F3E}"/>
              </a:ext>
            </a:extLst>
          </p:cNvPr>
          <p:cNvCxnSpPr>
            <a:cxnSpLocks/>
          </p:cNvCxnSpPr>
          <p:nvPr/>
        </p:nvCxnSpPr>
        <p:spPr>
          <a:xfrm>
            <a:off x="1869142" y="46973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E5C9016-8EB6-E6DC-D7D6-6D1B1603E1BD}"/>
              </a:ext>
            </a:extLst>
          </p:cNvPr>
          <p:cNvCxnSpPr>
            <a:cxnSpLocks/>
          </p:cNvCxnSpPr>
          <p:nvPr/>
        </p:nvCxnSpPr>
        <p:spPr>
          <a:xfrm>
            <a:off x="3075642" y="46973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86D170-EF6D-7C3A-773F-2C06418A6242}"/>
              </a:ext>
            </a:extLst>
          </p:cNvPr>
          <p:cNvSpPr txBox="1"/>
          <p:nvPr/>
        </p:nvSpPr>
        <p:spPr>
          <a:xfrm>
            <a:off x="1693848" y="4131034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A72254-71B5-06D5-E6B2-F8030F81C18E}"/>
              </a:ext>
            </a:extLst>
          </p:cNvPr>
          <p:cNvSpPr txBox="1"/>
          <p:nvPr/>
        </p:nvSpPr>
        <p:spPr>
          <a:xfrm>
            <a:off x="2874504" y="4131033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EB305CE-0BB0-B174-BF4E-70B9E9070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98040"/>
              </p:ext>
            </p:extLst>
          </p:nvPr>
        </p:nvGraphicFramePr>
        <p:xfrm>
          <a:off x="1421130" y="5468979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1E079AFF-EE05-3371-5685-0E7416FA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27070"/>
              </p:ext>
            </p:extLst>
          </p:nvPr>
        </p:nvGraphicFramePr>
        <p:xfrm>
          <a:off x="2663309" y="5468978"/>
          <a:ext cx="870623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79231952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3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6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3162</TotalTime>
  <Words>3566</Words>
  <Application>Microsoft Office PowerPoint</Application>
  <PresentationFormat>사용자 지정</PresentationFormat>
  <Paragraphs>1158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57</vt:i4>
      </vt:variant>
    </vt:vector>
  </HeadingPairs>
  <TitlesOfParts>
    <vt:vector size="67" baseType="lpstr">
      <vt:lpstr>Spica Neue P</vt:lpstr>
      <vt:lpstr>Spica Neue P Bold</vt:lpstr>
      <vt:lpstr>Spica Neue P Light</vt:lpstr>
      <vt:lpstr>游ゴシック</vt:lpstr>
      <vt:lpstr>Arial</vt:lpstr>
      <vt:lpstr>Cambria Math</vt:lpstr>
      <vt:lpstr>Wingdings</vt:lpstr>
      <vt:lpstr>Uranus - Contents</vt:lpstr>
      <vt:lpstr>Uranus - No Header</vt:lpstr>
      <vt:lpstr>Uranus - Free Layout</vt:lpstr>
      <vt:lpstr>분할 정복 / 백트래킹</vt:lpstr>
      <vt:lpstr>목차</vt:lpstr>
      <vt:lpstr>분할 정복 이란?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정복을 이용한 거듭 제곱</vt:lpstr>
      <vt:lpstr>분할 정복을 이용한 거듭 제곱</vt:lpstr>
      <vt:lpstr>분할 정복을 이용한 거듭 제곱</vt:lpstr>
      <vt:lpstr>분할 정복을 이용한 거듭 제곱</vt:lpstr>
      <vt:lpstr>분할 정복을 이용한 거듭 제곱</vt:lpstr>
      <vt:lpstr>분할 정복을 이용한 거듭 제곱</vt:lpstr>
      <vt:lpstr>분할 정복을 이용한 거듭 제곱</vt:lpstr>
      <vt:lpstr>분할 정복을 이용한 거듭 제곱</vt:lpstr>
      <vt:lpstr>분할 정복을 이용한 거듭 제곱</vt:lpstr>
      <vt:lpstr>백트래킹 이란?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  <vt:lpstr>백트래킹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147</cp:revision>
  <dcterms:created xsi:type="dcterms:W3CDTF">2016-06-18T12:18:23Z</dcterms:created>
  <dcterms:modified xsi:type="dcterms:W3CDTF">2025-02-11T13:04:08Z</dcterms:modified>
</cp:coreProperties>
</file>