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25"/>
  </p:notesMasterIdLst>
  <p:sldIdLst>
    <p:sldId id="260" r:id="rId4"/>
    <p:sldId id="267" r:id="rId5"/>
    <p:sldId id="366" r:id="rId6"/>
    <p:sldId id="393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4" r:id="rId23"/>
    <p:sldId id="495" r:id="rId24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4" autoAdjust="0"/>
    <p:restoredTop sz="94660"/>
  </p:normalViewPr>
  <p:slideViewPr>
    <p:cSldViewPr snapToGrid="0" showGuides="1">
      <p:cViewPr varScale="1">
        <p:scale>
          <a:sx n="39" d="100"/>
          <a:sy n="39" d="100"/>
        </p:scale>
        <p:origin x="90" y="388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트리 </a:t>
            </a:r>
            <a:r>
              <a:rPr lang="en-US" altLang="ko-KR" b="1" dirty="0" err="1"/>
              <a:t>dp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178424" y="7107377"/>
            <a:ext cx="13541188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2025 </a:t>
            </a:r>
            <a:r>
              <a:rPr lang="ko-KR" altLang="en-US" dirty="0"/>
              <a:t>겨울방학 알고리즘 스터디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6BE44-1444-098A-3232-6C3ECB2E6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2C48675-26C8-AFAD-278A-0C84DAA92B47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174045" y="2537878"/>
            <a:ext cx="768660" cy="840948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AB79DE00-7099-B930-A669-35178F0F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루트 기준 트리 </a:t>
            </a:r>
            <a:r>
              <a:rPr lang="en-US" altLang="ko-KR" b="1" dirty="0" err="1"/>
              <a:t>dp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D99C874-9149-0445-926E-6AD556BD5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E3D0189-F717-2C77-AB97-A8725500F806}"/>
              </a:ext>
            </a:extLst>
          </p:cNvPr>
          <p:cNvSpPr/>
          <p:nvPr/>
        </p:nvSpPr>
        <p:spPr>
          <a:xfrm>
            <a:off x="8776396" y="1617751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20E8D72-98ED-7BD9-E836-36A868EC219F}"/>
              </a:ext>
            </a:extLst>
          </p:cNvPr>
          <p:cNvSpPr/>
          <p:nvPr/>
        </p:nvSpPr>
        <p:spPr>
          <a:xfrm>
            <a:off x="73802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ACCC954-AF5D-84C2-AB7A-15C35276DCB2}"/>
              </a:ext>
            </a:extLst>
          </p:cNvPr>
          <p:cNvSpPr/>
          <p:nvPr/>
        </p:nvSpPr>
        <p:spPr>
          <a:xfrm>
            <a:off x="102758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5D7CC6-29BC-D740-80AA-546B3664D856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9745713" y="2537878"/>
            <a:ext cx="918349" cy="85786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64AE56-A043-A2A9-1384-4C784D1EFD69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570529" y="4253607"/>
            <a:ext cx="975996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9C174E0-034B-3F30-C4AB-764EC251C6A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0349" y="4332297"/>
            <a:ext cx="511509" cy="8752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7878537-7ABE-0219-83E9-EC469662B4E8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 flipH="1">
            <a:off x="9936444" y="4253607"/>
            <a:ext cx="505681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F5DB73E-8554-46CB-8FB2-433B68605049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1245133" y="4253607"/>
            <a:ext cx="593172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AB808137-4B25-0F9D-32D1-53756172059B}"/>
              </a:ext>
            </a:extLst>
          </p:cNvPr>
          <p:cNvSpPr/>
          <p:nvPr/>
        </p:nvSpPr>
        <p:spPr>
          <a:xfrm>
            <a:off x="5912909" y="5172284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C7D02D8-1044-687E-515E-4707512CF1F2}"/>
              </a:ext>
            </a:extLst>
          </p:cNvPr>
          <p:cNvSpPr/>
          <p:nvPr/>
        </p:nvSpPr>
        <p:spPr>
          <a:xfrm>
            <a:off x="8174045" y="520756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13E006-E885-B770-E0BE-CA705B42622C}"/>
              </a:ext>
            </a:extLst>
          </p:cNvPr>
          <p:cNvSpPr/>
          <p:nvPr/>
        </p:nvSpPr>
        <p:spPr>
          <a:xfrm>
            <a:off x="9368631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2A528F5-2276-310C-3107-A8352AC567DD}"/>
              </a:ext>
            </a:extLst>
          </p:cNvPr>
          <p:cNvSpPr/>
          <p:nvPr/>
        </p:nvSpPr>
        <p:spPr>
          <a:xfrm>
            <a:off x="11378392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EEDBCF-80D8-D7B2-C8C2-A1D0D93B55E0}"/>
              </a:ext>
            </a:extLst>
          </p:cNvPr>
          <p:cNvSpPr txBox="1"/>
          <p:nvPr/>
        </p:nvSpPr>
        <p:spPr>
          <a:xfrm>
            <a:off x="8240405" y="248991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298A66-6C6B-BFE3-4DC5-4C90B9DB1981}"/>
              </a:ext>
            </a:extLst>
          </p:cNvPr>
          <p:cNvSpPr txBox="1"/>
          <p:nvPr/>
        </p:nvSpPr>
        <p:spPr>
          <a:xfrm>
            <a:off x="10275816" y="2548752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D8F54C-D8F7-D084-5BA8-097A01572EE5}"/>
              </a:ext>
            </a:extLst>
          </p:cNvPr>
          <p:cNvSpPr txBox="1"/>
          <p:nvPr/>
        </p:nvSpPr>
        <p:spPr>
          <a:xfrm>
            <a:off x="6754496" y="4240579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C13CE5-CFE3-5578-1937-4B3EB30B6703}"/>
              </a:ext>
            </a:extLst>
          </p:cNvPr>
          <p:cNvSpPr txBox="1"/>
          <p:nvPr/>
        </p:nvSpPr>
        <p:spPr>
          <a:xfrm>
            <a:off x="8482453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D36066-575A-A6DC-AFAC-20CE924A89D2}"/>
              </a:ext>
            </a:extLst>
          </p:cNvPr>
          <p:cNvSpPr txBox="1"/>
          <p:nvPr/>
        </p:nvSpPr>
        <p:spPr>
          <a:xfrm>
            <a:off x="9767276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E47FC2-3135-019B-7599-436DBC8CFB95}"/>
              </a:ext>
            </a:extLst>
          </p:cNvPr>
          <p:cNvSpPr txBox="1"/>
          <p:nvPr/>
        </p:nvSpPr>
        <p:spPr>
          <a:xfrm>
            <a:off x="11664162" y="4308267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CC5E82-C48C-4519-3683-2A2FBE6854AF}"/>
              </a:ext>
            </a:extLst>
          </p:cNvPr>
          <p:cNvSpPr txBox="1"/>
          <p:nvPr/>
        </p:nvSpPr>
        <p:spPr>
          <a:xfrm>
            <a:off x="176225" y="7153073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우리가 해결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해야하는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방법을 제시하면 아래와 같다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정점에서 자식 간선과의 연결을 끊을지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혹은 하위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서브트리에서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끊을지 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물론 트리가 이렇게 간단한 형태로 제시되지 않기 때문에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서브트리에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대해 재귀적으로 문제를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해결해 나가야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F253152-E74F-B0B1-2094-74A83DF93096}"/>
              </a:ext>
            </a:extLst>
          </p:cNvPr>
          <p:cNvSpPr/>
          <p:nvPr/>
        </p:nvSpPr>
        <p:spPr>
          <a:xfrm rot="2361737">
            <a:off x="8105541" y="2185250"/>
            <a:ext cx="729258" cy="1343312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9B2282B-8A42-B93B-B27E-43C7A5CD919A}"/>
              </a:ext>
            </a:extLst>
          </p:cNvPr>
          <p:cNvSpPr/>
          <p:nvPr/>
        </p:nvSpPr>
        <p:spPr>
          <a:xfrm>
            <a:off x="6669925" y="4103022"/>
            <a:ext cx="2156969" cy="905400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E4C76-59AB-45E8-E36D-5E8664FE3B74}"/>
              </a:ext>
            </a:extLst>
          </p:cNvPr>
          <p:cNvSpPr txBox="1"/>
          <p:nvPr/>
        </p:nvSpPr>
        <p:spPr>
          <a:xfrm>
            <a:off x="7672755" y="2235100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ECA26-3DC5-1952-C206-4A0876F776EB}"/>
              </a:ext>
            </a:extLst>
          </p:cNvPr>
          <p:cNvSpPr txBox="1"/>
          <p:nvPr/>
        </p:nvSpPr>
        <p:spPr>
          <a:xfrm>
            <a:off x="6602203" y="3760308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3336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3E80A-EB22-2F0A-2C6F-454743338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3C6AED9-5B71-154A-1E31-BEC6839117D7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174045" y="2537878"/>
            <a:ext cx="768660" cy="840948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2997A0F3-0A8D-0772-2236-2B53C240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루트 기준 트리 </a:t>
            </a:r>
            <a:r>
              <a:rPr lang="en-US" altLang="ko-KR" b="1" dirty="0" err="1"/>
              <a:t>dp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1A2CB3D-9C14-2E65-AA7C-3C1FA993AD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C7163B2-53A1-49C4-457D-ADFE14D6D6C4}"/>
              </a:ext>
            </a:extLst>
          </p:cNvPr>
          <p:cNvSpPr/>
          <p:nvPr/>
        </p:nvSpPr>
        <p:spPr>
          <a:xfrm>
            <a:off x="8776396" y="1617751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CFE5FF5-152E-BBC5-2213-F57FF50F4335}"/>
              </a:ext>
            </a:extLst>
          </p:cNvPr>
          <p:cNvSpPr/>
          <p:nvPr/>
        </p:nvSpPr>
        <p:spPr>
          <a:xfrm>
            <a:off x="73802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213E27-F606-367E-C781-7E906427E1B6}"/>
              </a:ext>
            </a:extLst>
          </p:cNvPr>
          <p:cNvSpPr/>
          <p:nvPr/>
        </p:nvSpPr>
        <p:spPr>
          <a:xfrm>
            <a:off x="102758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D62E2B-BB53-29BC-D9C0-AB6D18AEC061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9745713" y="2537878"/>
            <a:ext cx="918349" cy="85786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3CB6C1-D57B-C42D-8764-FEEB991E6B78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570529" y="4253607"/>
            <a:ext cx="975996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5C78016-C0EC-624C-E33B-05BA825EAA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0349" y="4332297"/>
            <a:ext cx="511509" cy="8752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B90CC38-B74F-FE9F-A567-3138C398D033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 flipH="1">
            <a:off x="9936444" y="4253607"/>
            <a:ext cx="505681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1971A8-39F7-3AF4-78A5-670C6BBDA68E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1245133" y="4253607"/>
            <a:ext cx="593172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90397E7D-F0DD-AF36-B066-FC9E3B82B5D0}"/>
              </a:ext>
            </a:extLst>
          </p:cNvPr>
          <p:cNvSpPr/>
          <p:nvPr/>
        </p:nvSpPr>
        <p:spPr>
          <a:xfrm>
            <a:off x="5912909" y="5172284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D1FEB39-6D20-047D-8652-8418E4F913E8}"/>
              </a:ext>
            </a:extLst>
          </p:cNvPr>
          <p:cNvSpPr/>
          <p:nvPr/>
        </p:nvSpPr>
        <p:spPr>
          <a:xfrm>
            <a:off x="8174045" y="520756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DDF8026-9711-3EBB-A93A-0C9F790449A7}"/>
              </a:ext>
            </a:extLst>
          </p:cNvPr>
          <p:cNvSpPr/>
          <p:nvPr/>
        </p:nvSpPr>
        <p:spPr>
          <a:xfrm>
            <a:off x="9368631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3907D58-74A4-A2D3-4502-FEAFEE9E2ACB}"/>
              </a:ext>
            </a:extLst>
          </p:cNvPr>
          <p:cNvSpPr/>
          <p:nvPr/>
        </p:nvSpPr>
        <p:spPr>
          <a:xfrm>
            <a:off x="11378392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EF52C3-49C6-F736-336C-7C7AF9FD4C3F}"/>
              </a:ext>
            </a:extLst>
          </p:cNvPr>
          <p:cNvSpPr txBox="1"/>
          <p:nvPr/>
        </p:nvSpPr>
        <p:spPr>
          <a:xfrm>
            <a:off x="8240405" y="248991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9C8A50-46D6-D0D1-6CB6-BF9941F16CF5}"/>
              </a:ext>
            </a:extLst>
          </p:cNvPr>
          <p:cNvSpPr txBox="1"/>
          <p:nvPr/>
        </p:nvSpPr>
        <p:spPr>
          <a:xfrm>
            <a:off x="10275816" y="2548752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982D47-1516-357D-112A-D6325B282C0F}"/>
              </a:ext>
            </a:extLst>
          </p:cNvPr>
          <p:cNvSpPr txBox="1"/>
          <p:nvPr/>
        </p:nvSpPr>
        <p:spPr>
          <a:xfrm>
            <a:off x="6754496" y="4240579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62D264-DB4A-913D-F79A-BD21BAD04556}"/>
              </a:ext>
            </a:extLst>
          </p:cNvPr>
          <p:cNvSpPr txBox="1"/>
          <p:nvPr/>
        </p:nvSpPr>
        <p:spPr>
          <a:xfrm>
            <a:off x="8482453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19A73E-EB87-B66D-3C4C-DF6FFE014222}"/>
              </a:ext>
            </a:extLst>
          </p:cNvPr>
          <p:cNvSpPr txBox="1"/>
          <p:nvPr/>
        </p:nvSpPr>
        <p:spPr>
          <a:xfrm>
            <a:off x="9767276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E300CF-8BE0-FD25-1A4C-91CCBFECAAA4}"/>
              </a:ext>
            </a:extLst>
          </p:cNvPr>
          <p:cNvSpPr txBox="1"/>
          <p:nvPr/>
        </p:nvSpPr>
        <p:spPr>
          <a:xfrm>
            <a:off x="11664162" y="4308267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FBC91A-4C5F-7088-FD89-9E199A1B5D5B}"/>
              </a:ext>
            </a:extLst>
          </p:cNvPr>
          <p:cNvSpPr txBox="1"/>
          <p:nvPr/>
        </p:nvSpPr>
        <p:spPr>
          <a:xfrm>
            <a:off x="176225" y="7153073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루트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루트에서 어느 정점을 지울지 선택해야 하므로 깊이 우선 탐색을 실시한다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탐색한다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13" name="그림 1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600633AD-96A9-BE01-10ED-DD439FD3D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84" y="776376"/>
            <a:ext cx="1143000" cy="1143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5AE4E3-553C-E23E-A14C-2DDFFC09CD92}"/>
              </a:ext>
            </a:extLst>
          </p:cNvPr>
          <p:cNvSpPr txBox="1"/>
          <p:nvPr/>
        </p:nvSpPr>
        <p:spPr>
          <a:xfrm>
            <a:off x="290525" y="6430382"/>
            <a:ext cx="808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current : 1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번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7C0CA4C6-B0BC-BC05-0F18-2FB8B6F4630D}"/>
              </a:ext>
            </a:extLst>
          </p:cNvPr>
          <p:cNvSpPr/>
          <p:nvPr/>
        </p:nvSpPr>
        <p:spPr>
          <a:xfrm rot="15239371">
            <a:off x="7819108" y="1663679"/>
            <a:ext cx="2093235" cy="2516831"/>
          </a:xfrm>
          <a:prstGeom prst="arc">
            <a:avLst>
              <a:gd name="adj1" fmla="val 16200000"/>
              <a:gd name="adj2" fmla="val 169787"/>
            </a:avLst>
          </a:prstGeom>
          <a:ln w="25400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9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828E-3DD3-6A57-62E9-4A9F4EE82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10B56D7-8B68-484E-FC6D-B1B0D847480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174045" y="2537878"/>
            <a:ext cx="768660" cy="840948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071C0112-498C-46CA-AC72-6F25AF7C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루트 기준 트리 </a:t>
            </a:r>
            <a:r>
              <a:rPr lang="en-US" altLang="ko-KR" b="1" dirty="0" err="1"/>
              <a:t>dp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35868BE-AEC8-A5EC-611C-17B6A42B4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88B63CE-7EDE-969E-8D33-7D433469C0D6}"/>
              </a:ext>
            </a:extLst>
          </p:cNvPr>
          <p:cNvSpPr/>
          <p:nvPr/>
        </p:nvSpPr>
        <p:spPr>
          <a:xfrm>
            <a:off x="8776396" y="1617751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9203B5-E421-8363-15C2-40590140DE84}"/>
              </a:ext>
            </a:extLst>
          </p:cNvPr>
          <p:cNvSpPr/>
          <p:nvPr/>
        </p:nvSpPr>
        <p:spPr>
          <a:xfrm>
            <a:off x="73802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4CF8A9A-3302-2200-569F-23DEA300B06A}"/>
              </a:ext>
            </a:extLst>
          </p:cNvPr>
          <p:cNvSpPr/>
          <p:nvPr/>
        </p:nvSpPr>
        <p:spPr>
          <a:xfrm>
            <a:off x="102758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5CB9AC9-DB96-1449-B27F-24A0AB0499AD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9745713" y="2537878"/>
            <a:ext cx="918349" cy="85786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EA367AF-4693-C51D-FD82-C98A7E5C6F4F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570529" y="4253607"/>
            <a:ext cx="975996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DCE42F-785F-CDFC-63CA-EBFF3D39811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0349" y="4332297"/>
            <a:ext cx="511509" cy="8752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D4A844C-09E7-E217-C4F1-F92A09A24F06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 flipH="1">
            <a:off x="9936444" y="4253607"/>
            <a:ext cx="505681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6FA52A1-6DC7-9B18-9090-D5B0C22A7291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1245133" y="4253607"/>
            <a:ext cx="593172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574B3FBF-3FBB-5362-6759-6CA472209428}"/>
              </a:ext>
            </a:extLst>
          </p:cNvPr>
          <p:cNvSpPr/>
          <p:nvPr/>
        </p:nvSpPr>
        <p:spPr>
          <a:xfrm>
            <a:off x="5912909" y="5172284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812DF35-6650-EF14-A35F-0E2A34804753}"/>
              </a:ext>
            </a:extLst>
          </p:cNvPr>
          <p:cNvSpPr/>
          <p:nvPr/>
        </p:nvSpPr>
        <p:spPr>
          <a:xfrm>
            <a:off x="8174045" y="520756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8AEE641-4630-E31B-2ED8-D4B4C49051D9}"/>
              </a:ext>
            </a:extLst>
          </p:cNvPr>
          <p:cNvSpPr/>
          <p:nvPr/>
        </p:nvSpPr>
        <p:spPr>
          <a:xfrm>
            <a:off x="9368631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A027A6D-F021-70AC-4E25-E96B0D250401}"/>
              </a:ext>
            </a:extLst>
          </p:cNvPr>
          <p:cNvSpPr/>
          <p:nvPr/>
        </p:nvSpPr>
        <p:spPr>
          <a:xfrm>
            <a:off x="11378392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A9D8FF-ADAD-F104-D1E8-00564C86AFF9}"/>
              </a:ext>
            </a:extLst>
          </p:cNvPr>
          <p:cNvSpPr txBox="1"/>
          <p:nvPr/>
        </p:nvSpPr>
        <p:spPr>
          <a:xfrm>
            <a:off x="8240405" y="248991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3578FC-2B6E-3F79-316F-DB5BB514CB44}"/>
              </a:ext>
            </a:extLst>
          </p:cNvPr>
          <p:cNvSpPr txBox="1"/>
          <p:nvPr/>
        </p:nvSpPr>
        <p:spPr>
          <a:xfrm>
            <a:off x="10275816" y="2548752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FDB8EE-FD63-54C4-853B-D38C7E0B9F26}"/>
              </a:ext>
            </a:extLst>
          </p:cNvPr>
          <p:cNvSpPr txBox="1"/>
          <p:nvPr/>
        </p:nvSpPr>
        <p:spPr>
          <a:xfrm>
            <a:off x="6754496" y="4240579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31F503-B4F1-4776-4702-AFFE6DEBE1BC}"/>
              </a:ext>
            </a:extLst>
          </p:cNvPr>
          <p:cNvSpPr txBox="1"/>
          <p:nvPr/>
        </p:nvSpPr>
        <p:spPr>
          <a:xfrm>
            <a:off x="8482453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1DE18C-3A98-3A48-E74E-E0678D9A0AE4}"/>
              </a:ext>
            </a:extLst>
          </p:cNvPr>
          <p:cNvSpPr txBox="1"/>
          <p:nvPr/>
        </p:nvSpPr>
        <p:spPr>
          <a:xfrm>
            <a:off x="9767276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CB0CDC-9BAE-FA6E-9182-ADF7ADB9BDBF}"/>
              </a:ext>
            </a:extLst>
          </p:cNvPr>
          <p:cNvSpPr txBox="1"/>
          <p:nvPr/>
        </p:nvSpPr>
        <p:spPr>
          <a:xfrm>
            <a:off x="11664162" y="4308267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3B222A-B114-E86F-09DF-AC135BCD0C83}"/>
              </a:ext>
            </a:extLst>
          </p:cNvPr>
          <p:cNvSpPr txBox="1"/>
          <p:nvPr/>
        </p:nvSpPr>
        <p:spPr>
          <a:xfrm>
            <a:off x="176225" y="7153073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 어느 정점을 지울지 선택 해야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자식으로 가진다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정점은 모두 리프 노드이다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13" name="그림 1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3B342AA2-DC98-2A4C-6E63-DC18AA5E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32" y="2571030"/>
            <a:ext cx="1143000" cy="1143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86922A-BE98-240A-64C7-8A2576B2438A}"/>
              </a:ext>
            </a:extLst>
          </p:cNvPr>
          <p:cNvSpPr txBox="1"/>
          <p:nvPr/>
        </p:nvSpPr>
        <p:spPr>
          <a:xfrm>
            <a:off x="290525" y="6430382"/>
            <a:ext cx="808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current : 2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번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7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C3053-6DC8-6CF9-A19A-E95802B00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9D0107-3E66-C029-573E-D0E3A65A78FA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174045" y="2537878"/>
            <a:ext cx="768660" cy="840948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A9C4E759-E014-FB05-BC4B-B6B8159D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루트 기준 트리 </a:t>
            </a:r>
            <a:r>
              <a:rPr lang="en-US" altLang="ko-KR" b="1" dirty="0" err="1"/>
              <a:t>dp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5D0604F-6012-AF48-5D28-BCEEE6A89A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0062045-3110-3207-D7BB-F839F4EC0D65}"/>
              </a:ext>
            </a:extLst>
          </p:cNvPr>
          <p:cNvSpPr/>
          <p:nvPr/>
        </p:nvSpPr>
        <p:spPr>
          <a:xfrm>
            <a:off x="8776396" y="1617751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799B3D5-7382-2F2E-C644-2BA2E64DADE0}"/>
              </a:ext>
            </a:extLst>
          </p:cNvPr>
          <p:cNvSpPr/>
          <p:nvPr/>
        </p:nvSpPr>
        <p:spPr>
          <a:xfrm>
            <a:off x="73802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0DF0BA-F3BF-53B5-0927-48849B0FC1C2}"/>
              </a:ext>
            </a:extLst>
          </p:cNvPr>
          <p:cNvSpPr/>
          <p:nvPr/>
        </p:nvSpPr>
        <p:spPr>
          <a:xfrm>
            <a:off x="102758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800875-2C56-46C8-DCE0-C222BC455FF6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9745713" y="2537878"/>
            <a:ext cx="918349" cy="85786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29439F-025E-3207-9F35-BCA2D1B2D03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570529" y="4253607"/>
            <a:ext cx="975996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6125A9-B40E-C495-6F99-0386BCADCE68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0349" y="4332297"/>
            <a:ext cx="511509" cy="8752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6E0622-C77C-9695-E249-6BCD2C4494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 flipH="1">
            <a:off x="9936444" y="4253607"/>
            <a:ext cx="505681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E15B3A1-44BE-901A-7AA7-63FB6E59E25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1245133" y="4253607"/>
            <a:ext cx="593172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129C206F-B256-2363-DC8D-88759ACCEF0F}"/>
              </a:ext>
            </a:extLst>
          </p:cNvPr>
          <p:cNvSpPr/>
          <p:nvPr/>
        </p:nvSpPr>
        <p:spPr>
          <a:xfrm>
            <a:off x="5912909" y="5172284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84B3080-FAD8-3691-D5BC-1F1D0B713CB5}"/>
              </a:ext>
            </a:extLst>
          </p:cNvPr>
          <p:cNvSpPr/>
          <p:nvPr/>
        </p:nvSpPr>
        <p:spPr>
          <a:xfrm>
            <a:off x="8174045" y="520756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691DC87-D2F0-0CAE-3826-58908D3352A6}"/>
              </a:ext>
            </a:extLst>
          </p:cNvPr>
          <p:cNvSpPr/>
          <p:nvPr/>
        </p:nvSpPr>
        <p:spPr>
          <a:xfrm>
            <a:off x="9368631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C7A7718-08DE-B788-96DA-D38640E15611}"/>
              </a:ext>
            </a:extLst>
          </p:cNvPr>
          <p:cNvSpPr/>
          <p:nvPr/>
        </p:nvSpPr>
        <p:spPr>
          <a:xfrm>
            <a:off x="11378392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1BBD56-E994-F6BB-5401-8779B01C7365}"/>
              </a:ext>
            </a:extLst>
          </p:cNvPr>
          <p:cNvSpPr txBox="1"/>
          <p:nvPr/>
        </p:nvSpPr>
        <p:spPr>
          <a:xfrm>
            <a:off x="8240405" y="248991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B641D-2695-299E-FC10-3DB32D0C632B}"/>
              </a:ext>
            </a:extLst>
          </p:cNvPr>
          <p:cNvSpPr txBox="1"/>
          <p:nvPr/>
        </p:nvSpPr>
        <p:spPr>
          <a:xfrm>
            <a:off x="10275816" y="2548752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805610-0D4A-33ED-0200-1ECEEB716F4A}"/>
              </a:ext>
            </a:extLst>
          </p:cNvPr>
          <p:cNvSpPr txBox="1"/>
          <p:nvPr/>
        </p:nvSpPr>
        <p:spPr>
          <a:xfrm>
            <a:off x="6754496" y="4240579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C84500-522A-FABC-5E67-7A8D1B0F4291}"/>
              </a:ext>
            </a:extLst>
          </p:cNvPr>
          <p:cNvSpPr txBox="1"/>
          <p:nvPr/>
        </p:nvSpPr>
        <p:spPr>
          <a:xfrm>
            <a:off x="8482453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B75545-22E0-A98E-1E40-56B9EA17B0E5}"/>
              </a:ext>
            </a:extLst>
          </p:cNvPr>
          <p:cNvSpPr txBox="1"/>
          <p:nvPr/>
        </p:nvSpPr>
        <p:spPr>
          <a:xfrm>
            <a:off x="9767276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CEB1E3-D604-D441-634C-67F1A1F48E47}"/>
              </a:ext>
            </a:extLst>
          </p:cNvPr>
          <p:cNvSpPr txBox="1"/>
          <p:nvPr/>
        </p:nvSpPr>
        <p:spPr>
          <a:xfrm>
            <a:off x="11664162" y="4308267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C95CB8-96D6-AA0E-9279-D57BC482A973}"/>
              </a:ext>
            </a:extLst>
          </p:cNvPr>
          <p:cNvSpPr txBox="1"/>
          <p:nvPr/>
        </p:nvSpPr>
        <p:spPr>
          <a:xfrm>
            <a:off x="176225" y="7153073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우리의 목적은 리프 노드가 루트로 연결되지 않게 간선을 끊어 주는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리프 노드에서는 더 이상 자식이 없기 때문에 탐색을 할 필요가 없다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현재 정점에서는 현재 자식들에 대한 간선을 전부 끊어 주는 것이 이득이다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이러면 현재 정점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상태 공간에서의 값이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5(4+1)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갱신된다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3" name="그림 1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70DCBF14-F477-09F6-F4FD-7F6527057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32" y="2571030"/>
            <a:ext cx="1143000" cy="1143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F240B3-678B-9664-C273-DD0B2874C292}"/>
              </a:ext>
            </a:extLst>
          </p:cNvPr>
          <p:cNvSpPr txBox="1"/>
          <p:nvPr/>
        </p:nvSpPr>
        <p:spPr>
          <a:xfrm>
            <a:off x="290525" y="6430382"/>
            <a:ext cx="808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current : 2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번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A6770-D076-DBE0-F72F-F0A6ED94AABE}"/>
              </a:ext>
            </a:extLst>
          </p:cNvPr>
          <p:cNvSpPr txBox="1"/>
          <p:nvPr/>
        </p:nvSpPr>
        <p:spPr>
          <a:xfrm>
            <a:off x="7640998" y="2217357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1913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4FFE9-4CA6-65CC-FDE3-01B64EDCF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125476-DAA6-E395-E929-B78D5A53D9EE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174045" y="2537878"/>
            <a:ext cx="768660" cy="840948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71D4E3E5-EDA6-59A0-CF8B-F06004D1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루트 기준 트리 </a:t>
            </a:r>
            <a:r>
              <a:rPr lang="en-US" altLang="ko-KR" b="1" dirty="0" err="1"/>
              <a:t>dp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04C9303-9393-0BAD-D830-1B6EC8BA3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5AC7AA8-8683-3991-1320-817DCF1131A0}"/>
              </a:ext>
            </a:extLst>
          </p:cNvPr>
          <p:cNvSpPr/>
          <p:nvPr/>
        </p:nvSpPr>
        <p:spPr>
          <a:xfrm>
            <a:off x="8776396" y="1617751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117CACE-CA7E-FF2E-64B1-6219EAB6FFE2}"/>
              </a:ext>
            </a:extLst>
          </p:cNvPr>
          <p:cNvSpPr/>
          <p:nvPr/>
        </p:nvSpPr>
        <p:spPr>
          <a:xfrm>
            <a:off x="73802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E889FFC-FA99-5302-4428-F47BA3220DA0}"/>
              </a:ext>
            </a:extLst>
          </p:cNvPr>
          <p:cNvSpPr/>
          <p:nvPr/>
        </p:nvSpPr>
        <p:spPr>
          <a:xfrm>
            <a:off x="102758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CA11EF0-E029-8E80-3866-7A329381A87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9745713" y="2537878"/>
            <a:ext cx="918349" cy="85786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12F6FF-85B4-04B5-294D-C898FE90FEA3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570529" y="4253607"/>
            <a:ext cx="975996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3D82FA3-8B87-A1D6-76DA-5ABE4AA1995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0349" y="4332297"/>
            <a:ext cx="511509" cy="8752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4CFEB1E-6E69-5914-5F62-906CD11F211A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 flipH="1">
            <a:off x="9936444" y="4253607"/>
            <a:ext cx="505681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78340F-7DDB-03F2-CBB8-F8CC6473DDC1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1245133" y="4253607"/>
            <a:ext cx="593172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0D6AAC75-906A-E54E-3632-C154F10D9FF5}"/>
              </a:ext>
            </a:extLst>
          </p:cNvPr>
          <p:cNvSpPr/>
          <p:nvPr/>
        </p:nvSpPr>
        <p:spPr>
          <a:xfrm>
            <a:off x="5912909" y="5172284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4878F04-E8BD-DB4A-E238-28DC0757917F}"/>
              </a:ext>
            </a:extLst>
          </p:cNvPr>
          <p:cNvSpPr/>
          <p:nvPr/>
        </p:nvSpPr>
        <p:spPr>
          <a:xfrm>
            <a:off x="8174045" y="520756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BA6DA27-4A18-25B2-A1DF-46612A412F9C}"/>
              </a:ext>
            </a:extLst>
          </p:cNvPr>
          <p:cNvSpPr/>
          <p:nvPr/>
        </p:nvSpPr>
        <p:spPr>
          <a:xfrm>
            <a:off x="9368631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CF68B42-7AE6-54EA-2DE1-9CD4290882F0}"/>
              </a:ext>
            </a:extLst>
          </p:cNvPr>
          <p:cNvSpPr/>
          <p:nvPr/>
        </p:nvSpPr>
        <p:spPr>
          <a:xfrm>
            <a:off x="11378392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C38637-937F-DB28-087B-25FD4001A890}"/>
              </a:ext>
            </a:extLst>
          </p:cNvPr>
          <p:cNvSpPr txBox="1"/>
          <p:nvPr/>
        </p:nvSpPr>
        <p:spPr>
          <a:xfrm>
            <a:off x="8240405" y="248991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FB9D5C-7C09-AE14-7C3F-F8F50684C1B0}"/>
              </a:ext>
            </a:extLst>
          </p:cNvPr>
          <p:cNvSpPr txBox="1"/>
          <p:nvPr/>
        </p:nvSpPr>
        <p:spPr>
          <a:xfrm>
            <a:off x="10275816" y="2548752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AAEC36-D040-0211-1ED4-E17495746E6C}"/>
              </a:ext>
            </a:extLst>
          </p:cNvPr>
          <p:cNvSpPr txBox="1"/>
          <p:nvPr/>
        </p:nvSpPr>
        <p:spPr>
          <a:xfrm>
            <a:off x="6754496" y="4240579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63C468-2EA6-4A1A-103D-3BD0BC72A3DA}"/>
              </a:ext>
            </a:extLst>
          </p:cNvPr>
          <p:cNvSpPr txBox="1"/>
          <p:nvPr/>
        </p:nvSpPr>
        <p:spPr>
          <a:xfrm>
            <a:off x="8482453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1F3F5E-D9C9-84E0-4A6A-6C17A931B913}"/>
              </a:ext>
            </a:extLst>
          </p:cNvPr>
          <p:cNvSpPr txBox="1"/>
          <p:nvPr/>
        </p:nvSpPr>
        <p:spPr>
          <a:xfrm>
            <a:off x="9767276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AC678A-CC19-B2B7-E83D-25E94D925BE1}"/>
              </a:ext>
            </a:extLst>
          </p:cNvPr>
          <p:cNvSpPr txBox="1"/>
          <p:nvPr/>
        </p:nvSpPr>
        <p:spPr>
          <a:xfrm>
            <a:off x="11664162" y="4308267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B69365-DC08-069B-7EB5-4679DD869FEE}"/>
              </a:ext>
            </a:extLst>
          </p:cNvPr>
          <p:cNvSpPr txBox="1"/>
          <p:nvPr/>
        </p:nvSpPr>
        <p:spPr>
          <a:xfrm>
            <a:off x="176225" y="7153073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 탐색할 수 있는 모든 정점을 탐색 하였다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상태 공간의 최소값은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값을 들고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복귀한다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.(return)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3" name="그림 1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4268909A-65CA-7068-B523-998FA970A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32" y="2571030"/>
            <a:ext cx="1143000" cy="1143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793E98-85A4-E305-6544-E4BD0989929D}"/>
              </a:ext>
            </a:extLst>
          </p:cNvPr>
          <p:cNvSpPr txBox="1"/>
          <p:nvPr/>
        </p:nvSpPr>
        <p:spPr>
          <a:xfrm>
            <a:off x="290525" y="6430382"/>
            <a:ext cx="808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current : 2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번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0474F-7D58-8848-FE90-285C7CA62D15}"/>
              </a:ext>
            </a:extLst>
          </p:cNvPr>
          <p:cNvSpPr txBox="1"/>
          <p:nvPr/>
        </p:nvSpPr>
        <p:spPr>
          <a:xfrm>
            <a:off x="7640998" y="2217357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B806CAC5-9409-E0C6-DD34-91FBCD3B01A8}"/>
              </a:ext>
            </a:extLst>
          </p:cNvPr>
          <p:cNvSpPr/>
          <p:nvPr/>
        </p:nvSpPr>
        <p:spPr>
          <a:xfrm rot="15239371">
            <a:off x="7206152" y="1586021"/>
            <a:ext cx="2093235" cy="2516831"/>
          </a:xfrm>
          <a:prstGeom prst="arc">
            <a:avLst>
              <a:gd name="adj1" fmla="val 16200000"/>
              <a:gd name="adj2" fmla="val 2080951"/>
            </a:avLst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5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53799-2E0F-A9A5-AC87-349127FAD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494BC81-30F0-BC5A-5A35-FB7F61499601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174045" y="2537878"/>
            <a:ext cx="768660" cy="840948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4C824EA2-8CF7-E518-DACC-D94F6581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루트 기준 트리 </a:t>
            </a:r>
            <a:r>
              <a:rPr lang="en-US" altLang="ko-KR" b="1" dirty="0" err="1"/>
              <a:t>dp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C1E794E-0F5A-8ABF-A6CF-D118ED43A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FE6FA46-A792-83C6-F71C-2BA34363AFA8}"/>
              </a:ext>
            </a:extLst>
          </p:cNvPr>
          <p:cNvSpPr/>
          <p:nvPr/>
        </p:nvSpPr>
        <p:spPr>
          <a:xfrm>
            <a:off x="8776396" y="1617751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B926F6-9ED8-7342-34EF-D583E9AB7C72}"/>
              </a:ext>
            </a:extLst>
          </p:cNvPr>
          <p:cNvSpPr/>
          <p:nvPr/>
        </p:nvSpPr>
        <p:spPr>
          <a:xfrm>
            <a:off x="73802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94A024E-B4DA-60E7-0274-201A05D73BA0}"/>
              </a:ext>
            </a:extLst>
          </p:cNvPr>
          <p:cNvSpPr/>
          <p:nvPr/>
        </p:nvSpPr>
        <p:spPr>
          <a:xfrm>
            <a:off x="102758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5D2C4B-37E7-8977-D5BC-251E1CB5B3B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9745713" y="2537878"/>
            <a:ext cx="918349" cy="85786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7D5AF60-E6B5-9B90-A311-E3A3BF300981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570529" y="4253607"/>
            <a:ext cx="975996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60A0C5E-B82C-FA40-28EB-867D0EE7D20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0349" y="4332297"/>
            <a:ext cx="511509" cy="8752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FC8002A-5393-1665-380F-5ED0BC3F6E8E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 flipH="1">
            <a:off x="9936444" y="4253607"/>
            <a:ext cx="505681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87E8142-C079-2436-FFA6-324AD578A447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1245133" y="4253607"/>
            <a:ext cx="593172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7B49837A-6F9A-3D47-A9EE-B5B9DD25379B}"/>
              </a:ext>
            </a:extLst>
          </p:cNvPr>
          <p:cNvSpPr/>
          <p:nvPr/>
        </p:nvSpPr>
        <p:spPr>
          <a:xfrm>
            <a:off x="5912909" y="5172284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0E9EBFF-4543-8F30-FD4C-DDF2071F0670}"/>
              </a:ext>
            </a:extLst>
          </p:cNvPr>
          <p:cNvSpPr/>
          <p:nvPr/>
        </p:nvSpPr>
        <p:spPr>
          <a:xfrm>
            <a:off x="8174045" y="520756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B785CBE-C291-9AAF-92D1-2F496E067090}"/>
              </a:ext>
            </a:extLst>
          </p:cNvPr>
          <p:cNvSpPr/>
          <p:nvPr/>
        </p:nvSpPr>
        <p:spPr>
          <a:xfrm>
            <a:off x="9368631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938B957-702F-B09B-C1B6-68095F570A97}"/>
              </a:ext>
            </a:extLst>
          </p:cNvPr>
          <p:cNvSpPr/>
          <p:nvPr/>
        </p:nvSpPr>
        <p:spPr>
          <a:xfrm>
            <a:off x="11378392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5C96BC-8809-7099-B959-8A56889F5E0A}"/>
              </a:ext>
            </a:extLst>
          </p:cNvPr>
          <p:cNvSpPr txBox="1"/>
          <p:nvPr/>
        </p:nvSpPr>
        <p:spPr>
          <a:xfrm>
            <a:off x="8240405" y="248991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7E1200-9445-84F4-AA01-4E2E6DB2D62A}"/>
              </a:ext>
            </a:extLst>
          </p:cNvPr>
          <p:cNvSpPr txBox="1"/>
          <p:nvPr/>
        </p:nvSpPr>
        <p:spPr>
          <a:xfrm>
            <a:off x="10275816" y="2548752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400142-26E7-E537-3F3A-7284E8E0CAB1}"/>
              </a:ext>
            </a:extLst>
          </p:cNvPr>
          <p:cNvSpPr txBox="1"/>
          <p:nvPr/>
        </p:nvSpPr>
        <p:spPr>
          <a:xfrm>
            <a:off x="6754496" y="4240579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90615A-9BD1-B437-7DE5-28D8169158AD}"/>
              </a:ext>
            </a:extLst>
          </p:cNvPr>
          <p:cNvSpPr txBox="1"/>
          <p:nvPr/>
        </p:nvSpPr>
        <p:spPr>
          <a:xfrm>
            <a:off x="8482453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BA081D-F14B-600C-437B-05AA12E7B362}"/>
              </a:ext>
            </a:extLst>
          </p:cNvPr>
          <p:cNvSpPr txBox="1"/>
          <p:nvPr/>
        </p:nvSpPr>
        <p:spPr>
          <a:xfrm>
            <a:off x="9767276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47EEC6-4E35-9022-516E-AD61DA606021}"/>
              </a:ext>
            </a:extLst>
          </p:cNvPr>
          <p:cNvSpPr txBox="1"/>
          <p:nvPr/>
        </p:nvSpPr>
        <p:spPr>
          <a:xfrm>
            <a:off x="11664162" y="4308267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BAA162-F42E-35AB-A72F-333C2B47C71C}"/>
              </a:ext>
            </a:extLst>
          </p:cNvPr>
          <p:cNvSpPr txBox="1"/>
          <p:nvPr/>
        </p:nvSpPr>
        <p:spPr>
          <a:xfrm>
            <a:off x="176225" y="7153073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복귀 하였다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 가져온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 자식 간선을 끊어서 나올 수 있는 값 중에 최소 값이다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하지만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가중치로 간선을 끊는 것 보다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가는 간선을 끊는 것이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더 최소 이므로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~ 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간선을 끊어준다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정점에서의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13" name="그림 1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ECABD7EC-F93C-835E-DF7F-EBF9E8F4A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858" y="830229"/>
            <a:ext cx="1143000" cy="1143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DB9F81-3DD0-160A-CE7C-820EC56AF809}"/>
              </a:ext>
            </a:extLst>
          </p:cNvPr>
          <p:cNvSpPr txBox="1"/>
          <p:nvPr/>
        </p:nvSpPr>
        <p:spPr>
          <a:xfrm>
            <a:off x="290525" y="6430382"/>
            <a:ext cx="808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current : 1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번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F6C4E-C5A8-7575-9D49-8A6C12842EE5}"/>
              </a:ext>
            </a:extLst>
          </p:cNvPr>
          <p:cNvSpPr txBox="1"/>
          <p:nvPr/>
        </p:nvSpPr>
        <p:spPr>
          <a:xfrm>
            <a:off x="7651223" y="1931330"/>
            <a:ext cx="1045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en-US" altLang="ko-KR" sz="2400" b="1" dirty="0">
                <a:solidFill>
                  <a:srgbClr val="0070C0"/>
                </a:solidFill>
              </a:rPr>
              <a:t> vs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A652A-4277-D640-3C6B-BDBF20244F7A}"/>
              </a:ext>
            </a:extLst>
          </p:cNvPr>
          <p:cNvSpPr txBox="1"/>
          <p:nvPr/>
        </p:nvSpPr>
        <p:spPr>
          <a:xfrm>
            <a:off x="9144000" y="49125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8E2DD0C7-BE89-33C6-5866-08CED5D42AC8}"/>
              </a:ext>
            </a:extLst>
          </p:cNvPr>
          <p:cNvSpPr/>
          <p:nvPr/>
        </p:nvSpPr>
        <p:spPr>
          <a:xfrm rot="16200000">
            <a:off x="8023940" y="626667"/>
            <a:ext cx="2093235" cy="2516831"/>
          </a:xfrm>
          <a:prstGeom prst="arc">
            <a:avLst>
              <a:gd name="adj1" fmla="val 16200000"/>
              <a:gd name="adj2" fmla="val 15337"/>
            </a:avLst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9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6CF86-CFA6-E119-8AAD-AEB9DDC8A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510E829-5586-D183-9AB5-464DFD259503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174045" y="2537878"/>
            <a:ext cx="768660" cy="840948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7EC4C68D-AF73-AF92-84FA-D16DD5D2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루트 기준 트리 </a:t>
            </a:r>
            <a:r>
              <a:rPr lang="en-US" altLang="ko-KR" b="1" dirty="0" err="1"/>
              <a:t>dp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661F98A-F184-B299-501E-400FF6B396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7786550-56F4-840C-CA83-4DF57FB5FBBE}"/>
              </a:ext>
            </a:extLst>
          </p:cNvPr>
          <p:cNvSpPr/>
          <p:nvPr/>
        </p:nvSpPr>
        <p:spPr>
          <a:xfrm>
            <a:off x="8776396" y="1617751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BFA2E7D-8D90-139A-9356-F93D9303D27E}"/>
              </a:ext>
            </a:extLst>
          </p:cNvPr>
          <p:cNvSpPr/>
          <p:nvPr/>
        </p:nvSpPr>
        <p:spPr>
          <a:xfrm>
            <a:off x="73802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687A7A-067E-9B1E-BAC1-F9BE9C410179}"/>
              </a:ext>
            </a:extLst>
          </p:cNvPr>
          <p:cNvSpPr/>
          <p:nvPr/>
        </p:nvSpPr>
        <p:spPr>
          <a:xfrm>
            <a:off x="102758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61C1F64-9378-F6ED-C516-C3EE8191CDDC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9745713" y="2537878"/>
            <a:ext cx="918349" cy="85786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B1C3FA0-5401-9197-B18E-6BF3A2B4E3F2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570529" y="4253607"/>
            <a:ext cx="975996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7DA5535-C698-00D8-151F-542817C16EC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0349" y="4332297"/>
            <a:ext cx="511509" cy="8752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FC485F6-558D-EBB8-7FC4-7D0D98A933DA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 flipH="1">
            <a:off x="9936444" y="4253607"/>
            <a:ext cx="505681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35E50A1-ED52-5BCE-4065-2269D59C2DA2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1245133" y="4253607"/>
            <a:ext cx="593172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CF3770C6-B64C-D801-D639-D0254D8EB368}"/>
              </a:ext>
            </a:extLst>
          </p:cNvPr>
          <p:cNvSpPr/>
          <p:nvPr/>
        </p:nvSpPr>
        <p:spPr>
          <a:xfrm>
            <a:off x="5912909" y="5172284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B42E559-80B5-E209-460A-2C1139BEAB48}"/>
              </a:ext>
            </a:extLst>
          </p:cNvPr>
          <p:cNvSpPr/>
          <p:nvPr/>
        </p:nvSpPr>
        <p:spPr>
          <a:xfrm>
            <a:off x="8174045" y="520756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EAD2829-4856-FBE0-9462-3506F75A70F5}"/>
              </a:ext>
            </a:extLst>
          </p:cNvPr>
          <p:cNvSpPr/>
          <p:nvPr/>
        </p:nvSpPr>
        <p:spPr>
          <a:xfrm>
            <a:off x="9368631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6945DB4-36DD-B78A-8C97-86D8C6E56C68}"/>
              </a:ext>
            </a:extLst>
          </p:cNvPr>
          <p:cNvSpPr/>
          <p:nvPr/>
        </p:nvSpPr>
        <p:spPr>
          <a:xfrm>
            <a:off x="11378392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2BAAE3-EC7F-CC01-C468-FD4BCF3989D3}"/>
              </a:ext>
            </a:extLst>
          </p:cNvPr>
          <p:cNvSpPr txBox="1"/>
          <p:nvPr/>
        </p:nvSpPr>
        <p:spPr>
          <a:xfrm>
            <a:off x="8240405" y="248991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31F09A-CF9C-01C7-6C0F-A13CA2B4B9D7}"/>
              </a:ext>
            </a:extLst>
          </p:cNvPr>
          <p:cNvSpPr txBox="1"/>
          <p:nvPr/>
        </p:nvSpPr>
        <p:spPr>
          <a:xfrm>
            <a:off x="10275816" y="2548752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13500B-2AD3-D1D3-159D-A40D55F1A046}"/>
              </a:ext>
            </a:extLst>
          </p:cNvPr>
          <p:cNvSpPr txBox="1"/>
          <p:nvPr/>
        </p:nvSpPr>
        <p:spPr>
          <a:xfrm>
            <a:off x="6754496" y="4240579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FB1E59-56C7-BA3A-82EE-D4B226114B37}"/>
              </a:ext>
            </a:extLst>
          </p:cNvPr>
          <p:cNvSpPr txBox="1"/>
          <p:nvPr/>
        </p:nvSpPr>
        <p:spPr>
          <a:xfrm>
            <a:off x="8482453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184808-E05C-DDBD-84C0-CB28E410F4A5}"/>
              </a:ext>
            </a:extLst>
          </p:cNvPr>
          <p:cNvSpPr txBox="1"/>
          <p:nvPr/>
        </p:nvSpPr>
        <p:spPr>
          <a:xfrm>
            <a:off x="9767276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DF6F46-0F78-E4F0-73FF-1775896DB45E}"/>
              </a:ext>
            </a:extLst>
          </p:cNvPr>
          <p:cNvSpPr txBox="1"/>
          <p:nvPr/>
        </p:nvSpPr>
        <p:spPr>
          <a:xfrm>
            <a:off x="11664162" y="4308267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BA9086-B1B6-37A9-ACE4-01F40DCF9530}"/>
              </a:ext>
            </a:extLst>
          </p:cNvPr>
          <p:cNvSpPr txBox="1"/>
          <p:nvPr/>
        </p:nvSpPr>
        <p:spPr>
          <a:xfrm>
            <a:off x="176225" y="7153073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아직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 갈 수 있는 정점이 남아있다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값을 변수에 보관한다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깊이 우선 탐색을 실시한다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13" name="그림 1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685D4AB-6033-57D8-2EB6-80C5800B7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858" y="830229"/>
            <a:ext cx="1143000" cy="1143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0DAFFC-E86D-D53E-437E-8CCE68279EE8}"/>
              </a:ext>
            </a:extLst>
          </p:cNvPr>
          <p:cNvSpPr txBox="1"/>
          <p:nvPr/>
        </p:nvSpPr>
        <p:spPr>
          <a:xfrm>
            <a:off x="290525" y="6430382"/>
            <a:ext cx="808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current : 1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번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54BA3-7EB2-E2C2-CFBE-E5DD27D8D035}"/>
              </a:ext>
            </a:extLst>
          </p:cNvPr>
          <p:cNvSpPr txBox="1"/>
          <p:nvPr/>
        </p:nvSpPr>
        <p:spPr>
          <a:xfrm>
            <a:off x="7651223" y="1931330"/>
            <a:ext cx="1045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en-US" altLang="ko-KR" sz="2400" b="1" dirty="0">
                <a:solidFill>
                  <a:srgbClr val="0070C0"/>
                </a:solidFill>
              </a:rPr>
              <a:t> vs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FC5B1-4746-7436-E56B-533E8EDE4EE7}"/>
              </a:ext>
            </a:extLst>
          </p:cNvPr>
          <p:cNvSpPr txBox="1"/>
          <p:nvPr/>
        </p:nvSpPr>
        <p:spPr>
          <a:xfrm>
            <a:off x="9144000" y="49125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658A6DCA-6B77-6B12-4099-9884AF0FDEAC}"/>
              </a:ext>
            </a:extLst>
          </p:cNvPr>
          <p:cNvSpPr/>
          <p:nvPr/>
        </p:nvSpPr>
        <p:spPr>
          <a:xfrm>
            <a:off x="9087111" y="1868583"/>
            <a:ext cx="2076202" cy="2478880"/>
          </a:xfrm>
          <a:prstGeom prst="arc">
            <a:avLst>
              <a:gd name="adj1" fmla="val 16200000"/>
              <a:gd name="adj2" fmla="val 169787"/>
            </a:avLst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00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00378-9392-8C7A-47FF-B9A9CDA54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F24F8E-CDCF-2733-3D17-341ECC819FE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174045" y="2537878"/>
            <a:ext cx="768660" cy="840948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22FFD2DB-C8F6-C757-5107-808FE44D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루트 기준 트리 </a:t>
            </a:r>
            <a:r>
              <a:rPr lang="en-US" altLang="ko-KR" b="1" dirty="0" err="1"/>
              <a:t>dp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B3EBBF0-63E3-0F0D-CBA4-7AE2644021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C64149E-AA0B-7CDC-2155-FCEBC47842D5}"/>
              </a:ext>
            </a:extLst>
          </p:cNvPr>
          <p:cNvSpPr/>
          <p:nvPr/>
        </p:nvSpPr>
        <p:spPr>
          <a:xfrm>
            <a:off x="8776396" y="1617751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175EB96-3952-26C3-0F83-D52430F2FA12}"/>
              </a:ext>
            </a:extLst>
          </p:cNvPr>
          <p:cNvSpPr/>
          <p:nvPr/>
        </p:nvSpPr>
        <p:spPr>
          <a:xfrm>
            <a:off x="73802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640F58-BD47-04E2-EB83-1365819DC3D1}"/>
              </a:ext>
            </a:extLst>
          </p:cNvPr>
          <p:cNvSpPr/>
          <p:nvPr/>
        </p:nvSpPr>
        <p:spPr>
          <a:xfrm>
            <a:off x="102758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50A06E-3D65-ECD7-1D00-61F0C4E5679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9745713" y="2537878"/>
            <a:ext cx="918349" cy="85786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1DD76D1-A83E-CCE7-6C45-D78EACD771A1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570529" y="4253607"/>
            <a:ext cx="975996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4F2AFD3-0C96-1907-7E31-82AD70559A2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0349" y="4332297"/>
            <a:ext cx="511509" cy="8752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C7132E0-71FE-4437-EEE6-4BF3106EE9FE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 flipH="1">
            <a:off x="9936444" y="4253607"/>
            <a:ext cx="505681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4C89052-0CE5-4CC3-2091-DE2D22FEA239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1245133" y="4253607"/>
            <a:ext cx="593172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1F841256-1729-2DA6-DB13-2CA58B675DD1}"/>
              </a:ext>
            </a:extLst>
          </p:cNvPr>
          <p:cNvSpPr/>
          <p:nvPr/>
        </p:nvSpPr>
        <p:spPr>
          <a:xfrm>
            <a:off x="5912909" y="5172284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ECF4F24-1D53-091D-1F62-2EAE1196C12B}"/>
              </a:ext>
            </a:extLst>
          </p:cNvPr>
          <p:cNvSpPr/>
          <p:nvPr/>
        </p:nvSpPr>
        <p:spPr>
          <a:xfrm>
            <a:off x="8174045" y="520756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5095FFF-42F1-D84C-B733-04A0CB7300D3}"/>
              </a:ext>
            </a:extLst>
          </p:cNvPr>
          <p:cNvSpPr/>
          <p:nvPr/>
        </p:nvSpPr>
        <p:spPr>
          <a:xfrm>
            <a:off x="9368631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2A754F6-2E7F-8B36-65BD-C2AD3D126E80}"/>
              </a:ext>
            </a:extLst>
          </p:cNvPr>
          <p:cNvSpPr/>
          <p:nvPr/>
        </p:nvSpPr>
        <p:spPr>
          <a:xfrm>
            <a:off x="11378392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A0F25D-9E3A-EDAC-0B53-2C576BE61B19}"/>
              </a:ext>
            </a:extLst>
          </p:cNvPr>
          <p:cNvSpPr txBox="1"/>
          <p:nvPr/>
        </p:nvSpPr>
        <p:spPr>
          <a:xfrm>
            <a:off x="8240405" y="248991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720C6D-2123-4696-A1EA-5CE46E10D591}"/>
              </a:ext>
            </a:extLst>
          </p:cNvPr>
          <p:cNvSpPr txBox="1"/>
          <p:nvPr/>
        </p:nvSpPr>
        <p:spPr>
          <a:xfrm>
            <a:off x="10275816" y="2548752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7A9981-070A-DCD3-F664-6582B16DEC79}"/>
              </a:ext>
            </a:extLst>
          </p:cNvPr>
          <p:cNvSpPr txBox="1"/>
          <p:nvPr/>
        </p:nvSpPr>
        <p:spPr>
          <a:xfrm>
            <a:off x="6754496" y="4240579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6639FA-58C2-D5E1-9CA5-E182529FD858}"/>
              </a:ext>
            </a:extLst>
          </p:cNvPr>
          <p:cNvSpPr txBox="1"/>
          <p:nvPr/>
        </p:nvSpPr>
        <p:spPr>
          <a:xfrm>
            <a:off x="8482453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0219C3-950A-EBB7-1CDC-26BF759BC407}"/>
              </a:ext>
            </a:extLst>
          </p:cNvPr>
          <p:cNvSpPr txBox="1"/>
          <p:nvPr/>
        </p:nvSpPr>
        <p:spPr>
          <a:xfrm>
            <a:off x="9767276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3211DD-1059-818E-8F78-269CAB740AE2}"/>
              </a:ext>
            </a:extLst>
          </p:cNvPr>
          <p:cNvSpPr txBox="1"/>
          <p:nvPr/>
        </p:nvSpPr>
        <p:spPr>
          <a:xfrm>
            <a:off x="11664162" y="4308267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6BFE35-88DE-7929-524B-F93668509149}"/>
              </a:ext>
            </a:extLst>
          </p:cNvPr>
          <p:cNvSpPr txBox="1"/>
          <p:nvPr/>
        </p:nvSpPr>
        <p:spPr>
          <a:xfrm>
            <a:off x="176225" y="7153073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 어느 정점을 지울지 선택 해야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자식으로 가진다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정점은 모두 리프 노드이다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13" name="그림 1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47D9B6E6-91A9-F926-DBCA-57355EFC6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257" y="2587375"/>
            <a:ext cx="1143000" cy="1143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550A29-9B6F-6F35-89B6-189028D3DB60}"/>
              </a:ext>
            </a:extLst>
          </p:cNvPr>
          <p:cNvSpPr txBox="1"/>
          <p:nvPr/>
        </p:nvSpPr>
        <p:spPr>
          <a:xfrm>
            <a:off x="290525" y="6430382"/>
            <a:ext cx="808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current : 5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번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443DD6-EE32-F021-1230-072C297E07E9}"/>
              </a:ext>
            </a:extLst>
          </p:cNvPr>
          <p:cNvSpPr txBox="1"/>
          <p:nvPr/>
        </p:nvSpPr>
        <p:spPr>
          <a:xfrm>
            <a:off x="7651223" y="1931330"/>
            <a:ext cx="1045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en-US" altLang="ko-KR" sz="2400" b="1" dirty="0">
                <a:solidFill>
                  <a:srgbClr val="0070C0"/>
                </a:solidFill>
              </a:rPr>
              <a:t> vs 5</a:t>
            </a:r>
          </a:p>
        </p:txBody>
      </p:sp>
    </p:spTree>
    <p:extLst>
      <p:ext uri="{BB962C8B-B14F-4D97-AF65-F5344CB8AC3E}">
        <p14:creationId xmlns:p14="http://schemas.microsoft.com/office/powerpoint/2010/main" val="71839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98E1B-0D7F-8B04-CA37-E70D2997B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E77148D-E387-AC75-02AD-048A9A571833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174045" y="2537878"/>
            <a:ext cx="768660" cy="840948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7311DCC6-66F3-BE62-7480-0E3CFC92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루트 기준 트리 </a:t>
            </a:r>
            <a:r>
              <a:rPr lang="en-US" altLang="ko-KR" b="1" dirty="0" err="1"/>
              <a:t>dp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EBC7EE7-4892-7BCB-FA1F-456422752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62A9AD6-FD88-96C3-8EBF-DB4A56F80504}"/>
              </a:ext>
            </a:extLst>
          </p:cNvPr>
          <p:cNvSpPr/>
          <p:nvPr/>
        </p:nvSpPr>
        <p:spPr>
          <a:xfrm>
            <a:off x="8776396" y="1617751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E651840-466D-9E36-6941-F9B94D638288}"/>
              </a:ext>
            </a:extLst>
          </p:cNvPr>
          <p:cNvSpPr/>
          <p:nvPr/>
        </p:nvSpPr>
        <p:spPr>
          <a:xfrm>
            <a:off x="73802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567ED0F-1B4E-F994-038F-B2DB8AE9FD97}"/>
              </a:ext>
            </a:extLst>
          </p:cNvPr>
          <p:cNvSpPr/>
          <p:nvPr/>
        </p:nvSpPr>
        <p:spPr>
          <a:xfrm>
            <a:off x="102758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B560C8-8AAB-F5C9-D8ED-809652D4E7EC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9745713" y="2537878"/>
            <a:ext cx="918349" cy="85786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DC1766B-6823-11FE-FAB9-B6DA266A7D31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570529" y="4253607"/>
            <a:ext cx="975996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7D4D6A-142A-5DA3-94E4-CFF007E02A7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0349" y="4332297"/>
            <a:ext cx="511509" cy="8752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796CED9-00F3-DAB5-8E3D-CAA2D331D4F1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 flipH="1">
            <a:off x="9936444" y="4253607"/>
            <a:ext cx="505681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49F7289-74A5-8E77-B1A5-8CBC728CA759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1245133" y="4253607"/>
            <a:ext cx="593172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722A709-3B8E-5444-9FAE-ECA4F5AAB075}"/>
              </a:ext>
            </a:extLst>
          </p:cNvPr>
          <p:cNvSpPr/>
          <p:nvPr/>
        </p:nvSpPr>
        <p:spPr>
          <a:xfrm>
            <a:off x="5912909" y="5172284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2509063-8A9E-52D0-DB96-02A757E7B510}"/>
              </a:ext>
            </a:extLst>
          </p:cNvPr>
          <p:cNvSpPr/>
          <p:nvPr/>
        </p:nvSpPr>
        <p:spPr>
          <a:xfrm>
            <a:off x="8174045" y="520756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9620E74-AD48-EAEF-4896-E80AF2122653}"/>
              </a:ext>
            </a:extLst>
          </p:cNvPr>
          <p:cNvSpPr/>
          <p:nvPr/>
        </p:nvSpPr>
        <p:spPr>
          <a:xfrm>
            <a:off x="9368631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771D2A8-08F5-289C-3171-156F5C71BE84}"/>
              </a:ext>
            </a:extLst>
          </p:cNvPr>
          <p:cNvSpPr/>
          <p:nvPr/>
        </p:nvSpPr>
        <p:spPr>
          <a:xfrm>
            <a:off x="11378392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BEE1CC-1DA1-CDF5-D28F-E6DEDE4F463E}"/>
              </a:ext>
            </a:extLst>
          </p:cNvPr>
          <p:cNvSpPr txBox="1"/>
          <p:nvPr/>
        </p:nvSpPr>
        <p:spPr>
          <a:xfrm>
            <a:off x="8240405" y="248991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7D4CD9-F3E8-0BBF-1A41-094BF003B62B}"/>
              </a:ext>
            </a:extLst>
          </p:cNvPr>
          <p:cNvSpPr txBox="1"/>
          <p:nvPr/>
        </p:nvSpPr>
        <p:spPr>
          <a:xfrm>
            <a:off x="10275816" y="2548752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F73458-8DB6-4934-9C96-8402D6759EAE}"/>
              </a:ext>
            </a:extLst>
          </p:cNvPr>
          <p:cNvSpPr txBox="1"/>
          <p:nvPr/>
        </p:nvSpPr>
        <p:spPr>
          <a:xfrm>
            <a:off x="6754496" y="4240579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F97B58-5914-32E2-D5F1-99F65A4B632F}"/>
              </a:ext>
            </a:extLst>
          </p:cNvPr>
          <p:cNvSpPr txBox="1"/>
          <p:nvPr/>
        </p:nvSpPr>
        <p:spPr>
          <a:xfrm>
            <a:off x="8482453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CC152E-3D2F-3D26-D556-8CADFDB130CB}"/>
              </a:ext>
            </a:extLst>
          </p:cNvPr>
          <p:cNvSpPr txBox="1"/>
          <p:nvPr/>
        </p:nvSpPr>
        <p:spPr>
          <a:xfrm>
            <a:off x="9767276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1A2AA3-520B-A161-D96B-7AAB7F84EBEE}"/>
              </a:ext>
            </a:extLst>
          </p:cNvPr>
          <p:cNvSpPr txBox="1"/>
          <p:nvPr/>
        </p:nvSpPr>
        <p:spPr>
          <a:xfrm>
            <a:off x="11664162" y="4308267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3C5493-FBF0-50E0-11DA-0341052171A3}"/>
              </a:ext>
            </a:extLst>
          </p:cNvPr>
          <p:cNvSpPr txBox="1"/>
          <p:nvPr/>
        </p:nvSpPr>
        <p:spPr>
          <a:xfrm>
            <a:off x="176225" y="7153073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우리의 목적은 리프 노드가 루트로 연결되지 않게 간선을 끊어 주는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리프 노드에서는 더 이상 자식이 없기 때문에 탐색을 할 필요가 없다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현재 정점에서는 현재 자식들에 대한 간선을 전부 끊어 주는 것이 이득이다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이러면 현재 정점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상태 공간에서의 값이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3(1+2)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갱신된다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3" name="그림 1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7280540-E78D-B1D0-6923-AB717303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257" y="2587375"/>
            <a:ext cx="1143000" cy="1143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CE9399-CCDC-0E51-D701-C6D226551395}"/>
              </a:ext>
            </a:extLst>
          </p:cNvPr>
          <p:cNvSpPr txBox="1"/>
          <p:nvPr/>
        </p:nvSpPr>
        <p:spPr>
          <a:xfrm>
            <a:off x="290525" y="6430382"/>
            <a:ext cx="808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current : 5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번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BBEB8A-96A0-0ABF-3FD4-08405A0518FE}"/>
              </a:ext>
            </a:extLst>
          </p:cNvPr>
          <p:cNvSpPr txBox="1"/>
          <p:nvPr/>
        </p:nvSpPr>
        <p:spPr>
          <a:xfrm>
            <a:off x="7651223" y="1931330"/>
            <a:ext cx="1045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en-US" altLang="ko-KR" sz="2400" b="1" dirty="0">
                <a:solidFill>
                  <a:srgbClr val="0070C0"/>
                </a:solidFill>
              </a:rPr>
              <a:t> vs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CF861-923C-C6D5-C61B-591603C61DB5}"/>
              </a:ext>
            </a:extLst>
          </p:cNvPr>
          <p:cNvSpPr txBox="1"/>
          <p:nvPr/>
        </p:nvSpPr>
        <p:spPr>
          <a:xfrm>
            <a:off x="10956851" y="2196080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3BE2C3F0-F637-7EB2-315D-97511C2D4CE5}"/>
              </a:ext>
            </a:extLst>
          </p:cNvPr>
          <p:cNvSpPr/>
          <p:nvPr/>
        </p:nvSpPr>
        <p:spPr>
          <a:xfrm>
            <a:off x="9571055" y="1591987"/>
            <a:ext cx="2076202" cy="2478880"/>
          </a:xfrm>
          <a:prstGeom prst="arc">
            <a:avLst>
              <a:gd name="adj1" fmla="val 14809375"/>
              <a:gd name="adj2" fmla="val 169787"/>
            </a:avLst>
          </a:prstGeom>
          <a:ln w="25400">
            <a:solidFill>
              <a:schemeClr val="accent3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6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50C12-D689-1AB9-0E37-A71B90548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B8BA129-58F3-894B-100E-24C38176B770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174045" y="2537878"/>
            <a:ext cx="768660" cy="840948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65C0017C-8F39-0726-70D2-9F0DCCED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루트 기준 트리 </a:t>
            </a:r>
            <a:r>
              <a:rPr lang="en-US" altLang="ko-KR" b="1" dirty="0" err="1"/>
              <a:t>dp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D654B57-271E-3BEA-93CB-E6F37B1084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AC60693-BD9C-B669-E5DD-EA25C186EA75}"/>
              </a:ext>
            </a:extLst>
          </p:cNvPr>
          <p:cNvSpPr/>
          <p:nvPr/>
        </p:nvSpPr>
        <p:spPr>
          <a:xfrm>
            <a:off x="8776396" y="1617751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0966EF7-4011-3ECC-69F9-8D28FD4D1F39}"/>
              </a:ext>
            </a:extLst>
          </p:cNvPr>
          <p:cNvSpPr/>
          <p:nvPr/>
        </p:nvSpPr>
        <p:spPr>
          <a:xfrm>
            <a:off x="73802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61F9A89-3E91-11DB-DA15-BBFE5EBF6117}"/>
              </a:ext>
            </a:extLst>
          </p:cNvPr>
          <p:cNvSpPr/>
          <p:nvPr/>
        </p:nvSpPr>
        <p:spPr>
          <a:xfrm>
            <a:off x="102758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D8D9CA-401D-3FC8-9E20-74D1F9E8D551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9745713" y="2537878"/>
            <a:ext cx="918349" cy="85786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162419E-BD03-03FD-797A-30EB0BEF57E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570529" y="4253607"/>
            <a:ext cx="975996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91091E-1053-B899-B615-A337DB3EF67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0349" y="4332297"/>
            <a:ext cx="511509" cy="8752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1B77114-480E-BDB1-38B4-6DC14DB7EF65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 flipH="1">
            <a:off x="9936444" y="4253607"/>
            <a:ext cx="505681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C4594D-2A1D-19E4-2AEE-871087414337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1245133" y="4253607"/>
            <a:ext cx="593172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76A41D59-D638-6EF2-657F-833FB80DAE90}"/>
              </a:ext>
            </a:extLst>
          </p:cNvPr>
          <p:cNvSpPr/>
          <p:nvPr/>
        </p:nvSpPr>
        <p:spPr>
          <a:xfrm>
            <a:off x="5912909" y="5172284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ABF276E-B5D3-CA00-3DA9-0BFEB588115C}"/>
              </a:ext>
            </a:extLst>
          </p:cNvPr>
          <p:cNvSpPr/>
          <p:nvPr/>
        </p:nvSpPr>
        <p:spPr>
          <a:xfrm>
            <a:off x="8174045" y="520756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2C7504F-F439-2F25-A7E7-EBB84D802716}"/>
              </a:ext>
            </a:extLst>
          </p:cNvPr>
          <p:cNvSpPr/>
          <p:nvPr/>
        </p:nvSpPr>
        <p:spPr>
          <a:xfrm>
            <a:off x="9368631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C998FFD-0CBB-ED2E-1F16-76C91F2880EC}"/>
              </a:ext>
            </a:extLst>
          </p:cNvPr>
          <p:cNvSpPr/>
          <p:nvPr/>
        </p:nvSpPr>
        <p:spPr>
          <a:xfrm>
            <a:off x="11378392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4E64FD-A415-7BB6-50FF-16216E13E0E4}"/>
              </a:ext>
            </a:extLst>
          </p:cNvPr>
          <p:cNvSpPr txBox="1"/>
          <p:nvPr/>
        </p:nvSpPr>
        <p:spPr>
          <a:xfrm>
            <a:off x="8240405" y="248991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0B79FA-5FD6-A526-2D3D-D5DE8171601E}"/>
              </a:ext>
            </a:extLst>
          </p:cNvPr>
          <p:cNvSpPr txBox="1"/>
          <p:nvPr/>
        </p:nvSpPr>
        <p:spPr>
          <a:xfrm>
            <a:off x="10275816" y="2548752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633F82-5D62-5052-6CB4-FB87D342A37B}"/>
              </a:ext>
            </a:extLst>
          </p:cNvPr>
          <p:cNvSpPr txBox="1"/>
          <p:nvPr/>
        </p:nvSpPr>
        <p:spPr>
          <a:xfrm>
            <a:off x="6754496" y="4240579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82766D-5FCA-81A6-452B-4416049ECAD4}"/>
              </a:ext>
            </a:extLst>
          </p:cNvPr>
          <p:cNvSpPr txBox="1"/>
          <p:nvPr/>
        </p:nvSpPr>
        <p:spPr>
          <a:xfrm>
            <a:off x="8482453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E082E5-5AE6-8474-60D7-DF7D07B8EE4A}"/>
              </a:ext>
            </a:extLst>
          </p:cNvPr>
          <p:cNvSpPr txBox="1"/>
          <p:nvPr/>
        </p:nvSpPr>
        <p:spPr>
          <a:xfrm>
            <a:off x="9767276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36935E-F144-D7CE-96EF-AC012B91DF10}"/>
              </a:ext>
            </a:extLst>
          </p:cNvPr>
          <p:cNvSpPr txBox="1"/>
          <p:nvPr/>
        </p:nvSpPr>
        <p:spPr>
          <a:xfrm>
            <a:off x="11664162" y="4308267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C51DFE-52DD-1127-B3BE-26F63EB8AD80}"/>
              </a:ext>
            </a:extLst>
          </p:cNvPr>
          <p:cNvSpPr txBox="1"/>
          <p:nvPr/>
        </p:nvSpPr>
        <p:spPr>
          <a:xfrm>
            <a:off x="176225" y="7153073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복귀 하였다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 가져온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 자식 간선을 끊어서 나올 수 있는 값 중에 최소 값이다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아까와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다르게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가중치로 간선을 끊는 것이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가는 간선을 끊는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것 보다 더 최소이다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반환값을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그대로 더해준다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정점에서의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13" name="그림 1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E621521D-F052-84D5-286C-07B27808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022" y="885764"/>
            <a:ext cx="1143000" cy="1143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480C86-5401-4BE6-F3CE-554E4AF13C0A}"/>
              </a:ext>
            </a:extLst>
          </p:cNvPr>
          <p:cNvSpPr txBox="1"/>
          <p:nvPr/>
        </p:nvSpPr>
        <p:spPr>
          <a:xfrm>
            <a:off x="290525" y="6430382"/>
            <a:ext cx="808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current : 1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번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222A8-7E46-E115-E883-AC9D9113CF85}"/>
              </a:ext>
            </a:extLst>
          </p:cNvPr>
          <p:cNvSpPr txBox="1"/>
          <p:nvPr/>
        </p:nvSpPr>
        <p:spPr>
          <a:xfrm>
            <a:off x="7651223" y="1931330"/>
            <a:ext cx="1045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en-US" altLang="ko-KR" sz="2400" b="1" dirty="0">
                <a:solidFill>
                  <a:srgbClr val="0070C0"/>
                </a:solidFill>
              </a:rPr>
              <a:t> vs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FA39B-EA96-478F-4056-B35C5F26D82A}"/>
              </a:ext>
            </a:extLst>
          </p:cNvPr>
          <p:cNvSpPr txBox="1"/>
          <p:nvPr/>
        </p:nvSpPr>
        <p:spPr>
          <a:xfrm>
            <a:off x="10141240" y="1877312"/>
            <a:ext cx="1045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4 vs</a:t>
            </a:r>
            <a:r>
              <a:rPr lang="en-US" altLang="ko-KR" sz="2400" b="1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86BC8-20C8-FCF7-3467-297B809AB8BA}"/>
              </a:ext>
            </a:extLst>
          </p:cNvPr>
          <p:cNvSpPr txBox="1"/>
          <p:nvPr/>
        </p:nvSpPr>
        <p:spPr>
          <a:xfrm>
            <a:off x="9144000" y="49125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8AA32CBF-D658-36DA-7B41-9D490857FFE7}"/>
              </a:ext>
            </a:extLst>
          </p:cNvPr>
          <p:cNvSpPr/>
          <p:nvPr/>
        </p:nvSpPr>
        <p:spPr>
          <a:xfrm rot="20706130">
            <a:off x="8766213" y="832096"/>
            <a:ext cx="2076202" cy="2478880"/>
          </a:xfrm>
          <a:prstGeom prst="arc">
            <a:avLst>
              <a:gd name="adj1" fmla="val 16735097"/>
              <a:gd name="adj2" fmla="val 169787"/>
            </a:avLst>
          </a:prstGeom>
          <a:ln w="25400">
            <a:solidFill>
              <a:schemeClr val="accent3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0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트리 </a:t>
            </a:r>
            <a:r>
              <a:rPr lang="en-US" altLang="ko-KR" b="1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란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자주 나오는 유형 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루트 기준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트리 </a:t>
            </a:r>
            <a:r>
              <a:rPr lang="en-US" altLang="ko-KR" b="1" dirty="0" err="1">
                <a:solidFill>
                  <a:schemeClr val="tx1">
                    <a:lumMod val="50000"/>
                  </a:schemeClr>
                </a:solidFill>
              </a:rPr>
              <a:t>dp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68F7C-8344-3DAC-D750-A369C7F63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8BA4847-F976-BBF8-E766-B3CADC6F28A7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174045" y="2537878"/>
            <a:ext cx="768660" cy="840948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FD264E4D-BE94-100B-50B6-CE6D1440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루트 기준 트리 </a:t>
            </a:r>
            <a:r>
              <a:rPr lang="en-US" altLang="ko-KR" b="1" dirty="0" err="1"/>
              <a:t>dp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E694CD7-FB84-44F4-0603-8095585635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34C93E1-D74B-7BDB-4E41-3117F67F69BA}"/>
              </a:ext>
            </a:extLst>
          </p:cNvPr>
          <p:cNvSpPr/>
          <p:nvPr/>
        </p:nvSpPr>
        <p:spPr>
          <a:xfrm>
            <a:off x="8776396" y="1617751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C430C49-C2E7-4E29-583C-4B9DA04F8AF3}"/>
              </a:ext>
            </a:extLst>
          </p:cNvPr>
          <p:cNvSpPr/>
          <p:nvPr/>
        </p:nvSpPr>
        <p:spPr>
          <a:xfrm>
            <a:off x="73802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10CDB5C-567F-80FB-AEF0-FE9AE13E4555}"/>
              </a:ext>
            </a:extLst>
          </p:cNvPr>
          <p:cNvSpPr/>
          <p:nvPr/>
        </p:nvSpPr>
        <p:spPr>
          <a:xfrm>
            <a:off x="102758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B95A60E-FB79-E4F1-5CD0-B6690D4EE4F0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9745713" y="2537878"/>
            <a:ext cx="918349" cy="85786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DF411A1-74E1-1037-86A0-A0E183D5E8BC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570529" y="4253607"/>
            <a:ext cx="975996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E951FA-B993-7604-E17D-9EE77C72809E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0349" y="4332297"/>
            <a:ext cx="511509" cy="8752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FDA630-CF9D-B0FD-E98D-5E54A59B6690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 flipH="1">
            <a:off x="9936444" y="4253607"/>
            <a:ext cx="505681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6D69227-6F4D-4C8D-1B62-116DB5B31432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1245133" y="4253607"/>
            <a:ext cx="593172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1A2056CB-7CFB-80FB-1710-227401A061DC}"/>
              </a:ext>
            </a:extLst>
          </p:cNvPr>
          <p:cNvSpPr/>
          <p:nvPr/>
        </p:nvSpPr>
        <p:spPr>
          <a:xfrm>
            <a:off x="5912909" y="5172284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8EBA3B1-79BB-155B-93E5-6F28A28A8513}"/>
              </a:ext>
            </a:extLst>
          </p:cNvPr>
          <p:cNvSpPr/>
          <p:nvPr/>
        </p:nvSpPr>
        <p:spPr>
          <a:xfrm>
            <a:off x="8174045" y="520756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1988CDA-F704-1ABD-40D6-98040384D0CB}"/>
              </a:ext>
            </a:extLst>
          </p:cNvPr>
          <p:cNvSpPr/>
          <p:nvPr/>
        </p:nvSpPr>
        <p:spPr>
          <a:xfrm>
            <a:off x="9368631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5FC9E68-7C18-C366-AF29-7CE8F745EB57}"/>
              </a:ext>
            </a:extLst>
          </p:cNvPr>
          <p:cNvSpPr/>
          <p:nvPr/>
        </p:nvSpPr>
        <p:spPr>
          <a:xfrm>
            <a:off x="11378392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D4A142-1B5B-BFF5-46B8-1BFCAF9DC7EF}"/>
              </a:ext>
            </a:extLst>
          </p:cNvPr>
          <p:cNvSpPr txBox="1"/>
          <p:nvPr/>
        </p:nvSpPr>
        <p:spPr>
          <a:xfrm>
            <a:off x="8240405" y="248991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3AD5A6-5792-6FC1-7755-829FC49BE740}"/>
              </a:ext>
            </a:extLst>
          </p:cNvPr>
          <p:cNvSpPr txBox="1"/>
          <p:nvPr/>
        </p:nvSpPr>
        <p:spPr>
          <a:xfrm>
            <a:off x="10275816" y="2548752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C8A801-58C8-75A9-2529-4C81DB026C65}"/>
              </a:ext>
            </a:extLst>
          </p:cNvPr>
          <p:cNvSpPr txBox="1"/>
          <p:nvPr/>
        </p:nvSpPr>
        <p:spPr>
          <a:xfrm>
            <a:off x="6754496" y="4240579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CE4B04-FD80-A328-672C-3A43ABB1F5AF}"/>
              </a:ext>
            </a:extLst>
          </p:cNvPr>
          <p:cNvSpPr txBox="1"/>
          <p:nvPr/>
        </p:nvSpPr>
        <p:spPr>
          <a:xfrm>
            <a:off x="8482453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C28BDB-257A-646E-B97A-586DCC4187A8}"/>
              </a:ext>
            </a:extLst>
          </p:cNvPr>
          <p:cNvSpPr txBox="1"/>
          <p:nvPr/>
        </p:nvSpPr>
        <p:spPr>
          <a:xfrm>
            <a:off x="9767276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F85DD9-BDF7-76CA-CB85-8688D3057309}"/>
              </a:ext>
            </a:extLst>
          </p:cNvPr>
          <p:cNvSpPr txBox="1"/>
          <p:nvPr/>
        </p:nvSpPr>
        <p:spPr>
          <a:xfrm>
            <a:off x="11664162" y="4308267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DB8FB9-0050-AC18-EE85-FF9040A7A840}"/>
              </a:ext>
            </a:extLst>
          </p:cNvPr>
          <p:cNvSpPr txBox="1"/>
          <p:nvPr/>
        </p:nvSpPr>
        <p:spPr>
          <a:xfrm>
            <a:off x="176225" y="7153073"/>
            <a:ext cx="17517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깊이 우선 탐색이 모두 끝났다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리프 노드와의 연결된 경로가 없게 하기 위해 지울 수 있는 간선 가중치 최소의 합은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</p:txBody>
      </p:sp>
      <p:pic>
        <p:nvPicPr>
          <p:cNvPr id="13" name="그림 1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8800FB34-C8C7-CDCE-AE78-ABB660130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022" y="885764"/>
            <a:ext cx="1143000" cy="1143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A4304A-52E6-6FF2-1C82-312F1639BB48}"/>
              </a:ext>
            </a:extLst>
          </p:cNvPr>
          <p:cNvSpPr txBox="1"/>
          <p:nvPr/>
        </p:nvSpPr>
        <p:spPr>
          <a:xfrm>
            <a:off x="290525" y="6430382"/>
            <a:ext cx="808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current : 1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번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0F782-CA04-E65C-E36A-62B91FD6DA0E}"/>
              </a:ext>
            </a:extLst>
          </p:cNvPr>
          <p:cNvSpPr txBox="1"/>
          <p:nvPr/>
        </p:nvSpPr>
        <p:spPr>
          <a:xfrm>
            <a:off x="7651223" y="1931330"/>
            <a:ext cx="1045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en-US" altLang="ko-KR" sz="2400" b="1" dirty="0">
                <a:solidFill>
                  <a:srgbClr val="0070C0"/>
                </a:solidFill>
              </a:rPr>
              <a:t> vs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FF919-13E6-C2DA-2B4D-EEE4DBCE4295}"/>
              </a:ext>
            </a:extLst>
          </p:cNvPr>
          <p:cNvSpPr txBox="1"/>
          <p:nvPr/>
        </p:nvSpPr>
        <p:spPr>
          <a:xfrm>
            <a:off x="10141240" y="1877312"/>
            <a:ext cx="1045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4 vs</a:t>
            </a:r>
            <a:r>
              <a:rPr lang="en-US" altLang="ko-KR" sz="2400" b="1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6844A-E395-69CB-3ECE-61C9CDEC6EB4}"/>
              </a:ext>
            </a:extLst>
          </p:cNvPr>
          <p:cNvSpPr txBox="1"/>
          <p:nvPr/>
        </p:nvSpPr>
        <p:spPr>
          <a:xfrm>
            <a:off x="9144000" y="49125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8737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21E1F-875F-EDE6-8A20-320CB6136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0D62E30-BB75-E474-3C29-4A291CB77E81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174045" y="2537878"/>
            <a:ext cx="768660" cy="840948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4DF8D275-C0BB-E04D-6C53-1DF50FB9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루트 기준 트리 </a:t>
            </a:r>
            <a:r>
              <a:rPr lang="en-US" altLang="ko-KR" b="1" dirty="0" err="1"/>
              <a:t>dp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068E724-2A3C-E47B-BDA5-607B35338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ED0EC26-5249-A21E-797F-8D122D33AACE}"/>
              </a:ext>
            </a:extLst>
          </p:cNvPr>
          <p:cNvSpPr/>
          <p:nvPr/>
        </p:nvSpPr>
        <p:spPr>
          <a:xfrm>
            <a:off x="8776396" y="1617751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2FB4035-901B-EA6D-C8CC-49FF6F763E80}"/>
              </a:ext>
            </a:extLst>
          </p:cNvPr>
          <p:cNvSpPr/>
          <p:nvPr/>
        </p:nvSpPr>
        <p:spPr>
          <a:xfrm>
            <a:off x="73802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168FA2-A2DD-E158-193C-AE2A116A9216}"/>
              </a:ext>
            </a:extLst>
          </p:cNvPr>
          <p:cNvSpPr/>
          <p:nvPr/>
        </p:nvSpPr>
        <p:spPr>
          <a:xfrm>
            <a:off x="102758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C9158A4-DF61-A1FD-3DCD-4238222A44C6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9745713" y="2537878"/>
            <a:ext cx="918349" cy="85786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E0D20AF-B59B-E50E-A5C1-A0FD227AD507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570529" y="4253607"/>
            <a:ext cx="975996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EC79C4A-88B5-D97D-4E51-C38981187D69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0349" y="4332297"/>
            <a:ext cx="511509" cy="8752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2F7033C-A892-47E8-6480-0A3549C165D8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 flipH="1">
            <a:off x="9936444" y="4253607"/>
            <a:ext cx="505681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B84D144-4CF7-CC4B-8061-9CCC66922896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1245133" y="4253607"/>
            <a:ext cx="593172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57540611-B1B1-BD05-CBEF-F2221E9CD7DE}"/>
              </a:ext>
            </a:extLst>
          </p:cNvPr>
          <p:cNvSpPr/>
          <p:nvPr/>
        </p:nvSpPr>
        <p:spPr>
          <a:xfrm>
            <a:off x="5912909" y="5172284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0CE480D-1A92-277D-C08E-909943C1FB4F}"/>
              </a:ext>
            </a:extLst>
          </p:cNvPr>
          <p:cNvSpPr/>
          <p:nvPr/>
        </p:nvSpPr>
        <p:spPr>
          <a:xfrm>
            <a:off x="8174045" y="520756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D3C1978-59CA-EDFD-E10A-6FCEFE0BE774}"/>
              </a:ext>
            </a:extLst>
          </p:cNvPr>
          <p:cNvSpPr/>
          <p:nvPr/>
        </p:nvSpPr>
        <p:spPr>
          <a:xfrm>
            <a:off x="9368631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03E3AB8-FD9E-11E4-D46D-82264D046783}"/>
              </a:ext>
            </a:extLst>
          </p:cNvPr>
          <p:cNvSpPr/>
          <p:nvPr/>
        </p:nvSpPr>
        <p:spPr>
          <a:xfrm>
            <a:off x="11378392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982135-7524-D09F-941D-EDAB60078534}"/>
              </a:ext>
            </a:extLst>
          </p:cNvPr>
          <p:cNvSpPr txBox="1"/>
          <p:nvPr/>
        </p:nvSpPr>
        <p:spPr>
          <a:xfrm>
            <a:off x="8240405" y="248991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F4AB92-37A5-F1C0-7F96-FEA48A0CA4C2}"/>
              </a:ext>
            </a:extLst>
          </p:cNvPr>
          <p:cNvSpPr txBox="1"/>
          <p:nvPr/>
        </p:nvSpPr>
        <p:spPr>
          <a:xfrm>
            <a:off x="10275816" y="2548752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AF5AE-3DF0-3589-D43D-B9AC1B66C91B}"/>
              </a:ext>
            </a:extLst>
          </p:cNvPr>
          <p:cNvSpPr txBox="1"/>
          <p:nvPr/>
        </p:nvSpPr>
        <p:spPr>
          <a:xfrm>
            <a:off x="6754496" y="4240579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4ECE21-2736-DCAE-C2CC-35DFA8A7672C}"/>
              </a:ext>
            </a:extLst>
          </p:cNvPr>
          <p:cNvSpPr txBox="1"/>
          <p:nvPr/>
        </p:nvSpPr>
        <p:spPr>
          <a:xfrm>
            <a:off x="8482453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4B19C9-D5D2-C0AB-AF6D-7008C680D6B3}"/>
              </a:ext>
            </a:extLst>
          </p:cNvPr>
          <p:cNvSpPr txBox="1"/>
          <p:nvPr/>
        </p:nvSpPr>
        <p:spPr>
          <a:xfrm>
            <a:off x="9767276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BC40C5-BCED-B272-C34B-67399CEA59C8}"/>
              </a:ext>
            </a:extLst>
          </p:cNvPr>
          <p:cNvSpPr txBox="1"/>
          <p:nvPr/>
        </p:nvSpPr>
        <p:spPr>
          <a:xfrm>
            <a:off x="11664162" y="4308267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24DF46-BBB3-BCCB-6C1F-F508DE96AE8D}"/>
              </a:ext>
            </a:extLst>
          </p:cNvPr>
          <p:cNvSpPr txBox="1"/>
          <p:nvPr/>
        </p:nvSpPr>
        <p:spPr>
          <a:xfrm>
            <a:off x="176225" y="7153073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트리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사실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유형에서 매우 쉬운 축에 속한다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분할 정복의 개념과도 매우 유사한 면이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트리를 그려 본 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상태를 어떻게 탐색 해야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할지만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고민하면 문제를 쉽게 풀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</p:txBody>
      </p:sp>
      <p:pic>
        <p:nvPicPr>
          <p:cNvPr id="13" name="그림 1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D2D4D6A2-22EC-EEAB-8B4E-0BF162546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022" y="885764"/>
            <a:ext cx="1143000" cy="1143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449035-9DD6-982F-6275-6E322ECB5D08}"/>
              </a:ext>
            </a:extLst>
          </p:cNvPr>
          <p:cNvSpPr txBox="1"/>
          <p:nvPr/>
        </p:nvSpPr>
        <p:spPr>
          <a:xfrm>
            <a:off x="7651223" y="1931330"/>
            <a:ext cx="1045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en-US" altLang="ko-KR" sz="2400" b="1" dirty="0">
                <a:solidFill>
                  <a:srgbClr val="0070C0"/>
                </a:solidFill>
              </a:rPr>
              <a:t> vs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CA3A2-E924-37EA-B7F2-8526A8DC2A3B}"/>
              </a:ext>
            </a:extLst>
          </p:cNvPr>
          <p:cNvSpPr txBox="1"/>
          <p:nvPr/>
        </p:nvSpPr>
        <p:spPr>
          <a:xfrm>
            <a:off x="10141240" y="1877312"/>
            <a:ext cx="1045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4 vs</a:t>
            </a:r>
            <a:r>
              <a:rPr lang="en-US" altLang="ko-KR" sz="2400" b="1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FD75D-157C-F933-CFED-5429B0CBA226}"/>
              </a:ext>
            </a:extLst>
          </p:cNvPr>
          <p:cNvSpPr txBox="1"/>
          <p:nvPr/>
        </p:nvSpPr>
        <p:spPr>
          <a:xfrm>
            <a:off x="9144000" y="49125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752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트리 </a:t>
            </a:r>
            <a:r>
              <a:rPr kumimoji="1" lang="en-US" altLang="ko-KR" b="1" dirty="0" err="1"/>
              <a:t>dp</a:t>
            </a:r>
            <a:r>
              <a:rPr kumimoji="1" lang="ko-KR" altLang="en-US" b="1" dirty="0"/>
              <a:t>란</a:t>
            </a:r>
            <a:r>
              <a:rPr kumimoji="1"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C35C6-81BB-7103-47C0-8CA49BD04E95}"/>
              </a:ext>
            </a:extLst>
          </p:cNvPr>
          <p:cNvSpPr txBox="1"/>
          <p:nvPr/>
        </p:nvSpPr>
        <p:spPr>
          <a:xfrm>
            <a:off x="867276" y="1535953"/>
            <a:ext cx="1655344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트리 </a:t>
            </a:r>
            <a:r>
              <a:rPr lang="en-US" altLang="ko-KR" sz="3200" b="1" dirty="0">
                <a:solidFill>
                  <a:srgbClr val="0070C0"/>
                </a:solidFill>
              </a:rPr>
              <a:t>DP</a:t>
            </a:r>
            <a:r>
              <a:rPr lang="ko-KR" altLang="en-US" sz="3200" b="1" dirty="0">
                <a:solidFill>
                  <a:srgbClr val="0070C0"/>
                </a:solidFill>
              </a:rPr>
              <a:t>는 트리 자료구조에 동적 계획법</a:t>
            </a:r>
            <a:r>
              <a:rPr lang="en-US" altLang="ko-KR" sz="3200" b="1" dirty="0">
                <a:solidFill>
                  <a:srgbClr val="0070C0"/>
                </a:solidFill>
              </a:rPr>
              <a:t>(DP)</a:t>
            </a:r>
            <a:r>
              <a:rPr lang="ko-KR" altLang="en-US" sz="3200" b="1" dirty="0">
                <a:solidFill>
                  <a:srgbClr val="0070C0"/>
                </a:solidFill>
              </a:rPr>
              <a:t>을 적용해 문제를 해결하는 기법이다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트리는 사이클이 없는 연결 그래프이기 때문에</a:t>
            </a:r>
            <a:r>
              <a:rPr lang="en-US" altLang="ko-KR" sz="3200" b="1" dirty="0">
                <a:solidFill>
                  <a:srgbClr val="0070C0"/>
                </a:solidFill>
              </a:rPr>
              <a:t>, DFS(</a:t>
            </a:r>
            <a:r>
              <a:rPr lang="ko-KR" altLang="en-US" sz="3200" b="1" dirty="0">
                <a:solidFill>
                  <a:srgbClr val="0070C0"/>
                </a:solidFill>
              </a:rPr>
              <a:t>깊이 우선 탐색</a:t>
            </a:r>
            <a:r>
              <a:rPr lang="en-US" altLang="ko-KR" sz="3200" b="1" dirty="0">
                <a:solidFill>
                  <a:srgbClr val="0070C0"/>
                </a:solidFill>
              </a:rPr>
              <a:t>)</a:t>
            </a:r>
            <a:r>
              <a:rPr lang="ko-KR" altLang="en-US" sz="3200" b="1" dirty="0">
                <a:solidFill>
                  <a:srgbClr val="0070C0"/>
                </a:solidFill>
              </a:rPr>
              <a:t>를 통해 트리 구조를 탐색하며 하위 노드의 결과를 상위 노드로 병합하는 방식으로 문제를 해결한다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3200" b="1" dirty="0">
              <a:solidFill>
                <a:srgbClr val="FF0000"/>
              </a:solidFill>
            </a:endParaRPr>
          </a:p>
          <a:p>
            <a:r>
              <a:rPr lang="ko-KR" altLang="en-US" sz="3200" b="1" dirty="0">
                <a:solidFill>
                  <a:srgbClr val="FF0000"/>
                </a:solidFill>
              </a:rPr>
              <a:t>트리 </a:t>
            </a:r>
            <a:r>
              <a:rPr lang="en-US" altLang="ko-KR" sz="3200" b="1" dirty="0">
                <a:solidFill>
                  <a:srgbClr val="FF0000"/>
                </a:solidFill>
              </a:rPr>
              <a:t>DP</a:t>
            </a:r>
            <a:r>
              <a:rPr lang="ko-KR" altLang="en-US" sz="3200" b="1" dirty="0">
                <a:solidFill>
                  <a:srgbClr val="FF0000"/>
                </a:solidFill>
              </a:rPr>
              <a:t>의 핵심 아이디어 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r>
              <a:rPr lang="ko-KR" altLang="en-US" sz="3200" b="1" dirty="0" err="1">
                <a:solidFill>
                  <a:srgbClr val="0070C0"/>
                </a:solidFill>
              </a:rPr>
              <a:t>서브트리</a:t>
            </a:r>
            <a:r>
              <a:rPr lang="ko-KR" altLang="en-US" sz="3200" b="1" dirty="0">
                <a:solidFill>
                  <a:srgbClr val="0070C0"/>
                </a:solidFill>
              </a:rPr>
              <a:t> 문제 해결 → 부모 노드로 결과 반환 및 병합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1026" name="Picture 2" descr="Introduction to Dynamic Programming on Trees - GeeksforGeeks">
            <a:extLst>
              <a:ext uri="{FF2B5EF4-FFF2-40B4-BE49-F238E27FC236}">
                <a16:creationId xmlns:a16="http://schemas.microsoft.com/office/drawing/2014/main" id="{B523F4AB-103A-C778-4424-E961D9B8C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458" y="5021380"/>
            <a:ext cx="787717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6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0384-5C19-53DB-563A-08F50F01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B2FAFA2-7FB3-3786-251D-D7F3E78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루트 기준 트리 </a:t>
            </a:r>
            <a:r>
              <a:rPr lang="en-US" altLang="ko-KR" b="1" dirty="0" err="1"/>
              <a:t>dp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4B78A2F-71CA-C29D-796D-5507E4928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73B3A6-5063-65CE-5319-CE4591C9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75" y="2153264"/>
            <a:ext cx="8030528" cy="63155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7DF645-3125-2E19-B195-6F122FBCB2B9}"/>
              </a:ext>
            </a:extLst>
          </p:cNvPr>
          <p:cNvSpPr txBox="1"/>
          <p:nvPr/>
        </p:nvSpPr>
        <p:spPr>
          <a:xfrm>
            <a:off x="8668989" y="2012301"/>
            <a:ext cx="91188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사실상 거의 모든 트리 </a:t>
            </a:r>
            <a:r>
              <a:rPr lang="en-US" altLang="ko-KR" sz="2400" b="1" dirty="0" err="1">
                <a:solidFill>
                  <a:srgbClr val="0070C0"/>
                </a:solidFill>
              </a:rPr>
              <a:t>dp</a:t>
            </a:r>
            <a:r>
              <a:rPr lang="ko-KR" altLang="en-US" sz="2400" b="1" dirty="0">
                <a:solidFill>
                  <a:srgbClr val="0070C0"/>
                </a:solidFill>
              </a:rPr>
              <a:t>를 푸는 방법인 루트 기반 트리 </a:t>
            </a:r>
            <a:r>
              <a:rPr lang="en-US" altLang="ko-KR" sz="2400" b="1" dirty="0" err="1">
                <a:solidFill>
                  <a:srgbClr val="0070C0"/>
                </a:solidFill>
              </a:rPr>
              <a:t>dp</a:t>
            </a:r>
            <a:r>
              <a:rPr lang="ko-KR" altLang="en-US" sz="2400" b="1" dirty="0">
                <a:solidFill>
                  <a:srgbClr val="0070C0"/>
                </a:solidFill>
              </a:rPr>
              <a:t>이다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이 기법은 주로 </a:t>
            </a:r>
            <a:r>
              <a:rPr lang="ko-KR" altLang="en-US" sz="2400" b="1" dirty="0" err="1">
                <a:solidFill>
                  <a:srgbClr val="0070C0"/>
                </a:solidFill>
              </a:rPr>
              <a:t>서브트리의</a:t>
            </a:r>
            <a:r>
              <a:rPr lang="ko-KR" altLang="en-US" sz="2400" b="1" dirty="0">
                <a:solidFill>
                  <a:srgbClr val="0070C0"/>
                </a:solidFill>
              </a:rPr>
              <a:t> 크기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 err="1">
                <a:solidFill>
                  <a:srgbClr val="0070C0"/>
                </a:solidFill>
              </a:rPr>
              <a:t>서브트리</a:t>
            </a:r>
            <a:r>
              <a:rPr lang="ko-KR" altLang="en-US" sz="2400" b="1" dirty="0">
                <a:solidFill>
                  <a:srgbClr val="0070C0"/>
                </a:solidFill>
              </a:rPr>
              <a:t> 내 최대 최소 값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경로 합을 구할 때 유용하게 사용이 가능하다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즉 하위 노드의 결과를 병합해 상위 노드의 결과를 도출 해낼 수 있다는 것이다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깊이 우선 탐색과 다이나믹 프로그래밍의 </a:t>
            </a:r>
            <a:r>
              <a:rPr lang="ko-KR" altLang="en-US" sz="2400" b="1" dirty="0" err="1">
                <a:solidFill>
                  <a:srgbClr val="FF0000"/>
                </a:solidFill>
              </a:rPr>
              <a:t>메모이제이션을</a:t>
            </a:r>
            <a:r>
              <a:rPr lang="ko-KR" altLang="en-US" sz="2400" b="1" dirty="0">
                <a:solidFill>
                  <a:srgbClr val="FF0000"/>
                </a:solidFill>
              </a:rPr>
              <a:t> 결합하여 문제를 효율적이고 직관적으로 해결할 수 있다</a:t>
            </a:r>
            <a:r>
              <a:rPr lang="en-US" altLang="ko-KR" sz="2400" b="1" dirty="0">
                <a:solidFill>
                  <a:srgbClr val="FF0000"/>
                </a:solidFill>
              </a:rPr>
              <a:t>!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이 문제에서 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다리가 하나밖에 없다 </a:t>
            </a:r>
            <a:r>
              <a:rPr lang="en-US" altLang="ko-KR" sz="2400" b="1" dirty="0">
                <a:solidFill>
                  <a:srgbClr val="FF0000"/>
                </a:solidFill>
              </a:rPr>
              <a:t>== </a:t>
            </a:r>
            <a:r>
              <a:rPr lang="ko-KR" altLang="en-US" sz="2400" b="1" dirty="0">
                <a:solidFill>
                  <a:srgbClr val="FF0000"/>
                </a:solidFill>
              </a:rPr>
              <a:t>차수가 </a:t>
            </a: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</a:rPr>
              <a:t>이다 </a:t>
            </a:r>
            <a:r>
              <a:rPr lang="en-US" altLang="ko-KR" sz="2400" b="1" dirty="0">
                <a:solidFill>
                  <a:srgbClr val="FF0000"/>
                </a:solidFill>
              </a:rPr>
              <a:t>== </a:t>
            </a:r>
            <a:r>
              <a:rPr lang="ko-KR" altLang="en-US" sz="2400" b="1" dirty="0">
                <a:solidFill>
                  <a:srgbClr val="FF0000"/>
                </a:solidFill>
              </a:rPr>
              <a:t>리프 노드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이라는 것을 직관적으로 알 수 있으므로 우리가 구해야 하는 값은 리프에서 루트로 </a:t>
            </a:r>
            <a:r>
              <a:rPr lang="ko-KR" altLang="en-US" sz="2400" b="1" dirty="0" err="1">
                <a:solidFill>
                  <a:srgbClr val="0070C0"/>
                </a:solidFill>
              </a:rPr>
              <a:t>못가게</a:t>
            </a:r>
            <a:r>
              <a:rPr lang="ko-KR" altLang="en-US" sz="2400" b="1" dirty="0">
                <a:solidFill>
                  <a:srgbClr val="0070C0"/>
                </a:solidFill>
              </a:rPr>
              <a:t> 하기 위한 최소 간선 가중치의 합이다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32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81A1F-CBD4-E537-439C-B924051A9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6A0353-1CD7-126E-B7CF-A54F03D92EFF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779335" y="2537878"/>
            <a:ext cx="768660" cy="840948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FFC5BBD0-6201-291D-84E8-40A17281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루트 기준 트리 </a:t>
            </a:r>
            <a:r>
              <a:rPr lang="en-US" altLang="ko-KR" b="1" dirty="0" err="1"/>
              <a:t>dp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F1E7F0E-AF48-796F-97CA-B6004505D6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8F8BDC-D2AA-64A1-2FE9-768524A46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858" y="2171801"/>
            <a:ext cx="5684315" cy="3901454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104BEB07-D668-C3C7-54B3-F618C385740F}"/>
              </a:ext>
            </a:extLst>
          </p:cNvPr>
          <p:cNvSpPr/>
          <p:nvPr/>
        </p:nvSpPr>
        <p:spPr>
          <a:xfrm>
            <a:off x="5381686" y="1617751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109B8E-EC4C-DF9D-4FA7-C6D3276C47ED}"/>
              </a:ext>
            </a:extLst>
          </p:cNvPr>
          <p:cNvSpPr/>
          <p:nvPr/>
        </p:nvSpPr>
        <p:spPr>
          <a:xfrm>
            <a:off x="398550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63830E-061D-D506-5A70-2BABF320BD8F}"/>
              </a:ext>
            </a:extLst>
          </p:cNvPr>
          <p:cNvSpPr/>
          <p:nvPr/>
        </p:nvSpPr>
        <p:spPr>
          <a:xfrm>
            <a:off x="688110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B9FC159-DE1C-992C-78CE-E109DFD88EAD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351003" y="2537878"/>
            <a:ext cx="918349" cy="85786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95EAC07-23E9-4E29-A8D7-D144057C474B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175819" y="4253607"/>
            <a:ext cx="975996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F31F86F-5664-358E-F8F1-863E266C79C9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835639" y="4332297"/>
            <a:ext cx="511509" cy="8752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6FE932-3C66-3E08-6F8F-080199C759FF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 flipH="1">
            <a:off x="6541734" y="4253607"/>
            <a:ext cx="505681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7C74A07-A941-0CFA-2C49-679E4225DE83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850423" y="4253607"/>
            <a:ext cx="593172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7FF9A66-C337-A0C0-24D8-59EA534333FE}"/>
              </a:ext>
            </a:extLst>
          </p:cNvPr>
          <p:cNvSpPr/>
          <p:nvPr/>
        </p:nvSpPr>
        <p:spPr>
          <a:xfrm>
            <a:off x="2518199" y="5172284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8F13F7D-C8AA-258B-5A97-7676A4E79398}"/>
              </a:ext>
            </a:extLst>
          </p:cNvPr>
          <p:cNvSpPr/>
          <p:nvPr/>
        </p:nvSpPr>
        <p:spPr>
          <a:xfrm>
            <a:off x="4779335" y="520756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DF4F7C3-372A-817F-6B09-6D3283B9BB80}"/>
              </a:ext>
            </a:extLst>
          </p:cNvPr>
          <p:cNvSpPr/>
          <p:nvPr/>
        </p:nvSpPr>
        <p:spPr>
          <a:xfrm>
            <a:off x="5973921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49965CD-B074-7801-A34B-152EA3AD066B}"/>
              </a:ext>
            </a:extLst>
          </p:cNvPr>
          <p:cNvSpPr/>
          <p:nvPr/>
        </p:nvSpPr>
        <p:spPr>
          <a:xfrm>
            <a:off x="7983682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BD54A2-01F5-2BEF-BE22-A7007028BB2A}"/>
              </a:ext>
            </a:extLst>
          </p:cNvPr>
          <p:cNvSpPr txBox="1"/>
          <p:nvPr/>
        </p:nvSpPr>
        <p:spPr>
          <a:xfrm>
            <a:off x="4845695" y="248991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853BE9-2B62-E2DC-664E-2FCDD414E874}"/>
              </a:ext>
            </a:extLst>
          </p:cNvPr>
          <p:cNvSpPr txBox="1"/>
          <p:nvPr/>
        </p:nvSpPr>
        <p:spPr>
          <a:xfrm>
            <a:off x="6881106" y="2548752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303CBB-0DB4-0132-AF47-FF0860D314BC}"/>
              </a:ext>
            </a:extLst>
          </p:cNvPr>
          <p:cNvSpPr txBox="1"/>
          <p:nvPr/>
        </p:nvSpPr>
        <p:spPr>
          <a:xfrm>
            <a:off x="3359786" y="4240579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01626E-3F70-4D64-860C-33E854568B4F}"/>
              </a:ext>
            </a:extLst>
          </p:cNvPr>
          <p:cNvSpPr txBox="1"/>
          <p:nvPr/>
        </p:nvSpPr>
        <p:spPr>
          <a:xfrm>
            <a:off x="5087743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AB5A31-D0DA-CA67-B4E4-B1D3FF4BB497}"/>
              </a:ext>
            </a:extLst>
          </p:cNvPr>
          <p:cNvSpPr txBox="1"/>
          <p:nvPr/>
        </p:nvSpPr>
        <p:spPr>
          <a:xfrm>
            <a:off x="6372566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CE8DFA-E29F-D47F-1F00-CB7A009338B1}"/>
              </a:ext>
            </a:extLst>
          </p:cNvPr>
          <p:cNvSpPr txBox="1"/>
          <p:nvPr/>
        </p:nvSpPr>
        <p:spPr>
          <a:xfrm>
            <a:off x="8269452" y="4308267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CF847E-B161-4B85-CCEC-9A554D0D50BE}"/>
              </a:ext>
            </a:extLst>
          </p:cNvPr>
          <p:cNvSpPr txBox="1"/>
          <p:nvPr/>
        </p:nvSpPr>
        <p:spPr>
          <a:xfrm>
            <a:off x="176225" y="7153073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아까 언급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하였다싶이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루트를 기준으로 하는 트리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사실상 절대적인 유형이다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어느 정점을 루트로 잡아도 상관이 없지만 보통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루트로 잡는다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정점이 루트로 가능하게 만들기 위해 그래프도 양방향 그래프로 만들어 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643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AECAB-A603-D213-D8BF-E9A76B273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C138ADB-611B-5CBE-8543-C0BC46464CF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174045" y="2537878"/>
            <a:ext cx="768660" cy="840948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247FB450-4903-F2F2-79F3-7733FD9F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루트 기준 트리 </a:t>
            </a:r>
            <a:r>
              <a:rPr lang="en-US" altLang="ko-KR" b="1" dirty="0" err="1"/>
              <a:t>dp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E4309FC-7B8F-D34F-DA20-F1EC5BCE6D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01BB13D-A326-18D2-E62E-416C933FC9F7}"/>
              </a:ext>
            </a:extLst>
          </p:cNvPr>
          <p:cNvSpPr/>
          <p:nvPr/>
        </p:nvSpPr>
        <p:spPr>
          <a:xfrm>
            <a:off x="8776396" y="1617751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D7A9DE-3B95-D978-3E0B-EE558769AEBF}"/>
              </a:ext>
            </a:extLst>
          </p:cNvPr>
          <p:cNvSpPr/>
          <p:nvPr/>
        </p:nvSpPr>
        <p:spPr>
          <a:xfrm>
            <a:off x="73802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53B001A-4013-3D46-217E-515D29B7DB4A}"/>
              </a:ext>
            </a:extLst>
          </p:cNvPr>
          <p:cNvSpPr/>
          <p:nvPr/>
        </p:nvSpPr>
        <p:spPr>
          <a:xfrm>
            <a:off x="102758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5F4261-F842-7897-BB21-D3EBE8280FF0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9745713" y="2537878"/>
            <a:ext cx="918349" cy="85786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64D3BB3-4579-68CD-96EB-6686A44AAEAD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570529" y="4253607"/>
            <a:ext cx="975996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1EB5980-8AA4-D362-7B1A-91D74D9B08D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0349" y="4332297"/>
            <a:ext cx="511509" cy="8752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5F39ECB-870C-EC5C-CE6C-483522EE2543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 flipH="1">
            <a:off x="9936444" y="4253607"/>
            <a:ext cx="505681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FAF26F-82B4-8044-A320-1D4E8942B3CC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1245133" y="4253607"/>
            <a:ext cx="593172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59869FAE-2951-3E5A-0ABD-4B1729C3980C}"/>
              </a:ext>
            </a:extLst>
          </p:cNvPr>
          <p:cNvSpPr/>
          <p:nvPr/>
        </p:nvSpPr>
        <p:spPr>
          <a:xfrm>
            <a:off x="5912909" y="5172284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895116B-447C-F885-9E53-54F90E73EFFD}"/>
              </a:ext>
            </a:extLst>
          </p:cNvPr>
          <p:cNvSpPr/>
          <p:nvPr/>
        </p:nvSpPr>
        <p:spPr>
          <a:xfrm>
            <a:off x="8174045" y="520756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4B36519-EA1A-0731-10EC-ED8EA79E8A2E}"/>
              </a:ext>
            </a:extLst>
          </p:cNvPr>
          <p:cNvSpPr/>
          <p:nvPr/>
        </p:nvSpPr>
        <p:spPr>
          <a:xfrm>
            <a:off x="9368631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1819B2E-5DEA-26EB-11A4-E7B721B497F8}"/>
              </a:ext>
            </a:extLst>
          </p:cNvPr>
          <p:cNvSpPr/>
          <p:nvPr/>
        </p:nvSpPr>
        <p:spPr>
          <a:xfrm>
            <a:off x="11378392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621EA3-4300-F5AA-4F84-CE4EBF8926F1}"/>
              </a:ext>
            </a:extLst>
          </p:cNvPr>
          <p:cNvSpPr txBox="1"/>
          <p:nvPr/>
        </p:nvSpPr>
        <p:spPr>
          <a:xfrm>
            <a:off x="8240405" y="248991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6BB7BF-8D29-060C-56F5-453439274903}"/>
              </a:ext>
            </a:extLst>
          </p:cNvPr>
          <p:cNvSpPr txBox="1"/>
          <p:nvPr/>
        </p:nvSpPr>
        <p:spPr>
          <a:xfrm>
            <a:off x="10275816" y="2548752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1D45E2-2F0B-09A0-307D-D8BA39A8F517}"/>
              </a:ext>
            </a:extLst>
          </p:cNvPr>
          <p:cNvSpPr txBox="1"/>
          <p:nvPr/>
        </p:nvSpPr>
        <p:spPr>
          <a:xfrm>
            <a:off x="6754496" y="4240579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3BC31-E194-C9D0-BF80-6221FDB5A529}"/>
              </a:ext>
            </a:extLst>
          </p:cNvPr>
          <p:cNvSpPr txBox="1"/>
          <p:nvPr/>
        </p:nvSpPr>
        <p:spPr>
          <a:xfrm>
            <a:off x="8482453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359299-BD3D-EA53-420D-19DF5EFBB90E}"/>
              </a:ext>
            </a:extLst>
          </p:cNvPr>
          <p:cNvSpPr txBox="1"/>
          <p:nvPr/>
        </p:nvSpPr>
        <p:spPr>
          <a:xfrm>
            <a:off x="9767276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925CC0-0CBA-18C7-1651-8100525A040A}"/>
              </a:ext>
            </a:extLst>
          </p:cNvPr>
          <p:cNvSpPr txBox="1"/>
          <p:nvPr/>
        </p:nvSpPr>
        <p:spPr>
          <a:xfrm>
            <a:off x="11664162" y="4308267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9EF92B-6776-A45B-21DB-CFEEE4ECAAB8}"/>
              </a:ext>
            </a:extLst>
          </p:cNvPr>
          <p:cNvSpPr txBox="1"/>
          <p:nvPr/>
        </p:nvSpPr>
        <p:spPr>
          <a:xfrm>
            <a:off x="176225" y="7153073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사실 모두 어떻게 해야 할지 대강 감이 왔을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위에 보이는 보라색 영역의 간선에 주목 해보자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편의상 위에 있는 영역을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아래에 있는 두 영역을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라고 하겠다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23DFE85-BBFC-93C7-DAF7-EAAB165F0DBA}"/>
              </a:ext>
            </a:extLst>
          </p:cNvPr>
          <p:cNvSpPr/>
          <p:nvPr/>
        </p:nvSpPr>
        <p:spPr>
          <a:xfrm rot="2361737">
            <a:off x="8105541" y="2185250"/>
            <a:ext cx="729258" cy="1343312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C649DD-64F8-07E6-D21F-693639C4BEEE}"/>
              </a:ext>
            </a:extLst>
          </p:cNvPr>
          <p:cNvSpPr/>
          <p:nvPr/>
        </p:nvSpPr>
        <p:spPr>
          <a:xfrm>
            <a:off x="6669925" y="4103022"/>
            <a:ext cx="2156969" cy="905400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CB8645-390A-8010-CA0A-184719B49D58}"/>
              </a:ext>
            </a:extLst>
          </p:cNvPr>
          <p:cNvSpPr txBox="1"/>
          <p:nvPr/>
        </p:nvSpPr>
        <p:spPr>
          <a:xfrm>
            <a:off x="7672755" y="2235100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F05F0-3B58-3EBF-A603-A154ABC7C4A1}"/>
              </a:ext>
            </a:extLst>
          </p:cNvPr>
          <p:cNvSpPr txBox="1"/>
          <p:nvPr/>
        </p:nvSpPr>
        <p:spPr>
          <a:xfrm>
            <a:off x="6602203" y="3760308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463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224A-74AC-48A1-D2BC-799462AEA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BB7B9CC-8C6A-BD20-064D-DA3A9358688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174045" y="2537878"/>
            <a:ext cx="768660" cy="840948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DE38FBA8-AF45-AC9A-82DE-9575577C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루트 기준 트리 </a:t>
            </a:r>
            <a:r>
              <a:rPr lang="en-US" altLang="ko-KR" b="1" dirty="0" err="1"/>
              <a:t>dp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B03D5E0-249B-1FF4-61F6-F04A0455A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77D7071-1758-0AF9-A016-1E62C252D963}"/>
              </a:ext>
            </a:extLst>
          </p:cNvPr>
          <p:cNvSpPr/>
          <p:nvPr/>
        </p:nvSpPr>
        <p:spPr>
          <a:xfrm>
            <a:off x="8776396" y="1617751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4AE617B-3B1A-BFE0-F553-BDAF0B5F2C53}"/>
              </a:ext>
            </a:extLst>
          </p:cNvPr>
          <p:cNvSpPr/>
          <p:nvPr/>
        </p:nvSpPr>
        <p:spPr>
          <a:xfrm>
            <a:off x="73802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2BE7C6-7021-388C-2A47-4EAFA0B5B322}"/>
              </a:ext>
            </a:extLst>
          </p:cNvPr>
          <p:cNvSpPr/>
          <p:nvPr/>
        </p:nvSpPr>
        <p:spPr>
          <a:xfrm>
            <a:off x="102758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D6E41F8-89BE-2DFB-1A8B-8233B20157A6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9745713" y="2537878"/>
            <a:ext cx="918349" cy="85786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1B7D3B3-EB15-4482-C1EA-678AE7672EB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570529" y="4253607"/>
            <a:ext cx="975996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F46B0D9-9647-5281-6E54-F5D91213624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0349" y="4332297"/>
            <a:ext cx="511509" cy="8752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F366781-FB7A-A76E-20B2-97C49AF47AA5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 flipH="1">
            <a:off x="9936444" y="4253607"/>
            <a:ext cx="505681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FFF011-2EB6-BFDD-0058-0D1AEE7D4351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1245133" y="4253607"/>
            <a:ext cx="593172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9FFD5A9-429D-7AAC-765A-14D7EDB7B0F2}"/>
              </a:ext>
            </a:extLst>
          </p:cNvPr>
          <p:cNvSpPr/>
          <p:nvPr/>
        </p:nvSpPr>
        <p:spPr>
          <a:xfrm>
            <a:off x="5912909" y="5172284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9DFA757-3E81-344F-619B-B964103588D5}"/>
              </a:ext>
            </a:extLst>
          </p:cNvPr>
          <p:cNvSpPr/>
          <p:nvPr/>
        </p:nvSpPr>
        <p:spPr>
          <a:xfrm>
            <a:off x="8174045" y="520756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4817623-4F88-819C-843D-013B7A9A27E9}"/>
              </a:ext>
            </a:extLst>
          </p:cNvPr>
          <p:cNvSpPr/>
          <p:nvPr/>
        </p:nvSpPr>
        <p:spPr>
          <a:xfrm>
            <a:off x="9368631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C4F39CE-D87C-61D2-9366-096B949A7395}"/>
              </a:ext>
            </a:extLst>
          </p:cNvPr>
          <p:cNvSpPr/>
          <p:nvPr/>
        </p:nvSpPr>
        <p:spPr>
          <a:xfrm>
            <a:off x="11378392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C942B8-47AA-FEEB-48E9-A2492B0602AF}"/>
              </a:ext>
            </a:extLst>
          </p:cNvPr>
          <p:cNvSpPr txBox="1"/>
          <p:nvPr/>
        </p:nvSpPr>
        <p:spPr>
          <a:xfrm>
            <a:off x="8240405" y="248991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786CE0-D185-4321-B09C-E6D809263D3B}"/>
              </a:ext>
            </a:extLst>
          </p:cNvPr>
          <p:cNvSpPr txBox="1"/>
          <p:nvPr/>
        </p:nvSpPr>
        <p:spPr>
          <a:xfrm>
            <a:off x="10275816" y="2548752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248B76-D5FE-FAE7-C3C5-394564B68176}"/>
              </a:ext>
            </a:extLst>
          </p:cNvPr>
          <p:cNvSpPr txBox="1"/>
          <p:nvPr/>
        </p:nvSpPr>
        <p:spPr>
          <a:xfrm>
            <a:off x="6754496" y="4240579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8CC86-D109-C248-12A2-BBBEFF0B5060}"/>
              </a:ext>
            </a:extLst>
          </p:cNvPr>
          <p:cNvSpPr txBox="1"/>
          <p:nvPr/>
        </p:nvSpPr>
        <p:spPr>
          <a:xfrm>
            <a:off x="8482453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0492D8-D45B-B18E-CB80-D08FAE5A3699}"/>
              </a:ext>
            </a:extLst>
          </p:cNvPr>
          <p:cNvSpPr txBox="1"/>
          <p:nvPr/>
        </p:nvSpPr>
        <p:spPr>
          <a:xfrm>
            <a:off x="9767276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E6D10E-A9E8-DE63-1E7A-819E59D93632}"/>
              </a:ext>
            </a:extLst>
          </p:cNvPr>
          <p:cNvSpPr txBox="1"/>
          <p:nvPr/>
        </p:nvSpPr>
        <p:spPr>
          <a:xfrm>
            <a:off x="11664162" y="4308267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F9634F-C043-2236-7B83-D80C7CC7A786}"/>
              </a:ext>
            </a:extLst>
          </p:cNvPr>
          <p:cNvSpPr txBox="1"/>
          <p:nvPr/>
        </p:nvSpPr>
        <p:spPr>
          <a:xfrm>
            <a:off x="176225" y="7153073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우리의 목표는 리프 노드가 루트 노드로 가는 경로가 없게끔 간선을 지우는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 지우는 간선의 가중치의 합이 최소가 되어야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제일 쉬운 방법은 루트에 직접 연결된 간선을 모두 지우는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D5E5212-CB3B-08D1-6C2E-1EA6F1CEB783}"/>
              </a:ext>
            </a:extLst>
          </p:cNvPr>
          <p:cNvSpPr/>
          <p:nvPr/>
        </p:nvSpPr>
        <p:spPr>
          <a:xfrm rot="2361737">
            <a:off x="8105541" y="2185250"/>
            <a:ext cx="729258" cy="1343312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E9DBF84-9FD0-526C-28A2-345FF598C677}"/>
              </a:ext>
            </a:extLst>
          </p:cNvPr>
          <p:cNvSpPr/>
          <p:nvPr/>
        </p:nvSpPr>
        <p:spPr>
          <a:xfrm>
            <a:off x="6669925" y="4103022"/>
            <a:ext cx="2156969" cy="905400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4BF41-FD6A-897B-3B57-B977F215F704}"/>
              </a:ext>
            </a:extLst>
          </p:cNvPr>
          <p:cNvSpPr txBox="1"/>
          <p:nvPr/>
        </p:nvSpPr>
        <p:spPr>
          <a:xfrm>
            <a:off x="7672755" y="2235100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330A5-8338-A9C8-2AF4-E00F9EF26128}"/>
              </a:ext>
            </a:extLst>
          </p:cNvPr>
          <p:cNvSpPr txBox="1"/>
          <p:nvPr/>
        </p:nvSpPr>
        <p:spPr>
          <a:xfrm>
            <a:off x="6602203" y="3760308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1330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AB14F-82BD-A5E4-E41B-DCB049125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D7800B-FC07-0BE8-570E-670F953EBEDE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174045" y="2537878"/>
            <a:ext cx="768660" cy="840948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626D5285-7055-78BE-5A65-7FD48B6C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루트 기준 트리 </a:t>
            </a:r>
            <a:r>
              <a:rPr lang="en-US" altLang="ko-KR" b="1" dirty="0" err="1"/>
              <a:t>dp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7273B40-77F7-1487-F590-113D63B4F0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4B833CA-7B82-3F90-4007-0B002EE0ECF1}"/>
              </a:ext>
            </a:extLst>
          </p:cNvPr>
          <p:cNvSpPr/>
          <p:nvPr/>
        </p:nvSpPr>
        <p:spPr>
          <a:xfrm>
            <a:off x="8776396" y="1617751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8F03F7-111D-2166-5330-DF89001695DE}"/>
              </a:ext>
            </a:extLst>
          </p:cNvPr>
          <p:cNvSpPr/>
          <p:nvPr/>
        </p:nvSpPr>
        <p:spPr>
          <a:xfrm>
            <a:off x="73802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E5B07D7-684C-6FDF-5208-14F29FA8295F}"/>
              </a:ext>
            </a:extLst>
          </p:cNvPr>
          <p:cNvSpPr/>
          <p:nvPr/>
        </p:nvSpPr>
        <p:spPr>
          <a:xfrm>
            <a:off x="102758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71A73B-B006-4713-FD9B-2EACAB962BD8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9745713" y="2537878"/>
            <a:ext cx="918349" cy="85786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ED3591E-D45D-504C-EB64-08E8D5714A14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570529" y="4253607"/>
            <a:ext cx="975996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3BE517-5767-45F7-774A-9BB71ED655A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0349" y="4332297"/>
            <a:ext cx="511509" cy="8752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A9AB83-C80F-D589-ABC2-472A0DB12C16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 flipH="1">
            <a:off x="9936444" y="4253607"/>
            <a:ext cx="505681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7480DD3-F23B-CABD-6C11-984B2D0A6693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1245133" y="4253607"/>
            <a:ext cx="593172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CA57D222-904F-BEC5-3E23-47AA31AA6D3B}"/>
              </a:ext>
            </a:extLst>
          </p:cNvPr>
          <p:cNvSpPr/>
          <p:nvPr/>
        </p:nvSpPr>
        <p:spPr>
          <a:xfrm>
            <a:off x="5912909" y="5172284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1951BBC-A3C2-1781-39C7-E4625DD6E637}"/>
              </a:ext>
            </a:extLst>
          </p:cNvPr>
          <p:cNvSpPr/>
          <p:nvPr/>
        </p:nvSpPr>
        <p:spPr>
          <a:xfrm>
            <a:off x="8174045" y="520756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A97500D-9A41-4E9D-2476-5D2F37CC3503}"/>
              </a:ext>
            </a:extLst>
          </p:cNvPr>
          <p:cNvSpPr/>
          <p:nvPr/>
        </p:nvSpPr>
        <p:spPr>
          <a:xfrm>
            <a:off x="9368631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6947203-723F-522E-1B47-2381DA442426}"/>
              </a:ext>
            </a:extLst>
          </p:cNvPr>
          <p:cNvSpPr/>
          <p:nvPr/>
        </p:nvSpPr>
        <p:spPr>
          <a:xfrm>
            <a:off x="11378392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3F7D6A-6882-354F-539A-FA770D68D6A0}"/>
              </a:ext>
            </a:extLst>
          </p:cNvPr>
          <p:cNvSpPr txBox="1"/>
          <p:nvPr/>
        </p:nvSpPr>
        <p:spPr>
          <a:xfrm>
            <a:off x="8240405" y="248991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CB25B1-48FC-33D9-1F21-FD15BDC6A449}"/>
              </a:ext>
            </a:extLst>
          </p:cNvPr>
          <p:cNvSpPr txBox="1"/>
          <p:nvPr/>
        </p:nvSpPr>
        <p:spPr>
          <a:xfrm>
            <a:off x="10275816" y="2548752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A1E831-F7C2-54A0-EA75-06E02B3E2697}"/>
              </a:ext>
            </a:extLst>
          </p:cNvPr>
          <p:cNvSpPr txBox="1"/>
          <p:nvPr/>
        </p:nvSpPr>
        <p:spPr>
          <a:xfrm>
            <a:off x="6754496" y="4240579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85B517-8EB0-111C-F650-D3CA8763FCB0}"/>
              </a:ext>
            </a:extLst>
          </p:cNvPr>
          <p:cNvSpPr txBox="1"/>
          <p:nvPr/>
        </p:nvSpPr>
        <p:spPr>
          <a:xfrm>
            <a:off x="8482453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294670-EEF6-F38F-0393-193D9FC5E511}"/>
              </a:ext>
            </a:extLst>
          </p:cNvPr>
          <p:cNvSpPr txBox="1"/>
          <p:nvPr/>
        </p:nvSpPr>
        <p:spPr>
          <a:xfrm>
            <a:off x="9767276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A008FE-E2DD-D52C-0A83-E2019C611028}"/>
              </a:ext>
            </a:extLst>
          </p:cNvPr>
          <p:cNvSpPr txBox="1"/>
          <p:nvPr/>
        </p:nvSpPr>
        <p:spPr>
          <a:xfrm>
            <a:off x="11664162" y="4308267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7C9AF3-1A73-B3B2-73B2-1AECB09CDE75}"/>
              </a:ext>
            </a:extLst>
          </p:cNvPr>
          <p:cNvSpPr txBox="1"/>
          <p:nvPr/>
        </p:nvSpPr>
        <p:spPr>
          <a:xfrm>
            <a:off x="176225" y="7153073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하지만 그 값이 항상 최소라고 보장 될 수가 없다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선택지는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가지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~ 2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간선을 끊어서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무력화 시키기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514350" indent="-514350">
              <a:buAutoNum type="arabicParenR"/>
            </a:pP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~ 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간선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+ 2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~ 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간선을 끊어서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무력화 시키기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9BAADB-194F-37CB-D0D1-D4AD26BCE5FE}"/>
              </a:ext>
            </a:extLst>
          </p:cNvPr>
          <p:cNvSpPr/>
          <p:nvPr/>
        </p:nvSpPr>
        <p:spPr>
          <a:xfrm rot="2361737">
            <a:off x="8105541" y="2185250"/>
            <a:ext cx="729258" cy="1343312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71DD0E4-42A1-B67F-CB6E-BC7AE1468194}"/>
              </a:ext>
            </a:extLst>
          </p:cNvPr>
          <p:cNvSpPr/>
          <p:nvPr/>
        </p:nvSpPr>
        <p:spPr>
          <a:xfrm>
            <a:off x="6669925" y="4103022"/>
            <a:ext cx="2156969" cy="905400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B11F9-E02E-ABB7-28AC-DEA124233FF0}"/>
              </a:ext>
            </a:extLst>
          </p:cNvPr>
          <p:cNvSpPr txBox="1"/>
          <p:nvPr/>
        </p:nvSpPr>
        <p:spPr>
          <a:xfrm>
            <a:off x="7672755" y="2235100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8F497-EF52-27E9-88FD-EA8775A33E62}"/>
              </a:ext>
            </a:extLst>
          </p:cNvPr>
          <p:cNvSpPr txBox="1"/>
          <p:nvPr/>
        </p:nvSpPr>
        <p:spPr>
          <a:xfrm>
            <a:off x="6602203" y="3760308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7015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3E36D-0311-A3EB-A46A-A4FC4B45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076ED6-748B-E46C-70A8-E3948B0C8865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174045" y="2537878"/>
            <a:ext cx="768660" cy="840948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7EF7ECD7-17D7-2BCF-65FF-2422C087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루트 기준 트리 </a:t>
            </a:r>
            <a:r>
              <a:rPr lang="en-US" altLang="ko-KR" b="1" dirty="0" err="1"/>
              <a:t>dp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CF88257-C9D4-B5CA-145E-90D650CB1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F1697DD-7A63-6422-4AE9-C92DE98471EB}"/>
              </a:ext>
            </a:extLst>
          </p:cNvPr>
          <p:cNvSpPr/>
          <p:nvPr/>
        </p:nvSpPr>
        <p:spPr>
          <a:xfrm>
            <a:off x="8776396" y="1617751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B62DC3C-5D50-9BEF-A308-BA241EC08D6B}"/>
              </a:ext>
            </a:extLst>
          </p:cNvPr>
          <p:cNvSpPr/>
          <p:nvPr/>
        </p:nvSpPr>
        <p:spPr>
          <a:xfrm>
            <a:off x="73802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D83B068-1549-0B6C-8E18-2596692A7F80}"/>
              </a:ext>
            </a:extLst>
          </p:cNvPr>
          <p:cNvSpPr/>
          <p:nvPr/>
        </p:nvSpPr>
        <p:spPr>
          <a:xfrm>
            <a:off x="10275816" y="3333480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E740ED9-E70B-4C72-E823-4C46C08D766A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9745713" y="2537878"/>
            <a:ext cx="918349" cy="85786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DF2D72C-A158-B38D-7613-C831AEB168D2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570529" y="4253607"/>
            <a:ext cx="975996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B4CB88-B194-9B89-098E-0A36C4D8D82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30349" y="4332297"/>
            <a:ext cx="511509" cy="8752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301315E-9B3E-4062-878C-05C41E18F587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 flipH="1">
            <a:off x="9936444" y="4253607"/>
            <a:ext cx="505681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B09C2E7-F9CF-33B5-B709-A9F1A1B1D9AE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1245133" y="4253607"/>
            <a:ext cx="593172" cy="95347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36EB2312-05F6-B045-75F7-3C31BEBAF570}"/>
              </a:ext>
            </a:extLst>
          </p:cNvPr>
          <p:cNvSpPr/>
          <p:nvPr/>
        </p:nvSpPr>
        <p:spPr>
          <a:xfrm>
            <a:off x="5912909" y="5172284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548A23C-37D2-2F8C-0584-47836870D31B}"/>
              </a:ext>
            </a:extLst>
          </p:cNvPr>
          <p:cNvSpPr/>
          <p:nvPr/>
        </p:nvSpPr>
        <p:spPr>
          <a:xfrm>
            <a:off x="8174045" y="520756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E9D63AC-9EA5-78E9-1F7F-E08538F281F5}"/>
              </a:ext>
            </a:extLst>
          </p:cNvPr>
          <p:cNvSpPr/>
          <p:nvPr/>
        </p:nvSpPr>
        <p:spPr>
          <a:xfrm>
            <a:off x="9368631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93A46D8-BB03-B1F3-D28B-E02A0C87B036}"/>
              </a:ext>
            </a:extLst>
          </p:cNvPr>
          <p:cNvSpPr/>
          <p:nvPr/>
        </p:nvSpPr>
        <p:spPr>
          <a:xfrm>
            <a:off x="11378392" y="5207078"/>
            <a:ext cx="1135626" cy="107799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249213-CBE0-633B-3226-FEF20CFAE13D}"/>
              </a:ext>
            </a:extLst>
          </p:cNvPr>
          <p:cNvSpPr txBox="1"/>
          <p:nvPr/>
        </p:nvSpPr>
        <p:spPr>
          <a:xfrm>
            <a:off x="8240405" y="2489914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887C15-E47B-5B54-685A-EFC879B0B199}"/>
              </a:ext>
            </a:extLst>
          </p:cNvPr>
          <p:cNvSpPr txBox="1"/>
          <p:nvPr/>
        </p:nvSpPr>
        <p:spPr>
          <a:xfrm>
            <a:off x="10275816" y="2548752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1620E-CB5D-6FD7-FF20-CB1D01D0DE5D}"/>
              </a:ext>
            </a:extLst>
          </p:cNvPr>
          <p:cNvSpPr txBox="1"/>
          <p:nvPr/>
        </p:nvSpPr>
        <p:spPr>
          <a:xfrm>
            <a:off x="6754496" y="4240579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B6962D-1C8F-8262-3210-7D9DFD0A0F4F}"/>
              </a:ext>
            </a:extLst>
          </p:cNvPr>
          <p:cNvSpPr txBox="1"/>
          <p:nvPr/>
        </p:nvSpPr>
        <p:spPr>
          <a:xfrm>
            <a:off x="8482453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E9B021-30EA-FC95-B7CE-7ACB08D5D7E4}"/>
              </a:ext>
            </a:extLst>
          </p:cNvPr>
          <p:cNvSpPr txBox="1"/>
          <p:nvPr/>
        </p:nvSpPr>
        <p:spPr>
          <a:xfrm>
            <a:off x="9767276" y="4347611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F849EC-4909-EC62-E6C9-A60D54158492}"/>
              </a:ext>
            </a:extLst>
          </p:cNvPr>
          <p:cNvSpPr txBox="1"/>
          <p:nvPr/>
        </p:nvSpPr>
        <p:spPr>
          <a:xfrm>
            <a:off x="11664162" y="4308267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D598AD-5B81-6DDC-4C92-F8C2C51FC3B0}"/>
              </a:ext>
            </a:extLst>
          </p:cNvPr>
          <p:cNvSpPr txBox="1"/>
          <p:nvPr/>
        </p:nvSpPr>
        <p:spPr>
          <a:xfrm>
            <a:off x="176225" y="7153073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물론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~ 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간선과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~ 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간선을 끊는 방법도 유효하다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하지만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~ 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끊어주는 것 만으로도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간선과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간선이 봉쇄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 가중치가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이상인 경우에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~ 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간선을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끊는건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필요 이상으로 과다하게 간선을 끊는다는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결론이 나온다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01D0934-28D5-0232-8723-01831E67EC59}"/>
              </a:ext>
            </a:extLst>
          </p:cNvPr>
          <p:cNvSpPr/>
          <p:nvPr/>
        </p:nvSpPr>
        <p:spPr>
          <a:xfrm rot="2361737">
            <a:off x="8105541" y="2185250"/>
            <a:ext cx="729258" cy="1343312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6956BC-1688-E5C0-0257-278D4EAB9505}"/>
              </a:ext>
            </a:extLst>
          </p:cNvPr>
          <p:cNvSpPr/>
          <p:nvPr/>
        </p:nvSpPr>
        <p:spPr>
          <a:xfrm>
            <a:off x="6669925" y="4103022"/>
            <a:ext cx="2156969" cy="905400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9FF9B-E65F-B365-0C83-5592D2AB8F58}"/>
              </a:ext>
            </a:extLst>
          </p:cNvPr>
          <p:cNvSpPr txBox="1"/>
          <p:nvPr/>
        </p:nvSpPr>
        <p:spPr>
          <a:xfrm>
            <a:off x="7672755" y="2235100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B223BD-02E9-CA18-1F6A-1CDCB9E047F1}"/>
              </a:ext>
            </a:extLst>
          </p:cNvPr>
          <p:cNvSpPr txBox="1"/>
          <p:nvPr/>
        </p:nvSpPr>
        <p:spPr>
          <a:xfrm>
            <a:off x="6602203" y="3760308"/>
            <a:ext cx="702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0364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2879</TotalTime>
  <Words>1290</Words>
  <Application>Microsoft Office PowerPoint</Application>
  <PresentationFormat>사용자 지정</PresentationFormat>
  <Paragraphs>409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트리 dp</vt:lpstr>
      <vt:lpstr>목차</vt:lpstr>
      <vt:lpstr>트리 dp란?</vt:lpstr>
      <vt:lpstr>루트 기준 트리 dp</vt:lpstr>
      <vt:lpstr>루트 기준 트리 dp</vt:lpstr>
      <vt:lpstr>루트 기준 트리 dp</vt:lpstr>
      <vt:lpstr>루트 기준 트리 dp</vt:lpstr>
      <vt:lpstr>루트 기준 트리 dp</vt:lpstr>
      <vt:lpstr>루트 기준 트리 dp</vt:lpstr>
      <vt:lpstr>루트 기준 트리 dp</vt:lpstr>
      <vt:lpstr>루트 기준 트리 dp</vt:lpstr>
      <vt:lpstr>루트 기준 트리 dp</vt:lpstr>
      <vt:lpstr>루트 기준 트리 dp</vt:lpstr>
      <vt:lpstr>루트 기준 트리 dp</vt:lpstr>
      <vt:lpstr>루트 기준 트리 dp</vt:lpstr>
      <vt:lpstr>루트 기준 트리 dp</vt:lpstr>
      <vt:lpstr>루트 기준 트리 dp</vt:lpstr>
      <vt:lpstr>루트 기준 트리 dp</vt:lpstr>
      <vt:lpstr>루트 기준 트리 dp</vt:lpstr>
      <vt:lpstr>루트 기준 트리 dp</vt:lpstr>
      <vt:lpstr>루트 기준 트리 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145</cp:revision>
  <dcterms:created xsi:type="dcterms:W3CDTF">2016-06-18T12:18:23Z</dcterms:created>
  <dcterms:modified xsi:type="dcterms:W3CDTF">2025-02-23T11:52:13Z</dcterms:modified>
</cp:coreProperties>
</file>