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87"/>
  </p:notesMasterIdLst>
  <p:sldIdLst>
    <p:sldId id="260" r:id="rId4"/>
    <p:sldId id="267" r:id="rId5"/>
    <p:sldId id="496" r:id="rId6"/>
    <p:sldId id="569" r:id="rId7"/>
    <p:sldId id="570" r:id="rId8"/>
    <p:sldId id="261" r:id="rId9"/>
    <p:sldId id="262" r:id="rId10"/>
    <p:sldId id="263" r:id="rId11"/>
    <p:sldId id="264" r:id="rId12"/>
    <p:sldId id="265" r:id="rId13"/>
    <p:sldId id="266" r:id="rId14"/>
    <p:sldId id="57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572" r:id="rId26"/>
    <p:sldId id="573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574" r:id="rId37"/>
    <p:sldId id="575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576" r:id="rId65"/>
    <p:sldId id="577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50" y="79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theme" Target="theme/theme1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99" b="1" i="0">
                <a:solidFill>
                  <a:srgbClr val="0085AB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6FC0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092">
              <a:lnSpc>
                <a:spcPts val="2005"/>
              </a:lnSpc>
            </a:pPr>
            <a:fld id="{81D60167-4931-47E6-BA6A-407CBD079E47}" type="slidenum">
              <a:rPr lang="en-US" altLang="ko-KR" spc="-25" smtClean="0"/>
              <a:pPr marL="38092">
                <a:lnSpc>
                  <a:spcPts val="2005"/>
                </a:lnSpc>
              </a:pPr>
              <a:t>‹#›</a:t>
            </a:fld>
            <a:endParaRPr lang="en-US" altLang="ko-KR" spc="-25" dirty="0"/>
          </a:p>
        </p:txBody>
      </p:sp>
    </p:spTree>
    <p:extLst>
      <p:ext uri="{BB962C8B-B14F-4D97-AF65-F5344CB8AC3E}">
        <p14:creationId xmlns:p14="http://schemas.microsoft.com/office/powerpoint/2010/main" val="3020899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  <p:sldLayoutId id="2147483704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최단경로 알고리즘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1442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95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07308" y="2105081"/>
            <a:ext cx="422588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7308" y="2653635"/>
            <a:ext cx="3321536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7308" y="3202190"/>
            <a:ext cx="2619606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1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7308" y="3750747"/>
            <a:ext cx="4855909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INF 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2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비용을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갱신해주고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힙에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0" name="object 10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3" name="object 23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7" name="object 27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10</a:t>
            </a:fld>
            <a:endParaRPr spc="-25" dirty="0">
              <a:latin typeface="+mn-lt"/>
            </a:endParaRPr>
          </a:p>
        </p:txBody>
      </p:sp>
      <p:pic>
        <p:nvPicPr>
          <p:cNvPr id="40" name="그림 3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9307AD4-D7E7-9286-3687-965CE10C0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8" y="3041307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30"/>
          <a:ext cx="3695130" cy="6008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5743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6822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9362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91751" y="2095557"/>
            <a:ext cx="430323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750" y="2644493"/>
            <a:ext cx="369512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1751" y="3193049"/>
            <a:ext cx="325719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3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1750" y="3741604"/>
            <a:ext cx="4834781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INF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3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1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비용을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갱신해주고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힙에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0" name="object 10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3" name="object 23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7" name="object 27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11</a:t>
            </a:fld>
            <a:endParaRPr spc="-25" dirty="0">
              <a:latin typeface="+mn-lt"/>
            </a:endParaRPr>
          </a:p>
        </p:txBody>
      </p:sp>
      <p:pic>
        <p:nvPicPr>
          <p:cNvPr id="40" name="그림 3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3BF90EF-8E71-C1F3-8BC5-D016B4C7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26" y="4804423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29"/>
          <a:ext cx="3695130" cy="6008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8299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99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759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2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61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31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9362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91751" y="2039178"/>
            <a:ext cx="442279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750" y="2587732"/>
            <a:ext cx="3152875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-20" dirty="0">
                <a:solidFill>
                  <a:srgbClr val="006FC0"/>
                </a:solidFill>
                <a:cs typeface="Calibri"/>
              </a:rPr>
              <a:t>10</a:t>
            </a:r>
            <a:r>
              <a:rPr b="1" spc="-2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-2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1751" y="3136287"/>
            <a:ext cx="3005981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10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25" dirty="0">
                <a:solidFill>
                  <a:srgbClr val="006FC0"/>
                </a:solidFill>
                <a:cs typeface="Calibri"/>
              </a:rPr>
              <a:t>10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1750" y="3684844"/>
            <a:ext cx="4925217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INF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10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비용을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갱신해주고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힙에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751" y="4508058"/>
            <a:ext cx="4493836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 err="1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endParaRPr lang="en-US" b="1" spc="-140" dirty="0">
              <a:solidFill>
                <a:srgbClr val="006FC0"/>
              </a:solidFill>
              <a:cs typeface="Adobe Clean Han ExtraBold"/>
            </a:endParaRPr>
          </a:p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정점에서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1" name="object 11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12</a:t>
            </a:fld>
            <a:endParaRPr spc="-25" dirty="0">
              <a:latin typeface="+mn-lt"/>
            </a:endParaRPr>
          </a:p>
        </p:txBody>
      </p:sp>
      <p:pic>
        <p:nvPicPr>
          <p:cNvPr id="40" name="그림 3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21255F7-4C4C-4401-F3D6-28A5ED55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80" y="8767768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7490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31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9362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08946" y="2039178"/>
            <a:ext cx="3558641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힙에서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원소를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빼온다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8947" y="2587732"/>
            <a:ext cx="4159802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번호는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이며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947" y="3136288"/>
            <a:ext cx="4543379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방문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처리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. </a:t>
            </a:r>
            <a:endParaRPr lang="en-US" b="1" spc="65" dirty="0">
              <a:solidFill>
                <a:srgbClr val="006FC0"/>
              </a:solidFill>
              <a:cs typeface="Calibri"/>
            </a:endParaRPr>
          </a:p>
          <a:p>
            <a:pPr marL="12697" marR="5079">
              <a:spcBef>
                <a:spcPts val="100"/>
              </a:spcBef>
            </a:pPr>
            <a:r>
              <a:rPr b="1" spc="95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탐욕적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선택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속성때문에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가능함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8947" y="3959121"/>
            <a:ext cx="539934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이후</a:t>
            </a:r>
            <a:r>
              <a:rPr b="1" spc="27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갈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있는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검사해준다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0" name="object 10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3" name="object 23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7" name="object 27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13</a:t>
            </a:fld>
            <a:endParaRPr spc="-25" dirty="0">
              <a:latin typeface="+mn-lt"/>
            </a:endParaRPr>
          </a:p>
        </p:txBody>
      </p:sp>
      <p:pic>
        <p:nvPicPr>
          <p:cNvPr id="39" name="그림 38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76BD45F-7116-E83E-6F1D-CE45F03D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8" y="3041307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29"/>
          <a:ext cx="3695130" cy="6008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1950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7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8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79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31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9362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91751" y="2039178"/>
            <a:ext cx="443733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750" y="2587732"/>
            <a:ext cx="286322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1751" y="3136287"/>
            <a:ext cx="253370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4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1751" y="3684844"/>
            <a:ext cx="5056358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10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4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비용을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갱신해주고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힙에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751" y="4508058"/>
            <a:ext cx="4985506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 err="1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endParaRPr lang="en-US" b="1" spc="-140" dirty="0">
              <a:solidFill>
                <a:srgbClr val="006FC0"/>
              </a:solidFill>
              <a:cs typeface="Adobe Clean Han ExtraBold"/>
            </a:endParaRPr>
          </a:p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정점에서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1" name="object 11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14</a:t>
            </a:fld>
            <a:endParaRPr spc="-25" dirty="0">
              <a:latin typeface="+mn-lt"/>
            </a:endParaRPr>
          </a:p>
        </p:txBody>
      </p:sp>
      <p:pic>
        <p:nvPicPr>
          <p:cNvPr id="40" name="그림 3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1CC36E3-D59A-696F-CC20-DCECA116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386" y="8763767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7490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31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9362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98898" y="2039178"/>
            <a:ext cx="369512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힙에서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원소를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빼온다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98899" y="2587732"/>
            <a:ext cx="4612893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번호는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이며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8900" y="3136288"/>
            <a:ext cx="4684056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방문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처리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. </a:t>
            </a:r>
            <a:endParaRPr lang="en-US" b="1" spc="65" dirty="0">
              <a:solidFill>
                <a:srgbClr val="006FC0"/>
              </a:solidFill>
              <a:cs typeface="Calibri"/>
            </a:endParaRPr>
          </a:p>
          <a:p>
            <a:pPr marL="12697" marR="5079">
              <a:spcBef>
                <a:spcPts val="100"/>
              </a:spcBef>
            </a:pPr>
            <a:r>
              <a:rPr b="1" spc="95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탐욕적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선택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속성때문에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가능함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98899" y="3959121"/>
            <a:ext cx="5357296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이후</a:t>
            </a:r>
            <a:r>
              <a:rPr b="1" spc="27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갈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있는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검사해준다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0" name="object 10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3" name="object 23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7" name="object 27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15</a:t>
            </a:fld>
            <a:endParaRPr spc="-25" dirty="0">
              <a:latin typeface="+mn-lt"/>
            </a:endParaRPr>
          </a:p>
        </p:txBody>
      </p:sp>
      <p:pic>
        <p:nvPicPr>
          <p:cNvPr id="39" name="그림 38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0A8DDA9-A4E7-2FC1-3626-8E204DDB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6" y="1227988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7490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5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0631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5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9362" marB="0"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91751" y="2039178"/>
            <a:ext cx="469410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751" y="2587732"/>
            <a:ext cx="3428012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1750" y="3136287"/>
            <a:ext cx="2992623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4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1751" y="3684844"/>
            <a:ext cx="4808162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그러나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0" dirty="0">
                <a:solidFill>
                  <a:srgbClr val="006FC0"/>
                </a:solidFill>
                <a:cs typeface="Adobe Clean Han ExtraBold"/>
              </a:rPr>
              <a:t>크므로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4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아무것도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751" y="4508058"/>
            <a:ext cx="4493836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 err="1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endParaRPr lang="en-US" b="1" spc="-140" dirty="0">
              <a:solidFill>
                <a:srgbClr val="006FC0"/>
              </a:solidFill>
              <a:cs typeface="Adobe Clean Han ExtraBold"/>
            </a:endParaRPr>
          </a:p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정점에서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1" name="object 11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16</a:t>
            </a:fld>
            <a:endParaRPr spc="-25" dirty="0">
              <a:latin typeface="+mn-lt"/>
            </a:endParaRPr>
          </a:p>
        </p:txBody>
      </p:sp>
      <p:pic>
        <p:nvPicPr>
          <p:cNvPr id="40" name="그림 3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85517AF-5AF7-2F11-4D17-DA7595778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8" y="3041307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3347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48656" y="2039178"/>
            <a:ext cx="3317481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힙에서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원소를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빼온다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8657" y="2587732"/>
            <a:ext cx="425544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번호는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이며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48658" y="3136288"/>
            <a:ext cx="4533330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방문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처리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. </a:t>
            </a:r>
            <a:endParaRPr lang="en-US" b="1" spc="65" dirty="0">
              <a:solidFill>
                <a:srgbClr val="006FC0"/>
              </a:solidFill>
              <a:cs typeface="Calibri"/>
            </a:endParaRPr>
          </a:p>
          <a:p>
            <a:pPr marL="12697" marR="5079">
              <a:spcBef>
                <a:spcPts val="100"/>
              </a:spcBef>
            </a:pPr>
            <a:r>
              <a:rPr b="1" spc="95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탐욕적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선택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속성때문에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가능함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8657" y="3959121"/>
            <a:ext cx="5317103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이후</a:t>
            </a:r>
            <a:r>
              <a:rPr b="1" spc="27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갈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있는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검사해준다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0" name="object 10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3" name="object 23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7" name="object 27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17</a:t>
            </a:fld>
            <a:endParaRPr spc="-25" dirty="0">
              <a:latin typeface="+mn-lt"/>
            </a:endParaRPr>
          </a:p>
        </p:txBody>
      </p:sp>
      <p:pic>
        <p:nvPicPr>
          <p:cNvPr id="39" name="그림 38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9F8F394-94E2-DEA6-D1A9-0334B6A2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64" y="4784729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3347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91751" y="2039178"/>
            <a:ext cx="459288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1750" y="2587732"/>
            <a:ext cx="369512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1750" y="3136287"/>
            <a:ext cx="289544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4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91749" y="3684844"/>
            <a:ext cx="4925217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0" dirty="0">
                <a:solidFill>
                  <a:srgbClr val="006FC0"/>
                </a:solidFill>
                <a:cs typeface="Adobe Clean Han ExtraBold"/>
              </a:rPr>
              <a:t>크므로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4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아무것도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0" name="object 10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3" name="object 23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7" name="object 27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18</a:t>
            </a:fld>
            <a:endParaRPr spc="-25" dirty="0">
              <a:latin typeface="+mn-lt"/>
            </a:endParaRPr>
          </a:p>
        </p:txBody>
      </p:sp>
      <p:pic>
        <p:nvPicPr>
          <p:cNvPr id="39" name="그림 38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DB80699-C125-4481-357A-38335B995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568" y="3041307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3347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29044" y="2039178"/>
            <a:ext cx="4493836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9043" y="2587732"/>
            <a:ext cx="369512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9044" y="3136287"/>
            <a:ext cx="349835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4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29043" y="3684844"/>
            <a:ext cx="4823984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같으므로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4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4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아무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짓도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하지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9044" y="4508058"/>
            <a:ext cx="538744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90" dirty="0">
                <a:solidFill>
                  <a:srgbClr val="FF0000"/>
                </a:solidFill>
                <a:cs typeface="Calibri"/>
              </a:rPr>
              <a:t>*</a:t>
            </a:r>
            <a:r>
              <a:rPr b="1" spc="90" dirty="0">
                <a:solidFill>
                  <a:srgbClr val="FF0000"/>
                </a:solidFill>
                <a:cs typeface="Adobe Clean Han ExtraBold"/>
              </a:rPr>
              <a:t>넣어</a:t>
            </a:r>
            <a:r>
              <a:rPr b="1" spc="-13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FF0000"/>
                </a:solidFill>
                <a:cs typeface="Adobe Clean Han ExtraBold"/>
              </a:rPr>
              <a:t>줘도</a:t>
            </a:r>
            <a:r>
              <a:rPr b="1" spc="-13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FF0000"/>
                </a:solidFill>
                <a:cs typeface="Adobe Clean Han ExtraBold"/>
              </a:rPr>
              <a:t>괜찮지만</a:t>
            </a:r>
            <a:r>
              <a:rPr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FF0000"/>
                </a:solidFill>
                <a:cs typeface="Adobe Clean Han ExtraBold"/>
              </a:rPr>
              <a:t>불필요한</a:t>
            </a:r>
            <a:r>
              <a:rPr b="1" spc="-13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cs typeface="Adobe Clean Han ExtraBold"/>
              </a:rPr>
              <a:t>작업을</a:t>
            </a:r>
            <a:r>
              <a:rPr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cs typeface="Adobe Clean Han ExtraBold"/>
              </a:rPr>
              <a:t>늘리게</a:t>
            </a:r>
            <a:r>
              <a:rPr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35" dirty="0">
                <a:solidFill>
                  <a:srgbClr val="FF0000"/>
                </a:solidFill>
                <a:cs typeface="Adobe Clean Han ExtraBold"/>
              </a:rPr>
              <a:t>됨</a:t>
            </a:r>
            <a:r>
              <a:rPr b="1" spc="35" dirty="0">
                <a:solidFill>
                  <a:srgbClr val="FF0000"/>
                </a:solidFill>
                <a:cs typeface="Calibri"/>
              </a:rPr>
              <a:t>*</a:t>
            </a:r>
            <a:endParaRPr dirty="0"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9044" y="5056613"/>
            <a:ext cx="4493836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 err="1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 err="1">
                <a:solidFill>
                  <a:srgbClr val="006FC0"/>
                </a:solidFill>
                <a:cs typeface="Adobe Clean Han ExtraBold"/>
              </a:rPr>
              <a:t>없으므로</a:t>
            </a:r>
            <a:endParaRPr lang="en-US" b="1" spc="125" dirty="0">
              <a:solidFill>
                <a:srgbClr val="006FC0"/>
              </a:solidFill>
              <a:cs typeface="Adobe Clean Han ExtraBold"/>
            </a:endParaRPr>
          </a:p>
          <a:p>
            <a:pPr marL="12697" marR="5079">
              <a:spcBef>
                <a:spcPts val="100"/>
              </a:spcBef>
            </a:pP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정점에서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2" name="object 12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7" name="object 17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21" name="object 21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5" name="object 25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9" name="object 29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5025" y="7390004"/>
            <a:ext cx="503477" cy="198851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  <a:p>
            <a:pPr>
              <a:spcBef>
                <a:spcPts val="1945"/>
              </a:spcBef>
            </a:pPr>
            <a:endParaRPr sz="3599">
              <a:cs typeface="Calibri"/>
            </a:endParaRPr>
          </a:p>
          <a:p>
            <a:pPr marL="232364"/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19</a:t>
            </a:fld>
            <a:endParaRPr spc="-25" dirty="0">
              <a:latin typeface="+mn-lt"/>
            </a:endParaRPr>
          </a:p>
        </p:txBody>
      </p:sp>
      <p:pic>
        <p:nvPicPr>
          <p:cNvPr id="41" name="그림 4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A16A68FB-8A34-F6BE-9ADA-D1F57DDB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93" y="8856360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8171543" y="1783556"/>
            <a:ext cx="9915735" cy="6718300"/>
          </a:xfrm>
        </p:spPr>
        <p:txBody>
          <a:bodyPr/>
          <a:lstStyle/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다익스트라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알고리즘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플로이드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워셜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알고리즘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벨만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포드 알고리즘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0 -1 </a:t>
            </a:r>
            <a:r>
              <a:rPr lang="en-US" altLang="ko-KR" b="1" dirty="0" err="1">
                <a:solidFill>
                  <a:schemeClr val="tx1">
                    <a:lumMod val="50000"/>
                  </a:schemeClr>
                </a:solidFill>
              </a:rPr>
              <a:t>bfs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79093" y="1596779"/>
            <a:ext cx="3695130" cy="580068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0" rIns="0" bIns="0" rtlCol="0">
            <a:spAutoFit/>
          </a:bodyPr>
          <a:lstStyle/>
          <a:p>
            <a:pPr marL="839937">
              <a:spcBef>
                <a:spcPts val="204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Heap(</a:t>
            </a:r>
            <a:r>
              <a:rPr sz="3599" b="1" spc="-10" dirty="0">
                <a:solidFill>
                  <a:srgbClr val="1E1C11"/>
                </a:solidFill>
                <a:cs typeface="Adobe Clean Han ExtraBold"/>
              </a:rPr>
              <a:t>최소</a:t>
            </a:r>
            <a:r>
              <a:rPr sz="3599" b="1" spc="-10" dirty="0">
                <a:solidFill>
                  <a:srgbClr val="1E1C11"/>
                </a:solidFill>
                <a:cs typeface="Calibri"/>
              </a:rPr>
              <a:t>)</a:t>
            </a:r>
            <a:endParaRPr sz="3599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9140" y="2039178"/>
            <a:ext cx="369512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힙에서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원소를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빼온다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49141" y="2587732"/>
            <a:ext cx="4625137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번호는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이며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9141" y="3136288"/>
            <a:ext cx="4826525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방문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처리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. </a:t>
            </a:r>
            <a:endParaRPr lang="en-US" b="1" spc="65" dirty="0">
              <a:solidFill>
                <a:srgbClr val="006FC0"/>
              </a:solidFill>
              <a:cs typeface="Calibri"/>
            </a:endParaRPr>
          </a:p>
          <a:p>
            <a:pPr marL="12697" marR="5079">
              <a:spcBef>
                <a:spcPts val="100"/>
              </a:spcBef>
            </a:pPr>
            <a:r>
              <a:rPr b="1" spc="95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탐욕적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선택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속성때문에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가능함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9142" y="3959121"/>
            <a:ext cx="5730371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이후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있는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검사해준다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61182" y="7072936"/>
            <a:ext cx="3264666" cy="38209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4123" rIns="0" bIns="0" rtlCol="0">
            <a:spAutoFit/>
          </a:bodyPr>
          <a:lstStyle/>
          <a:p>
            <a:pPr marL="749150">
              <a:spcBef>
                <a:spcPts val="819"/>
              </a:spcBef>
            </a:pPr>
            <a:r>
              <a:rPr b="1" spc="65" dirty="0">
                <a:solidFill>
                  <a:srgbClr val="1E1C11"/>
                </a:solidFill>
                <a:cs typeface="Calibri"/>
              </a:rPr>
              <a:t>5</a:t>
            </a:r>
            <a:r>
              <a:rPr b="1" spc="65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1E1C11"/>
                </a:solidFill>
                <a:cs typeface="Adobe Clean Han ExtraBold"/>
              </a:rPr>
              <a:t>정점</a:t>
            </a:r>
            <a:r>
              <a:rPr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90" dirty="0">
                <a:solidFill>
                  <a:srgbClr val="1E1C11"/>
                </a:solidFill>
                <a:cs typeface="Calibri"/>
              </a:rPr>
              <a:t>(</a:t>
            </a:r>
            <a:r>
              <a:rPr b="1" spc="90" dirty="0">
                <a:solidFill>
                  <a:srgbClr val="1E1C11"/>
                </a:solidFill>
                <a:cs typeface="Adobe Clean Han ExtraBold"/>
              </a:rPr>
              <a:t>비용</a:t>
            </a:r>
            <a:r>
              <a:rPr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-25" dirty="0">
                <a:solidFill>
                  <a:srgbClr val="1E1C11"/>
                </a:solidFill>
                <a:cs typeface="Calibri"/>
              </a:rPr>
              <a:t>10)</a:t>
            </a:r>
            <a:endParaRPr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1" name="object 11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75334" y="874407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5025" y="7390004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20</a:t>
            </a:fld>
            <a:endParaRPr spc="-25" dirty="0">
              <a:latin typeface="+mn-lt"/>
            </a:endParaRPr>
          </a:p>
        </p:txBody>
      </p:sp>
      <p:graphicFrame>
        <p:nvGraphicFramePr>
          <p:cNvPr id="41" name="object 4">
            <a:extLst>
              <a:ext uri="{FF2B5EF4-FFF2-40B4-BE49-F238E27FC236}">
                <a16:creationId xmlns:a16="http://schemas.microsoft.com/office/drawing/2014/main" id="{91E65CA1-09CE-012C-2660-8924458AD5B1}"/>
              </a:ext>
            </a:extLst>
          </p:cNvPr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3347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2" name="그림 4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38262C7-9DAF-CE23-BB70-76A4AEFCB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62" y="8797709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79093" y="1596779"/>
            <a:ext cx="3695130" cy="580068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0" rIns="0" bIns="0" rtlCol="0">
            <a:spAutoFit/>
          </a:bodyPr>
          <a:lstStyle/>
          <a:p>
            <a:pPr marL="839937">
              <a:spcBef>
                <a:spcPts val="204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Heap(</a:t>
            </a:r>
            <a:r>
              <a:rPr sz="3599" b="1" spc="-10" dirty="0">
                <a:solidFill>
                  <a:srgbClr val="1E1C11"/>
                </a:solidFill>
                <a:cs typeface="Adobe Clean Han ExtraBold"/>
              </a:rPr>
              <a:t>최소</a:t>
            </a:r>
            <a:r>
              <a:rPr sz="3599" b="1" spc="-10" dirty="0">
                <a:solidFill>
                  <a:srgbClr val="1E1C11"/>
                </a:solidFill>
                <a:cs typeface="Calibri"/>
              </a:rPr>
              <a:t>)</a:t>
            </a:r>
            <a:endParaRPr sz="3599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6115" y="3582287"/>
            <a:ext cx="5714816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그러나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있는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 err="1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 err="1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90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0" dirty="0">
                <a:solidFill>
                  <a:srgbClr val="006FC0"/>
                </a:solidFill>
                <a:cs typeface="Adobe Clean Han ExtraBold"/>
              </a:rPr>
              <a:t>고립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0" dirty="0" err="1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80" dirty="0">
                <a:solidFill>
                  <a:srgbClr val="006FC0"/>
                </a:solidFill>
                <a:cs typeface="Calibri"/>
              </a:rPr>
              <a:t>)</a:t>
            </a:r>
            <a:endParaRPr lang="en-US" b="1" spc="80" dirty="0">
              <a:solidFill>
                <a:srgbClr val="006FC0"/>
              </a:solidFill>
              <a:cs typeface="Calibri"/>
            </a:endParaRPr>
          </a:p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61182" y="7072936"/>
            <a:ext cx="3264666" cy="38209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4123" rIns="0" bIns="0" rtlCol="0">
            <a:spAutoFit/>
          </a:bodyPr>
          <a:lstStyle/>
          <a:p>
            <a:pPr marL="749150">
              <a:spcBef>
                <a:spcPts val="819"/>
              </a:spcBef>
            </a:pPr>
            <a:r>
              <a:rPr b="1" spc="65" dirty="0">
                <a:solidFill>
                  <a:srgbClr val="1E1C11"/>
                </a:solidFill>
                <a:cs typeface="Calibri"/>
              </a:rPr>
              <a:t>5</a:t>
            </a:r>
            <a:r>
              <a:rPr b="1" spc="65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1E1C11"/>
                </a:solidFill>
                <a:cs typeface="Adobe Clean Han ExtraBold"/>
              </a:rPr>
              <a:t>정점</a:t>
            </a:r>
            <a:r>
              <a:rPr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90" dirty="0">
                <a:solidFill>
                  <a:srgbClr val="1E1C11"/>
                </a:solidFill>
                <a:cs typeface="Calibri"/>
              </a:rPr>
              <a:t>(</a:t>
            </a:r>
            <a:r>
              <a:rPr b="1" spc="90" dirty="0">
                <a:solidFill>
                  <a:srgbClr val="1E1C11"/>
                </a:solidFill>
                <a:cs typeface="Adobe Clean Han ExtraBold"/>
              </a:rPr>
              <a:t>비용</a:t>
            </a:r>
            <a:r>
              <a:rPr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-25" dirty="0">
                <a:solidFill>
                  <a:srgbClr val="1E1C11"/>
                </a:solidFill>
                <a:cs typeface="Calibri"/>
              </a:rPr>
              <a:t>10)</a:t>
            </a:r>
            <a:endParaRPr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8" name="object 8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3" name="object 13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7" name="object 17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1" name="object 21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5" name="object 25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75334" y="874407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55025" y="7390004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21</a:t>
            </a:fld>
            <a:endParaRPr spc="-25" dirty="0">
              <a:latin typeface="+mn-lt"/>
            </a:endParaRPr>
          </a:p>
        </p:txBody>
      </p:sp>
      <p:graphicFrame>
        <p:nvGraphicFramePr>
          <p:cNvPr id="38" name="object 4">
            <a:extLst>
              <a:ext uri="{FF2B5EF4-FFF2-40B4-BE49-F238E27FC236}">
                <a16:creationId xmlns:a16="http://schemas.microsoft.com/office/drawing/2014/main" id="{F7AC3FF9-6624-7C31-2FB8-253D1EA27E14}"/>
              </a:ext>
            </a:extLst>
          </p:cNvPr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3347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" name="그림 38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13B672E-F060-E650-5E0C-8232FAE87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17" y="8791801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B3A1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79093" y="1596779"/>
            <a:ext cx="3695130" cy="580068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0" rIns="0" bIns="0" rtlCol="0">
            <a:spAutoFit/>
          </a:bodyPr>
          <a:lstStyle/>
          <a:p>
            <a:pPr marL="839937">
              <a:spcBef>
                <a:spcPts val="204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Heap(</a:t>
            </a:r>
            <a:r>
              <a:rPr sz="3599" b="1" spc="-10" dirty="0">
                <a:solidFill>
                  <a:srgbClr val="1E1C11"/>
                </a:solidFill>
                <a:cs typeface="Adobe Clean Han ExtraBold"/>
              </a:rPr>
              <a:t>최소</a:t>
            </a:r>
            <a:r>
              <a:rPr sz="3599" b="1" spc="-10" dirty="0">
                <a:solidFill>
                  <a:srgbClr val="1E1C11"/>
                </a:solidFill>
                <a:cs typeface="Calibri"/>
              </a:rPr>
              <a:t>)</a:t>
            </a:r>
            <a:endParaRPr sz="3599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9283" y="2039178"/>
            <a:ext cx="3972455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힙에서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원소를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빼온다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9285" y="2587732"/>
            <a:ext cx="430323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번호는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이며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10</a:t>
            </a:r>
            <a:r>
              <a:rPr b="1" spc="-1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9284" y="3136288"/>
            <a:ext cx="5087343" cy="856643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90" dirty="0">
                <a:solidFill>
                  <a:srgbClr val="006FC0"/>
                </a:solidFill>
                <a:cs typeface="Adobe Clean Han ExtraBold"/>
              </a:rPr>
              <a:t>그러나</a:t>
            </a:r>
            <a:r>
              <a:rPr b="1" spc="90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이미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5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정점에서의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최소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-2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 </a:t>
            </a:r>
            <a:endParaRPr lang="en-US" b="1" spc="60" dirty="0">
              <a:solidFill>
                <a:srgbClr val="006FC0"/>
              </a:solidFill>
              <a:cs typeface="Calibri"/>
            </a:endParaRPr>
          </a:p>
          <a:p>
            <a:pPr marL="12697" marR="5079">
              <a:spcBef>
                <a:spcPts val="100"/>
              </a:spcBef>
            </a:pPr>
            <a:r>
              <a:rPr b="1" spc="140" dirty="0" err="1">
                <a:solidFill>
                  <a:srgbClr val="006FC0"/>
                </a:solidFill>
                <a:cs typeface="Adobe Clean Han ExtraBold"/>
              </a:rPr>
              <a:t>현재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노드가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가진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작으므로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0" dirty="0">
                <a:solidFill>
                  <a:srgbClr val="006FC0"/>
                </a:solidFill>
                <a:cs typeface="Adobe Clean Han ExtraBold"/>
              </a:rPr>
              <a:t>노드로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필요가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없기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때문에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무시한다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9284" y="4233094"/>
            <a:ext cx="5648697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힙이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비었으므로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다익스트라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알고리즘이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종료된다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9285" y="4782335"/>
            <a:ext cx="4781447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120" dirty="0">
                <a:solidFill>
                  <a:srgbClr val="FF0000"/>
                </a:solidFill>
                <a:cs typeface="Adobe Clean Han ExtraBold"/>
              </a:rPr>
              <a:t>결론적으로</a:t>
            </a:r>
            <a:r>
              <a:rPr b="1" spc="-10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65" dirty="0">
                <a:solidFill>
                  <a:srgbClr val="FF0000"/>
                </a:solidFill>
                <a:cs typeface="Adobe Clean Han ExtraBold"/>
              </a:rPr>
              <a:t>번</a:t>
            </a:r>
            <a:r>
              <a:rPr b="1" spc="-12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FF0000"/>
                </a:solidFill>
                <a:cs typeface="Adobe Clean Han ExtraBold"/>
              </a:rPr>
              <a:t>정점에서</a:t>
            </a:r>
            <a:r>
              <a:rPr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FF0000"/>
                </a:solidFill>
                <a:cs typeface="Calibri"/>
              </a:rPr>
              <a:t>5</a:t>
            </a:r>
            <a:r>
              <a:rPr b="1" spc="65" dirty="0">
                <a:solidFill>
                  <a:srgbClr val="FF0000"/>
                </a:solidFill>
                <a:cs typeface="Adobe Clean Han ExtraBold"/>
              </a:rPr>
              <a:t>번</a:t>
            </a:r>
            <a:r>
              <a:rPr b="1" spc="-10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25" dirty="0" err="1">
                <a:solidFill>
                  <a:srgbClr val="FF0000"/>
                </a:solidFill>
                <a:cs typeface="Adobe Clean Han ExtraBold"/>
              </a:rPr>
              <a:t>정점까지</a:t>
            </a:r>
            <a:r>
              <a:rPr b="1" spc="-135" dirty="0">
                <a:solidFill>
                  <a:srgbClr val="FF0000"/>
                </a:solidFill>
                <a:cs typeface="Adobe Clean Han ExtraBold"/>
              </a:rPr>
              <a:t> </a:t>
            </a:r>
            <a:endParaRPr lang="en-US" b="1" spc="-135" dirty="0">
              <a:solidFill>
                <a:srgbClr val="FF0000"/>
              </a:solidFill>
              <a:cs typeface="Adobe Clean Han ExtraBold"/>
            </a:endParaRPr>
          </a:p>
          <a:p>
            <a:pPr marL="12697" marR="5079">
              <a:spcBef>
                <a:spcPts val="100"/>
              </a:spcBef>
            </a:pPr>
            <a:r>
              <a:rPr b="1" spc="105" dirty="0" err="1">
                <a:solidFill>
                  <a:srgbClr val="FF0000"/>
                </a:solidFill>
                <a:cs typeface="Adobe Clean Han ExtraBold"/>
              </a:rPr>
              <a:t>이동하는</a:t>
            </a:r>
            <a:r>
              <a:rPr b="1" spc="10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FF0000"/>
                </a:solidFill>
                <a:cs typeface="Adobe Clean Han ExtraBold"/>
              </a:rPr>
              <a:t>최소</a:t>
            </a:r>
            <a:r>
              <a:rPr b="1" spc="-13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cs typeface="Adobe Clean Han ExtraBold"/>
              </a:rPr>
              <a:t>비용은</a:t>
            </a:r>
            <a:r>
              <a:rPr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‘4’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55" dirty="0">
                <a:solidFill>
                  <a:srgbClr val="FF0000"/>
                </a:solidFill>
                <a:cs typeface="Adobe Clean Han ExtraBold"/>
              </a:rPr>
              <a:t>이다</a:t>
            </a:r>
            <a:r>
              <a:rPr b="1" spc="55" dirty="0">
                <a:solidFill>
                  <a:srgbClr val="FF000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79285" y="5600596"/>
            <a:ext cx="801881" cy="29967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cs typeface="Calibri"/>
              </a:rPr>
              <a:t>*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TIP!!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0" dirty="0">
                <a:solidFill>
                  <a:srgbClr val="FF0000"/>
                </a:solidFill>
                <a:cs typeface="Calibri"/>
              </a:rPr>
              <a:t>*</a:t>
            </a:r>
            <a:endParaRPr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9285" y="6153723"/>
            <a:ext cx="5317102" cy="139781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FF0000"/>
                </a:solidFill>
                <a:cs typeface="Adobe Clean Han ExtraBold"/>
              </a:rPr>
              <a:t>시작</a:t>
            </a:r>
            <a:r>
              <a:rPr b="1" spc="-13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FF0000"/>
                </a:solidFill>
                <a:cs typeface="Adobe Clean Han ExtraBold"/>
              </a:rPr>
              <a:t>정점으로부터</a:t>
            </a:r>
            <a:r>
              <a:rPr b="1" spc="-12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cs typeface="Adobe Clean Han ExtraBold"/>
              </a:rPr>
              <a:t>임의</a:t>
            </a:r>
            <a:r>
              <a:rPr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FF0000"/>
                </a:solidFill>
                <a:cs typeface="Adobe Clean Han ExtraBold"/>
              </a:rPr>
              <a:t>정점까지의</a:t>
            </a:r>
            <a:r>
              <a:rPr b="1" spc="-10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FF0000"/>
                </a:solidFill>
                <a:cs typeface="Adobe Clean Han ExtraBold"/>
              </a:rPr>
              <a:t>경로를</a:t>
            </a:r>
            <a:r>
              <a:rPr b="1" spc="-10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FF0000"/>
                </a:solidFill>
                <a:cs typeface="Adobe Clean Han ExtraBold"/>
              </a:rPr>
              <a:t>추적</a:t>
            </a:r>
            <a:endParaRPr dirty="0">
              <a:cs typeface="Adobe Clean Han ExtraBold"/>
            </a:endParaRPr>
          </a:p>
          <a:p>
            <a:pPr marL="12697"/>
            <a:r>
              <a:rPr b="1" spc="80" dirty="0" err="1">
                <a:solidFill>
                  <a:srgbClr val="FF0000"/>
                </a:solidFill>
                <a:cs typeface="Adobe Clean Han ExtraBold"/>
              </a:rPr>
              <a:t>하고싶다면</a:t>
            </a:r>
            <a:r>
              <a:rPr b="1" spc="80" dirty="0">
                <a:solidFill>
                  <a:srgbClr val="FF0000"/>
                </a:solidFill>
                <a:cs typeface="Calibri"/>
              </a:rPr>
              <a:t>?</a:t>
            </a:r>
            <a:endParaRPr lang="en-US" b="1" spc="80" dirty="0">
              <a:solidFill>
                <a:srgbClr val="FF0000"/>
              </a:solidFill>
              <a:cs typeface="Calibri"/>
            </a:endParaRPr>
          </a:p>
          <a:p>
            <a:pPr marL="12697"/>
            <a:endParaRPr dirty="0">
              <a:cs typeface="Calibri"/>
            </a:endParaRPr>
          </a:p>
          <a:p>
            <a:pPr marL="12697" marR="5079"/>
            <a:r>
              <a:rPr lang="en-US" b="1" spc="-25" dirty="0">
                <a:solidFill>
                  <a:srgbClr val="FF0000"/>
                </a:solidFill>
                <a:cs typeface="Adobe Clean Han ExtraBold"/>
              </a:rPr>
              <a:t>-&gt;</a:t>
            </a:r>
            <a:r>
              <a:rPr b="1" spc="140" dirty="0" err="1">
                <a:solidFill>
                  <a:srgbClr val="FF0000"/>
                </a:solidFill>
                <a:cs typeface="Adobe Clean Han ExtraBold"/>
              </a:rPr>
              <a:t>임의</a:t>
            </a:r>
            <a:r>
              <a:rPr b="1" spc="-13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cs typeface="Adobe Clean Han ExtraBold"/>
              </a:rPr>
              <a:t>정점의</a:t>
            </a:r>
            <a:r>
              <a:rPr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FF0000"/>
                </a:solidFill>
                <a:cs typeface="Adobe Clean Han ExtraBold"/>
              </a:rPr>
              <a:t>직전</a:t>
            </a:r>
            <a:r>
              <a:rPr b="1" spc="-13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cs typeface="Adobe Clean Han ExtraBold"/>
              </a:rPr>
              <a:t>정점을</a:t>
            </a:r>
            <a:r>
              <a:rPr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FF0000"/>
                </a:solidFill>
                <a:cs typeface="Adobe Clean Han ExtraBold"/>
              </a:rPr>
              <a:t>이용하여</a:t>
            </a:r>
            <a:r>
              <a:rPr b="1" spc="-14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00" dirty="0">
                <a:solidFill>
                  <a:srgbClr val="FF0000"/>
                </a:solidFill>
                <a:cs typeface="Adobe Clean Han ExtraBold"/>
              </a:rPr>
              <a:t>백트래킹을 </a:t>
            </a:r>
            <a:r>
              <a:rPr b="1" spc="90" dirty="0">
                <a:solidFill>
                  <a:srgbClr val="FF0000"/>
                </a:solidFill>
                <a:cs typeface="Adobe Clean Han ExtraBold"/>
              </a:rPr>
              <a:t>하면된다</a:t>
            </a:r>
            <a:r>
              <a:rPr b="1" spc="90" dirty="0">
                <a:solidFill>
                  <a:srgbClr val="FF0000"/>
                </a:solidFill>
                <a:cs typeface="Calibri"/>
              </a:rPr>
              <a:t>!</a:t>
            </a:r>
            <a:r>
              <a:rPr b="1" spc="-2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( -</a:t>
            </a:r>
            <a:r>
              <a:rPr b="1" spc="65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65" dirty="0">
                <a:solidFill>
                  <a:srgbClr val="FF0000"/>
                </a:solidFill>
                <a:cs typeface="Adobe Clean Han ExtraBold"/>
              </a:rPr>
              <a:t>이</a:t>
            </a:r>
            <a:r>
              <a:rPr b="1" spc="-10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cs typeface="Adobe Clean Han ExtraBold"/>
              </a:rPr>
              <a:t>나올때</a:t>
            </a:r>
            <a:r>
              <a:rPr b="1" spc="-14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FF0000"/>
                </a:solidFill>
                <a:cs typeface="Adobe Clean Han ExtraBold"/>
              </a:rPr>
              <a:t>까지</a:t>
            </a:r>
            <a:r>
              <a:rPr b="1" spc="-13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FF0000"/>
                </a:solidFill>
                <a:cs typeface="Adobe Clean Han ExtraBold"/>
              </a:rPr>
              <a:t>타고</a:t>
            </a:r>
            <a:r>
              <a:rPr b="1" spc="-13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FF0000"/>
                </a:solidFill>
                <a:cs typeface="Adobe Clean Han ExtraBold"/>
              </a:rPr>
              <a:t>넘어가기</a:t>
            </a:r>
            <a:r>
              <a:rPr b="1" spc="70" dirty="0">
                <a:solidFill>
                  <a:srgbClr val="FF000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3" name="object 13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22" name="object 22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6" name="object 26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30" name="object 30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75334" y="874407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5025" y="7390004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22</a:t>
            </a:fld>
            <a:endParaRPr spc="-25" dirty="0">
              <a:latin typeface="+mn-lt"/>
            </a:endParaRPr>
          </a:p>
        </p:txBody>
      </p:sp>
      <p:graphicFrame>
        <p:nvGraphicFramePr>
          <p:cNvPr id="43" name="object 4">
            <a:extLst>
              <a:ext uri="{FF2B5EF4-FFF2-40B4-BE49-F238E27FC236}">
                <a16:creationId xmlns:a16="http://schemas.microsoft.com/office/drawing/2014/main" id="{4C50E510-BB8F-0F9C-6D45-00F642DA658A}"/>
              </a:ext>
            </a:extLst>
          </p:cNvPr>
          <p:cNvGraphicFramePr>
            <a:graphicFrameLocks noGrp="1"/>
          </p:cNvGraphicFramePr>
          <p:nvPr/>
        </p:nvGraphicFramePr>
        <p:xfrm>
          <a:off x="14072744" y="1590430"/>
          <a:ext cx="3695130" cy="6009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3347">
                <a:tc gridSpan="3">
                  <a:txBody>
                    <a:bodyPr/>
                    <a:lstStyle/>
                    <a:p>
                      <a:pPr marL="8401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Heap(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36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26030" marB="0">
                    <a:lnL w="12700">
                      <a:solidFill>
                        <a:srgbClr val="1E1C11"/>
                      </a:solidFill>
                      <a:prstDash val="solid"/>
                    </a:lnL>
                    <a:lnR w="12700">
                      <a:solidFill>
                        <a:srgbClr val="1E1C11"/>
                      </a:solidFill>
                      <a:prstDash val="solid"/>
                    </a:lnR>
                    <a:lnT w="12700">
                      <a:solidFill>
                        <a:srgbClr val="1E1C1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4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solidFill>
                      <a:srgbClr val="BEBEB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E1C11"/>
                      </a:solidFill>
                      <a:prstDash val="solid"/>
                    </a:lnL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spc="6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1800" b="1" spc="6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r>
                        <a:rPr sz="1800" b="1" spc="-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sz="1800" b="1" spc="9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r>
                        <a:rPr sz="1800" b="1" spc="-13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04123" marB="0">
                    <a:lnB w="12700">
                      <a:solidFill>
                        <a:srgbClr val="1E1C1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1E1C11"/>
                      </a:solidFill>
                      <a:prstDash val="solid"/>
                    </a:lnR>
                    <a:lnB w="12700">
                      <a:solidFill>
                        <a:srgbClr val="1E1C1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4" name="그림 4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1958BC3-355E-9E48-2CDA-1B13474B8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29" y="8856360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E89E8-408B-CA60-3B44-1864D44FB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1082CEE-A1EB-B9AF-2A33-48FDD7A7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플로이드</a:t>
            </a:r>
            <a:r>
              <a:rPr lang="en-US" altLang="ko-KR" b="1" dirty="0"/>
              <a:t>-</a:t>
            </a:r>
            <a:r>
              <a:rPr lang="ko-KR" altLang="en-US" b="1" dirty="0" err="1"/>
              <a:t>워셜</a:t>
            </a:r>
            <a:r>
              <a:rPr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675D2E9-F501-CA3C-E683-681972896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F4C06-9950-D9A7-3C79-0F02500373BF}"/>
              </a:ext>
            </a:extLst>
          </p:cNvPr>
          <p:cNvSpPr txBox="1"/>
          <p:nvPr/>
        </p:nvSpPr>
        <p:spPr>
          <a:xfrm>
            <a:off x="867276" y="1535953"/>
            <a:ext cx="165534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플로이드</a:t>
            </a:r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 err="1">
                <a:solidFill>
                  <a:srgbClr val="0070C0"/>
                </a:solidFill>
              </a:rPr>
              <a:t>워셜</a:t>
            </a:r>
            <a:r>
              <a:rPr lang="ko-KR" altLang="en-US" sz="3200" b="1" dirty="0">
                <a:solidFill>
                  <a:srgbClr val="0070C0"/>
                </a:solidFill>
              </a:rPr>
              <a:t> 알고리즘은 그래프에서 모든 정점 쌍 간의 최단 경로를 찾는 알고리즘이다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이 알고리즘은 동적 계획법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en-US" altLang="ko-KR" sz="3200" b="1" dirty="0" err="1">
                <a:solidFill>
                  <a:srgbClr val="0070C0"/>
                </a:solidFill>
              </a:rPr>
              <a:t>dp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을 사용하여 각 정점 쌍 간의 최단 경로를 점진적으로 계산하며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그래프의 모든 경로를 고려해 최단 거리를 구한다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시간 복잡도는 </a:t>
            </a:r>
            <a:r>
              <a:rPr lang="en-US" altLang="ko-KR" sz="3200" b="1" dirty="0">
                <a:solidFill>
                  <a:srgbClr val="0070C0"/>
                </a:solidFill>
              </a:rPr>
              <a:t>O(V^3)</a:t>
            </a:r>
            <a:r>
              <a:rPr lang="ko-KR" altLang="en-US" sz="3200" b="1" dirty="0">
                <a:solidFill>
                  <a:srgbClr val="0070C0"/>
                </a:solidFill>
              </a:rPr>
              <a:t>로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그래프의 정점 수가 많을 경우 성능이 저하될 수 있지만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간단한 구현과 모든 쌍의 최단 경로를 정확하게 계산할 수 있다는 장점을 가진다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3200" b="1" dirty="0" err="1">
                <a:solidFill>
                  <a:srgbClr val="0070C0"/>
                </a:solidFill>
              </a:rPr>
              <a:t>플로이드</a:t>
            </a:r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 err="1">
                <a:solidFill>
                  <a:srgbClr val="0070C0"/>
                </a:solidFill>
              </a:rPr>
              <a:t>워셜</a:t>
            </a:r>
            <a:r>
              <a:rPr lang="ko-KR" altLang="en-US" sz="3200" b="1" dirty="0">
                <a:solidFill>
                  <a:srgbClr val="0070C0"/>
                </a:solidFill>
              </a:rPr>
              <a:t> 알고리즘은 가중치가 음수인 경우에도 안정적으로 작동하는 특성이 있다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C86AA6D1-9FC2-DA95-3106-F7F4CC0A80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678" y="5219701"/>
            <a:ext cx="5765997" cy="365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1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97144-3BFD-AAFE-1A9D-F592B0F1C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A5CF743-5AAA-6720-786F-CCF7C4AC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플로이드</a:t>
            </a:r>
            <a:r>
              <a:rPr lang="en-US" altLang="ko-KR" b="1" dirty="0"/>
              <a:t>-</a:t>
            </a:r>
            <a:r>
              <a:rPr lang="ko-KR" altLang="en-US" b="1" dirty="0" err="1"/>
              <a:t>워셜</a:t>
            </a:r>
            <a:r>
              <a:rPr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39DE220-0FE9-215B-B9B4-3FE383F1B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1A788-3D31-D377-D815-99F506F88036}"/>
              </a:ext>
            </a:extLst>
          </p:cNvPr>
          <p:cNvSpPr txBox="1"/>
          <p:nvPr/>
        </p:nvSpPr>
        <p:spPr>
          <a:xfrm>
            <a:off x="8934460" y="3803877"/>
            <a:ext cx="91188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n</a:t>
            </a:r>
            <a:r>
              <a:rPr lang="ko-KR" altLang="en-US" sz="2400" b="1" dirty="0">
                <a:solidFill>
                  <a:srgbClr val="0070C0"/>
                </a:solidFill>
              </a:rPr>
              <a:t>개의 도시가 있으며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모든 시작 도시로부터 도착 도시까지 가는데 드는 최소 버스 비용을 구해야 하는 문제이다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먼저 모든 칸을 </a:t>
            </a:r>
            <a:r>
              <a:rPr lang="en-US" altLang="ko-KR" sz="2400" b="1" dirty="0">
                <a:solidFill>
                  <a:srgbClr val="0070C0"/>
                </a:solidFill>
              </a:rPr>
              <a:t>INF</a:t>
            </a:r>
            <a:r>
              <a:rPr lang="ko-KR" altLang="en-US" sz="2400" b="1" dirty="0">
                <a:solidFill>
                  <a:srgbClr val="0070C0"/>
                </a:solidFill>
              </a:rPr>
              <a:t>로 초기화한 인접 행렬을 만들어 준다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이후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정점과 간선 정보를 입력 받고 인접 행렬을 채워준다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err="1">
                <a:solidFill>
                  <a:srgbClr val="0070C0"/>
                </a:solidFill>
              </a:rPr>
              <a:t>플로이드</a:t>
            </a:r>
            <a:r>
              <a:rPr lang="en-US" altLang="ko-KR" sz="2400" b="1" dirty="0">
                <a:solidFill>
                  <a:srgbClr val="0070C0"/>
                </a:solidFill>
              </a:rPr>
              <a:t>-</a:t>
            </a:r>
            <a:r>
              <a:rPr lang="ko-KR" altLang="en-US" sz="2400" b="1" dirty="0" err="1">
                <a:solidFill>
                  <a:srgbClr val="0070C0"/>
                </a:solidFill>
              </a:rPr>
              <a:t>워셜</a:t>
            </a:r>
            <a:r>
              <a:rPr lang="ko-KR" altLang="en-US" sz="2400" b="1" dirty="0">
                <a:solidFill>
                  <a:srgbClr val="0070C0"/>
                </a:solidFill>
              </a:rPr>
              <a:t> 알고리즘을 통해 모든 시작 정점으로 부터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다른 정점까지의 최단 비용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가중치 합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  <a:r>
              <a:rPr lang="ko-KR" altLang="en-US" sz="2400" b="1" dirty="0">
                <a:solidFill>
                  <a:srgbClr val="0070C0"/>
                </a:solidFill>
              </a:rPr>
              <a:t>을 구한다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DDBFDC-6356-1787-C2E1-D908551F2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44" y="2959317"/>
            <a:ext cx="7958675" cy="436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29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알고리즘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3374" y="2664684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279722" y="2671033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2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12515" y="4703353"/>
            <a:ext cx="7372514" cy="103361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개수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dirty="0">
                <a:solidFill>
                  <a:srgbClr val="006FC0"/>
                </a:solidFill>
                <a:cs typeface="Calibri"/>
              </a:rPr>
              <a:t>*</a:t>
            </a:r>
            <a:r>
              <a:rPr sz="2400" b="1" spc="15" dirty="0">
                <a:solidFill>
                  <a:srgbClr val="006FC0"/>
                </a:solidFill>
                <a:cs typeface="Calibri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sz="2400"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개수</a:t>
            </a:r>
            <a:r>
              <a:rPr sz="2400"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만큼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인접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행렬로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만들어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60" dirty="0">
                <a:solidFill>
                  <a:srgbClr val="006FC0"/>
                </a:solidFill>
                <a:cs typeface="Adobe Clean Han ExtraBold"/>
              </a:rPr>
              <a:t>주고</a:t>
            </a:r>
            <a:r>
              <a:rPr sz="2400" b="1" spc="60" dirty="0">
                <a:solidFill>
                  <a:srgbClr val="006FC0"/>
                </a:solidFill>
                <a:cs typeface="Calibri"/>
              </a:rPr>
              <a:t>,</a:t>
            </a:r>
            <a:endParaRPr sz="2400"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모두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dirty="0">
                <a:solidFill>
                  <a:srgbClr val="006FC0"/>
                </a:solidFill>
                <a:cs typeface="Calibri"/>
              </a:rPr>
              <a:t>INF</a:t>
            </a:r>
            <a:r>
              <a:rPr sz="2400"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sz="2400" b="1" spc="130" dirty="0">
                <a:solidFill>
                  <a:srgbClr val="006FC0"/>
                </a:solidFill>
                <a:cs typeface="Adobe Clean Han ExtraBold"/>
              </a:rPr>
              <a:t>값으로</a:t>
            </a:r>
            <a:r>
              <a:rPr sz="2400"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초기화</a:t>
            </a:r>
            <a:r>
              <a:rPr sz="2400"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6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sz="2400" b="1" spc="60" dirty="0">
                <a:solidFill>
                  <a:srgbClr val="006FC0"/>
                </a:solidFill>
                <a:cs typeface="Calibri"/>
              </a:rPr>
              <a:t>.</a:t>
            </a:r>
            <a:endParaRPr sz="2400" dirty="0"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25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6231" y="2679286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2580" y="2685636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91750" y="4703353"/>
            <a:ext cx="6221453" cy="103361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자기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0" dirty="0">
                <a:solidFill>
                  <a:srgbClr val="006FC0"/>
                </a:solidFill>
                <a:cs typeface="Adobe Clean Han ExtraBold"/>
              </a:rPr>
              <a:t>자신으로</a:t>
            </a:r>
            <a:r>
              <a:rPr sz="2400"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가는</a:t>
            </a:r>
            <a:r>
              <a:rPr sz="2400"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당연히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-10" dirty="0">
                <a:solidFill>
                  <a:srgbClr val="006FC0"/>
                </a:solidFill>
                <a:cs typeface="Calibri"/>
              </a:rPr>
              <a:t>‘0’</a:t>
            </a:r>
            <a:r>
              <a:rPr sz="2400" b="1" spc="-1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sz="2400" b="1" spc="-10" dirty="0">
                <a:solidFill>
                  <a:srgbClr val="006FC0"/>
                </a:solidFill>
                <a:cs typeface="Calibri"/>
              </a:rPr>
              <a:t>.</a:t>
            </a:r>
            <a:endParaRPr sz="2400"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고로</a:t>
            </a:r>
            <a:r>
              <a:rPr sz="2400"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006FC0"/>
                </a:solidFill>
                <a:cs typeface="Adobe Clean Han ExtraBold"/>
              </a:rPr>
              <a:t>주</a:t>
            </a:r>
            <a:r>
              <a:rPr sz="2400"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대각선을</a:t>
            </a:r>
            <a:r>
              <a:rPr sz="2400"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전부</a:t>
            </a:r>
            <a:r>
              <a:rPr sz="2400"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85" dirty="0">
                <a:solidFill>
                  <a:srgbClr val="FF0000"/>
                </a:solidFill>
                <a:cs typeface="Calibri"/>
              </a:rPr>
              <a:t>0</a:t>
            </a:r>
            <a:r>
              <a:rPr sz="2400" b="1" spc="85" dirty="0">
                <a:solidFill>
                  <a:srgbClr val="006FC0"/>
                </a:solidFill>
                <a:cs typeface="Adobe Clean Han ExtraBold"/>
              </a:rPr>
              <a:t>으로</a:t>
            </a:r>
            <a:r>
              <a:rPr sz="2400"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 err="1">
                <a:solidFill>
                  <a:srgbClr val="006FC0"/>
                </a:solidFill>
                <a:cs typeface="Adobe Clean Han ExtraBold"/>
              </a:rPr>
              <a:t>초기화</a:t>
            </a:r>
            <a:r>
              <a:rPr sz="2400"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00" dirty="0" err="1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lang="en-US" sz="2400" b="1" spc="100" dirty="0">
                <a:solidFill>
                  <a:srgbClr val="006FC0"/>
                </a:solidFill>
                <a:cs typeface="Adobe Clean Han ExtraBold"/>
              </a:rPr>
              <a:t>.</a:t>
            </a:r>
            <a:endParaRPr sz="2400" dirty="0">
              <a:cs typeface="Adobe Clean Han Extra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26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알고리즘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6231" y="2679286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2580" y="2685636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0123" y="2593492"/>
            <a:ext cx="7688062" cy="140294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입력에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맞춰서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인접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행렬을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sz="2400"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7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sz="2400" b="1" spc="70" dirty="0">
                <a:solidFill>
                  <a:srgbClr val="006FC0"/>
                </a:solidFill>
                <a:cs typeface="Calibri"/>
              </a:rPr>
              <a:t>.</a:t>
            </a:r>
            <a:endParaRPr sz="2400"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sz="2400"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sz="2400"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sz="24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시작</a:t>
            </a:r>
            <a:r>
              <a:rPr sz="2400"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도시와</a:t>
            </a:r>
            <a:r>
              <a:rPr sz="2400"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도착</a:t>
            </a:r>
            <a:r>
              <a:rPr sz="2400"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도시를</a:t>
            </a:r>
            <a:r>
              <a:rPr sz="2400"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연결하는</a:t>
            </a:r>
            <a:r>
              <a:rPr sz="2400"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 err="1">
                <a:solidFill>
                  <a:srgbClr val="006FC0"/>
                </a:solidFill>
                <a:cs typeface="Adobe Clean Han ExtraBold"/>
              </a:rPr>
              <a:t>노선은</a:t>
            </a:r>
            <a:r>
              <a:rPr sz="2400"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 err="1">
                <a:solidFill>
                  <a:srgbClr val="006FC0"/>
                </a:solidFill>
                <a:cs typeface="Adobe Clean Han ExtraBold"/>
              </a:rPr>
              <a:t>하나가</a:t>
            </a:r>
            <a:r>
              <a:rPr sz="2400"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95" dirty="0" err="1">
                <a:solidFill>
                  <a:srgbClr val="006FC0"/>
                </a:solidFill>
                <a:cs typeface="Adobe Clean Han ExtraBold"/>
              </a:rPr>
              <a:t>아닐</a:t>
            </a:r>
            <a:r>
              <a:rPr sz="2400" b="1" spc="145" dirty="0" err="1">
                <a:solidFill>
                  <a:srgbClr val="006FC0"/>
                </a:solidFill>
                <a:cs typeface="Adobe Clean Han ExtraBold"/>
              </a:rPr>
              <a:t>수</a:t>
            </a:r>
            <a:r>
              <a:rPr sz="2400"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 err="1">
                <a:solidFill>
                  <a:srgbClr val="006FC0"/>
                </a:solidFill>
                <a:cs typeface="Adobe Clean Han ExtraBold"/>
              </a:rPr>
              <a:t>있기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0" dirty="0" err="1">
                <a:solidFill>
                  <a:srgbClr val="006FC0"/>
                </a:solidFill>
                <a:cs typeface="Adobe Clean Han ExtraBold"/>
              </a:rPr>
              <a:t>때문에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lang="en-US"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dirty="0">
                <a:solidFill>
                  <a:srgbClr val="006FC0"/>
                </a:solidFill>
                <a:cs typeface="Calibri"/>
              </a:rPr>
              <a:t>min</a:t>
            </a:r>
            <a:r>
              <a:rPr sz="24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sz="2400" b="1" spc="130" dirty="0">
                <a:solidFill>
                  <a:srgbClr val="006FC0"/>
                </a:solidFill>
                <a:cs typeface="Adobe Clean Han ExtraBold"/>
              </a:rPr>
              <a:t>함수를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이용하여</a:t>
            </a:r>
            <a:r>
              <a:rPr sz="2400"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85" dirty="0">
                <a:solidFill>
                  <a:srgbClr val="006FC0"/>
                </a:solidFill>
                <a:cs typeface="Adobe Clean Han ExtraBold"/>
              </a:rPr>
              <a:t>갱신해준다</a:t>
            </a:r>
            <a:r>
              <a:rPr sz="2400" b="1" spc="85" dirty="0">
                <a:solidFill>
                  <a:srgbClr val="006FC0"/>
                </a:solidFill>
                <a:cs typeface="Calibri"/>
              </a:rPr>
              <a:t>.</a:t>
            </a:r>
            <a:endParaRPr sz="2400" dirty="0"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606" y="4168016"/>
            <a:ext cx="4333811" cy="408620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27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알고리즘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6231" y="2679286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2580" y="2685636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50427" y="2708491"/>
            <a:ext cx="7276210" cy="528606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입력에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있는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표를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모두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주었다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 marR="675505">
              <a:lnSpc>
                <a:spcPct val="200000"/>
              </a:lnSpc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이제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알고리즘을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써서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표를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0" dirty="0">
                <a:solidFill>
                  <a:srgbClr val="006FC0"/>
                </a:solidFill>
                <a:cs typeface="Adobe Clean Han ExtraBold"/>
              </a:rPr>
              <a:t>것이다</a:t>
            </a:r>
            <a:r>
              <a:rPr b="1" spc="90" dirty="0">
                <a:solidFill>
                  <a:srgbClr val="006FC0"/>
                </a:solidFill>
                <a:cs typeface="Calibri"/>
              </a:rPr>
              <a:t>.</a:t>
            </a:r>
            <a:r>
              <a:rPr b="1" spc="-3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전략은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아래와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같다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임의의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경유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지점으로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둔다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mid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라고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50" dirty="0">
                <a:solidFill>
                  <a:srgbClr val="006FC0"/>
                </a:solidFill>
                <a:cs typeface="Adobe Clean Han ExtraBold"/>
              </a:rPr>
              <a:t>하자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 marR="2223325">
              <a:lnSpc>
                <a:spcPct val="200000"/>
              </a:lnSpc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또한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시작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start,</a:t>
            </a:r>
            <a:r>
              <a:rPr b="1" spc="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도착</a:t>
            </a:r>
            <a:r>
              <a:rPr b="1" spc="-8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end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로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두자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그러면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adj_matrix[start][end]</a:t>
            </a:r>
            <a:r>
              <a:rPr b="1" spc="4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와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,</a:t>
            </a:r>
            <a:endParaRPr dirty="0">
              <a:cs typeface="Calibri"/>
            </a:endParaRPr>
          </a:p>
          <a:p>
            <a:pPr marL="12697" marR="413937"/>
            <a:r>
              <a:rPr b="1" spc="70" dirty="0">
                <a:solidFill>
                  <a:srgbClr val="006FC0"/>
                </a:solidFill>
                <a:cs typeface="Calibri"/>
              </a:rPr>
              <a:t>k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를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거쳐가는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adj_matrix[start][mid]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adj_matrix[mid][end]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의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값을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하여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작은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것으로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해주면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50" dirty="0">
                <a:solidFill>
                  <a:srgbClr val="006FC0"/>
                </a:solidFill>
                <a:cs typeface="Adobe Clean Han ExtraBold"/>
              </a:rPr>
              <a:t>된다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어떤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mid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로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설정해야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최적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경로가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나오는지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모르므로</a:t>
            </a:r>
            <a:endParaRPr dirty="0">
              <a:cs typeface="Adobe Clean Han ExtraBold"/>
            </a:endParaRPr>
          </a:p>
          <a:p>
            <a:pPr marL="12697"/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정점부터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n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정점까지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한번씩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경유지로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설정한다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/>
            <a:r>
              <a:rPr b="1" spc="65" dirty="0">
                <a:solidFill>
                  <a:srgbClr val="006FC0"/>
                </a:solidFill>
                <a:cs typeface="Adobe Clean Han ExtraBold"/>
              </a:rPr>
              <a:t>즉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2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경유지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한번씩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순회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O(V),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인접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행렬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순회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O(V^2)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이므로</a:t>
            </a:r>
            <a:endParaRPr dirty="0">
              <a:cs typeface="Adobe Clean Han ExtraBold"/>
            </a:endParaRPr>
          </a:p>
          <a:p>
            <a:pPr marL="12697">
              <a:spcBef>
                <a:spcPts val="5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총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시간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복잡도는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O(V^3)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-10" dirty="0">
                <a:solidFill>
                  <a:srgbClr val="FF0000"/>
                </a:solidFill>
                <a:cs typeface="Calibri"/>
              </a:rPr>
              <a:t>**</a:t>
            </a:r>
            <a:r>
              <a:rPr b="1" spc="-10" dirty="0">
                <a:solidFill>
                  <a:srgbClr val="FF0000"/>
                </a:solidFill>
                <a:cs typeface="Adobe Clean Han ExtraBold"/>
              </a:rPr>
              <a:t>주의점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**</a:t>
            </a:r>
            <a:endParaRPr dirty="0">
              <a:cs typeface="Calibri"/>
            </a:endParaRPr>
          </a:p>
          <a:p>
            <a:pPr marL="12697"/>
            <a:r>
              <a:rPr b="1" dirty="0">
                <a:solidFill>
                  <a:srgbClr val="FF0000"/>
                </a:solidFill>
                <a:cs typeface="Calibri"/>
              </a:rPr>
              <a:t>adj_matrix[start][mid]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+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adj_matrix[mid][end]</a:t>
            </a:r>
            <a:r>
              <a:rPr b="1" spc="-25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120" dirty="0">
                <a:solidFill>
                  <a:srgbClr val="FF0000"/>
                </a:solidFill>
                <a:cs typeface="Adobe Clean Han ExtraBold"/>
              </a:rPr>
              <a:t>오버플로우에</a:t>
            </a:r>
            <a:r>
              <a:rPr b="1" spc="-114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cs typeface="Adobe Clean Han ExtraBold"/>
              </a:rPr>
              <a:t>주의</a:t>
            </a:r>
            <a:r>
              <a:rPr b="1" spc="-10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b="1" spc="45" dirty="0">
                <a:solidFill>
                  <a:srgbClr val="FF0000"/>
                </a:solidFill>
                <a:cs typeface="Adobe Clean Han ExtraBold"/>
              </a:rPr>
              <a:t>한다</a:t>
            </a:r>
            <a:r>
              <a:rPr b="1" spc="45" dirty="0">
                <a:solidFill>
                  <a:srgbClr val="FF0000"/>
                </a:solidFill>
                <a:cs typeface="Calibri"/>
              </a:rPr>
              <a:t>!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28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알고리즘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6231" y="2679286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2580" y="2685636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0087" y="5134020"/>
            <a:ext cx="3728282" cy="50577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844381" algn="l"/>
              </a:tabLst>
            </a:pPr>
            <a:r>
              <a:rPr sz="3199" b="1" spc="-25" dirty="0">
                <a:solidFill>
                  <a:srgbClr val="FF0000"/>
                </a:solidFill>
                <a:cs typeface="Calibri"/>
              </a:rPr>
              <a:t>mid</a:t>
            </a:r>
            <a:r>
              <a:rPr sz="3199" b="1" dirty="0">
                <a:solidFill>
                  <a:srgbClr val="FF0000"/>
                </a:solidFill>
                <a:cs typeface="Calibri"/>
              </a:rPr>
              <a:t>	</a:t>
            </a:r>
            <a:r>
              <a:rPr sz="3199" b="1" dirty="0">
                <a:solidFill>
                  <a:srgbClr val="1E1C11"/>
                </a:solidFill>
                <a:cs typeface="Calibri"/>
              </a:rPr>
              <a:t>:</a:t>
            </a:r>
            <a:r>
              <a:rPr sz="3199" b="1" spc="-5" dirty="0">
                <a:solidFill>
                  <a:srgbClr val="1E1C11"/>
                </a:solidFill>
                <a:cs typeface="Calibri"/>
              </a:rPr>
              <a:t> </a:t>
            </a:r>
            <a:r>
              <a:rPr sz="3199" b="1" spc="110" dirty="0">
                <a:solidFill>
                  <a:srgbClr val="1E1C11"/>
                </a:solidFill>
                <a:cs typeface="Calibri"/>
              </a:rPr>
              <a:t>1</a:t>
            </a:r>
            <a:r>
              <a:rPr sz="3199" b="1" spc="11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3199" b="1" spc="-18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3199" b="1" spc="155" dirty="0">
                <a:solidFill>
                  <a:srgbClr val="1E1C11"/>
                </a:solidFill>
                <a:cs typeface="Adobe Clean Han ExtraBold"/>
              </a:rPr>
              <a:t>정점</a:t>
            </a:r>
            <a:endParaRPr sz="3199" dirty="0">
              <a:cs typeface="Adobe Clean Han Extra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29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5BE0F-56BE-EE2A-F3C1-3A44B550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0C323A4-0AD1-F918-C7CD-AED4F57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다익스트라</a:t>
            </a:r>
            <a:r>
              <a:rPr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57C937C-82A8-C131-85F0-D4AF3160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3FB6A-F6C0-9627-1DAB-CEB11C9227E3}"/>
              </a:ext>
            </a:extLst>
          </p:cNvPr>
          <p:cNvSpPr txBox="1"/>
          <p:nvPr/>
        </p:nvSpPr>
        <p:spPr>
          <a:xfrm>
            <a:off x="867276" y="1535953"/>
            <a:ext cx="1655344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다익스트라</a:t>
            </a:r>
            <a:r>
              <a:rPr lang="ko-KR" altLang="en-US" sz="3200" b="1" dirty="0">
                <a:solidFill>
                  <a:srgbClr val="0070C0"/>
                </a:solidFill>
              </a:rPr>
              <a:t> 알고리즘은 그래프에서 최단 경로를 효율적으로 찾는 알고리즘으로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특히 가중치가 양수인 경우 매우 강력한 성능을 발휘한다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이 알고리즘은 각 정점까지의 최단 거리를 실시간으로 업데이트하며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우선순위 큐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ko-KR" altLang="en-US" sz="3200" b="1" dirty="0" err="1">
                <a:solidFill>
                  <a:srgbClr val="0070C0"/>
                </a:solidFill>
              </a:rPr>
              <a:t>힙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를 사용해 아직 방문하지 않은 정점 중 최단 거리를 가진 정점을 빠르게 선택할 수 있다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특유의 탐욕적 선택 속성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ko-KR" altLang="en-US" sz="3200" b="1" dirty="0" err="1">
                <a:solidFill>
                  <a:srgbClr val="0070C0"/>
                </a:solidFill>
              </a:rPr>
              <a:t>그리디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으로 인해 시간 복잡도가 </a:t>
            </a:r>
            <a:r>
              <a:rPr lang="en-US" altLang="ko-KR" sz="3200" b="1" dirty="0">
                <a:solidFill>
                  <a:srgbClr val="0070C0"/>
                </a:solidFill>
              </a:rPr>
              <a:t>O(V + E log V)</a:t>
            </a:r>
            <a:r>
              <a:rPr lang="ko-KR" altLang="en-US" sz="3200" b="1" dirty="0">
                <a:solidFill>
                  <a:srgbClr val="0070C0"/>
                </a:solidFill>
              </a:rPr>
              <a:t>로 최적화되어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큰 규모의 그래프에서도 효율적으로 작동한다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7A37899F-B78F-5E0D-4B40-7A40D95B3F4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0816" y="5219111"/>
            <a:ext cx="5498078" cy="39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2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알고리즘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6231" y="2679286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2580" y="2685636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0086" y="5134020"/>
            <a:ext cx="3296203" cy="50577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844381" algn="l"/>
              </a:tabLst>
            </a:pPr>
            <a:r>
              <a:rPr sz="3199" b="1" spc="-25" dirty="0">
                <a:solidFill>
                  <a:srgbClr val="FF0000"/>
                </a:solidFill>
                <a:cs typeface="Calibri"/>
              </a:rPr>
              <a:t>mid</a:t>
            </a:r>
            <a:r>
              <a:rPr sz="3199" b="1" dirty="0">
                <a:solidFill>
                  <a:srgbClr val="FF0000"/>
                </a:solidFill>
                <a:cs typeface="Calibri"/>
              </a:rPr>
              <a:t>	</a:t>
            </a:r>
            <a:r>
              <a:rPr sz="3199" b="1" dirty="0">
                <a:solidFill>
                  <a:srgbClr val="1E1C11"/>
                </a:solidFill>
                <a:cs typeface="Calibri"/>
              </a:rPr>
              <a:t>:</a:t>
            </a:r>
            <a:r>
              <a:rPr sz="3199" b="1" spc="-5" dirty="0">
                <a:solidFill>
                  <a:srgbClr val="1E1C11"/>
                </a:solidFill>
                <a:cs typeface="Calibri"/>
              </a:rPr>
              <a:t> </a:t>
            </a:r>
            <a:r>
              <a:rPr sz="3199" b="1" spc="110" dirty="0">
                <a:solidFill>
                  <a:srgbClr val="1E1C11"/>
                </a:solidFill>
                <a:cs typeface="Calibri"/>
              </a:rPr>
              <a:t>2</a:t>
            </a:r>
            <a:r>
              <a:rPr sz="3199" b="1" spc="11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3199" b="1" spc="-18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3199" b="1" spc="155" dirty="0">
                <a:solidFill>
                  <a:srgbClr val="1E1C11"/>
                </a:solidFill>
                <a:cs typeface="Adobe Clean Han ExtraBold"/>
              </a:rPr>
              <a:t>정점</a:t>
            </a:r>
            <a:endParaRPr sz="3199" dirty="0">
              <a:cs typeface="Adobe Clean Han Extra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30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알고리즘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6231" y="2679286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2580" y="2685636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0087" y="5134020"/>
            <a:ext cx="2984704" cy="50577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844381" algn="l"/>
              </a:tabLst>
            </a:pPr>
            <a:r>
              <a:rPr sz="3199" b="1" spc="-25" dirty="0">
                <a:solidFill>
                  <a:srgbClr val="FF0000"/>
                </a:solidFill>
                <a:cs typeface="Calibri"/>
              </a:rPr>
              <a:t>mid</a:t>
            </a:r>
            <a:r>
              <a:rPr sz="3199" b="1" dirty="0">
                <a:solidFill>
                  <a:srgbClr val="FF0000"/>
                </a:solidFill>
                <a:cs typeface="Calibri"/>
              </a:rPr>
              <a:t>	</a:t>
            </a:r>
            <a:r>
              <a:rPr sz="3199" b="1" dirty="0">
                <a:solidFill>
                  <a:srgbClr val="1E1C11"/>
                </a:solidFill>
                <a:cs typeface="Calibri"/>
              </a:rPr>
              <a:t>:</a:t>
            </a:r>
            <a:r>
              <a:rPr sz="3199" b="1" spc="-5" dirty="0">
                <a:solidFill>
                  <a:srgbClr val="1E1C11"/>
                </a:solidFill>
                <a:cs typeface="Calibri"/>
              </a:rPr>
              <a:t> </a:t>
            </a:r>
            <a:r>
              <a:rPr sz="3199" b="1" spc="110" dirty="0">
                <a:solidFill>
                  <a:srgbClr val="1E1C11"/>
                </a:solidFill>
                <a:cs typeface="Calibri"/>
              </a:rPr>
              <a:t>3</a:t>
            </a:r>
            <a:r>
              <a:rPr sz="3199" b="1" spc="11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3199" b="1" spc="-18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3199" b="1" spc="155" dirty="0">
                <a:solidFill>
                  <a:srgbClr val="1E1C11"/>
                </a:solidFill>
                <a:cs typeface="Adobe Clean Han ExtraBold"/>
              </a:rPr>
              <a:t>정점</a:t>
            </a:r>
            <a:endParaRPr sz="3199" dirty="0">
              <a:cs typeface="Adobe Clean Han Extra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31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알고리즘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6231" y="2679286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2580" y="2685636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0086" y="5134020"/>
            <a:ext cx="2994753" cy="50577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844381" algn="l"/>
              </a:tabLst>
            </a:pPr>
            <a:r>
              <a:rPr sz="3199" b="1" spc="-25" dirty="0">
                <a:solidFill>
                  <a:srgbClr val="FF0000"/>
                </a:solidFill>
                <a:cs typeface="Calibri"/>
              </a:rPr>
              <a:t>mid</a:t>
            </a:r>
            <a:r>
              <a:rPr sz="3199" b="1" dirty="0">
                <a:solidFill>
                  <a:srgbClr val="FF0000"/>
                </a:solidFill>
                <a:cs typeface="Calibri"/>
              </a:rPr>
              <a:t>	</a:t>
            </a:r>
            <a:r>
              <a:rPr sz="3199" b="1" dirty="0">
                <a:solidFill>
                  <a:srgbClr val="1E1C11"/>
                </a:solidFill>
                <a:cs typeface="Calibri"/>
              </a:rPr>
              <a:t>:</a:t>
            </a:r>
            <a:r>
              <a:rPr sz="3199" b="1" spc="-5" dirty="0">
                <a:solidFill>
                  <a:srgbClr val="1E1C11"/>
                </a:solidFill>
                <a:cs typeface="Calibri"/>
              </a:rPr>
              <a:t> </a:t>
            </a:r>
            <a:r>
              <a:rPr sz="3199" b="1" spc="110" dirty="0">
                <a:solidFill>
                  <a:srgbClr val="1E1C11"/>
                </a:solidFill>
                <a:cs typeface="Calibri"/>
              </a:rPr>
              <a:t>4</a:t>
            </a:r>
            <a:r>
              <a:rPr sz="3199" b="1" spc="11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3199" b="1" spc="-18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3199" b="1" spc="155" dirty="0">
                <a:solidFill>
                  <a:srgbClr val="1E1C11"/>
                </a:solidFill>
                <a:cs typeface="Adobe Clean Han ExtraBold"/>
              </a:rPr>
              <a:t>정점</a:t>
            </a:r>
            <a:endParaRPr sz="3199" dirty="0">
              <a:cs typeface="Adobe Clean Han Extra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32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10" dirty="0" err="1">
                <a:latin typeface="+mn-lt"/>
              </a:rPr>
              <a:t>플로이드</a:t>
            </a:r>
            <a:r>
              <a:rPr spc="210" dirty="0" err="1">
                <a:latin typeface="+mn-lt"/>
                <a:cs typeface="Calibri"/>
              </a:rPr>
              <a:t>-</a:t>
            </a:r>
            <a:r>
              <a:rPr spc="310" dirty="0" err="1">
                <a:latin typeface="+mn-lt"/>
              </a:rPr>
              <a:t>워셜</a:t>
            </a:r>
            <a:r>
              <a:rPr spc="-285" dirty="0">
                <a:latin typeface="+mn-lt"/>
              </a:rPr>
              <a:t> </a:t>
            </a:r>
            <a:r>
              <a:rPr spc="285" dirty="0" err="1">
                <a:latin typeface="+mn-lt"/>
              </a:rPr>
              <a:t>알고리즘</a:t>
            </a:r>
            <a:endParaRPr spc="254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6231" y="2679286"/>
          <a:ext cx="6346481" cy="564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7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0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5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400" b="1" spc="5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0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951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02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6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400" b="1" spc="6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</a:t>
                      </a:r>
                      <a:endParaRPr sz="24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4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015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02580" y="2685636"/>
            <a:ext cx="1058382" cy="940924"/>
          </a:xfrm>
          <a:custGeom>
            <a:avLst/>
            <a:gdLst/>
            <a:ahLst/>
            <a:cxnLst/>
            <a:rect l="l" t="t" r="r" b="b"/>
            <a:pathLst>
              <a:path w="1058545" h="941070">
                <a:moveTo>
                  <a:pt x="0" y="0"/>
                </a:moveTo>
                <a:lnTo>
                  <a:pt x="1058164" y="940943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80087" y="5134020"/>
            <a:ext cx="3105284" cy="50577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844381" algn="l"/>
              </a:tabLst>
            </a:pPr>
            <a:r>
              <a:rPr sz="3199" b="1" spc="-25" dirty="0">
                <a:solidFill>
                  <a:srgbClr val="FF0000"/>
                </a:solidFill>
                <a:cs typeface="Calibri"/>
              </a:rPr>
              <a:t>mid</a:t>
            </a:r>
            <a:r>
              <a:rPr sz="3199" b="1" dirty="0">
                <a:solidFill>
                  <a:srgbClr val="FF0000"/>
                </a:solidFill>
                <a:cs typeface="Calibri"/>
              </a:rPr>
              <a:t>	</a:t>
            </a:r>
            <a:r>
              <a:rPr sz="3199" b="1" dirty="0">
                <a:solidFill>
                  <a:srgbClr val="1E1C11"/>
                </a:solidFill>
                <a:cs typeface="Calibri"/>
              </a:rPr>
              <a:t>:</a:t>
            </a:r>
            <a:r>
              <a:rPr sz="3199" b="1" spc="-5" dirty="0">
                <a:solidFill>
                  <a:srgbClr val="1E1C11"/>
                </a:solidFill>
                <a:cs typeface="Calibri"/>
              </a:rPr>
              <a:t> </a:t>
            </a:r>
            <a:r>
              <a:rPr sz="3199" b="1" spc="110" dirty="0">
                <a:solidFill>
                  <a:srgbClr val="1E1C11"/>
                </a:solidFill>
                <a:cs typeface="Calibri"/>
              </a:rPr>
              <a:t>5</a:t>
            </a:r>
            <a:r>
              <a:rPr sz="3199" b="1" spc="11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3199" b="1" spc="-18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3199" b="1" spc="155" dirty="0">
                <a:solidFill>
                  <a:srgbClr val="1E1C11"/>
                </a:solidFill>
                <a:cs typeface="Adobe Clean Han ExtraBold"/>
              </a:rPr>
              <a:t>정점</a:t>
            </a:r>
            <a:endParaRPr sz="3199" dirty="0">
              <a:cs typeface="Adobe Clean Han Extra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33</a:t>
            </a:fld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1458" y="6755957"/>
            <a:ext cx="8937209" cy="112081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sz="2400" b="1" spc="85" dirty="0">
                <a:solidFill>
                  <a:srgbClr val="006FC0"/>
                </a:solidFill>
                <a:cs typeface="Adobe Clean Han ExtraBold"/>
              </a:rPr>
              <a:t>플로이드</a:t>
            </a:r>
            <a:r>
              <a:rPr sz="2400" b="1" spc="85" dirty="0">
                <a:solidFill>
                  <a:srgbClr val="006FC0"/>
                </a:solidFill>
                <a:cs typeface="Calibri"/>
              </a:rPr>
              <a:t>-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워셜은</a:t>
            </a:r>
            <a:r>
              <a:rPr sz="2400"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정점과의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sz="2400"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경로를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05" dirty="0">
                <a:solidFill>
                  <a:srgbClr val="006FC0"/>
                </a:solidFill>
                <a:cs typeface="Adobe Clean Han ExtraBold"/>
              </a:rPr>
              <a:t>고려하기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때문에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다소</a:t>
            </a:r>
            <a:r>
              <a:rPr sz="2400"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0" dirty="0">
                <a:solidFill>
                  <a:srgbClr val="006FC0"/>
                </a:solidFill>
                <a:cs typeface="Adobe Clean Han ExtraBold"/>
              </a:rPr>
              <a:t>느리지만</a:t>
            </a:r>
            <a:r>
              <a:rPr sz="2400"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sz="2400"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0" dirty="0">
                <a:solidFill>
                  <a:srgbClr val="006FC0"/>
                </a:solidFill>
                <a:cs typeface="Adobe Clean Han ExtraBold"/>
              </a:rPr>
              <a:t>정점으로부터</a:t>
            </a:r>
            <a:r>
              <a:rPr sz="2400"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최단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거리를</a:t>
            </a:r>
            <a:r>
              <a:rPr sz="2400"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05" dirty="0">
                <a:solidFill>
                  <a:srgbClr val="006FC0"/>
                </a:solidFill>
                <a:cs typeface="Adobe Clean Han ExtraBold"/>
              </a:rPr>
              <a:t>구할 </a:t>
            </a:r>
            <a:r>
              <a:rPr sz="2400"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sz="2400"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55" dirty="0">
                <a:solidFill>
                  <a:srgbClr val="006FC0"/>
                </a:solidFill>
                <a:cs typeface="Adobe Clean Han ExtraBold"/>
              </a:rPr>
              <a:t>있다</a:t>
            </a:r>
            <a:r>
              <a:rPr sz="2400" b="1" spc="55" dirty="0">
                <a:solidFill>
                  <a:srgbClr val="006FC0"/>
                </a:solidFill>
                <a:cs typeface="Calibri"/>
              </a:rPr>
              <a:t>!</a:t>
            </a:r>
            <a:endParaRPr sz="2400" dirty="0">
              <a:cs typeface="Calibri"/>
            </a:endParaRPr>
          </a:p>
          <a:p>
            <a:pPr marL="12697"/>
            <a:r>
              <a:rPr sz="2400" b="1" spc="95" dirty="0">
                <a:solidFill>
                  <a:srgbClr val="006FC0"/>
                </a:solidFill>
                <a:cs typeface="Calibri"/>
              </a:rPr>
              <a:t>(</a:t>
            </a:r>
            <a:r>
              <a:rPr sz="2400" b="1" spc="95" dirty="0">
                <a:solidFill>
                  <a:srgbClr val="006FC0"/>
                </a:solidFill>
                <a:cs typeface="Adobe Clean Han ExtraBold"/>
              </a:rPr>
              <a:t>정점에</a:t>
            </a:r>
            <a:r>
              <a:rPr sz="2400"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비해</a:t>
            </a:r>
            <a:r>
              <a:rPr sz="2400"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006FC0"/>
                </a:solidFill>
                <a:cs typeface="Adobe Clean Han ExtraBold"/>
              </a:rPr>
              <a:t>간선이</a:t>
            </a:r>
            <a:r>
              <a:rPr sz="2400"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매우</a:t>
            </a:r>
            <a:r>
              <a:rPr sz="2400"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006FC0"/>
                </a:solidFill>
                <a:cs typeface="Adobe Clean Han ExtraBold"/>
              </a:rPr>
              <a:t>많을</a:t>
            </a:r>
            <a:r>
              <a:rPr sz="2400"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006FC0"/>
                </a:solidFill>
                <a:cs typeface="Adobe Clean Han ExtraBold"/>
              </a:rPr>
              <a:t>때</a:t>
            </a:r>
            <a:r>
              <a:rPr sz="2400"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006FC0"/>
                </a:solidFill>
                <a:cs typeface="Adobe Clean Han ExtraBold"/>
              </a:rPr>
              <a:t>사용하면</a:t>
            </a:r>
            <a:r>
              <a:rPr sz="2400"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sz="2400" b="1" spc="70" dirty="0">
                <a:solidFill>
                  <a:srgbClr val="006FC0"/>
                </a:solidFill>
                <a:cs typeface="Adobe Clean Han ExtraBold"/>
              </a:rPr>
              <a:t>유용하다</a:t>
            </a:r>
            <a:r>
              <a:rPr sz="2400" b="1" spc="70" dirty="0">
                <a:solidFill>
                  <a:srgbClr val="006FC0"/>
                </a:solidFill>
                <a:cs typeface="Calibri"/>
              </a:rPr>
              <a:t>)</a:t>
            </a:r>
            <a:endParaRPr sz="2400" dirty="0"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A52AF-D221-03E1-E012-D15BC3E8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8362A6D-C98A-96F0-6997-72730016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벨만</a:t>
            </a:r>
            <a:r>
              <a:rPr lang="en-US" altLang="ko-KR" b="1" dirty="0"/>
              <a:t>-</a:t>
            </a:r>
            <a:r>
              <a:rPr lang="ko-KR" altLang="en-US" b="1" dirty="0"/>
              <a:t>포드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7EDF2AE-ED94-54B0-F95A-A80E508440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D306-917E-7712-03E5-F65055F1C455}"/>
              </a:ext>
            </a:extLst>
          </p:cNvPr>
          <p:cNvSpPr txBox="1"/>
          <p:nvPr/>
        </p:nvSpPr>
        <p:spPr>
          <a:xfrm>
            <a:off x="867276" y="1535953"/>
            <a:ext cx="1655344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벨만</a:t>
            </a:r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포드 알고리즘은 그래프에서 단일 출발점에서 모든 다른 정점까지의 최단 경로를 찾는 알고리즘이다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3200" b="1" dirty="0" err="1">
                <a:solidFill>
                  <a:srgbClr val="0070C0"/>
                </a:solidFill>
              </a:rPr>
              <a:t>다익스트라</a:t>
            </a:r>
            <a:r>
              <a:rPr lang="ko-KR" altLang="en-US" sz="3200" b="1" dirty="0">
                <a:solidFill>
                  <a:srgbClr val="0070C0"/>
                </a:solidFill>
              </a:rPr>
              <a:t> 알고리즘과 달리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 err="1">
                <a:solidFill>
                  <a:srgbClr val="0070C0"/>
                </a:solidFill>
              </a:rPr>
              <a:t>벨만</a:t>
            </a:r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ko-KR" altLang="en-US" sz="3200" b="1" dirty="0">
                <a:solidFill>
                  <a:srgbClr val="0070C0"/>
                </a:solidFill>
              </a:rPr>
              <a:t>포드 알고리즘은 가중치가 음수인 그래프에서도 안정적으로 작동하며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음수 사이클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ko-KR" altLang="en-US" sz="3200" b="1" dirty="0">
                <a:solidFill>
                  <a:srgbClr val="0070C0"/>
                </a:solidFill>
              </a:rPr>
              <a:t>음수 가중치를 가진 경로를 순환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도 감지할 수 있다는 장점이 있다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 알고리즘은 각 간선을 반복적으로 확인하여 최단 거리를 업데이트하는 방식으로</a:t>
            </a:r>
            <a:r>
              <a:rPr lang="en-US" altLang="ko-KR" sz="3200" b="1" dirty="0">
                <a:solidFill>
                  <a:srgbClr val="0070C0"/>
                </a:solidFill>
              </a:rPr>
              <a:t> </a:t>
            </a:r>
            <a:r>
              <a:rPr lang="ko-KR" altLang="en-US" sz="3200" b="1" dirty="0">
                <a:solidFill>
                  <a:srgbClr val="0070C0"/>
                </a:solidFill>
              </a:rPr>
              <a:t>시간 복잡도는 </a:t>
            </a:r>
            <a:r>
              <a:rPr lang="en-US" altLang="ko-KR" sz="3200" b="1" dirty="0">
                <a:solidFill>
                  <a:srgbClr val="0070C0"/>
                </a:solidFill>
              </a:rPr>
              <a:t>O(VE)</a:t>
            </a:r>
            <a:r>
              <a:rPr lang="ko-KR" altLang="en-US" sz="3200" b="1" dirty="0">
                <a:solidFill>
                  <a:srgbClr val="0070C0"/>
                </a:solidFill>
              </a:rPr>
              <a:t>로 다소 느리지만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 err="1">
                <a:solidFill>
                  <a:srgbClr val="0070C0"/>
                </a:solidFill>
              </a:rPr>
              <a:t>다익스트라</a:t>
            </a:r>
            <a:r>
              <a:rPr lang="ko-KR" altLang="en-US" sz="3200" b="1" dirty="0">
                <a:solidFill>
                  <a:srgbClr val="0070C0"/>
                </a:solidFill>
              </a:rPr>
              <a:t> 알고리즘이 적용될 수 없는 음수 가중치 그래프에서 중요한 역할을 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5D79CD0-3462-9EC7-4E44-A99D6F6D6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099" y="5055431"/>
            <a:ext cx="121158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77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6BFDE-44CA-0BDC-2DB1-B4305A2F6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923F580-DF26-6501-E8A8-C50130867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벨만</a:t>
            </a:r>
            <a:r>
              <a:rPr lang="en-US" altLang="ko-KR" b="1" dirty="0"/>
              <a:t>-</a:t>
            </a:r>
            <a:r>
              <a:rPr lang="ko-KR" altLang="en-US" b="1" dirty="0"/>
              <a:t>포드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1A612CB-6E76-FE2D-9F3E-F639D49C5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F8090-7812-5941-1BEA-527723D12B58}"/>
              </a:ext>
            </a:extLst>
          </p:cNvPr>
          <p:cNvSpPr txBox="1"/>
          <p:nvPr/>
        </p:nvSpPr>
        <p:spPr>
          <a:xfrm>
            <a:off x="8934460" y="3803877"/>
            <a:ext cx="91188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n</a:t>
            </a:r>
            <a:r>
              <a:rPr lang="ko-KR" altLang="en-US" sz="2400" b="1" dirty="0">
                <a:solidFill>
                  <a:srgbClr val="0070C0"/>
                </a:solidFill>
              </a:rPr>
              <a:t>개의 도시가 있으며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특정 시작 도시로부터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도착 도시까지 가는데 드는 최소 버스 비용을 </a:t>
            </a:r>
            <a:r>
              <a:rPr lang="ko-KR" altLang="en-US" sz="2400" b="1" dirty="0" err="1">
                <a:solidFill>
                  <a:srgbClr val="0070C0"/>
                </a:solidFill>
              </a:rPr>
              <a:t>구해야하는</a:t>
            </a:r>
            <a:r>
              <a:rPr lang="ko-KR" altLang="en-US" sz="2400" b="1" dirty="0">
                <a:solidFill>
                  <a:srgbClr val="0070C0"/>
                </a:solidFill>
              </a:rPr>
              <a:t> 문제이다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그러나 이 문제는 간선의 가중치가 음수인 것이 있어서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err="1">
                <a:solidFill>
                  <a:srgbClr val="0070C0"/>
                </a:solidFill>
              </a:rPr>
              <a:t>다익스트라</a:t>
            </a:r>
            <a:r>
              <a:rPr lang="ko-KR" altLang="en-US" sz="2400" b="1" dirty="0">
                <a:solidFill>
                  <a:srgbClr val="0070C0"/>
                </a:solidFill>
              </a:rPr>
              <a:t> 알고리즘을 사용하지 못한다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먼저 정점과 간선 정보를 입력 받은 뒤 그래프를 생성 합니다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이후 </a:t>
            </a:r>
            <a:r>
              <a:rPr lang="ko-KR" altLang="en-US" sz="2400" b="1" dirty="0" err="1">
                <a:solidFill>
                  <a:srgbClr val="0070C0"/>
                </a:solidFill>
              </a:rPr>
              <a:t>벨만</a:t>
            </a:r>
            <a:r>
              <a:rPr lang="ko-KR" altLang="en-US" sz="2400" b="1" dirty="0">
                <a:solidFill>
                  <a:srgbClr val="0070C0"/>
                </a:solidFill>
              </a:rPr>
              <a:t> 포드 알고리즘을 통해 최단거리를 구해줍니다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3DE6ED-A65A-071E-242A-64CE0ECC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3387292"/>
            <a:ext cx="8291779" cy="39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21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9885" y="5448348"/>
            <a:ext cx="1385356" cy="1264725"/>
          </a:xfrm>
          <a:custGeom>
            <a:avLst/>
            <a:gdLst/>
            <a:ahLst/>
            <a:cxnLst/>
            <a:rect l="l" t="t" r="r" b="b"/>
            <a:pathLst>
              <a:path w="1385570" h="1264920">
                <a:moveTo>
                  <a:pt x="162183" y="104816"/>
                </a:moveTo>
                <a:lnTo>
                  <a:pt x="119525" y="151697"/>
                </a:lnTo>
                <a:lnTo>
                  <a:pt x="1342390" y="1264412"/>
                </a:lnTo>
                <a:lnTo>
                  <a:pt x="1385189" y="1217422"/>
                </a:lnTo>
                <a:lnTo>
                  <a:pt x="162183" y="104816"/>
                </a:lnTo>
                <a:close/>
              </a:path>
              <a:path w="1385570" h="1264920">
                <a:moveTo>
                  <a:pt x="0" y="0"/>
                </a:moveTo>
                <a:lnTo>
                  <a:pt x="76708" y="198754"/>
                </a:lnTo>
                <a:lnTo>
                  <a:pt x="119525" y="151697"/>
                </a:lnTo>
                <a:lnTo>
                  <a:pt x="96012" y="130301"/>
                </a:lnTo>
                <a:lnTo>
                  <a:pt x="138684" y="83438"/>
                </a:lnTo>
                <a:lnTo>
                  <a:pt x="181635" y="83438"/>
                </a:lnTo>
                <a:lnTo>
                  <a:pt x="204977" y="57785"/>
                </a:lnTo>
                <a:lnTo>
                  <a:pt x="0" y="0"/>
                </a:lnTo>
                <a:close/>
              </a:path>
              <a:path w="1385570" h="1264920">
                <a:moveTo>
                  <a:pt x="138684" y="83438"/>
                </a:moveTo>
                <a:lnTo>
                  <a:pt x="96012" y="130301"/>
                </a:lnTo>
                <a:lnTo>
                  <a:pt x="119525" y="151697"/>
                </a:lnTo>
                <a:lnTo>
                  <a:pt x="162183" y="104816"/>
                </a:lnTo>
                <a:lnTo>
                  <a:pt x="138684" y="83438"/>
                </a:lnTo>
                <a:close/>
              </a:path>
              <a:path w="1385570" h="1264920">
                <a:moveTo>
                  <a:pt x="181635" y="83438"/>
                </a:moveTo>
                <a:lnTo>
                  <a:pt x="138684" y="83438"/>
                </a:lnTo>
                <a:lnTo>
                  <a:pt x="162183" y="104816"/>
                </a:lnTo>
                <a:lnTo>
                  <a:pt x="181635" y="83438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64966" y="3628592"/>
            <a:ext cx="190471" cy="2272949"/>
          </a:xfrm>
          <a:custGeom>
            <a:avLst/>
            <a:gdLst/>
            <a:ahLst/>
            <a:cxnLst/>
            <a:rect l="l" t="t" r="r" b="b"/>
            <a:pathLst>
              <a:path w="190500" h="2273300">
                <a:moveTo>
                  <a:pt x="63500" y="2082291"/>
                </a:moveTo>
                <a:lnTo>
                  <a:pt x="0" y="2082291"/>
                </a:lnTo>
                <a:lnTo>
                  <a:pt x="95250" y="2272791"/>
                </a:lnTo>
                <a:lnTo>
                  <a:pt x="174625" y="2114041"/>
                </a:lnTo>
                <a:lnTo>
                  <a:pt x="63500" y="2114041"/>
                </a:lnTo>
                <a:lnTo>
                  <a:pt x="63500" y="2082291"/>
                </a:lnTo>
                <a:close/>
              </a:path>
              <a:path w="190500" h="2273300">
                <a:moveTo>
                  <a:pt x="127000" y="0"/>
                </a:moveTo>
                <a:lnTo>
                  <a:pt x="63500" y="0"/>
                </a:lnTo>
                <a:lnTo>
                  <a:pt x="63500" y="2114041"/>
                </a:lnTo>
                <a:lnTo>
                  <a:pt x="127000" y="2114041"/>
                </a:lnTo>
                <a:lnTo>
                  <a:pt x="127000" y="0"/>
                </a:lnTo>
                <a:close/>
              </a:path>
              <a:path w="190500" h="2273300">
                <a:moveTo>
                  <a:pt x="190500" y="2082291"/>
                </a:moveTo>
                <a:lnTo>
                  <a:pt x="127000" y="2082291"/>
                </a:lnTo>
                <a:lnTo>
                  <a:pt x="127000" y="2114041"/>
                </a:lnTo>
                <a:lnTo>
                  <a:pt x="174625" y="2114041"/>
                </a:lnTo>
                <a:lnTo>
                  <a:pt x="190500" y="2082291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404944" y="3756080"/>
            <a:ext cx="3006261" cy="2399295"/>
            <a:chOff x="9404984" y="3756660"/>
            <a:chExt cx="3006725" cy="2399665"/>
          </a:xfrm>
        </p:grpSpPr>
        <p:sp>
          <p:nvSpPr>
            <p:cNvPr id="5" name="object 5"/>
            <p:cNvSpPr/>
            <p:nvPr/>
          </p:nvSpPr>
          <p:spPr>
            <a:xfrm>
              <a:off x="10759059" y="3756659"/>
              <a:ext cx="1652270" cy="2399665"/>
            </a:xfrm>
            <a:custGeom>
              <a:avLst/>
              <a:gdLst/>
              <a:ahLst/>
              <a:cxnLst/>
              <a:rect l="l" t="t" r="r" b="b"/>
              <a:pathLst>
                <a:path w="1652270" h="2399665">
                  <a:moveTo>
                    <a:pt x="1565910" y="0"/>
                  </a:moveTo>
                  <a:lnTo>
                    <a:pt x="1356614" y="39497"/>
                  </a:lnTo>
                  <a:lnTo>
                    <a:pt x="1395006" y="90055"/>
                  </a:lnTo>
                  <a:lnTo>
                    <a:pt x="0" y="1150493"/>
                  </a:lnTo>
                  <a:lnTo>
                    <a:pt x="38354" y="1201039"/>
                  </a:lnTo>
                  <a:lnTo>
                    <a:pt x="1433436" y="140639"/>
                  </a:lnTo>
                  <a:lnTo>
                    <a:pt x="1471803" y="191135"/>
                  </a:lnTo>
                  <a:lnTo>
                    <a:pt x="1531010" y="70866"/>
                  </a:lnTo>
                  <a:lnTo>
                    <a:pt x="1565910" y="0"/>
                  </a:lnTo>
                  <a:close/>
                </a:path>
                <a:path w="1652270" h="2399665">
                  <a:moveTo>
                    <a:pt x="1652143" y="2399411"/>
                  </a:moveTo>
                  <a:lnTo>
                    <a:pt x="1619986" y="2315845"/>
                  </a:lnTo>
                  <a:lnTo>
                    <a:pt x="1575689" y="2200656"/>
                  </a:lnTo>
                  <a:lnTo>
                    <a:pt x="1532864" y="2247493"/>
                  </a:lnTo>
                  <a:lnTo>
                    <a:pt x="396748" y="1209675"/>
                  </a:lnTo>
                  <a:lnTo>
                    <a:pt x="353822" y="1256538"/>
                  </a:lnTo>
                  <a:lnTo>
                    <a:pt x="1489976" y="2294407"/>
                  </a:lnTo>
                  <a:lnTo>
                    <a:pt x="1447165" y="2341245"/>
                  </a:lnTo>
                  <a:lnTo>
                    <a:pt x="1652143" y="2399411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11334" y="387121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5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5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11334" y="387121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5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5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 err="1">
                <a:latin typeface="+mn-lt"/>
              </a:rPr>
              <a:t>벨만</a:t>
            </a:r>
            <a:r>
              <a:rPr spc="175" dirty="0" err="1">
                <a:latin typeface="+mn-lt"/>
                <a:cs typeface="Calibri"/>
              </a:rPr>
              <a:t>-</a:t>
            </a:r>
            <a:r>
              <a:rPr spc="315" dirty="0" err="1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913" y="3389161"/>
            <a:ext cx="5195082" cy="23292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88541" y="439682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35278" y="2323106"/>
            <a:ext cx="1850103" cy="1762488"/>
            <a:chOff x="12135739" y="2323465"/>
            <a:chExt cx="1850389" cy="1762760"/>
          </a:xfrm>
        </p:grpSpPr>
        <p:sp>
          <p:nvSpPr>
            <p:cNvPr id="12" name="object 12"/>
            <p:cNvSpPr/>
            <p:nvPr/>
          </p:nvSpPr>
          <p:spPr>
            <a:xfrm>
              <a:off x="12142089" y="232981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42089" y="232981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452885" y="2855281"/>
            <a:ext cx="1748519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7984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135278" y="5892525"/>
            <a:ext cx="1850103" cy="1762488"/>
            <a:chOff x="12135739" y="5893435"/>
            <a:chExt cx="1850389" cy="1762760"/>
          </a:xfrm>
        </p:grpSpPr>
        <p:sp>
          <p:nvSpPr>
            <p:cNvPr id="16" name="object 16"/>
            <p:cNvSpPr/>
            <p:nvPr/>
          </p:nvSpPr>
          <p:spPr>
            <a:xfrm>
              <a:off x="12142089" y="589978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3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42089" y="589978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3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918747" y="6425208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36</a:t>
            </a:fld>
            <a:endParaRPr spc="-25" dirty="0">
              <a:latin typeface="+mn-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88494" y="4993758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314290" y="4670720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45464" y="6084774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4305" y="6424573"/>
            <a:ext cx="8486988" cy="38215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alibri"/>
              </a:rPr>
              <a:t>1</a:t>
            </a:r>
            <a:r>
              <a:rPr sz="2400"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–</a:t>
            </a:r>
            <a:r>
              <a:rPr sz="2400"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임의의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정점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부터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최소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비용을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점진적으로</a:t>
            </a:r>
            <a:r>
              <a:rPr sz="2400" b="1" spc="-19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갱신해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FF0000"/>
                </a:solidFill>
                <a:cs typeface="Adobe Clean Han ExtraBold"/>
              </a:rPr>
              <a:t>나가기</a:t>
            </a:r>
            <a:endParaRPr sz="2400" dirty="0">
              <a:cs typeface="Adobe Clean Han Extra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4305" y="7155979"/>
            <a:ext cx="11360936" cy="149271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33632" indent="-220935">
              <a:spcBef>
                <a:spcPts val="100"/>
              </a:spcBef>
              <a:buAutoNum type="arabicPlain" startAt="2"/>
              <a:tabLst>
                <a:tab pos="233632" algn="l"/>
              </a:tabLst>
            </a:pPr>
            <a:r>
              <a:rPr sz="2400" b="1" dirty="0">
                <a:solidFill>
                  <a:srgbClr val="FF0000"/>
                </a:solidFill>
                <a:cs typeface="Calibri"/>
              </a:rPr>
              <a:t>–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플로이드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워셜과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유사한</a:t>
            </a:r>
            <a:r>
              <a:rPr sz="2400" b="1" spc="-20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갱신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14" dirty="0">
                <a:solidFill>
                  <a:srgbClr val="FF0000"/>
                </a:solidFill>
                <a:cs typeface="Adobe Clean Han ExtraBold"/>
              </a:rPr>
              <a:t>방식</a:t>
            </a:r>
            <a:endParaRPr sz="2400" dirty="0">
              <a:cs typeface="Adobe Clean Han ExtraBold"/>
            </a:endParaRPr>
          </a:p>
          <a:p>
            <a:pPr marL="234268" indent="-221571">
              <a:spcBef>
                <a:spcPts val="2879"/>
              </a:spcBef>
              <a:buAutoNum type="arabicPlain" startAt="2"/>
              <a:tabLst>
                <a:tab pos="234268" algn="l"/>
              </a:tabLst>
            </a:pPr>
            <a:r>
              <a:rPr sz="2400" b="1" dirty="0">
                <a:solidFill>
                  <a:srgbClr val="FF0000"/>
                </a:solidFill>
                <a:cs typeface="Calibri"/>
              </a:rPr>
              <a:t>–</a:t>
            </a:r>
            <a:r>
              <a:rPr sz="2400"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음수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FF0000"/>
                </a:solidFill>
                <a:cs typeface="Adobe Clean Han ExtraBold"/>
              </a:rPr>
              <a:t>사이클을</a:t>
            </a:r>
            <a:r>
              <a:rPr sz="2400" b="1" spc="-19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검출할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75" dirty="0">
                <a:solidFill>
                  <a:srgbClr val="FF0000"/>
                </a:solidFill>
                <a:cs typeface="Adobe Clean Han ExtraBold"/>
              </a:rPr>
              <a:t>수</a:t>
            </a:r>
            <a:r>
              <a:rPr sz="2400" b="1" spc="-15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90" dirty="0">
                <a:solidFill>
                  <a:srgbClr val="FF0000"/>
                </a:solidFill>
                <a:cs typeface="Adobe Clean Han ExtraBold"/>
              </a:rPr>
              <a:t>있음</a:t>
            </a:r>
            <a:r>
              <a:rPr sz="2400" b="1" spc="90" dirty="0">
                <a:solidFill>
                  <a:srgbClr val="FF0000"/>
                </a:solidFill>
                <a:cs typeface="Calibri"/>
              </a:rPr>
              <a:t>!</a:t>
            </a:r>
            <a:r>
              <a:rPr sz="2400" b="1" spc="-40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spc="110" dirty="0">
                <a:solidFill>
                  <a:srgbClr val="FF0000"/>
                </a:solidFill>
                <a:cs typeface="Calibri"/>
              </a:rPr>
              <a:t>(</a:t>
            </a:r>
            <a:r>
              <a:rPr sz="2400" b="1" spc="110" dirty="0">
                <a:solidFill>
                  <a:srgbClr val="FF0000"/>
                </a:solidFill>
                <a:cs typeface="Adobe Clean Han ExtraBold"/>
              </a:rPr>
              <a:t>사이클을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돌면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돌수록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가중치가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작아지는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65" dirty="0" err="1">
                <a:solidFill>
                  <a:srgbClr val="FF0000"/>
                </a:solidFill>
                <a:cs typeface="Adobe Clean Han ExtraBold"/>
              </a:rPr>
              <a:t>경로</a:t>
            </a:r>
            <a:r>
              <a:rPr sz="2400" b="1" spc="65" dirty="0">
                <a:solidFill>
                  <a:srgbClr val="FF0000"/>
                </a:solidFill>
                <a:cs typeface="Calibri"/>
              </a:rPr>
              <a:t>)</a:t>
            </a:r>
            <a:endParaRPr sz="2400" dirty="0">
              <a:cs typeface="Calibri"/>
            </a:endParaRPr>
          </a:p>
          <a:p>
            <a:pPr marL="12697">
              <a:tabLst>
                <a:tab pos="3475930" algn="l"/>
              </a:tabLst>
            </a:pPr>
            <a:r>
              <a:rPr lang="en-US" sz="2400" b="1" spc="135" dirty="0">
                <a:solidFill>
                  <a:srgbClr val="FF0000"/>
                </a:solidFill>
                <a:cs typeface="Adobe Clean Han ExtraBold"/>
              </a:rPr>
              <a:t>-&gt; </a:t>
            </a:r>
            <a:r>
              <a:rPr sz="2400" b="1" spc="135" dirty="0" err="1">
                <a:solidFill>
                  <a:srgbClr val="FF0000"/>
                </a:solidFill>
                <a:cs typeface="Adobe Clean Han ExtraBold"/>
              </a:rPr>
              <a:t>문제에서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 err="1">
                <a:solidFill>
                  <a:srgbClr val="FF0000"/>
                </a:solidFill>
                <a:cs typeface="Adobe Clean Han ExtraBold"/>
              </a:rPr>
              <a:t>나온</a:t>
            </a:r>
            <a:r>
              <a:rPr sz="24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 err="1">
                <a:solidFill>
                  <a:srgbClr val="FF0000"/>
                </a:solidFill>
                <a:cs typeface="Adobe Clean Han ExtraBold"/>
              </a:rPr>
              <a:t>설명중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	</a:t>
            </a:r>
            <a:r>
              <a:rPr sz="2400" b="1" spc="110" dirty="0">
                <a:solidFill>
                  <a:srgbClr val="FF0000"/>
                </a:solidFill>
                <a:cs typeface="Calibri"/>
              </a:rPr>
              <a:t>“</a:t>
            </a:r>
            <a:r>
              <a:rPr sz="2400" b="1" spc="110" dirty="0">
                <a:solidFill>
                  <a:srgbClr val="FF0000"/>
                </a:solidFill>
                <a:cs typeface="Adobe Clean Han ExtraBold"/>
              </a:rPr>
              <a:t>시간을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무한정으로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돌릴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75" dirty="0">
                <a:solidFill>
                  <a:srgbClr val="FF0000"/>
                </a:solidFill>
                <a:cs typeface="Adobe Clean Han ExtraBold"/>
              </a:rPr>
              <a:t>수</a:t>
            </a:r>
            <a:r>
              <a:rPr sz="24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85" dirty="0">
                <a:solidFill>
                  <a:srgbClr val="FF0000"/>
                </a:solidFill>
                <a:cs typeface="Adobe Clean Han ExtraBold"/>
              </a:rPr>
              <a:t>있다</a:t>
            </a:r>
            <a:r>
              <a:rPr sz="2400" b="1" spc="85" dirty="0">
                <a:solidFill>
                  <a:srgbClr val="FF0000"/>
                </a:solidFill>
                <a:cs typeface="Calibri"/>
              </a:rPr>
              <a:t>”</a:t>
            </a:r>
            <a:r>
              <a:rPr sz="2400" b="1" spc="-25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==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음수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FF0000"/>
                </a:solidFill>
                <a:cs typeface="Adobe Clean Han ExtraBold"/>
              </a:rPr>
              <a:t>사이클이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FF0000"/>
                </a:solidFill>
                <a:cs typeface="Adobe Clean Han ExtraBold"/>
              </a:rPr>
              <a:t>존재</a:t>
            </a:r>
            <a:endParaRPr sz="2400" dirty="0">
              <a:cs typeface="Adobe Clean Han Extra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 err="1">
                <a:latin typeface="+mn-lt"/>
              </a:rPr>
              <a:t>벨만</a:t>
            </a:r>
            <a:r>
              <a:rPr spc="175" dirty="0" err="1">
                <a:latin typeface="+mn-lt"/>
                <a:cs typeface="Calibri"/>
              </a:rPr>
              <a:t>-</a:t>
            </a:r>
            <a:r>
              <a:rPr spc="315" dirty="0" err="1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9885" y="3737540"/>
            <a:ext cx="360485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아직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시작하기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전이다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9885" y="4286097"/>
            <a:ext cx="6357908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정점에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대한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최소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모두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무한대로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초기화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시작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지점인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으로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초기화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9884" y="5108625"/>
            <a:ext cx="6834947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플로이드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워셜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알고리즘과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유사하게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부터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n</a:t>
            </a:r>
            <a:r>
              <a:rPr b="1" spc="-2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정점까지</a:t>
            </a:r>
            <a:endParaRPr dirty="0">
              <a:cs typeface="Adobe Clean Han ExtraBold"/>
            </a:endParaRPr>
          </a:p>
          <a:p>
            <a:pPr marL="12697">
              <a:spcBef>
                <a:spcPts val="5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검사하여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최소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점진적으로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5921" y="4144258"/>
            <a:ext cx="3751000" cy="3084354"/>
            <a:chOff x="1014666" y="4144898"/>
            <a:chExt cx="3751579" cy="3084830"/>
          </a:xfrm>
        </p:grpSpPr>
        <p:sp>
          <p:nvSpPr>
            <p:cNvPr id="8" name="object 8"/>
            <p:cNvSpPr/>
            <p:nvPr/>
          </p:nvSpPr>
          <p:spPr>
            <a:xfrm>
              <a:off x="2368677" y="4144898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553" y="1971814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01" y="2375077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016" y="438696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16" y="438696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98691" y="4912364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3036" y="400674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2838773"/>
            <a:ext cx="1850103" cy="1762488"/>
            <a:chOff x="3745357" y="2839211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284556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284556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337064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46191" y="6408193"/>
            <a:ext cx="1850103" cy="1762488"/>
            <a:chOff x="3745357" y="6409182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3751707" y="64155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707" y="64155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29277" y="6940571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37</a:t>
            </a:fld>
            <a:endParaRPr spc="-25" dirty="0">
              <a:latin typeface="+mn-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8898" y="5509121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4441" y="5186387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5869" y="6600440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6" name="그림 2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4D4E84E-A91B-EE32-A69B-878285538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41" y="5570210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>
                <a:latin typeface="+mn-lt"/>
              </a:rPr>
              <a:t>벨만</a:t>
            </a:r>
            <a:r>
              <a:rPr spc="175" dirty="0">
                <a:latin typeface="+mn-lt"/>
                <a:cs typeface="Calibri"/>
              </a:rPr>
              <a:t>-</a:t>
            </a:r>
            <a:r>
              <a:rPr spc="315" dirty="0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>
                <a:latin typeface="+mn-lt"/>
              </a:rPr>
              <a:t>알고리즘</a:t>
            </a:r>
            <a:r>
              <a:rPr spc="-280" dirty="0">
                <a:latin typeface="+mn-lt"/>
              </a:rPr>
              <a:t> </a:t>
            </a:r>
            <a:r>
              <a:rPr spc="310" dirty="0">
                <a:latin typeface="+mn-lt"/>
              </a:rPr>
              <a:t>문제</a:t>
            </a:r>
            <a:r>
              <a:rPr spc="-280" dirty="0">
                <a:latin typeface="+mn-lt"/>
              </a:rPr>
              <a:t> </a:t>
            </a:r>
            <a:r>
              <a:rPr spc="310" dirty="0">
                <a:latin typeface="+mn-lt"/>
              </a:rPr>
              <a:t>풀이</a:t>
            </a:r>
            <a:r>
              <a:rPr spc="-280" dirty="0">
                <a:latin typeface="+mn-lt"/>
              </a:rPr>
              <a:t> </a:t>
            </a:r>
            <a:r>
              <a:rPr spc="240" dirty="0">
                <a:latin typeface="+mn-lt"/>
              </a:rPr>
              <a:t>예시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9538" y="5036423"/>
            <a:ext cx="322657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5921" y="4081277"/>
            <a:ext cx="3751000" cy="3084354"/>
            <a:chOff x="1014666" y="4081907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081906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314" y="1924773"/>
                  </a:lnTo>
                  <a:lnTo>
                    <a:pt x="322821" y="1903349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665"/>
                  </a:lnTo>
                  <a:lnTo>
                    <a:pt x="260578" y="1971700"/>
                  </a:lnTo>
                  <a:lnTo>
                    <a:pt x="1483487" y="3084322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508"/>
                  </a:moveTo>
                  <a:lnTo>
                    <a:pt x="1356614" y="167005"/>
                  </a:lnTo>
                  <a:lnTo>
                    <a:pt x="1394942" y="217474"/>
                  </a:lnTo>
                  <a:lnTo>
                    <a:pt x="0" y="1277874"/>
                  </a:lnTo>
                  <a:lnTo>
                    <a:pt x="38354" y="1328420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73" y="198247"/>
                  </a:lnTo>
                  <a:lnTo>
                    <a:pt x="1565910" y="127508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61" y="2443226"/>
                  </a:lnTo>
                  <a:lnTo>
                    <a:pt x="1575689" y="2328037"/>
                  </a:lnTo>
                  <a:lnTo>
                    <a:pt x="1532826" y="2374963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90027" y="2421826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165"/>
                  </a:moveTo>
                  <a:lnTo>
                    <a:pt x="2333498" y="2082165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165"/>
                  </a:lnTo>
                  <a:lnTo>
                    <a:pt x="2206498" y="2082165"/>
                  </a:lnTo>
                  <a:lnTo>
                    <a:pt x="2301748" y="2272665"/>
                  </a:lnTo>
                  <a:lnTo>
                    <a:pt x="2381123" y="2113915"/>
                  </a:lnTo>
                  <a:lnTo>
                    <a:pt x="2396998" y="2082165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323969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8"/>
                  </a:lnTo>
                  <a:lnTo>
                    <a:pt x="5052" y="967335"/>
                  </a:lnTo>
                  <a:lnTo>
                    <a:pt x="11273" y="1012479"/>
                  </a:lnTo>
                  <a:lnTo>
                    <a:pt x="19871" y="1056870"/>
                  </a:lnTo>
                  <a:lnTo>
                    <a:pt x="30784" y="1100447"/>
                  </a:lnTo>
                  <a:lnTo>
                    <a:pt x="43948" y="1143151"/>
                  </a:lnTo>
                  <a:lnTo>
                    <a:pt x="59300" y="1184920"/>
                  </a:lnTo>
                  <a:lnTo>
                    <a:pt x="76775" y="1225695"/>
                  </a:lnTo>
                  <a:lnTo>
                    <a:pt x="96311" y="1265414"/>
                  </a:lnTo>
                  <a:lnTo>
                    <a:pt x="117844" y="1304018"/>
                  </a:lnTo>
                  <a:lnTo>
                    <a:pt x="141310" y="1341445"/>
                  </a:lnTo>
                  <a:lnTo>
                    <a:pt x="166646" y="1377636"/>
                  </a:lnTo>
                  <a:lnTo>
                    <a:pt x="193788" y="1412530"/>
                  </a:lnTo>
                  <a:lnTo>
                    <a:pt x="222673" y="1446067"/>
                  </a:lnTo>
                  <a:lnTo>
                    <a:pt x="253237" y="1478185"/>
                  </a:lnTo>
                  <a:lnTo>
                    <a:pt x="285416" y="1508826"/>
                  </a:lnTo>
                  <a:lnTo>
                    <a:pt x="319148" y="1537927"/>
                  </a:lnTo>
                  <a:lnTo>
                    <a:pt x="354368" y="1565430"/>
                  </a:lnTo>
                  <a:lnTo>
                    <a:pt x="391013" y="1591272"/>
                  </a:lnTo>
                  <a:lnTo>
                    <a:pt x="429020" y="1615395"/>
                  </a:lnTo>
                  <a:lnTo>
                    <a:pt x="468325" y="1637737"/>
                  </a:lnTo>
                  <a:lnTo>
                    <a:pt x="508864" y="1658238"/>
                  </a:lnTo>
                  <a:lnTo>
                    <a:pt x="550574" y="1676838"/>
                  </a:lnTo>
                  <a:lnTo>
                    <a:pt x="593391" y="1693476"/>
                  </a:lnTo>
                  <a:lnTo>
                    <a:pt x="637252" y="1708092"/>
                  </a:lnTo>
                  <a:lnTo>
                    <a:pt x="682094" y="1720624"/>
                  </a:lnTo>
                  <a:lnTo>
                    <a:pt x="727852" y="1731014"/>
                  </a:lnTo>
                  <a:lnTo>
                    <a:pt x="774463" y="1739200"/>
                  </a:lnTo>
                  <a:lnTo>
                    <a:pt x="821864" y="1745122"/>
                  </a:lnTo>
                  <a:lnTo>
                    <a:pt x="869991" y="1748720"/>
                  </a:lnTo>
                  <a:lnTo>
                    <a:pt x="918781" y="1749933"/>
                  </a:lnTo>
                  <a:lnTo>
                    <a:pt x="967571" y="1748720"/>
                  </a:lnTo>
                  <a:lnTo>
                    <a:pt x="1015697" y="1745122"/>
                  </a:lnTo>
                  <a:lnTo>
                    <a:pt x="1063097" y="1739200"/>
                  </a:lnTo>
                  <a:lnTo>
                    <a:pt x="1109707" y="1731014"/>
                  </a:lnTo>
                  <a:lnTo>
                    <a:pt x="1155464" y="1720624"/>
                  </a:lnTo>
                  <a:lnTo>
                    <a:pt x="1200304" y="1708092"/>
                  </a:lnTo>
                  <a:lnTo>
                    <a:pt x="1244163" y="1693476"/>
                  </a:lnTo>
                  <a:lnTo>
                    <a:pt x="1286978" y="1676838"/>
                  </a:lnTo>
                  <a:lnTo>
                    <a:pt x="1328685" y="1658238"/>
                  </a:lnTo>
                  <a:lnTo>
                    <a:pt x="1369222" y="1637737"/>
                  </a:lnTo>
                  <a:lnTo>
                    <a:pt x="1408524" y="1615395"/>
                  </a:lnTo>
                  <a:lnTo>
                    <a:pt x="1446528" y="1591272"/>
                  </a:lnTo>
                  <a:lnTo>
                    <a:pt x="1483170" y="1565430"/>
                  </a:lnTo>
                  <a:lnTo>
                    <a:pt x="1518387" y="1537927"/>
                  </a:lnTo>
                  <a:lnTo>
                    <a:pt x="1552116" y="1508826"/>
                  </a:lnTo>
                  <a:lnTo>
                    <a:pt x="1584292" y="1478185"/>
                  </a:lnTo>
                  <a:lnTo>
                    <a:pt x="1614853" y="1446067"/>
                  </a:lnTo>
                  <a:lnTo>
                    <a:pt x="1643735" y="1412530"/>
                  </a:lnTo>
                  <a:lnTo>
                    <a:pt x="1670874" y="1377636"/>
                  </a:lnTo>
                  <a:lnTo>
                    <a:pt x="1696207" y="1341445"/>
                  </a:lnTo>
                  <a:lnTo>
                    <a:pt x="1719670" y="1304018"/>
                  </a:lnTo>
                  <a:lnTo>
                    <a:pt x="1741200" y="1265414"/>
                  </a:lnTo>
                  <a:lnTo>
                    <a:pt x="1760734" y="1225695"/>
                  </a:lnTo>
                  <a:lnTo>
                    <a:pt x="1778207" y="1184920"/>
                  </a:lnTo>
                  <a:lnTo>
                    <a:pt x="1793556" y="1143151"/>
                  </a:lnTo>
                  <a:lnTo>
                    <a:pt x="1806719" y="1100447"/>
                  </a:lnTo>
                  <a:lnTo>
                    <a:pt x="1817630" y="1056870"/>
                  </a:lnTo>
                  <a:lnTo>
                    <a:pt x="1826228" y="1012479"/>
                  </a:lnTo>
                  <a:lnTo>
                    <a:pt x="1832447" y="967335"/>
                  </a:lnTo>
                  <a:lnTo>
                    <a:pt x="1836225" y="921498"/>
                  </a:lnTo>
                  <a:lnTo>
                    <a:pt x="1837499" y="875030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323969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30"/>
                  </a:lnTo>
                  <a:lnTo>
                    <a:pt x="1836225" y="921498"/>
                  </a:lnTo>
                  <a:lnTo>
                    <a:pt x="1832447" y="967335"/>
                  </a:lnTo>
                  <a:lnTo>
                    <a:pt x="1826228" y="1012479"/>
                  </a:lnTo>
                  <a:lnTo>
                    <a:pt x="1817630" y="1056870"/>
                  </a:lnTo>
                  <a:lnTo>
                    <a:pt x="1806719" y="1100447"/>
                  </a:lnTo>
                  <a:lnTo>
                    <a:pt x="1793556" y="1143151"/>
                  </a:lnTo>
                  <a:lnTo>
                    <a:pt x="1778207" y="1184920"/>
                  </a:lnTo>
                  <a:lnTo>
                    <a:pt x="1760734" y="1225695"/>
                  </a:lnTo>
                  <a:lnTo>
                    <a:pt x="1741200" y="1265414"/>
                  </a:lnTo>
                  <a:lnTo>
                    <a:pt x="1719670" y="1304018"/>
                  </a:lnTo>
                  <a:lnTo>
                    <a:pt x="1696207" y="1341445"/>
                  </a:lnTo>
                  <a:lnTo>
                    <a:pt x="1670874" y="1377636"/>
                  </a:lnTo>
                  <a:lnTo>
                    <a:pt x="1643735" y="1412530"/>
                  </a:lnTo>
                  <a:lnTo>
                    <a:pt x="1614853" y="1446067"/>
                  </a:lnTo>
                  <a:lnTo>
                    <a:pt x="1584292" y="1478185"/>
                  </a:lnTo>
                  <a:lnTo>
                    <a:pt x="1552116" y="1508826"/>
                  </a:lnTo>
                  <a:lnTo>
                    <a:pt x="1518387" y="1537927"/>
                  </a:lnTo>
                  <a:lnTo>
                    <a:pt x="1483170" y="1565430"/>
                  </a:lnTo>
                  <a:lnTo>
                    <a:pt x="1446528" y="1591272"/>
                  </a:lnTo>
                  <a:lnTo>
                    <a:pt x="1408524" y="1615395"/>
                  </a:lnTo>
                  <a:lnTo>
                    <a:pt x="1369222" y="1637737"/>
                  </a:lnTo>
                  <a:lnTo>
                    <a:pt x="1328685" y="1658238"/>
                  </a:lnTo>
                  <a:lnTo>
                    <a:pt x="1286978" y="1676838"/>
                  </a:lnTo>
                  <a:lnTo>
                    <a:pt x="1244163" y="1693476"/>
                  </a:lnTo>
                  <a:lnTo>
                    <a:pt x="1200304" y="1708092"/>
                  </a:lnTo>
                  <a:lnTo>
                    <a:pt x="1155464" y="1720624"/>
                  </a:lnTo>
                  <a:lnTo>
                    <a:pt x="1109707" y="1731014"/>
                  </a:lnTo>
                  <a:lnTo>
                    <a:pt x="1063097" y="1739200"/>
                  </a:lnTo>
                  <a:lnTo>
                    <a:pt x="1015697" y="1745122"/>
                  </a:lnTo>
                  <a:lnTo>
                    <a:pt x="967571" y="1748720"/>
                  </a:lnTo>
                  <a:lnTo>
                    <a:pt x="918781" y="1749933"/>
                  </a:lnTo>
                  <a:lnTo>
                    <a:pt x="869991" y="1748720"/>
                  </a:lnTo>
                  <a:lnTo>
                    <a:pt x="821864" y="1745122"/>
                  </a:lnTo>
                  <a:lnTo>
                    <a:pt x="774463" y="1739200"/>
                  </a:lnTo>
                  <a:lnTo>
                    <a:pt x="727852" y="1731014"/>
                  </a:lnTo>
                  <a:lnTo>
                    <a:pt x="682094" y="1720624"/>
                  </a:lnTo>
                  <a:lnTo>
                    <a:pt x="637252" y="1708092"/>
                  </a:lnTo>
                  <a:lnTo>
                    <a:pt x="593391" y="1693476"/>
                  </a:lnTo>
                  <a:lnTo>
                    <a:pt x="550574" y="1676838"/>
                  </a:lnTo>
                  <a:lnTo>
                    <a:pt x="508864" y="1658238"/>
                  </a:lnTo>
                  <a:lnTo>
                    <a:pt x="468325" y="1637737"/>
                  </a:lnTo>
                  <a:lnTo>
                    <a:pt x="429020" y="1615395"/>
                  </a:lnTo>
                  <a:lnTo>
                    <a:pt x="391013" y="1591272"/>
                  </a:lnTo>
                  <a:lnTo>
                    <a:pt x="354368" y="1565430"/>
                  </a:lnTo>
                  <a:lnTo>
                    <a:pt x="319148" y="1537927"/>
                  </a:lnTo>
                  <a:lnTo>
                    <a:pt x="285416" y="1508826"/>
                  </a:lnTo>
                  <a:lnTo>
                    <a:pt x="253237" y="1478185"/>
                  </a:lnTo>
                  <a:lnTo>
                    <a:pt x="222673" y="1446067"/>
                  </a:lnTo>
                  <a:lnTo>
                    <a:pt x="193788" y="1412530"/>
                  </a:lnTo>
                  <a:lnTo>
                    <a:pt x="166646" y="1377636"/>
                  </a:lnTo>
                  <a:lnTo>
                    <a:pt x="141310" y="1341445"/>
                  </a:lnTo>
                  <a:lnTo>
                    <a:pt x="117844" y="1304018"/>
                  </a:lnTo>
                  <a:lnTo>
                    <a:pt x="96311" y="1265414"/>
                  </a:lnTo>
                  <a:lnTo>
                    <a:pt x="76775" y="1225695"/>
                  </a:lnTo>
                  <a:lnTo>
                    <a:pt x="59300" y="1184920"/>
                  </a:lnTo>
                  <a:lnTo>
                    <a:pt x="43948" y="1143151"/>
                  </a:lnTo>
                  <a:lnTo>
                    <a:pt x="30784" y="1100447"/>
                  </a:lnTo>
                  <a:lnTo>
                    <a:pt x="19871" y="1056870"/>
                  </a:lnTo>
                  <a:lnTo>
                    <a:pt x="11273" y="1012479"/>
                  </a:lnTo>
                  <a:lnTo>
                    <a:pt x="5052" y="967335"/>
                  </a:lnTo>
                  <a:lnTo>
                    <a:pt x="1273" y="921498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4849381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46191" y="2775791"/>
            <a:ext cx="1850103" cy="1762488"/>
            <a:chOff x="3745357" y="2776220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3751707" y="27825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2"/>
                  </a:lnTo>
                  <a:lnTo>
                    <a:pt x="821801" y="4810"/>
                  </a:lnTo>
                  <a:lnTo>
                    <a:pt x="774401" y="10732"/>
                  </a:lnTo>
                  <a:lnTo>
                    <a:pt x="727791" y="18918"/>
                  </a:lnTo>
                  <a:lnTo>
                    <a:pt x="682035" y="29308"/>
                  </a:lnTo>
                  <a:lnTo>
                    <a:pt x="637195" y="41840"/>
                  </a:lnTo>
                  <a:lnTo>
                    <a:pt x="593336" y="56456"/>
                  </a:lnTo>
                  <a:lnTo>
                    <a:pt x="550521" y="73094"/>
                  </a:lnTo>
                  <a:lnTo>
                    <a:pt x="508813" y="91694"/>
                  </a:lnTo>
                  <a:lnTo>
                    <a:pt x="468277" y="112195"/>
                  </a:lnTo>
                  <a:lnTo>
                    <a:pt x="428975" y="134537"/>
                  </a:lnTo>
                  <a:lnTo>
                    <a:pt x="390971" y="158660"/>
                  </a:lnTo>
                  <a:lnTo>
                    <a:pt x="354329" y="184502"/>
                  </a:lnTo>
                  <a:lnTo>
                    <a:pt x="319111" y="212005"/>
                  </a:lnTo>
                  <a:lnTo>
                    <a:pt x="285383" y="241106"/>
                  </a:lnTo>
                  <a:lnTo>
                    <a:pt x="253206" y="271747"/>
                  </a:lnTo>
                  <a:lnTo>
                    <a:pt x="222645" y="303865"/>
                  </a:lnTo>
                  <a:lnTo>
                    <a:pt x="193764" y="337402"/>
                  </a:lnTo>
                  <a:lnTo>
                    <a:pt x="166625" y="372296"/>
                  </a:lnTo>
                  <a:lnTo>
                    <a:pt x="141292" y="408487"/>
                  </a:lnTo>
                  <a:lnTo>
                    <a:pt x="117828" y="445914"/>
                  </a:lnTo>
                  <a:lnTo>
                    <a:pt x="96298" y="484518"/>
                  </a:lnTo>
                  <a:lnTo>
                    <a:pt x="76765" y="524237"/>
                  </a:lnTo>
                  <a:lnTo>
                    <a:pt x="59292" y="565012"/>
                  </a:lnTo>
                  <a:lnTo>
                    <a:pt x="43942" y="606781"/>
                  </a:lnTo>
                  <a:lnTo>
                    <a:pt x="30780" y="649485"/>
                  </a:lnTo>
                  <a:lnTo>
                    <a:pt x="19868" y="693062"/>
                  </a:lnTo>
                  <a:lnTo>
                    <a:pt x="11271" y="737453"/>
                  </a:lnTo>
                  <a:lnTo>
                    <a:pt x="5051" y="782597"/>
                  </a:lnTo>
                  <a:lnTo>
                    <a:pt x="1273" y="828434"/>
                  </a:lnTo>
                  <a:lnTo>
                    <a:pt x="0" y="874902"/>
                  </a:lnTo>
                  <a:lnTo>
                    <a:pt x="1273" y="921372"/>
                  </a:lnTo>
                  <a:lnTo>
                    <a:pt x="5051" y="967209"/>
                  </a:lnTo>
                  <a:lnTo>
                    <a:pt x="11271" y="1012355"/>
                  </a:lnTo>
                  <a:lnTo>
                    <a:pt x="19868" y="1056749"/>
                  </a:lnTo>
                  <a:lnTo>
                    <a:pt x="30780" y="1100329"/>
                  </a:lnTo>
                  <a:lnTo>
                    <a:pt x="43942" y="1143037"/>
                  </a:lnTo>
                  <a:lnTo>
                    <a:pt x="59292" y="1184810"/>
                  </a:lnTo>
                  <a:lnTo>
                    <a:pt x="76765" y="1225589"/>
                  </a:lnTo>
                  <a:lnTo>
                    <a:pt x="96298" y="1265313"/>
                  </a:lnTo>
                  <a:lnTo>
                    <a:pt x="117828" y="1303922"/>
                  </a:lnTo>
                  <a:lnTo>
                    <a:pt x="141292" y="1341355"/>
                  </a:lnTo>
                  <a:lnTo>
                    <a:pt x="166625" y="1377552"/>
                  </a:lnTo>
                  <a:lnTo>
                    <a:pt x="193764" y="1412451"/>
                  </a:lnTo>
                  <a:lnTo>
                    <a:pt x="222645" y="1445994"/>
                  </a:lnTo>
                  <a:lnTo>
                    <a:pt x="253206" y="1478119"/>
                  </a:lnTo>
                  <a:lnTo>
                    <a:pt x="285383" y="1508765"/>
                  </a:lnTo>
                  <a:lnTo>
                    <a:pt x="319111" y="1537873"/>
                  </a:lnTo>
                  <a:lnTo>
                    <a:pt x="354329" y="1565381"/>
                  </a:lnTo>
                  <a:lnTo>
                    <a:pt x="390971" y="1591230"/>
                  </a:lnTo>
                  <a:lnTo>
                    <a:pt x="428975" y="1615358"/>
                  </a:lnTo>
                  <a:lnTo>
                    <a:pt x="468277" y="1637706"/>
                  </a:lnTo>
                  <a:lnTo>
                    <a:pt x="508813" y="1658212"/>
                  </a:lnTo>
                  <a:lnTo>
                    <a:pt x="550521" y="1676817"/>
                  </a:lnTo>
                  <a:lnTo>
                    <a:pt x="593336" y="1693459"/>
                  </a:lnTo>
                  <a:lnTo>
                    <a:pt x="637195" y="1708079"/>
                  </a:lnTo>
                  <a:lnTo>
                    <a:pt x="682035" y="1720616"/>
                  </a:lnTo>
                  <a:lnTo>
                    <a:pt x="727791" y="1731008"/>
                  </a:lnTo>
                  <a:lnTo>
                    <a:pt x="774401" y="1739197"/>
                  </a:lnTo>
                  <a:lnTo>
                    <a:pt x="821801" y="1745121"/>
                  </a:lnTo>
                  <a:lnTo>
                    <a:pt x="869928" y="1748719"/>
                  </a:lnTo>
                  <a:lnTo>
                    <a:pt x="918717" y="1749932"/>
                  </a:lnTo>
                  <a:lnTo>
                    <a:pt x="967519" y="1748719"/>
                  </a:lnTo>
                  <a:lnTo>
                    <a:pt x="1015657" y="1745121"/>
                  </a:lnTo>
                  <a:lnTo>
                    <a:pt x="1063067" y="1739197"/>
                  </a:lnTo>
                  <a:lnTo>
                    <a:pt x="1109687" y="1731008"/>
                  </a:lnTo>
                  <a:lnTo>
                    <a:pt x="1155452" y="1720616"/>
                  </a:lnTo>
                  <a:lnTo>
                    <a:pt x="1200300" y="1708079"/>
                  </a:lnTo>
                  <a:lnTo>
                    <a:pt x="1244167" y="1693459"/>
                  </a:lnTo>
                  <a:lnTo>
                    <a:pt x="1286989" y="1676817"/>
                  </a:lnTo>
                  <a:lnTo>
                    <a:pt x="1328703" y="1658212"/>
                  </a:lnTo>
                  <a:lnTo>
                    <a:pt x="1369246" y="1637706"/>
                  </a:lnTo>
                  <a:lnTo>
                    <a:pt x="1408553" y="1615358"/>
                  </a:lnTo>
                  <a:lnTo>
                    <a:pt x="1446562" y="1591230"/>
                  </a:lnTo>
                  <a:lnTo>
                    <a:pt x="1483208" y="1565381"/>
                  </a:lnTo>
                  <a:lnTo>
                    <a:pt x="1518430" y="1537873"/>
                  </a:lnTo>
                  <a:lnTo>
                    <a:pt x="1552162" y="1508765"/>
                  </a:lnTo>
                  <a:lnTo>
                    <a:pt x="1584341" y="1478119"/>
                  </a:lnTo>
                  <a:lnTo>
                    <a:pt x="1614905" y="1445994"/>
                  </a:lnTo>
                  <a:lnTo>
                    <a:pt x="1643789" y="1412451"/>
                  </a:lnTo>
                  <a:lnTo>
                    <a:pt x="1670930" y="1377552"/>
                  </a:lnTo>
                  <a:lnTo>
                    <a:pt x="1696265" y="1341355"/>
                  </a:lnTo>
                  <a:lnTo>
                    <a:pt x="1719729" y="1303922"/>
                  </a:lnTo>
                  <a:lnTo>
                    <a:pt x="1741261" y="1265313"/>
                  </a:lnTo>
                  <a:lnTo>
                    <a:pt x="1760795" y="1225589"/>
                  </a:lnTo>
                  <a:lnTo>
                    <a:pt x="1778269" y="1184810"/>
                  </a:lnTo>
                  <a:lnTo>
                    <a:pt x="1793619" y="1143037"/>
                  </a:lnTo>
                  <a:lnTo>
                    <a:pt x="1806782" y="1100329"/>
                  </a:lnTo>
                  <a:lnTo>
                    <a:pt x="1817693" y="1056749"/>
                  </a:lnTo>
                  <a:lnTo>
                    <a:pt x="1826291" y="1012355"/>
                  </a:lnTo>
                  <a:lnTo>
                    <a:pt x="1832511" y="967209"/>
                  </a:lnTo>
                  <a:lnTo>
                    <a:pt x="1836289" y="921372"/>
                  </a:lnTo>
                  <a:lnTo>
                    <a:pt x="1837563" y="874902"/>
                  </a:lnTo>
                  <a:lnTo>
                    <a:pt x="1836289" y="828434"/>
                  </a:lnTo>
                  <a:lnTo>
                    <a:pt x="1832511" y="782597"/>
                  </a:lnTo>
                  <a:lnTo>
                    <a:pt x="1826291" y="737453"/>
                  </a:lnTo>
                  <a:lnTo>
                    <a:pt x="1817693" y="693062"/>
                  </a:lnTo>
                  <a:lnTo>
                    <a:pt x="1806782" y="649485"/>
                  </a:lnTo>
                  <a:lnTo>
                    <a:pt x="1793619" y="606781"/>
                  </a:lnTo>
                  <a:lnTo>
                    <a:pt x="1778269" y="565012"/>
                  </a:lnTo>
                  <a:lnTo>
                    <a:pt x="1760795" y="524237"/>
                  </a:lnTo>
                  <a:lnTo>
                    <a:pt x="1741261" y="484518"/>
                  </a:lnTo>
                  <a:lnTo>
                    <a:pt x="1719729" y="445914"/>
                  </a:lnTo>
                  <a:lnTo>
                    <a:pt x="1696265" y="408487"/>
                  </a:lnTo>
                  <a:lnTo>
                    <a:pt x="1670930" y="372296"/>
                  </a:lnTo>
                  <a:lnTo>
                    <a:pt x="1643789" y="337402"/>
                  </a:lnTo>
                  <a:lnTo>
                    <a:pt x="1614905" y="303865"/>
                  </a:lnTo>
                  <a:lnTo>
                    <a:pt x="1584341" y="271747"/>
                  </a:lnTo>
                  <a:lnTo>
                    <a:pt x="1552162" y="241106"/>
                  </a:lnTo>
                  <a:lnTo>
                    <a:pt x="1518430" y="212005"/>
                  </a:lnTo>
                  <a:lnTo>
                    <a:pt x="1483208" y="184502"/>
                  </a:lnTo>
                  <a:lnTo>
                    <a:pt x="1446562" y="158660"/>
                  </a:lnTo>
                  <a:lnTo>
                    <a:pt x="1408553" y="134537"/>
                  </a:lnTo>
                  <a:lnTo>
                    <a:pt x="1369246" y="112195"/>
                  </a:lnTo>
                  <a:lnTo>
                    <a:pt x="1328703" y="91694"/>
                  </a:lnTo>
                  <a:lnTo>
                    <a:pt x="1286989" y="73094"/>
                  </a:lnTo>
                  <a:lnTo>
                    <a:pt x="1244167" y="56456"/>
                  </a:lnTo>
                  <a:lnTo>
                    <a:pt x="1200300" y="41840"/>
                  </a:lnTo>
                  <a:lnTo>
                    <a:pt x="1155452" y="29308"/>
                  </a:lnTo>
                  <a:lnTo>
                    <a:pt x="1109687" y="18918"/>
                  </a:lnTo>
                  <a:lnTo>
                    <a:pt x="1063067" y="10732"/>
                  </a:lnTo>
                  <a:lnTo>
                    <a:pt x="1015657" y="4810"/>
                  </a:lnTo>
                  <a:lnTo>
                    <a:pt x="967519" y="1212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707" y="27825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4902"/>
                  </a:moveTo>
                  <a:lnTo>
                    <a:pt x="1273" y="828434"/>
                  </a:lnTo>
                  <a:lnTo>
                    <a:pt x="5051" y="782597"/>
                  </a:lnTo>
                  <a:lnTo>
                    <a:pt x="11271" y="737453"/>
                  </a:lnTo>
                  <a:lnTo>
                    <a:pt x="19868" y="693062"/>
                  </a:lnTo>
                  <a:lnTo>
                    <a:pt x="30780" y="649485"/>
                  </a:lnTo>
                  <a:lnTo>
                    <a:pt x="43942" y="606781"/>
                  </a:lnTo>
                  <a:lnTo>
                    <a:pt x="59292" y="565012"/>
                  </a:lnTo>
                  <a:lnTo>
                    <a:pt x="76765" y="524237"/>
                  </a:lnTo>
                  <a:lnTo>
                    <a:pt x="96298" y="484518"/>
                  </a:lnTo>
                  <a:lnTo>
                    <a:pt x="117828" y="445914"/>
                  </a:lnTo>
                  <a:lnTo>
                    <a:pt x="141292" y="408487"/>
                  </a:lnTo>
                  <a:lnTo>
                    <a:pt x="166625" y="372296"/>
                  </a:lnTo>
                  <a:lnTo>
                    <a:pt x="193764" y="337402"/>
                  </a:lnTo>
                  <a:lnTo>
                    <a:pt x="222645" y="303865"/>
                  </a:lnTo>
                  <a:lnTo>
                    <a:pt x="253206" y="271747"/>
                  </a:lnTo>
                  <a:lnTo>
                    <a:pt x="285383" y="241106"/>
                  </a:lnTo>
                  <a:lnTo>
                    <a:pt x="319111" y="212005"/>
                  </a:lnTo>
                  <a:lnTo>
                    <a:pt x="354329" y="184502"/>
                  </a:lnTo>
                  <a:lnTo>
                    <a:pt x="390971" y="158660"/>
                  </a:lnTo>
                  <a:lnTo>
                    <a:pt x="428975" y="134537"/>
                  </a:lnTo>
                  <a:lnTo>
                    <a:pt x="468277" y="112195"/>
                  </a:lnTo>
                  <a:lnTo>
                    <a:pt x="508813" y="91694"/>
                  </a:lnTo>
                  <a:lnTo>
                    <a:pt x="550521" y="73094"/>
                  </a:lnTo>
                  <a:lnTo>
                    <a:pt x="593336" y="56456"/>
                  </a:lnTo>
                  <a:lnTo>
                    <a:pt x="637195" y="41840"/>
                  </a:lnTo>
                  <a:lnTo>
                    <a:pt x="682035" y="29308"/>
                  </a:lnTo>
                  <a:lnTo>
                    <a:pt x="727791" y="18918"/>
                  </a:lnTo>
                  <a:lnTo>
                    <a:pt x="774401" y="10732"/>
                  </a:lnTo>
                  <a:lnTo>
                    <a:pt x="821801" y="4810"/>
                  </a:lnTo>
                  <a:lnTo>
                    <a:pt x="869928" y="1212"/>
                  </a:lnTo>
                  <a:lnTo>
                    <a:pt x="918717" y="0"/>
                  </a:lnTo>
                  <a:lnTo>
                    <a:pt x="967519" y="1212"/>
                  </a:lnTo>
                  <a:lnTo>
                    <a:pt x="1015657" y="4810"/>
                  </a:lnTo>
                  <a:lnTo>
                    <a:pt x="1063067" y="10732"/>
                  </a:lnTo>
                  <a:lnTo>
                    <a:pt x="1109687" y="18918"/>
                  </a:lnTo>
                  <a:lnTo>
                    <a:pt x="1155452" y="29308"/>
                  </a:lnTo>
                  <a:lnTo>
                    <a:pt x="1200300" y="41840"/>
                  </a:lnTo>
                  <a:lnTo>
                    <a:pt x="1244167" y="56456"/>
                  </a:lnTo>
                  <a:lnTo>
                    <a:pt x="1286989" y="73094"/>
                  </a:lnTo>
                  <a:lnTo>
                    <a:pt x="1328703" y="91694"/>
                  </a:lnTo>
                  <a:lnTo>
                    <a:pt x="1369246" y="112195"/>
                  </a:lnTo>
                  <a:lnTo>
                    <a:pt x="1408553" y="134537"/>
                  </a:lnTo>
                  <a:lnTo>
                    <a:pt x="1446562" y="158660"/>
                  </a:lnTo>
                  <a:lnTo>
                    <a:pt x="1483208" y="184502"/>
                  </a:lnTo>
                  <a:lnTo>
                    <a:pt x="1518430" y="212005"/>
                  </a:lnTo>
                  <a:lnTo>
                    <a:pt x="1552162" y="241106"/>
                  </a:lnTo>
                  <a:lnTo>
                    <a:pt x="1584341" y="271747"/>
                  </a:lnTo>
                  <a:lnTo>
                    <a:pt x="1614905" y="303865"/>
                  </a:lnTo>
                  <a:lnTo>
                    <a:pt x="1643789" y="337402"/>
                  </a:lnTo>
                  <a:lnTo>
                    <a:pt x="1670930" y="372296"/>
                  </a:lnTo>
                  <a:lnTo>
                    <a:pt x="1696265" y="408487"/>
                  </a:lnTo>
                  <a:lnTo>
                    <a:pt x="1719729" y="445914"/>
                  </a:lnTo>
                  <a:lnTo>
                    <a:pt x="1741261" y="484518"/>
                  </a:lnTo>
                  <a:lnTo>
                    <a:pt x="1760795" y="524237"/>
                  </a:lnTo>
                  <a:lnTo>
                    <a:pt x="1778269" y="565012"/>
                  </a:lnTo>
                  <a:lnTo>
                    <a:pt x="1793619" y="606781"/>
                  </a:lnTo>
                  <a:lnTo>
                    <a:pt x="1806782" y="649485"/>
                  </a:lnTo>
                  <a:lnTo>
                    <a:pt x="1817693" y="693062"/>
                  </a:lnTo>
                  <a:lnTo>
                    <a:pt x="1826291" y="737453"/>
                  </a:lnTo>
                  <a:lnTo>
                    <a:pt x="1832511" y="782597"/>
                  </a:lnTo>
                  <a:lnTo>
                    <a:pt x="1836289" y="828434"/>
                  </a:lnTo>
                  <a:lnTo>
                    <a:pt x="1837563" y="874902"/>
                  </a:lnTo>
                  <a:lnTo>
                    <a:pt x="1836289" y="921372"/>
                  </a:lnTo>
                  <a:lnTo>
                    <a:pt x="1832511" y="967209"/>
                  </a:lnTo>
                  <a:lnTo>
                    <a:pt x="1826291" y="1012355"/>
                  </a:lnTo>
                  <a:lnTo>
                    <a:pt x="1817693" y="1056749"/>
                  </a:lnTo>
                  <a:lnTo>
                    <a:pt x="1806782" y="1100329"/>
                  </a:lnTo>
                  <a:lnTo>
                    <a:pt x="1793619" y="1143037"/>
                  </a:lnTo>
                  <a:lnTo>
                    <a:pt x="1778269" y="1184810"/>
                  </a:lnTo>
                  <a:lnTo>
                    <a:pt x="1760795" y="1225589"/>
                  </a:lnTo>
                  <a:lnTo>
                    <a:pt x="1741261" y="1265313"/>
                  </a:lnTo>
                  <a:lnTo>
                    <a:pt x="1719729" y="1303922"/>
                  </a:lnTo>
                  <a:lnTo>
                    <a:pt x="1696265" y="1341355"/>
                  </a:lnTo>
                  <a:lnTo>
                    <a:pt x="1670930" y="1377552"/>
                  </a:lnTo>
                  <a:lnTo>
                    <a:pt x="1643789" y="1412451"/>
                  </a:lnTo>
                  <a:lnTo>
                    <a:pt x="1614905" y="1445994"/>
                  </a:lnTo>
                  <a:lnTo>
                    <a:pt x="1584341" y="1478119"/>
                  </a:lnTo>
                  <a:lnTo>
                    <a:pt x="1552162" y="1508765"/>
                  </a:lnTo>
                  <a:lnTo>
                    <a:pt x="1518430" y="1537873"/>
                  </a:lnTo>
                  <a:lnTo>
                    <a:pt x="1483208" y="1565381"/>
                  </a:lnTo>
                  <a:lnTo>
                    <a:pt x="1446562" y="1591230"/>
                  </a:lnTo>
                  <a:lnTo>
                    <a:pt x="1408553" y="1615358"/>
                  </a:lnTo>
                  <a:lnTo>
                    <a:pt x="1369246" y="1637706"/>
                  </a:lnTo>
                  <a:lnTo>
                    <a:pt x="1328703" y="1658212"/>
                  </a:lnTo>
                  <a:lnTo>
                    <a:pt x="1286989" y="1676817"/>
                  </a:lnTo>
                  <a:lnTo>
                    <a:pt x="1244167" y="1693459"/>
                  </a:lnTo>
                  <a:lnTo>
                    <a:pt x="1200300" y="1708079"/>
                  </a:lnTo>
                  <a:lnTo>
                    <a:pt x="1155452" y="1720616"/>
                  </a:lnTo>
                  <a:lnTo>
                    <a:pt x="1109687" y="1731008"/>
                  </a:lnTo>
                  <a:lnTo>
                    <a:pt x="1063067" y="1739197"/>
                  </a:lnTo>
                  <a:lnTo>
                    <a:pt x="1015657" y="1745121"/>
                  </a:lnTo>
                  <a:lnTo>
                    <a:pt x="967519" y="1748719"/>
                  </a:lnTo>
                  <a:lnTo>
                    <a:pt x="918717" y="1749932"/>
                  </a:lnTo>
                  <a:lnTo>
                    <a:pt x="869928" y="1748719"/>
                  </a:lnTo>
                  <a:lnTo>
                    <a:pt x="821801" y="1745121"/>
                  </a:lnTo>
                  <a:lnTo>
                    <a:pt x="774401" y="1739197"/>
                  </a:lnTo>
                  <a:lnTo>
                    <a:pt x="727791" y="1731008"/>
                  </a:lnTo>
                  <a:lnTo>
                    <a:pt x="682035" y="1720616"/>
                  </a:lnTo>
                  <a:lnTo>
                    <a:pt x="637195" y="1708079"/>
                  </a:lnTo>
                  <a:lnTo>
                    <a:pt x="593336" y="1693459"/>
                  </a:lnTo>
                  <a:lnTo>
                    <a:pt x="550521" y="1676817"/>
                  </a:lnTo>
                  <a:lnTo>
                    <a:pt x="508813" y="1658212"/>
                  </a:lnTo>
                  <a:lnTo>
                    <a:pt x="468277" y="1637706"/>
                  </a:lnTo>
                  <a:lnTo>
                    <a:pt x="428975" y="1615358"/>
                  </a:lnTo>
                  <a:lnTo>
                    <a:pt x="390971" y="1591230"/>
                  </a:lnTo>
                  <a:lnTo>
                    <a:pt x="354329" y="1565381"/>
                  </a:lnTo>
                  <a:lnTo>
                    <a:pt x="319111" y="1537873"/>
                  </a:lnTo>
                  <a:lnTo>
                    <a:pt x="285383" y="1508765"/>
                  </a:lnTo>
                  <a:lnTo>
                    <a:pt x="253206" y="1478119"/>
                  </a:lnTo>
                  <a:lnTo>
                    <a:pt x="222645" y="1445994"/>
                  </a:lnTo>
                  <a:lnTo>
                    <a:pt x="193764" y="1412451"/>
                  </a:lnTo>
                  <a:lnTo>
                    <a:pt x="166625" y="1377552"/>
                  </a:lnTo>
                  <a:lnTo>
                    <a:pt x="141292" y="1341355"/>
                  </a:lnTo>
                  <a:lnTo>
                    <a:pt x="117828" y="1303922"/>
                  </a:lnTo>
                  <a:lnTo>
                    <a:pt x="96298" y="1265313"/>
                  </a:lnTo>
                  <a:lnTo>
                    <a:pt x="76765" y="1225589"/>
                  </a:lnTo>
                  <a:lnTo>
                    <a:pt x="59292" y="1184810"/>
                  </a:lnTo>
                  <a:lnTo>
                    <a:pt x="43942" y="1143037"/>
                  </a:lnTo>
                  <a:lnTo>
                    <a:pt x="30780" y="1100329"/>
                  </a:lnTo>
                  <a:lnTo>
                    <a:pt x="19868" y="1056749"/>
                  </a:lnTo>
                  <a:lnTo>
                    <a:pt x="11271" y="1012355"/>
                  </a:lnTo>
                  <a:lnTo>
                    <a:pt x="5051" y="967209"/>
                  </a:lnTo>
                  <a:lnTo>
                    <a:pt x="1273" y="921372"/>
                  </a:lnTo>
                  <a:lnTo>
                    <a:pt x="0" y="874902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3036" y="3307533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5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6345210"/>
            <a:ext cx="1850103" cy="1762488"/>
            <a:chOff x="3745357" y="6346190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635254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2"/>
                  </a:lnTo>
                  <a:lnTo>
                    <a:pt x="821801" y="4810"/>
                  </a:lnTo>
                  <a:lnTo>
                    <a:pt x="774401" y="10732"/>
                  </a:lnTo>
                  <a:lnTo>
                    <a:pt x="727791" y="18918"/>
                  </a:lnTo>
                  <a:lnTo>
                    <a:pt x="682035" y="29308"/>
                  </a:lnTo>
                  <a:lnTo>
                    <a:pt x="637195" y="41840"/>
                  </a:lnTo>
                  <a:lnTo>
                    <a:pt x="593336" y="56456"/>
                  </a:lnTo>
                  <a:lnTo>
                    <a:pt x="550521" y="73094"/>
                  </a:lnTo>
                  <a:lnTo>
                    <a:pt x="508813" y="91694"/>
                  </a:lnTo>
                  <a:lnTo>
                    <a:pt x="468277" y="112195"/>
                  </a:lnTo>
                  <a:lnTo>
                    <a:pt x="428975" y="134537"/>
                  </a:lnTo>
                  <a:lnTo>
                    <a:pt x="390971" y="158660"/>
                  </a:lnTo>
                  <a:lnTo>
                    <a:pt x="354329" y="184502"/>
                  </a:lnTo>
                  <a:lnTo>
                    <a:pt x="319111" y="212005"/>
                  </a:lnTo>
                  <a:lnTo>
                    <a:pt x="285383" y="241106"/>
                  </a:lnTo>
                  <a:lnTo>
                    <a:pt x="253206" y="271747"/>
                  </a:lnTo>
                  <a:lnTo>
                    <a:pt x="222645" y="303865"/>
                  </a:lnTo>
                  <a:lnTo>
                    <a:pt x="193764" y="337402"/>
                  </a:lnTo>
                  <a:lnTo>
                    <a:pt x="166625" y="372296"/>
                  </a:lnTo>
                  <a:lnTo>
                    <a:pt x="141292" y="408487"/>
                  </a:lnTo>
                  <a:lnTo>
                    <a:pt x="117828" y="445914"/>
                  </a:lnTo>
                  <a:lnTo>
                    <a:pt x="96298" y="484518"/>
                  </a:lnTo>
                  <a:lnTo>
                    <a:pt x="76765" y="524237"/>
                  </a:lnTo>
                  <a:lnTo>
                    <a:pt x="59292" y="565012"/>
                  </a:lnTo>
                  <a:lnTo>
                    <a:pt x="43942" y="606781"/>
                  </a:lnTo>
                  <a:lnTo>
                    <a:pt x="30780" y="649485"/>
                  </a:lnTo>
                  <a:lnTo>
                    <a:pt x="19868" y="693062"/>
                  </a:lnTo>
                  <a:lnTo>
                    <a:pt x="11271" y="737453"/>
                  </a:lnTo>
                  <a:lnTo>
                    <a:pt x="5051" y="782597"/>
                  </a:lnTo>
                  <a:lnTo>
                    <a:pt x="1273" y="828434"/>
                  </a:lnTo>
                  <a:lnTo>
                    <a:pt x="0" y="874903"/>
                  </a:lnTo>
                  <a:lnTo>
                    <a:pt x="1273" y="921372"/>
                  </a:lnTo>
                  <a:lnTo>
                    <a:pt x="5051" y="967209"/>
                  </a:lnTo>
                  <a:lnTo>
                    <a:pt x="11271" y="1012355"/>
                  </a:lnTo>
                  <a:lnTo>
                    <a:pt x="19868" y="1056749"/>
                  </a:lnTo>
                  <a:lnTo>
                    <a:pt x="30780" y="1100329"/>
                  </a:lnTo>
                  <a:lnTo>
                    <a:pt x="43942" y="1143037"/>
                  </a:lnTo>
                  <a:lnTo>
                    <a:pt x="59292" y="1184810"/>
                  </a:lnTo>
                  <a:lnTo>
                    <a:pt x="76765" y="1225589"/>
                  </a:lnTo>
                  <a:lnTo>
                    <a:pt x="96298" y="1265313"/>
                  </a:lnTo>
                  <a:lnTo>
                    <a:pt x="117828" y="1303922"/>
                  </a:lnTo>
                  <a:lnTo>
                    <a:pt x="141292" y="1341355"/>
                  </a:lnTo>
                  <a:lnTo>
                    <a:pt x="166625" y="1377552"/>
                  </a:lnTo>
                  <a:lnTo>
                    <a:pt x="193764" y="1412451"/>
                  </a:lnTo>
                  <a:lnTo>
                    <a:pt x="222645" y="1445994"/>
                  </a:lnTo>
                  <a:lnTo>
                    <a:pt x="253206" y="1478119"/>
                  </a:lnTo>
                  <a:lnTo>
                    <a:pt x="285383" y="1508765"/>
                  </a:lnTo>
                  <a:lnTo>
                    <a:pt x="319111" y="1537873"/>
                  </a:lnTo>
                  <a:lnTo>
                    <a:pt x="354329" y="1565381"/>
                  </a:lnTo>
                  <a:lnTo>
                    <a:pt x="390971" y="1591230"/>
                  </a:lnTo>
                  <a:lnTo>
                    <a:pt x="428975" y="1615358"/>
                  </a:lnTo>
                  <a:lnTo>
                    <a:pt x="468277" y="1637706"/>
                  </a:lnTo>
                  <a:lnTo>
                    <a:pt x="508813" y="1658212"/>
                  </a:lnTo>
                  <a:lnTo>
                    <a:pt x="550521" y="1676817"/>
                  </a:lnTo>
                  <a:lnTo>
                    <a:pt x="593336" y="1693459"/>
                  </a:lnTo>
                  <a:lnTo>
                    <a:pt x="637195" y="1708079"/>
                  </a:lnTo>
                  <a:lnTo>
                    <a:pt x="682035" y="1720616"/>
                  </a:lnTo>
                  <a:lnTo>
                    <a:pt x="727791" y="1731008"/>
                  </a:lnTo>
                  <a:lnTo>
                    <a:pt x="774401" y="1739197"/>
                  </a:lnTo>
                  <a:lnTo>
                    <a:pt x="821801" y="1745121"/>
                  </a:lnTo>
                  <a:lnTo>
                    <a:pt x="869928" y="1748719"/>
                  </a:lnTo>
                  <a:lnTo>
                    <a:pt x="918717" y="1749933"/>
                  </a:lnTo>
                  <a:lnTo>
                    <a:pt x="967519" y="1748719"/>
                  </a:lnTo>
                  <a:lnTo>
                    <a:pt x="1015657" y="1745121"/>
                  </a:lnTo>
                  <a:lnTo>
                    <a:pt x="1063067" y="1739197"/>
                  </a:lnTo>
                  <a:lnTo>
                    <a:pt x="1109687" y="1731008"/>
                  </a:lnTo>
                  <a:lnTo>
                    <a:pt x="1155452" y="1720616"/>
                  </a:lnTo>
                  <a:lnTo>
                    <a:pt x="1200300" y="1708079"/>
                  </a:lnTo>
                  <a:lnTo>
                    <a:pt x="1244167" y="1693459"/>
                  </a:lnTo>
                  <a:lnTo>
                    <a:pt x="1286989" y="1676817"/>
                  </a:lnTo>
                  <a:lnTo>
                    <a:pt x="1328703" y="1658212"/>
                  </a:lnTo>
                  <a:lnTo>
                    <a:pt x="1369246" y="1637706"/>
                  </a:lnTo>
                  <a:lnTo>
                    <a:pt x="1408553" y="1615358"/>
                  </a:lnTo>
                  <a:lnTo>
                    <a:pt x="1446562" y="1591230"/>
                  </a:lnTo>
                  <a:lnTo>
                    <a:pt x="1483208" y="1565381"/>
                  </a:lnTo>
                  <a:lnTo>
                    <a:pt x="1518430" y="1537873"/>
                  </a:lnTo>
                  <a:lnTo>
                    <a:pt x="1552162" y="1508765"/>
                  </a:lnTo>
                  <a:lnTo>
                    <a:pt x="1584341" y="1478119"/>
                  </a:lnTo>
                  <a:lnTo>
                    <a:pt x="1614905" y="1445994"/>
                  </a:lnTo>
                  <a:lnTo>
                    <a:pt x="1643789" y="1412451"/>
                  </a:lnTo>
                  <a:lnTo>
                    <a:pt x="1670930" y="1377552"/>
                  </a:lnTo>
                  <a:lnTo>
                    <a:pt x="1696265" y="1341355"/>
                  </a:lnTo>
                  <a:lnTo>
                    <a:pt x="1719729" y="1303922"/>
                  </a:lnTo>
                  <a:lnTo>
                    <a:pt x="1741261" y="1265313"/>
                  </a:lnTo>
                  <a:lnTo>
                    <a:pt x="1760795" y="1225589"/>
                  </a:lnTo>
                  <a:lnTo>
                    <a:pt x="1778269" y="1184810"/>
                  </a:lnTo>
                  <a:lnTo>
                    <a:pt x="1793619" y="1143037"/>
                  </a:lnTo>
                  <a:lnTo>
                    <a:pt x="1806782" y="1100329"/>
                  </a:lnTo>
                  <a:lnTo>
                    <a:pt x="1817693" y="1056749"/>
                  </a:lnTo>
                  <a:lnTo>
                    <a:pt x="1826291" y="1012355"/>
                  </a:lnTo>
                  <a:lnTo>
                    <a:pt x="1832511" y="967209"/>
                  </a:lnTo>
                  <a:lnTo>
                    <a:pt x="1836289" y="921372"/>
                  </a:lnTo>
                  <a:lnTo>
                    <a:pt x="1837563" y="874903"/>
                  </a:lnTo>
                  <a:lnTo>
                    <a:pt x="1836289" y="828434"/>
                  </a:lnTo>
                  <a:lnTo>
                    <a:pt x="1832511" y="782597"/>
                  </a:lnTo>
                  <a:lnTo>
                    <a:pt x="1826291" y="737453"/>
                  </a:lnTo>
                  <a:lnTo>
                    <a:pt x="1817693" y="693062"/>
                  </a:lnTo>
                  <a:lnTo>
                    <a:pt x="1806782" y="649485"/>
                  </a:lnTo>
                  <a:lnTo>
                    <a:pt x="1793619" y="606781"/>
                  </a:lnTo>
                  <a:lnTo>
                    <a:pt x="1778269" y="565012"/>
                  </a:lnTo>
                  <a:lnTo>
                    <a:pt x="1760795" y="524237"/>
                  </a:lnTo>
                  <a:lnTo>
                    <a:pt x="1741261" y="484518"/>
                  </a:lnTo>
                  <a:lnTo>
                    <a:pt x="1719729" y="445914"/>
                  </a:lnTo>
                  <a:lnTo>
                    <a:pt x="1696265" y="408487"/>
                  </a:lnTo>
                  <a:lnTo>
                    <a:pt x="1670930" y="372296"/>
                  </a:lnTo>
                  <a:lnTo>
                    <a:pt x="1643789" y="337402"/>
                  </a:lnTo>
                  <a:lnTo>
                    <a:pt x="1614905" y="303865"/>
                  </a:lnTo>
                  <a:lnTo>
                    <a:pt x="1584341" y="271747"/>
                  </a:lnTo>
                  <a:lnTo>
                    <a:pt x="1552162" y="241106"/>
                  </a:lnTo>
                  <a:lnTo>
                    <a:pt x="1518430" y="212005"/>
                  </a:lnTo>
                  <a:lnTo>
                    <a:pt x="1483208" y="184502"/>
                  </a:lnTo>
                  <a:lnTo>
                    <a:pt x="1446562" y="158660"/>
                  </a:lnTo>
                  <a:lnTo>
                    <a:pt x="1408553" y="134537"/>
                  </a:lnTo>
                  <a:lnTo>
                    <a:pt x="1369246" y="112195"/>
                  </a:lnTo>
                  <a:lnTo>
                    <a:pt x="1328703" y="91694"/>
                  </a:lnTo>
                  <a:lnTo>
                    <a:pt x="1286989" y="73094"/>
                  </a:lnTo>
                  <a:lnTo>
                    <a:pt x="1244167" y="56456"/>
                  </a:lnTo>
                  <a:lnTo>
                    <a:pt x="1200300" y="41840"/>
                  </a:lnTo>
                  <a:lnTo>
                    <a:pt x="1155452" y="29308"/>
                  </a:lnTo>
                  <a:lnTo>
                    <a:pt x="1109687" y="18918"/>
                  </a:lnTo>
                  <a:lnTo>
                    <a:pt x="1063067" y="10732"/>
                  </a:lnTo>
                  <a:lnTo>
                    <a:pt x="1015657" y="4810"/>
                  </a:lnTo>
                  <a:lnTo>
                    <a:pt x="967519" y="1212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635254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4903"/>
                  </a:moveTo>
                  <a:lnTo>
                    <a:pt x="1273" y="828434"/>
                  </a:lnTo>
                  <a:lnTo>
                    <a:pt x="5051" y="782597"/>
                  </a:lnTo>
                  <a:lnTo>
                    <a:pt x="11271" y="737453"/>
                  </a:lnTo>
                  <a:lnTo>
                    <a:pt x="19868" y="693062"/>
                  </a:lnTo>
                  <a:lnTo>
                    <a:pt x="30780" y="649485"/>
                  </a:lnTo>
                  <a:lnTo>
                    <a:pt x="43942" y="606781"/>
                  </a:lnTo>
                  <a:lnTo>
                    <a:pt x="59292" y="565012"/>
                  </a:lnTo>
                  <a:lnTo>
                    <a:pt x="76765" y="524237"/>
                  </a:lnTo>
                  <a:lnTo>
                    <a:pt x="96298" y="484518"/>
                  </a:lnTo>
                  <a:lnTo>
                    <a:pt x="117828" y="445914"/>
                  </a:lnTo>
                  <a:lnTo>
                    <a:pt x="141292" y="408487"/>
                  </a:lnTo>
                  <a:lnTo>
                    <a:pt x="166625" y="372296"/>
                  </a:lnTo>
                  <a:lnTo>
                    <a:pt x="193764" y="337402"/>
                  </a:lnTo>
                  <a:lnTo>
                    <a:pt x="222645" y="303865"/>
                  </a:lnTo>
                  <a:lnTo>
                    <a:pt x="253206" y="271747"/>
                  </a:lnTo>
                  <a:lnTo>
                    <a:pt x="285383" y="241106"/>
                  </a:lnTo>
                  <a:lnTo>
                    <a:pt x="319111" y="212005"/>
                  </a:lnTo>
                  <a:lnTo>
                    <a:pt x="354329" y="184502"/>
                  </a:lnTo>
                  <a:lnTo>
                    <a:pt x="390971" y="158660"/>
                  </a:lnTo>
                  <a:lnTo>
                    <a:pt x="428975" y="134537"/>
                  </a:lnTo>
                  <a:lnTo>
                    <a:pt x="468277" y="112195"/>
                  </a:lnTo>
                  <a:lnTo>
                    <a:pt x="508813" y="91694"/>
                  </a:lnTo>
                  <a:lnTo>
                    <a:pt x="550521" y="73094"/>
                  </a:lnTo>
                  <a:lnTo>
                    <a:pt x="593336" y="56456"/>
                  </a:lnTo>
                  <a:lnTo>
                    <a:pt x="637195" y="41840"/>
                  </a:lnTo>
                  <a:lnTo>
                    <a:pt x="682035" y="29308"/>
                  </a:lnTo>
                  <a:lnTo>
                    <a:pt x="727791" y="18918"/>
                  </a:lnTo>
                  <a:lnTo>
                    <a:pt x="774401" y="10732"/>
                  </a:lnTo>
                  <a:lnTo>
                    <a:pt x="821801" y="4810"/>
                  </a:lnTo>
                  <a:lnTo>
                    <a:pt x="869928" y="1212"/>
                  </a:lnTo>
                  <a:lnTo>
                    <a:pt x="918717" y="0"/>
                  </a:lnTo>
                  <a:lnTo>
                    <a:pt x="967519" y="1212"/>
                  </a:lnTo>
                  <a:lnTo>
                    <a:pt x="1015657" y="4810"/>
                  </a:lnTo>
                  <a:lnTo>
                    <a:pt x="1063067" y="10732"/>
                  </a:lnTo>
                  <a:lnTo>
                    <a:pt x="1109687" y="18918"/>
                  </a:lnTo>
                  <a:lnTo>
                    <a:pt x="1155452" y="29308"/>
                  </a:lnTo>
                  <a:lnTo>
                    <a:pt x="1200300" y="41840"/>
                  </a:lnTo>
                  <a:lnTo>
                    <a:pt x="1244167" y="56456"/>
                  </a:lnTo>
                  <a:lnTo>
                    <a:pt x="1286989" y="73094"/>
                  </a:lnTo>
                  <a:lnTo>
                    <a:pt x="1328703" y="91694"/>
                  </a:lnTo>
                  <a:lnTo>
                    <a:pt x="1369246" y="112195"/>
                  </a:lnTo>
                  <a:lnTo>
                    <a:pt x="1408553" y="134537"/>
                  </a:lnTo>
                  <a:lnTo>
                    <a:pt x="1446562" y="158660"/>
                  </a:lnTo>
                  <a:lnTo>
                    <a:pt x="1483208" y="184502"/>
                  </a:lnTo>
                  <a:lnTo>
                    <a:pt x="1518430" y="212005"/>
                  </a:lnTo>
                  <a:lnTo>
                    <a:pt x="1552162" y="241106"/>
                  </a:lnTo>
                  <a:lnTo>
                    <a:pt x="1584341" y="271747"/>
                  </a:lnTo>
                  <a:lnTo>
                    <a:pt x="1614905" y="303865"/>
                  </a:lnTo>
                  <a:lnTo>
                    <a:pt x="1643789" y="337402"/>
                  </a:lnTo>
                  <a:lnTo>
                    <a:pt x="1670930" y="372296"/>
                  </a:lnTo>
                  <a:lnTo>
                    <a:pt x="1696265" y="408487"/>
                  </a:lnTo>
                  <a:lnTo>
                    <a:pt x="1719729" y="445914"/>
                  </a:lnTo>
                  <a:lnTo>
                    <a:pt x="1741261" y="484518"/>
                  </a:lnTo>
                  <a:lnTo>
                    <a:pt x="1760795" y="524237"/>
                  </a:lnTo>
                  <a:lnTo>
                    <a:pt x="1778269" y="565012"/>
                  </a:lnTo>
                  <a:lnTo>
                    <a:pt x="1793619" y="606781"/>
                  </a:lnTo>
                  <a:lnTo>
                    <a:pt x="1806782" y="649485"/>
                  </a:lnTo>
                  <a:lnTo>
                    <a:pt x="1817693" y="693062"/>
                  </a:lnTo>
                  <a:lnTo>
                    <a:pt x="1826291" y="737453"/>
                  </a:lnTo>
                  <a:lnTo>
                    <a:pt x="1832511" y="782597"/>
                  </a:lnTo>
                  <a:lnTo>
                    <a:pt x="1836289" y="828434"/>
                  </a:lnTo>
                  <a:lnTo>
                    <a:pt x="1837563" y="874903"/>
                  </a:lnTo>
                  <a:lnTo>
                    <a:pt x="1836289" y="921372"/>
                  </a:lnTo>
                  <a:lnTo>
                    <a:pt x="1832511" y="967209"/>
                  </a:lnTo>
                  <a:lnTo>
                    <a:pt x="1826291" y="1012355"/>
                  </a:lnTo>
                  <a:lnTo>
                    <a:pt x="1817693" y="1056749"/>
                  </a:lnTo>
                  <a:lnTo>
                    <a:pt x="1806782" y="1100329"/>
                  </a:lnTo>
                  <a:lnTo>
                    <a:pt x="1793619" y="1143037"/>
                  </a:lnTo>
                  <a:lnTo>
                    <a:pt x="1778269" y="1184810"/>
                  </a:lnTo>
                  <a:lnTo>
                    <a:pt x="1760795" y="1225589"/>
                  </a:lnTo>
                  <a:lnTo>
                    <a:pt x="1741261" y="1265313"/>
                  </a:lnTo>
                  <a:lnTo>
                    <a:pt x="1719729" y="1303922"/>
                  </a:lnTo>
                  <a:lnTo>
                    <a:pt x="1696265" y="1341355"/>
                  </a:lnTo>
                  <a:lnTo>
                    <a:pt x="1670930" y="1377552"/>
                  </a:lnTo>
                  <a:lnTo>
                    <a:pt x="1643789" y="1412451"/>
                  </a:lnTo>
                  <a:lnTo>
                    <a:pt x="1614905" y="1445994"/>
                  </a:lnTo>
                  <a:lnTo>
                    <a:pt x="1584341" y="1478119"/>
                  </a:lnTo>
                  <a:lnTo>
                    <a:pt x="1552162" y="1508765"/>
                  </a:lnTo>
                  <a:lnTo>
                    <a:pt x="1518430" y="1537873"/>
                  </a:lnTo>
                  <a:lnTo>
                    <a:pt x="1483208" y="1565381"/>
                  </a:lnTo>
                  <a:lnTo>
                    <a:pt x="1446562" y="1591230"/>
                  </a:lnTo>
                  <a:lnTo>
                    <a:pt x="1408553" y="1615358"/>
                  </a:lnTo>
                  <a:lnTo>
                    <a:pt x="1369246" y="1637706"/>
                  </a:lnTo>
                  <a:lnTo>
                    <a:pt x="1328703" y="1658212"/>
                  </a:lnTo>
                  <a:lnTo>
                    <a:pt x="1286989" y="1676817"/>
                  </a:lnTo>
                  <a:lnTo>
                    <a:pt x="1244167" y="1693459"/>
                  </a:lnTo>
                  <a:lnTo>
                    <a:pt x="1200300" y="1708079"/>
                  </a:lnTo>
                  <a:lnTo>
                    <a:pt x="1155452" y="1720616"/>
                  </a:lnTo>
                  <a:lnTo>
                    <a:pt x="1109687" y="1731008"/>
                  </a:lnTo>
                  <a:lnTo>
                    <a:pt x="1063067" y="1739197"/>
                  </a:lnTo>
                  <a:lnTo>
                    <a:pt x="1015657" y="1745121"/>
                  </a:lnTo>
                  <a:lnTo>
                    <a:pt x="967519" y="1748719"/>
                  </a:lnTo>
                  <a:lnTo>
                    <a:pt x="918717" y="1749933"/>
                  </a:lnTo>
                  <a:lnTo>
                    <a:pt x="869928" y="1748719"/>
                  </a:lnTo>
                  <a:lnTo>
                    <a:pt x="821801" y="1745121"/>
                  </a:lnTo>
                  <a:lnTo>
                    <a:pt x="774401" y="1739197"/>
                  </a:lnTo>
                  <a:lnTo>
                    <a:pt x="727791" y="1731008"/>
                  </a:lnTo>
                  <a:lnTo>
                    <a:pt x="682035" y="1720616"/>
                  </a:lnTo>
                  <a:lnTo>
                    <a:pt x="637195" y="1708079"/>
                  </a:lnTo>
                  <a:lnTo>
                    <a:pt x="593336" y="1693459"/>
                  </a:lnTo>
                  <a:lnTo>
                    <a:pt x="550521" y="1676817"/>
                  </a:lnTo>
                  <a:lnTo>
                    <a:pt x="508813" y="1658212"/>
                  </a:lnTo>
                  <a:lnTo>
                    <a:pt x="468277" y="1637706"/>
                  </a:lnTo>
                  <a:lnTo>
                    <a:pt x="428975" y="1615358"/>
                  </a:lnTo>
                  <a:lnTo>
                    <a:pt x="390971" y="1591230"/>
                  </a:lnTo>
                  <a:lnTo>
                    <a:pt x="354329" y="1565381"/>
                  </a:lnTo>
                  <a:lnTo>
                    <a:pt x="319111" y="1537873"/>
                  </a:lnTo>
                  <a:lnTo>
                    <a:pt x="285383" y="1508765"/>
                  </a:lnTo>
                  <a:lnTo>
                    <a:pt x="253206" y="1478119"/>
                  </a:lnTo>
                  <a:lnTo>
                    <a:pt x="222645" y="1445994"/>
                  </a:lnTo>
                  <a:lnTo>
                    <a:pt x="193764" y="1412451"/>
                  </a:lnTo>
                  <a:lnTo>
                    <a:pt x="166625" y="1377552"/>
                  </a:lnTo>
                  <a:lnTo>
                    <a:pt x="141292" y="1341355"/>
                  </a:lnTo>
                  <a:lnTo>
                    <a:pt x="117828" y="1303922"/>
                  </a:lnTo>
                  <a:lnTo>
                    <a:pt x="96298" y="1265313"/>
                  </a:lnTo>
                  <a:lnTo>
                    <a:pt x="76765" y="1225589"/>
                  </a:lnTo>
                  <a:lnTo>
                    <a:pt x="59292" y="1184810"/>
                  </a:lnTo>
                  <a:lnTo>
                    <a:pt x="43942" y="1143037"/>
                  </a:lnTo>
                  <a:lnTo>
                    <a:pt x="30780" y="1100329"/>
                  </a:lnTo>
                  <a:lnTo>
                    <a:pt x="19868" y="1056749"/>
                  </a:lnTo>
                  <a:lnTo>
                    <a:pt x="11271" y="1012355"/>
                  </a:lnTo>
                  <a:lnTo>
                    <a:pt x="5051" y="967209"/>
                  </a:lnTo>
                  <a:lnTo>
                    <a:pt x="1273" y="921372"/>
                  </a:lnTo>
                  <a:lnTo>
                    <a:pt x="0" y="874903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6877461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8898" y="5446697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441" y="5123278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869" y="6537332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38</a:t>
            </a:fld>
            <a:endParaRPr spc="-25" dirty="0">
              <a:latin typeface="+mn-lt"/>
            </a:endParaRPr>
          </a:p>
        </p:txBody>
      </p:sp>
      <p:pic>
        <p:nvPicPr>
          <p:cNvPr id="23" name="그림 2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077E483-CDC4-04E3-1E5B-FFB71205B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29" y="3658919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 err="1">
                <a:latin typeface="+mn-lt"/>
              </a:rPr>
              <a:t>벨만</a:t>
            </a:r>
            <a:r>
              <a:rPr spc="175" dirty="0" err="1">
                <a:latin typeface="+mn-lt"/>
                <a:cs typeface="Calibri"/>
              </a:rPr>
              <a:t>-</a:t>
            </a:r>
            <a:r>
              <a:rPr spc="315" dirty="0" err="1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</a:t>
            </a:r>
            <a:endParaRPr spc="24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49883" y="3304284"/>
            <a:ext cx="436890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9883" y="3853093"/>
            <a:ext cx="3497981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9883" y="4401648"/>
            <a:ext cx="2848173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+ 4 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4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9884" y="4950203"/>
            <a:ext cx="5039218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INF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4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8" name="object 8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39</a:t>
            </a:fld>
            <a:endParaRPr spc="-25" dirty="0">
              <a:latin typeface="+mn-lt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51EAFA5-7D2B-224C-F554-B45A978A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07" y="2301882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510D1-A6CB-B10E-E017-094BA377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CA6635E-2ED0-A794-F939-E4A7B04E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다익스트라</a:t>
            </a:r>
            <a:r>
              <a:rPr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D7DBE2-CEC6-038F-A8A6-66544BAD5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3352C9-4E81-4D34-86C5-45E9A917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2962439"/>
            <a:ext cx="8554031" cy="4360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AB6DC6-D42B-9961-883E-2EECC825E647}"/>
              </a:ext>
            </a:extLst>
          </p:cNvPr>
          <p:cNvSpPr txBox="1"/>
          <p:nvPr/>
        </p:nvSpPr>
        <p:spPr>
          <a:xfrm>
            <a:off x="8934460" y="3803877"/>
            <a:ext cx="91188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n</a:t>
            </a:r>
            <a:r>
              <a:rPr lang="ko-KR" altLang="en-US" sz="2400" b="1" dirty="0">
                <a:solidFill>
                  <a:srgbClr val="0070C0"/>
                </a:solidFill>
              </a:rPr>
              <a:t>개의 도시가 있으며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특정 시작 도시로부터 도착 도시까지 가는데 드는 최소 버스 비용을 </a:t>
            </a:r>
            <a:r>
              <a:rPr lang="ko-KR" altLang="en-US" sz="2400" b="1" dirty="0" err="1">
                <a:solidFill>
                  <a:srgbClr val="0070C0"/>
                </a:solidFill>
              </a:rPr>
              <a:t>구해야하는</a:t>
            </a:r>
            <a:r>
              <a:rPr lang="ko-KR" altLang="en-US" sz="2400" b="1" dirty="0">
                <a:solidFill>
                  <a:srgbClr val="0070C0"/>
                </a:solidFill>
              </a:rPr>
              <a:t> 문제이다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먼저 정점과 간선 정보를 입력 받은 뒤 그래프를 생성 한다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이후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 err="1">
                <a:solidFill>
                  <a:srgbClr val="0070C0"/>
                </a:solidFill>
              </a:rPr>
              <a:t>다익스트라</a:t>
            </a:r>
            <a:r>
              <a:rPr lang="ko-KR" altLang="en-US" sz="2400" b="1" dirty="0">
                <a:solidFill>
                  <a:srgbClr val="0070C0"/>
                </a:solidFill>
              </a:rPr>
              <a:t> 알고리즘을 통해 시작 정점으로 부터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다른  정점까지의 최단 비용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가중치 합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  <a:r>
              <a:rPr lang="ko-KR" altLang="en-US" sz="2400" b="1" dirty="0">
                <a:solidFill>
                  <a:srgbClr val="0070C0"/>
                </a:solidFill>
              </a:rPr>
              <a:t>을 구한다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8429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 err="1">
                <a:latin typeface="+mn-lt"/>
              </a:rPr>
              <a:t>벨만</a:t>
            </a:r>
            <a:r>
              <a:rPr spc="175" dirty="0" err="1">
                <a:latin typeface="+mn-lt"/>
                <a:cs typeface="Calibri"/>
              </a:rPr>
              <a:t>-</a:t>
            </a:r>
            <a:r>
              <a:rPr spc="315" dirty="0" err="1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</a:t>
            </a:r>
            <a:r>
              <a:rPr lang="ko-KR" altLang="en-US" spc="290" dirty="0">
                <a:latin typeface="+mn-lt"/>
              </a:rPr>
              <a:t>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51414"/>
              </p:ext>
            </p:extLst>
          </p:nvPr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849884" y="2684619"/>
            <a:ext cx="4685576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9883" y="3782111"/>
            <a:ext cx="2761711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+ 3 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3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9884" y="4330667"/>
            <a:ext cx="5136776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INF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3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49885" y="5153499"/>
            <a:ext cx="673994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9" name="object 9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40</a:t>
            </a:fld>
            <a:endParaRPr spc="-25" dirty="0">
              <a:latin typeface="+mn-lt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DE3B6E1-9168-540C-125A-EA07FE591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237" y="6370690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 err="1">
                <a:latin typeface="+mn-lt"/>
              </a:rPr>
              <a:t>벨만</a:t>
            </a:r>
            <a:r>
              <a:rPr spc="175" dirty="0" err="1">
                <a:latin typeface="+mn-lt"/>
                <a:cs typeface="Calibri"/>
              </a:rPr>
              <a:t>-</a:t>
            </a:r>
            <a:r>
              <a:rPr spc="315" dirty="0" err="1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3036" y="3480990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39538" y="5036423"/>
            <a:ext cx="3596452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41</a:t>
            </a:fld>
            <a:endParaRPr spc="-25" dirty="0">
              <a:latin typeface="+mn-lt"/>
            </a:endParaRPr>
          </a:p>
        </p:txBody>
      </p:sp>
      <p:pic>
        <p:nvPicPr>
          <p:cNvPr id="23" name="그림 2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242C25E-07F5-2EC8-5E49-8297C6C6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85" y="2251028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 err="1">
                <a:latin typeface="+mn-lt"/>
              </a:rPr>
              <a:t>벨만</a:t>
            </a:r>
            <a:r>
              <a:rPr spc="175" dirty="0" err="1">
                <a:latin typeface="+mn-lt"/>
                <a:cs typeface="Calibri"/>
              </a:rPr>
              <a:t>-</a:t>
            </a:r>
            <a:r>
              <a:rPr spc="315" dirty="0" err="1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4" y="2684619"/>
            <a:ext cx="4685576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42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782111"/>
            <a:ext cx="343860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4 -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3</a:t>
            </a:r>
            <a:endParaRPr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3" y="4330667"/>
            <a:ext cx="5528661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같으므로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3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3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갱신하지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5" y="5153499"/>
            <a:ext cx="663942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31F9380-1578-15C7-4697-8AC5543D1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42" y="6165062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 err="1">
                <a:latin typeface="+mn-lt"/>
              </a:rPr>
              <a:t>벨만</a:t>
            </a:r>
            <a:r>
              <a:rPr spc="175" dirty="0" err="1">
                <a:latin typeface="+mn-lt"/>
                <a:cs typeface="Calibri"/>
              </a:rPr>
              <a:t>-</a:t>
            </a:r>
            <a:r>
              <a:rPr spc="315" dirty="0" err="1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</a:t>
            </a:r>
            <a:r>
              <a:rPr lang="ko-KR" altLang="en-US" spc="290" dirty="0">
                <a:latin typeface="+mn-lt"/>
              </a:rPr>
              <a:t>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3036" y="3480990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39538" y="5036423"/>
            <a:ext cx="345394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43</a:t>
            </a:fld>
            <a:endParaRPr spc="-25" dirty="0">
              <a:latin typeface="+mn-lt"/>
            </a:endParaRPr>
          </a:p>
        </p:txBody>
      </p:sp>
      <p:pic>
        <p:nvPicPr>
          <p:cNvPr id="23" name="그림 2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80E51A7-391B-C6D7-FD77-A985EE25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542" y="6165062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175" dirty="0" err="1">
                <a:latin typeface="+mn-lt"/>
              </a:rPr>
              <a:t>벨만</a:t>
            </a:r>
            <a:r>
              <a:rPr spc="175" dirty="0" err="1">
                <a:latin typeface="+mn-lt"/>
                <a:cs typeface="Calibri"/>
              </a:rPr>
              <a:t>-</a:t>
            </a:r>
            <a:r>
              <a:rPr spc="315" dirty="0" err="1">
                <a:latin typeface="+mn-lt"/>
              </a:rPr>
              <a:t>포드</a:t>
            </a:r>
            <a:r>
              <a:rPr spc="-32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4" y="2684619"/>
            <a:ext cx="4543010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44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782111"/>
            <a:ext cx="273796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3 -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4" y="4330667"/>
            <a:ext cx="4923020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0" dirty="0">
                <a:solidFill>
                  <a:srgbClr val="006FC0"/>
                </a:solidFill>
                <a:cs typeface="Adobe Clean Han ExtraBold"/>
              </a:rPr>
              <a:t>크므로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0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갱신하지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5" y="5153499"/>
            <a:ext cx="6787445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49884" y="7189248"/>
            <a:ext cx="6787445" cy="38215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이러한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경로</a:t>
            </a:r>
            <a:r>
              <a:rPr sz="24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갱신작업을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75" dirty="0">
                <a:solidFill>
                  <a:srgbClr val="FF0000"/>
                </a:solidFill>
                <a:cs typeface="Adobe Clean Han ExtraBold"/>
              </a:rPr>
              <a:t>총</a:t>
            </a:r>
            <a:r>
              <a:rPr sz="2400" b="1" spc="-15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-25" dirty="0">
                <a:solidFill>
                  <a:srgbClr val="FF0000"/>
                </a:solidFill>
                <a:cs typeface="Calibri"/>
              </a:rPr>
              <a:t>V-</a:t>
            </a:r>
            <a:r>
              <a:rPr sz="2400" b="1" spc="85" dirty="0">
                <a:solidFill>
                  <a:srgbClr val="FF0000"/>
                </a:solidFill>
                <a:cs typeface="Calibri"/>
              </a:rPr>
              <a:t>1</a:t>
            </a:r>
            <a:r>
              <a:rPr sz="2400" b="1" spc="85" dirty="0">
                <a:solidFill>
                  <a:srgbClr val="FF0000"/>
                </a:solidFill>
                <a:cs typeface="Adobe Clean Han ExtraBold"/>
              </a:rPr>
              <a:t>번</a:t>
            </a:r>
            <a:r>
              <a:rPr sz="2400" b="1" spc="-13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FF0000"/>
                </a:solidFill>
                <a:cs typeface="Adobe Clean Han ExtraBold"/>
              </a:rPr>
              <a:t>반복하면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65" dirty="0">
                <a:solidFill>
                  <a:srgbClr val="FF0000"/>
                </a:solidFill>
                <a:cs typeface="Adobe Clean Han ExtraBold"/>
              </a:rPr>
              <a:t>된다</a:t>
            </a:r>
            <a:r>
              <a:rPr sz="2400" b="1" spc="65" dirty="0">
                <a:solidFill>
                  <a:srgbClr val="FF0000"/>
                </a:solidFill>
                <a:cs typeface="Calibri"/>
              </a:rPr>
              <a:t>!</a:t>
            </a:r>
            <a:endParaRPr sz="2400" dirty="0">
              <a:cs typeface="Calibri"/>
            </a:endParaRPr>
          </a:p>
        </p:txBody>
      </p:sp>
      <p:pic>
        <p:nvPicPr>
          <p:cNvPr id="28" name="그림 2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574F169-0097-55FF-C496-F0271F5D9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1" y="3894976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50" dirty="0"/>
              <a:t>왜</a:t>
            </a:r>
            <a:r>
              <a:rPr spc="-285" dirty="0"/>
              <a:t> </a:t>
            </a:r>
            <a:r>
              <a:rPr spc="-10" dirty="0">
                <a:latin typeface="Calibri"/>
                <a:cs typeface="Calibri"/>
              </a:rPr>
              <a:t>V-</a:t>
            </a:r>
            <a:r>
              <a:rPr spc="160" dirty="0">
                <a:latin typeface="Calibri"/>
                <a:cs typeface="Calibri"/>
              </a:rPr>
              <a:t>1</a:t>
            </a:r>
            <a:r>
              <a:rPr spc="160" dirty="0"/>
              <a:t>번</a:t>
            </a:r>
            <a:r>
              <a:rPr spc="-270" dirty="0"/>
              <a:t> </a:t>
            </a:r>
            <a:r>
              <a:rPr spc="215" dirty="0"/>
              <a:t>반복해야하나</a:t>
            </a:r>
            <a:r>
              <a:rPr spc="215" dirty="0">
                <a:latin typeface="Calibri"/>
                <a:cs typeface="Calibri"/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749" y="9474391"/>
            <a:ext cx="16850991" cy="289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2220"/>
              </a:lnSpc>
            </a:pPr>
            <a:r>
              <a:rPr sz="2000" b="1" spc="9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고로</a:t>
            </a:r>
            <a:r>
              <a:rPr sz="2000" b="1" spc="9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귀류법에</a:t>
            </a:r>
            <a:r>
              <a:rPr sz="2000" b="1" spc="-15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의해</a:t>
            </a:r>
            <a:r>
              <a:rPr sz="2000" b="1" spc="-13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V-</a:t>
            </a:r>
            <a:r>
              <a:rPr sz="2000" b="1" spc="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b="1" spc="10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번의</a:t>
            </a:r>
            <a:r>
              <a:rPr sz="2000" b="1" spc="-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반복이</a:t>
            </a:r>
            <a:r>
              <a:rPr sz="2000" b="1" spc="-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3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충분하지</a:t>
            </a:r>
            <a:r>
              <a:rPr sz="2000" b="1" spc="-15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않다는</a:t>
            </a:r>
            <a:r>
              <a:rPr sz="2000" b="1" spc="-15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가정은</a:t>
            </a:r>
            <a:r>
              <a:rPr sz="2000" b="1" spc="-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0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모순이며</a:t>
            </a:r>
            <a:r>
              <a:rPr sz="2000" b="1" spc="10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V-</a:t>
            </a:r>
            <a:r>
              <a:rPr sz="2000" b="1" spc="1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b="1" spc="10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번의</a:t>
            </a:r>
            <a:r>
              <a:rPr sz="2000" b="1" spc="-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반복은</a:t>
            </a:r>
            <a:r>
              <a:rPr sz="2000" b="1" spc="-15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최단</a:t>
            </a:r>
            <a:r>
              <a:rPr sz="2000" b="1" spc="-12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경로를</a:t>
            </a:r>
            <a:r>
              <a:rPr sz="2000" b="1" spc="-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3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계산하는</a:t>
            </a:r>
            <a:r>
              <a:rPr sz="2000" b="1" spc="-15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16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데</a:t>
            </a:r>
            <a:r>
              <a:rPr sz="2000" b="1" spc="-12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sz="2000" b="1" spc="8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충분하다</a:t>
            </a:r>
            <a:r>
              <a:rPr sz="2000" b="1" spc="8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/>
              <a:pPr marL="38092">
                <a:lnSpc>
                  <a:spcPts val="2005"/>
                </a:lnSpc>
              </a:pPr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7038" y="1543618"/>
            <a:ext cx="17527883" cy="77730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2799" b="1" spc="140" dirty="0">
                <a:solidFill>
                  <a:srgbClr val="1E1C11"/>
                </a:solidFill>
                <a:cs typeface="Adobe Clean Han ExtraBold"/>
              </a:rPr>
              <a:t>가정</a:t>
            </a:r>
            <a:endParaRPr sz="2799" dirty="0">
              <a:cs typeface="Adobe Clean Han ExtraBold"/>
            </a:endParaRPr>
          </a:p>
          <a:p>
            <a:pPr marL="197446" indent="-184748">
              <a:spcBef>
                <a:spcPts val="2430"/>
              </a:spcBef>
              <a:buAutoNum type="arabicPlain"/>
              <a:tabLst>
                <a:tab pos="197446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-</a:t>
            </a:r>
            <a:r>
              <a:rPr sz="2000" b="1" spc="-1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그래프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75" dirty="0">
                <a:solidFill>
                  <a:srgbClr val="1E1C11"/>
                </a:solidFill>
                <a:cs typeface="Calibri"/>
              </a:rPr>
              <a:t>G</a:t>
            </a:r>
            <a:r>
              <a:rPr sz="2000" b="1" spc="75" dirty="0">
                <a:solidFill>
                  <a:srgbClr val="1E1C11"/>
                </a:solidFill>
                <a:cs typeface="Adobe Clean Han ExtraBold"/>
              </a:rPr>
              <a:t>는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95" dirty="0">
                <a:solidFill>
                  <a:srgbClr val="1E1C11"/>
                </a:solidFill>
                <a:cs typeface="Calibri"/>
              </a:rPr>
              <a:t>V</a:t>
            </a:r>
            <a:r>
              <a:rPr sz="2000" b="1" spc="95" dirty="0">
                <a:solidFill>
                  <a:srgbClr val="1E1C11"/>
                </a:solidFill>
                <a:cs typeface="Adobe Clean Han ExtraBold"/>
              </a:rPr>
              <a:t>개의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정점과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95" dirty="0">
                <a:solidFill>
                  <a:srgbClr val="1E1C11"/>
                </a:solidFill>
                <a:cs typeface="Calibri"/>
              </a:rPr>
              <a:t>E</a:t>
            </a:r>
            <a:r>
              <a:rPr sz="2000" b="1" spc="95" dirty="0">
                <a:solidFill>
                  <a:srgbClr val="1E1C11"/>
                </a:solidFill>
                <a:cs typeface="Adobe Clean Han ExtraBold"/>
              </a:rPr>
              <a:t>개의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간선으로</a:t>
            </a:r>
            <a:r>
              <a:rPr sz="2000" b="1" spc="-16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구성되어</a:t>
            </a:r>
            <a:r>
              <a:rPr sz="2000" b="1" spc="-16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있다고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60" dirty="0">
                <a:solidFill>
                  <a:srgbClr val="1E1C11"/>
                </a:solidFill>
                <a:cs typeface="Adobe Clean Han ExtraBold"/>
              </a:rPr>
              <a:t>하자</a:t>
            </a:r>
            <a:r>
              <a:rPr sz="2000" b="1" spc="60" dirty="0">
                <a:solidFill>
                  <a:srgbClr val="1E1C11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198080" indent="-185383">
              <a:spcBef>
                <a:spcPts val="5"/>
              </a:spcBef>
              <a:buAutoNum type="arabicPlain"/>
              <a:tabLst>
                <a:tab pos="198080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–</a:t>
            </a:r>
            <a:r>
              <a:rPr sz="2000" b="1" spc="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경로는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출발점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dirty="0">
                <a:solidFill>
                  <a:srgbClr val="1E1C11"/>
                </a:solidFill>
                <a:cs typeface="Calibri"/>
              </a:rPr>
              <a:t>s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에서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다른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모든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정점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95" dirty="0">
                <a:solidFill>
                  <a:srgbClr val="1E1C11"/>
                </a:solidFill>
                <a:cs typeface="Calibri"/>
              </a:rPr>
              <a:t>e</a:t>
            </a:r>
            <a:r>
              <a:rPr sz="2000" b="1" spc="95" dirty="0">
                <a:solidFill>
                  <a:srgbClr val="1E1C11"/>
                </a:solidFill>
                <a:cs typeface="Adobe Clean Han ExtraBold"/>
              </a:rPr>
              <a:t>로의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경로를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의미한다고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65" dirty="0">
                <a:solidFill>
                  <a:srgbClr val="1E1C11"/>
                </a:solidFill>
                <a:cs typeface="Adobe Clean Han ExtraBold"/>
              </a:rPr>
              <a:t>하자</a:t>
            </a:r>
            <a:r>
              <a:rPr sz="2000" b="1" spc="65" dirty="0">
                <a:solidFill>
                  <a:srgbClr val="1E1C11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198080" indent="-185383">
              <a:buAutoNum type="arabicPlain"/>
              <a:tabLst>
                <a:tab pos="198080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–</a:t>
            </a:r>
            <a:r>
              <a:rPr sz="2000" b="1" spc="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그래프에는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음수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가중치의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간선이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있을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수</a:t>
            </a:r>
            <a:r>
              <a:rPr sz="2000" b="1" spc="-12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있지만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음수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사이클은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없다고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가정하자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.</a:t>
            </a:r>
            <a:r>
              <a:rPr sz="2000" b="1" spc="-2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음수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사이클이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있을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90" dirty="0">
                <a:solidFill>
                  <a:srgbClr val="1E1C11"/>
                </a:solidFill>
                <a:cs typeface="Adobe Clean Han ExtraBold"/>
              </a:rPr>
              <a:t>경우</a:t>
            </a:r>
            <a:r>
              <a:rPr sz="2000" b="1" spc="90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0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최단경로는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무한히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작아질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수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있기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65" dirty="0">
                <a:solidFill>
                  <a:srgbClr val="1E1C11"/>
                </a:solidFill>
                <a:cs typeface="Adobe Clean Han ExtraBold"/>
              </a:rPr>
              <a:t>때문</a:t>
            </a:r>
            <a:r>
              <a:rPr sz="2000" b="1" spc="65" dirty="0">
                <a:solidFill>
                  <a:srgbClr val="1E1C11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12697">
              <a:spcBef>
                <a:spcPts val="975"/>
              </a:spcBef>
            </a:pPr>
            <a:r>
              <a:rPr sz="2799" b="1" spc="140" dirty="0">
                <a:solidFill>
                  <a:srgbClr val="FF0000"/>
                </a:solidFill>
                <a:cs typeface="Adobe Clean Han ExtraBold"/>
              </a:rPr>
              <a:t>증명</a:t>
            </a:r>
            <a:endParaRPr sz="2799" dirty="0">
              <a:cs typeface="Adobe Clean Han ExtraBold"/>
            </a:endParaRPr>
          </a:p>
          <a:p>
            <a:pPr marL="420921" lvl="1" indent="-408223">
              <a:spcBef>
                <a:spcPts val="2435"/>
              </a:spcBef>
              <a:buAutoNum type="arabicPeriod"/>
              <a:tabLst>
                <a:tab pos="420921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:</a:t>
            </a:r>
            <a:r>
              <a:rPr sz="2000" b="1" spc="-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경로에서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한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정점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dirty="0">
                <a:solidFill>
                  <a:srgbClr val="1E1C11"/>
                </a:solidFill>
                <a:cs typeface="Calibri"/>
              </a:rPr>
              <a:t>s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에서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다른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정점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75" dirty="0">
                <a:solidFill>
                  <a:srgbClr val="1E1C11"/>
                </a:solidFill>
                <a:cs typeface="Calibri"/>
              </a:rPr>
              <a:t>e</a:t>
            </a:r>
            <a:r>
              <a:rPr sz="2000" b="1" spc="75" dirty="0">
                <a:solidFill>
                  <a:srgbClr val="1E1C11"/>
                </a:solidFill>
                <a:cs typeface="Adobe Clean Han ExtraBold"/>
              </a:rPr>
              <a:t>로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가는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경로는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최대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개의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간선을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가질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수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65" dirty="0">
                <a:solidFill>
                  <a:srgbClr val="1E1C11"/>
                </a:solidFill>
                <a:cs typeface="Adobe Clean Han ExtraBold"/>
              </a:rPr>
              <a:t>있음</a:t>
            </a:r>
            <a:r>
              <a:rPr sz="2000" b="1" spc="65" dirty="0">
                <a:solidFill>
                  <a:srgbClr val="1E1C11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12697"/>
            <a:r>
              <a:rPr lang="en-US" sz="2000" spc="70" dirty="0">
                <a:solidFill>
                  <a:srgbClr val="1E1C11"/>
                </a:solidFill>
                <a:cs typeface="Times New Roman"/>
              </a:rPr>
              <a:t>       -&gt;</a:t>
            </a:r>
            <a:r>
              <a:rPr sz="2000" spc="70" dirty="0">
                <a:solidFill>
                  <a:srgbClr val="1E1C11"/>
                </a:solidFill>
                <a:cs typeface="Times New Roman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왜냐하면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사이클이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없는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그래프에서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최대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경로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길이가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이기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1E1C11"/>
                </a:solidFill>
                <a:cs typeface="Adobe Clean Han ExtraBold"/>
              </a:rPr>
              <a:t>때문</a:t>
            </a:r>
            <a:endParaRPr sz="2000" dirty="0">
              <a:cs typeface="Adobe Clean Han ExtraBold"/>
            </a:endParaRPr>
          </a:p>
          <a:p>
            <a:pPr marL="421556" lvl="1" indent="-408858">
              <a:buAutoNum type="arabicPeriod" startAt="2"/>
              <a:tabLst>
                <a:tab pos="421556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:</a:t>
            </a:r>
            <a:r>
              <a:rPr sz="2000" b="1" spc="-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개의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간선을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지나면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경로는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최대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95" dirty="0">
                <a:solidFill>
                  <a:srgbClr val="1E1C11"/>
                </a:solidFill>
                <a:cs typeface="Calibri"/>
              </a:rPr>
              <a:t>V</a:t>
            </a:r>
            <a:r>
              <a:rPr sz="2000" b="1" spc="95" dirty="0">
                <a:solidFill>
                  <a:srgbClr val="1E1C11"/>
                </a:solidFill>
                <a:cs typeface="Adobe Clean Han ExtraBold"/>
              </a:rPr>
              <a:t>개의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정점을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포함하게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90" dirty="0">
                <a:solidFill>
                  <a:srgbClr val="1E1C11"/>
                </a:solidFill>
                <a:cs typeface="Adobe Clean Han ExtraBold"/>
              </a:rPr>
              <a:t>되며</a:t>
            </a:r>
            <a:r>
              <a:rPr sz="2000" b="1" spc="90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더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이상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정점을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추가할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수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1E1C11"/>
                </a:solidFill>
                <a:cs typeface="Adobe Clean Han ExtraBold"/>
              </a:rPr>
              <a:t>없음</a:t>
            </a:r>
            <a:endParaRPr sz="2000" dirty="0">
              <a:cs typeface="Adobe Clean Han ExtraBold"/>
            </a:endParaRPr>
          </a:p>
          <a:p>
            <a:pPr marL="406953" lvl="1" indent="-394256">
              <a:spcBef>
                <a:spcPts val="2400"/>
              </a:spcBef>
              <a:buAutoNum type="arabicPeriod"/>
              <a:tabLst>
                <a:tab pos="406953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:</a:t>
            </a:r>
            <a:r>
              <a:rPr sz="2000" b="1" spc="10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85" dirty="0">
                <a:solidFill>
                  <a:srgbClr val="1E1C11"/>
                </a:solidFill>
                <a:cs typeface="Adobe Clean Han ExtraBold"/>
              </a:rPr>
              <a:t>벨만</a:t>
            </a:r>
            <a:r>
              <a:rPr sz="2000" b="1" spc="85" dirty="0">
                <a:solidFill>
                  <a:srgbClr val="1E1C11"/>
                </a:solidFill>
                <a:cs typeface="Calibri"/>
              </a:rPr>
              <a:t>-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포드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알고리즘은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각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반복에서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모든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간선을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한</a:t>
            </a:r>
            <a:r>
              <a:rPr sz="2000" b="1" spc="-114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번씩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검사하고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각</a:t>
            </a:r>
            <a:r>
              <a:rPr sz="2000" b="1" spc="-12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간선에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대해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거리를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1E1C11"/>
                </a:solidFill>
                <a:cs typeface="Adobe Clean Han ExtraBold"/>
              </a:rPr>
              <a:t>갱신함</a:t>
            </a:r>
            <a:endParaRPr sz="2000" dirty="0">
              <a:cs typeface="Adobe Clean Han ExtraBold"/>
            </a:endParaRPr>
          </a:p>
          <a:p>
            <a:pPr marL="12697"/>
            <a:r>
              <a:rPr lang="en-US" sz="2000" spc="60" dirty="0">
                <a:solidFill>
                  <a:srgbClr val="1E1C11"/>
                </a:solidFill>
                <a:cs typeface="Times New Roman"/>
              </a:rPr>
              <a:t>       -&gt;</a:t>
            </a:r>
            <a:r>
              <a:rPr sz="2000" spc="60" dirty="0">
                <a:solidFill>
                  <a:srgbClr val="1E1C11"/>
                </a:solidFill>
                <a:cs typeface="Times New Roman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첫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번째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반복에서는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0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s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에서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한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간선으로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직접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연결된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정점들의</a:t>
            </a:r>
            <a:r>
              <a:rPr sz="2000" b="1" spc="-16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거리가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초기화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65" dirty="0">
                <a:solidFill>
                  <a:srgbClr val="1E1C11"/>
                </a:solidFill>
                <a:cs typeface="Adobe Clean Han ExtraBold"/>
              </a:rPr>
              <a:t>된다</a:t>
            </a:r>
            <a:r>
              <a:rPr sz="2000" b="1" spc="65" dirty="0">
                <a:solidFill>
                  <a:srgbClr val="1E1C11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12697"/>
            <a:r>
              <a:rPr lang="en-US" sz="2000" b="1" spc="165" dirty="0">
                <a:solidFill>
                  <a:srgbClr val="1E1C11"/>
                </a:solidFill>
                <a:cs typeface="Adobe Clean Han ExtraBold"/>
              </a:rPr>
              <a:t>      -&gt;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두</a:t>
            </a:r>
            <a:r>
              <a:rPr sz="2000" b="1" spc="-12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번째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5" dirty="0">
                <a:solidFill>
                  <a:srgbClr val="1E1C11"/>
                </a:solidFill>
                <a:cs typeface="Adobe Clean Han ExtraBold"/>
              </a:rPr>
              <a:t>반복에서는</a:t>
            </a:r>
            <a:r>
              <a:rPr sz="2000" b="1" spc="105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0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95" dirty="0">
                <a:solidFill>
                  <a:srgbClr val="1E1C11"/>
                </a:solidFill>
                <a:cs typeface="Calibri"/>
              </a:rPr>
              <a:t>s</a:t>
            </a:r>
            <a:r>
              <a:rPr sz="2000" b="1" spc="95" dirty="0">
                <a:solidFill>
                  <a:srgbClr val="1E1C11"/>
                </a:solidFill>
                <a:cs typeface="Adobe Clean Han ExtraBold"/>
              </a:rPr>
              <a:t>에서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두개의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간선을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거쳐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도달할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수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있는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정점들의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거리가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1E1C11"/>
                </a:solidFill>
                <a:cs typeface="Adobe Clean Han ExtraBold"/>
              </a:rPr>
              <a:t>갱신됨</a:t>
            </a:r>
            <a:endParaRPr sz="2000" dirty="0">
              <a:cs typeface="Adobe Clean Han ExtraBold"/>
            </a:endParaRPr>
          </a:p>
          <a:p>
            <a:pPr marL="406953" lvl="1" indent="-394256">
              <a:buAutoNum type="arabicPeriod" startAt="2"/>
              <a:tabLst>
                <a:tab pos="406953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:</a:t>
            </a:r>
            <a:r>
              <a:rPr sz="2000" b="1" spc="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이러한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과정을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8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8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5" dirty="0">
                <a:solidFill>
                  <a:srgbClr val="1E1C11"/>
                </a:solidFill>
                <a:cs typeface="Adobe Clean Han ExtraBold"/>
              </a:rPr>
              <a:t>반복하면</a:t>
            </a:r>
            <a:r>
              <a:rPr sz="2000" b="1" spc="105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최대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개의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간선을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통해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연결된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모든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경로가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경로로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1E1C11"/>
                </a:solidFill>
                <a:cs typeface="Adobe Clean Han ExtraBold"/>
              </a:rPr>
              <a:t>갱신됨</a:t>
            </a:r>
            <a:endParaRPr sz="2000" dirty="0">
              <a:cs typeface="Adobe Clean Han ExtraBold"/>
            </a:endParaRPr>
          </a:p>
          <a:p>
            <a:pPr marL="400605" lvl="1" indent="-387907">
              <a:spcBef>
                <a:spcPts val="2400"/>
              </a:spcBef>
              <a:buAutoNum type="arabicPeriod"/>
              <a:tabLst>
                <a:tab pos="400605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:</a:t>
            </a:r>
            <a:r>
              <a:rPr sz="2000" b="1" spc="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번의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반복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후에는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95" dirty="0">
                <a:solidFill>
                  <a:srgbClr val="1E1C11"/>
                </a:solidFill>
                <a:cs typeface="Calibri"/>
              </a:rPr>
              <a:t>s</a:t>
            </a:r>
            <a:r>
              <a:rPr sz="2000" b="1" spc="95" dirty="0">
                <a:solidFill>
                  <a:srgbClr val="1E1C11"/>
                </a:solidFill>
                <a:cs typeface="Adobe Clean Han ExtraBold"/>
              </a:rPr>
              <a:t>에서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5" dirty="0">
                <a:solidFill>
                  <a:srgbClr val="1E1C11"/>
                </a:solidFill>
                <a:cs typeface="Calibri"/>
              </a:rPr>
              <a:t>e</a:t>
            </a:r>
            <a:r>
              <a:rPr sz="2000" b="1" spc="105" dirty="0">
                <a:solidFill>
                  <a:srgbClr val="1E1C11"/>
                </a:solidFill>
                <a:cs typeface="Adobe Clean Han ExtraBold"/>
              </a:rPr>
              <a:t>로가는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모든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가능한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경로가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80" dirty="0">
                <a:solidFill>
                  <a:srgbClr val="1E1C11"/>
                </a:solidFill>
                <a:cs typeface="Adobe Clean Han ExtraBold"/>
              </a:rPr>
              <a:t>고려됨</a:t>
            </a:r>
            <a:r>
              <a:rPr sz="2000" b="1" spc="80" dirty="0">
                <a:solidFill>
                  <a:srgbClr val="1E1C11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12697"/>
            <a:r>
              <a:rPr lang="en-US" sz="2000" b="1" spc="150" dirty="0">
                <a:solidFill>
                  <a:srgbClr val="1E1C11"/>
                </a:solidFill>
                <a:cs typeface="Adobe Clean Han ExtraBold"/>
              </a:rPr>
              <a:t>     -&gt; </a:t>
            </a:r>
            <a:r>
              <a:rPr sz="2000" b="1" spc="150" dirty="0" err="1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경로가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최대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개의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간선을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가질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수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있기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65" dirty="0">
                <a:solidFill>
                  <a:srgbClr val="1E1C11"/>
                </a:solidFill>
                <a:cs typeface="Adobe Clean Han ExtraBold"/>
              </a:rPr>
              <a:t>때문</a:t>
            </a:r>
            <a:r>
              <a:rPr sz="2000" b="1" spc="65" dirty="0">
                <a:solidFill>
                  <a:srgbClr val="1E1C11"/>
                </a:solidFill>
                <a:cs typeface="Calibri"/>
              </a:rPr>
              <a:t>!</a:t>
            </a:r>
            <a:endParaRPr sz="2000" dirty="0">
              <a:cs typeface="Calibri"/>
            </a:endParaRPr>
          </a:p>
          <a:p>
            <a:pPr marL="400605" lvl="1" indent="-387907">
              <a:buAutoNum type="arabicPeriod" startAt="2"/>
              <a:tabLst>
                <a:tab pos="400605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–</a:t>
            </a:r>
            <a:r>
              <a:rPr sz="2000" b="1" spc="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만약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8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8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이상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반복이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5" dirty="0">
                <a:solidFill>
                  <a:srgbClr val="1E1C11"/>
                </a:solidFill>
                <a:cs typeface="Adobe Clean Han ExtraBold"/>
              </a:rPr>
              <a:t>필요하다면</a:t>
            </a:r>
            <a:r>
              <a:rPr sz="2000" b="1" spc="105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2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이는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음수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사이클이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존재하는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80" dirty="0">
                <a:solidFill>
                  <a:srgbClr val="1E1C11"/>
                </a:solidFill>
                <a:cs typeface="Adobe Clean Han ExtraBold"/>
              </a:rPr>
              <a:t>경우다</a:t>
            </a:r>
            <a:r>
              <a:rPr sz="2000" b="1" spc="80" dirty="0">
                <a:solidFill>
                  <a:srgbClr val="1E1C11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12697"/>
            <a:r>
              <a:rPr lang="en-US" sz="2000" b="1" spc="135" dirty="0">
                <a:solidFill>
                  <a:srgbClr val="1E1C11"/>
                </a:solidFill>
                <a:cs typeface="Adobe Clean Han ExtraBold"/>
              </a:rPr>
              <a:t>     -&gt;</a:t>
            </a:r>
            <a:r>
              <a:rPr sz="2000" b="1" spc="135" dirty="0" err="1">
                <a:solidFill>
                  <a:srgbClr val="1E1C11"/>
                </a:solidFill>
                <a:cs typeface="Adobe Clean Han ExtraBold"/>
              </a:rPr>
              <a:t>알고리즘은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반복되고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2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35" dirty="0">
                <a:solidFill>
                  <a:srgbClr val="1E1C11"/>
                </a:solidFill>
                <a:cs typeface="Adobe Clean Han ExtraBold"/>
              </a:rPr>
              <a:t>계속해서</a:t>
            </a:r>
            <a:r>
              <a:rPr sz="2000" b="1" spc="-15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거리가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줄어들게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1E1C11"/>
                </a:solidFill>
                <a:cs typeface="Adobe Clean Han ExtraBold"/>
              </a:rPr>
              <a:t>됨</a:t>
            </a:r>
            <a:endParaRPr sz="2000" dirty="0">
              <a:cs typeface="Adobe Clean Han ExtraBold"/>
            </a:endParaRPr>
          </a:p>
          <a:p>
            <a:pPr marL="419650" lvl="1" indent="-406953">
              <a:spcBef>
                <a:spcPts val="2405"/>
              </a:spcBef>
              <a:buAutoNum type="arabicPeriod"/>
              <a:tabLst>
                <a:tab pos="419650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:</a:t>
            </a:r>
            <a:r>
              <a:rPr sz="2000" b="1" spc="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만약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번의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반복이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충분하지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않다고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95" dirty="0">
                <a:solidFill>
                  <a:srgbClr val="1E1C11"/>
                </a:solidFill>
                <a:cs typeface="Adobe Clean Han ExtraBold"/>
              </a:rPr>
              <a:t>가정한다면</a:t>
            </a:r>
            <a:r>
              <a:rPr sz="2000" b="1" spc="95" dirty="0">
                <a:solidFill>
                  <a:srgbClr val="1E1C11"/>
                </a:solidFill>
                <a:cs typeface="Calibri"/>
              </a:rPr>
              <a:t>?</a:t>
            </a:r>
            <a:endParaRPr sz="2000" dirty="0">
              <a:cs typeface="Calibri"/>
            </a:endParaRPr>
          </a:p>
          <a:p>
            <a:pPr marL="12697"/>
            <a:r>
              <a:rPr lang="en-US" sz="2000" b="1" spc="-10" dirty="0">
                <a:solidFill>
                  <a:srgbClr val="1E1C11"/>
                </a:solidFill>
                <a:cs typeface="Calibri"/>
              </a:rPr>
              <a:t>        -&gt;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8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8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반복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이후에도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일부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경로가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갱신되지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않는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정점이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65" dirty="0">
                <a:solidFill>
                  <a:srgbClr val="1E1C11"/>
                </a:solidFill>
                <a:cs typeface="Adobe Clean Han ExtraBold"/>
              </a:rPr>
              <a:t>있다</a:t>
            </a:r>
            <a:r>
              <a:rPr sz="2000" b="1" spc="65" dirty="0">
                <a:solidFill>
                  <a:srgbClr val="1E1C11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419650" lvl="1" indent="-406953">
              <a:buAutoNum type="arabicPeriod" startAt="2"/>
              <a:tabLst>
                <a:tab pos="419650" algn="l"/>
              </a:tabLst>
            </a:pPr>
            <a:r>
              <a:rPr sz="2000" b="1" dirty="0">
                <a:solidFill>
                  <a:srgbClr val="1E1C11"/>
                </a:solidFill>
                <a:cs typeface="Calibri"/>
              </a:rPr>
              <a:t>:</a:t>
            </a:r>
            <a:r>
              <a:rPr sz="2000" b="1" spc="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95" dirty="0">
                <a:solidFill>
                  <a:srgbClr val="1E1C11"/>
                </a:solidFill>
                <a:cs typeface="Adobe Clean Han ExtraBold"/>
              </a:rPr>
              <a:t>그러나</a:t>
            </a:r>
            <a:r>
              <a:rPr sz="2000" b="1" spc="95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-35" dirty="0">
                <a:solidFill>
                  <a:srgbClr val="1E1C11"/>
                </a:solidFill>
                <a:cs typeface="Calibri"/>
              </a:rPr>
              <a:t> </a:t>
            </a:r>
            <a:r>
              <a:rPr sz="2000" b="1" spc="165" dirty="0">
                <a:solidFill>
                  <a:srgbClr val="1E1C11"/>
                </a:solidFill>
                <a:cs typeface="Adobe Clean Han ExtraBold"/>
              </a:rPr>
              <a:t>이</a:t>
            </a:r>
            <a:r>
              <a:rPr sz="2000" b="1" spc="-12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정점이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05" dirty="0">
                <a:solidFill>
                  <a:srgbClr val="1E1C11"/>
                </a:solidFill>
                <a:cs typeface="Calibri"/>
              </a:rPr>
              <a:t>s</a:t>
            </a:r>
            <a:r>
              <a:rPr sz="2000" b="1" spc="105" dirty="0">
                <a:solidFill>
                  <a:srgbClr val="1E1C11"/>
                </a:solidFill>
                <a:cs typeface="Adobe Clean Han ExtraBold"/>
              </a:rPr>
              <a:t>로부터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연결된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최단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경로를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갖는다면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80" dirty="0">
                <a:solidFill>
                  <a:srgbClr val="1E1C11"/>
                </a:solidFill>
                <a:cs typeface="Calibri"/>
              </a:rPr>
              <a:t>,</a:t>
            </a:r>
            <a:r>
              <a:rPr sz="2000" b="1" spc="80" dirty="0">
                <a:solidFill>
                  <a:srgbClr val="1E1C11"/>
                </a:solidFill>
                <a:cs typeface="Adobe Clean Han ExtraBold"/>
              </a:rPr>
              <a:t>그</a:t>
            </a:r>
            <a:r>
              <a:rPr sz="2000" b="1" spc="-12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경로는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최대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10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100" dirty="0">
                <a:solidFill>
                  <a:srgbClr val="1E1C11"/>
                </a:solidFill>
                <a:cs typeface="Adobe Clean Han ExtraBold"/>
              </a:rPr>
              <a:t>개의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간선을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포함해야</a:t>
            </a:r>
            <a:r>
              <a:rPr sz="2000" b="1" spc="-16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1E1C11"/>
                </a:solidFill>
                <a:cs typeface="Adobe Clean Han ExtraBold"/>
              </a:rPr>
              <a:t>하므로</a:t>
            </a:r>
            <a:r>
              <a:rPr sz="2000" b="1" spc="-15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이미</a:t>
            </a:r>
            <a:r>
              <a:rPr sz="2000" b="1" spc="-13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-10" dirty="0">
                <a:solidFill>
                  <a:srgbClr val="1E1C11"/>
                </a:solidFill>
                <a:cs typeface="Calibri"/>
              </a:rPr>
              <a:t>V-</a:t>
            </a:r>
            <a:r>
              <a:rPr sz="2000" b="1" spc="80" dirty="0">
                <a:solidFill>
                  <a:srgbClr val="1E1C11"/>
                </a:solidFill>
                <a:cs typeface="Calibri"/>
              </a:rPr>
              <a:t>1</a:t>
            </a:r>
            <a:r>
              <a:rPr sz="2000" b="1" spc="80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sz="2000" b="1" spc="-12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1E1C11"/>
                </a:solidFill>
                <a:cs typeface="Adobe Clean Han ExtraBold"/>
              </a:rPr>
              <a:t>반복</a:t>
            </a:r>
            <a:r>
              <a:rPr sz="2000"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1E1C11"/>
                </a:solidFill>
                <a:cs typeface="Adobe Clean Han ExtraBold"/>
              </a:rPr>
              <a:t>내에서</a:t>
            </a:r>
            <a:r>
              <a:rPr sz="2000" b="1" spc="-14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50" dirty="0" err="1">
                <a:solidFill>
                  <a:srgbClr val="1E1C11"/>
                </a:solidFill>
                <a:cs typeface="Adobe Clean Han ExtraBold"/>
              </a:rPr>
              <a:t>갱신</a:t>
            </a:r>
            <a:r>
              <a:rPr sz="2000" b="1" spc="-14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sz="2000" b="1" spc="125" dirty="0" err="1">
                <a:solidFill>
                  <a:srgbClr val="1E1C11"/>
                </a:solidFill>
                <a:cs typeface="Adobe Clean Han ExtraBold"/>
              </a:rPr>
              <a:t>되었어야함</a:t>
            </a:r>
            <a:r>
              <a:rPr lang="en-US" sz="2000" b="1" spc="125" dirty="0">
                <a:solidFill>
                  <a:srgbClr val="1E1C11"/>
                </a:solidFill>
                <a:cs typeface="Adobe Clean Han ExtraBold"/>
              </a:rPr>
              <a:t>.</a:t>
            </a:r>
            <a:endParaRPr sz="2000" dirty="0">
              <a:cs typeface="Adobe Clean Han ExtraBol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300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45" dirty="0">
                <a:latin typeface="+mn-lt"/>
              </a:rPr>
              <a:t>검출하기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534" y="3917809"/>
            <a:ext cx="5959605" cy="23838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415739" y="2144699"/>
            <a:ext cx="3750366" cy="3084354"/>
            <a:chOff x="9415780" y="2145030"/>
            <a:chExt cx="3750945" cy="3084830"/>
          </a:xfrm>
        </p:grpSpPr>
        <p:sp>
          <p:nvSpPr>
            <p:cNvPr id="5" name="object 5"/>
            <p:cNvSpPr/>
            <p:nvPr/>
          </p:nvSpPr>
          <p:spPr>
            <a:xfrm>
              <a:off x="10769727" y="2145029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314" y="1924773"/>
                  </a:lnTo>
                  <a:lnTo>
                    <a:pt x="322821" y="1903349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665"/>
                  </a:lnTo>
                  <a:lnTo>
                    <a:pt x="260578" y="1971700"/>
                  </a:lnTo>
                  <a:lnTo>
                    <a:pt x="1483487" y="3084322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508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7874"/>
                  </a:lnTo>
                  <a:lnTo>
                    <a:pt x="38354" y="1328420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10" y="198374"/>
                  </a:lnTo>
                  <a:lnTo>
                    <a:pt x="1565910" y="127508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61" y="2443226"/>
                  </a:lnTo>
                  <a:lnTo>
                    <a:pt x="1575689" y="2328037"/>
                  </a:lnTo>
                  <a:lnTo>
                    <a:pt x="1532826" y="2374963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90027" y="2421826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165"/>
                  </a:moveTo>
                  <a:lnTo>
                    <a:pt x="2333498" y="2082165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165"/>
                  </a:lnTo>
                  <a:lnTo>
                    <a:pt x="2206498" y="2082165"/>
                  </a:lnTo>
                  <a:lnTo>
                    <a:pt x="2301748" y="2272665"/>
                  </a:lnTo>
                  <a:lnTo>
                    <a:pt x="2381123" y="2113915"/>
                  </a:lnTo>
                  <a:lnTo>
                    <a:pt x="2396998" y="2082165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22130" y="238709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07" y="1748720"/>
                  </a:lnTo>
                  <a:lnTo>
                    <a:pt x="1015634" y="1745122"/>
                  </a:lnTo>
                  <a:lnTo>
                    <a:pt x="1063034" y="1739200"/>
                  </a:lnTo>
                  <a:lnTo>
                    <a:pt x="1109644" y="1731014"/>
                  </a:lnTo>
                  <a:lnTo>
                    <a:pt x="1155400" y="1720624"/>
                  </a:lnTo>
                  <a:lnTo>
                    <a:pt x="1200240" y="1708092"/>
                  </a:lnTo>
                  <a:lnTo>
                    <a:pt x="1244099" y="1693476"/>
                  </a:lnTo>
                  <a:lnTo>
                    <a:pt x="1286914" y="1676838"/>
                  </a:lnTo>
                  <a:lnTo>
                    <a:pt x="1328622" y="1658238"/>
                  </a:lnTo>
                  <a:lnTo>
                    <a:pt x="1369158" y="1637737"/>
                  </a:lnTo>
                  <a:lnTo>
                    <a:pt x="1408460" y="1615395"/>
                  </a:lnTo>
                  <a:lnTo>
                    <a:pt x="1446464" y="1591272"/>
                  </a:lnTo>
                  <a:lnTo>
                    <a:pt x="1483106" y="1565430"/>
                  </a:lnTo>
                  <a:lnTo>
                    <a:pt x="1518324" y="1537927"/>
                  </a:lnTo>
                  <a:lnTo>
                    <a:pt x="1552052" y="1508826"/>
                  </a:lnTo>
                  <a:lnTo>
                    <a:pt x="1584229" y="1478185"/>
                  </a:lnTo>
                  <a:lnTo>
                    <a:pt x="1614790" y="1446067"/>
                  </a:lnTo>
                  <a:lnTo>
                    <a:pt x="1643671" y="1412530"/>
                  </a:lnTo>
                  <a:lnTo>
                    <a:pt x="1670810" y="1377636"/>
                  </a:lnTo>
                  <a:lnTo>
                    <a:pt x="1696143" y="1341445"/>
                  </a:lnTo>
                  <a:lnTo>
                    <a:pt x="1719607" y="1304018"/>
                  </a:lnTo>
                  <a:lnTo>
                    <a:pt x="1741137" y="1265414"/>
                  </a:lnTo>
                  <a:lnTo>
                    <a:pt x="1760670" y="1225695"/>
                  </a:lnTo>
                  <a:lnTo>
                    <a:pt x="1778143" y="1184920"/>
                  </a:lnTo>
                  <a:lnTo>
                    <a:pt x="1793493" y="1143151"/>
                  </a:lnTo>
                  <a:lnTo>
                    <a:pt x="1806655" y="1100447"/>
                  </a:lnTo>
                  <a:lnTo>
                    <a:pt x="1817567" y="1056870"/>
                  </a:lnTo>
                  <a:lnTo>
                    <a:pt x="1826164" y="1012479"/>
                  </a:lnTo>
                  <a:lnTo>
                    <a:pt x="1832384" y="967335"/>
                  </a:lnTo>
                  <a:lnTo>
                    <a:pt x="1836162" y="921498"/>
                  </a:lnTo>
                  <a:lnTo>
                    <a:pt x="1837436" y="875029"/>
                  </a:lnTo>
                  <a:lnTo>
                    <a:pt x="1836162" y="828560"/>
                  </a:lnTo>
                  <a:lnTo>
                    <a:pt x="1832384" y="782723"/>
                  </a:lnTo>
                  <a:lnTo>
                    <a:pt x="1826164" y="737577"/>
                  </a:lnTo>
                  <a:lnTo>
                    <a:pt x="1817567" y="693183"/>
                  </a:lnTo>
                  <a:lnTo>
                    <a:pt x="1806655" y="649603"/>
                  </a:lnTo>
                  <a:lnTo>
                    <a:pt x="1793493" y="606895"/>
                  </a:lnTo>
                  <a:lnTo>
                    <a:pt x="1778143" y="565122"/>
                  </a:lnTo>
                  <a:lnTo>
                    <a:pt x="1760670" y="524343"/>
                  </a:lnTo>
                  <a:lnTo>
                    <a:pt x="1741137" y="484619"/>
                  </a:lnTo>
                  <a:lnTo>
                    <a:pt x="1719607" y="446010"/>
                  </a:lnTo>
                  <a:lnTo>
                    <a:pt x="1696143" y="408577"/>
                  </a:lnTo>
                  <a:lnTo>
                    <a:pt x="1670810" y="372380"/>
                  </a:lnTo>
                  <a:lnTo>
                    <a:pt x="1643671" y="337481"/>
                  </a:lnTo>
                  <a:lnTo>
                    <a:pt x="1614790" y="303938"/>
                  </a:lnTo>
                  <a:lnTo>
                    <a:pt x="1584229" y="271813"/>
                  </a:lnTo>
                  <a:lnTo>
                    <a:pt x="1552052" y="241167"/>
                  </a:lnTo>
                  <a:lnTo>
                    <a:pt x="1518324" y="212059"/>
                  </a:lnTo>
                  <a:lnTo>
                    <a:pt x="1483106" y="184551"/>
                  </a:lnTo>
                  <a:lnTo>
                    <a:pt x="1446464" y="158702"/>
                  </a:lnTo>
                  <a:lnTo>
                    <a:pt x="1408460" y="134574"/>
                  </a:lnTo>
                  <a:lnTo>
                    <a:pt x="1369158" y="112226"/>
                  </a:lnTo>
                  <a:lnTo>
                    <a:pt x="1328622" y="91720"/>
                  </a:lnTo>
                  <a:lnTo>
                    <a:pt x="1286914" y="73115"/>
                  </a:lnTo>
                  <a:lnTo>
                    <a:pt x="1244099" y="56473"/>
                  </a:lnTo>
                  <a:lnTo>
                    <a:pt x="1200240" y="41853"/>
                  </a:lnTo>
                  <a:lnTo>
                    <a:pt x="1155400" y="29316"/>
                  </a:lnTo>
                  <a:lnTo>
                    <a:pt x="1109644" y="18924"/>
                  </a:lnTo>
                  <a:lnTo>
                    <a:pt x="1063034" y="10735"/>
                  </a:lnTo>
                  <a:lnTo>
                    <a:pt x="1015634" y="4811"/>
                  </a:lnTo>
                  <a:lnTo>
                    <a:pt x="967507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22130" y="238709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07" y="1213"/>
                  </a:lnTo>
                  <a:lnTo>
                    <a:pt x="1015634" y="4811"/>
                  </a:lnTo>
                  <a:lnTo>
                    <a:pt x="1063034" y="10735"/>
                  </a:lnTo>
                  <a:lnTo>
                    <a:pt x="1109644" y="18924"/>
                  </a:lnTo>
                  <a:lnTo>
                    <a:pt x="1155400" y="29316"/>
                  </a:lnTo>
                  <a:lnTo>
                    <a:pt x="1200240" y="41853"/>
                  </a:lnTo>
                  <a:lnTo>
                    <a:pt x="1244099" y="56473"/>
                  </a:lnTo>
                  <a:lnTo>
                    <a:pt x="1286914" y="73115"/>
                  </a:lnTo>
                  <a:lnTo>
                    <a:pt x="1328622" y="91720"/>
                  </a:lnTo>
                  <a:lnTo>
                    <a:pt x="1369158" y="112226"/>
                  </a:lnTo>
                  <a:lnTo>
                    <a:pt x="1408460" y="134574"/>
                  </a:lnTo>
                  <a:lnTo>
                    <a:pt x="1446464" y="158702"/>
                  </a:lnTo>
                  <a:lnTo>
                    <a:pt x="1483106" y="184551"/>
                  </a:lnTo>
                  <a:lnTo>
                    <a:pt x="1518324" y="212059"/>
                  </a:lnTo>
                  <a:lnTo>
                    <a:pt x="1552052" y="241167"/>
                  </a:lnTo>
                  <a:lnTo>
                    <a:pt x="1584229" y="271813"/>
                  </a:lnTo>
                  <a:lnTo>
                    <a:pt x="1614790" y="303938"/>
                  </a:lnTo>
                  <a:lnTo>
                    <a:pt x="1643671" y="337481"/>
                  </a:lnTo>
                  <a:lnTo>
                    <a:pt x="1670810" y="372380"/>
                  </a:lnTo>
                  <a:lnTo>
                    <a:pt x="1696143" y="408577"/>
                  </a:lnTo>
                  <a:lnTo>
                    <a:pt x="1719607" y="446010"/>
                  </a:lnTo>
                  <a:lnTo>
                    <a:pt x="1741137" y="484619"/>
                  </a:lnTo>
                  <a:lnTo>
                    <a:pt x="1760670" y="524343"/>
                  </a:lnTo>
                  <a:lnTo>
                    <a:pt x="1778143" y="565122"/>
                  </a:lnTo>
                  <a:lnTo>
                    <a:pt x="1793493" y="606895"/>
                  </a:lnTo>
                  <a:lnTo>
                    <a:pt x="1806655" y="649603"/>
                  </a:lnTo>
                  <a:lnTo>
                    <a:pt x="1817567" y="693183"/>
                  </a:lnTo>
                  <a:lnTo>
                    <a:pt x="1826164" y="737577"/>
                  </a:lnTo>
                  <a:lnTo>
                    <a:pt x="1832384" y="782723"/>
                  </a:lnTo>
                  <a:lnTo>
                    <a:pt x="1836162" y="828560"/>
                  </a:lnTo>
                  <a:lnTo>
                    <a:pt x="1837436" y="875029"/>
                  </a:lnTo>
                  <a:lnTo>
                    <a:pt x="1836162" y="921498"/>
                  </a:lnTo>
                  <a:lnTo>
                    <a:pt x="1832384" y="967335"/>
                  </a:lnTo>
                  <a:lnTo>
                    <a:pt x="1826164" y="1012479"/>
                  </a:lnTo>
                  <a:lnTo>
                    <a:pt x="1817567" y="1056870"/>
                  </a:lnTo>
                  <a:lnTo>
                    <a:pt x="1806655" y="1100447"/>
                  </a:lnTo>
                  <a:lnTo>
                    <a:pt x="1793493" y="1143151"/>
                  </a:lnTo>
                  <a:lnTo>
                    <a:pt x="1778143" y="1184920"/>
                  </a:lnTo>
                  <a:lnTo>
                    <a:pt x="1760670" y="1225695"/>
                  </a:lnTo>
                  <a:lnTo>
                    <a:pt x="1741137" y="1265414"/>
                  </a:lnTo>
                  <a:lnTo>
                    <a:pt x="1719607" y="1304018"/>
                  </a:lnTo>
                  <a:lnTo>
                    <a:pt x="1696143" y="1341445"/>
                  </a:lnTo>
                  <a:lnTo>
                    <a:pt x="1670810" y="1377636"/>
                  </a:lnTo>
                  <a:lnTo>
                    <a:pt x="1643671" y="1412530"/>
                  </a:lnTo>
                  <a:lnTo>
                    <a:pt x="1614790" y="1446067"/>
                  </a:lnTo>
                  <a:lnTo>
                    <a:pt x="1584229" y="1478185"/>
                  </a:lnTo>
                  <a:lnTo>
                    <a:pt x="1552052" y="1508826"/>
                  </a:lnTo>
                  <a:lnTo>
                    <a:pt x="1518324" y="1537927"/>
                  </a:lnTo>
                  <a:lnTo>
                    <a:pt x="1483106" y="1565430"/>
                  </a:lnTo>
                  <a:lnTo>
                    <a:pt x="1446464" y="1591272"/>
                  </a:lnTo>
                  <a:lnTo>
                    <a:pt x="1408460" y="1615395"/>
                  </a:lnTo>
                  <a:lnTo>
                    <a:pt x="1369158" y="1637737"/>
                  </a:lnTo>
                  <a:lnTo>
                    <a:pt x="1328622" y="1658238"/>
                  </a:lnTo>
                  <a:lnTo>
                    <a:pt x="1286914" y="1676838"/>
                  </a:lnTo>
                  <a:lnTo>
                    <a:pt x="1244099" y="1693476"/>
                  </a:lnTo>
                  <a:lnTo>
                    <a:pt x="1200240" y="1708092"/>
                  </a:lnTo>
                  <a:lnTo>
                    <a:pt x="1155400" y="1720624"/>
                  </a:lnTo>
                  <a:lnTo>
                    <a:pt x="1109644" y="1731014"/>
                  </a:lnTo>
                  <a:lnTo>
                    <a:pt x="1063034" y="1739200"/>
                  </a:lnTo>
                  <a:lnTo>
                    <a:pt x="1015634" y="1745122"/>
                  </a:lnTo>
                  <a:lnTo>
                    <a:pt x="967507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99206" y="291267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45943" y="839213"/>
            <a:ext cx="1850103" cy="1762488"/>
            <a:chOff x="12146406" y="839343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12152756" y="84569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718" y="0"/>
                  </a:moveTo>
                  <a:lnTo>
                    <a:pt x="869928" y="1212"/>
                  </a:lnTo>
                  <a:lnTo>
                    <a:pt x="821801" y="4810"/>
                  </a:lnTo>
                  <a:lnTo>
                    <a:pt x="774401" y="10732"/>
                  </a:lnTo>
                  <a:lnTo>
                    <a:pt x="727791" y="18918"/>
                  </a:lnTo>
                  <a:lnTo>
                    <a:pt x="682035" y="29308"/>
                  </a:lnTo>
                  <a:lnTo>
                    <a:pt x="637195" y="41840"/>
                  </a:lnTo>
                  <a:lnTo>
                    <a:pt x="593336" y="56456"/>
                  </a:lnTo>
                  <a:lnTo>
                    <a:pt x="550521" y="73094"/>
                  </a:lnTo>
                  <a:lnTo>
                    <a:pt x="508813" y="91694"/>
                  </a:lnTo>
                  <a:lnTo>
                    <a:pt x="468277" y="112195"/>
                  </a:lnTo>
                  <a:lnTo>
                    <a:pt x="428975" y="134537"/>
                  </a:lnTo>
                  <a:lnTo>
                    <a:pt x="390971" y="158660"/>
                  </a:lnTo>
                  <a:lnTo>
                    <a:pt x="354329" y="184502"/>
                  </a:lnTo>
                  <a:lnTo>
                    <a:pt x="319111" y="212005"/>
                  </a:lnTo>
                  <a:lnTo>
                    <a:pt x="285383" y="241106"/>
                  </a:lnTo>
                  <a:lnTo>
                    <a:pt x="253206" y="271747"/>
                  </a:lnTo>
                  <a:lnTo>
                    <a:pt x="222645" y="303865"/>
                  </a:lnTo>
                  <a:lnTo>
                    <a:pt x="193764" y="337402"/>
                  </a:lnTo>
                  <a:lnTo>
                    <a:pt x="166625" y="372296"/>
                  </a:lnTo>
                  <a:lnTo>
                    <a:pt x="141292" y="408487"/>
                  </a:lnTo>
                  <a:lnTo>
                    <a:pt x="117828" y="445914"/>
                  </a:lnTo>
                  <a:lnTo>
                    <a:pt x="96298" y="484518"/>
                  </a:lnTo>
                  <a:lnTo>
                    <a:pt x="76765" y="524237"/>
                  </a:lnTo>
                  <a:lnTo>
                    <a:pt x="59292" y="565012"/>
                  </a:lnTo>
                  <a:lnTo>
                    <a:pt x="43942" y="606781"/>
                  </a:lnTo>
                  <a:lnTo>
                    <a:pt x="30780" y="649485"/>
                  </a:lnTo>
                  <a:lnTo>
                    <a:pt x="19868" y="693062"/>
                  </a:lnTo>
                  <a:lnTo>
                    <a:pt x="11271" y="737453"/>
                  </a:lnTo>
                  <a:lnTo>
                    <a:pt x="5051" y="782597"/>
                  </a:lnTo>
                  <a:lnTo>
                    <a:pt x="1273" y="828434"/>
                  </a:lnTo>
                  <a:lnTo>
                    <a:pt x="0" y="874902"/>
                  </a:lnTo>
                  <a:lnTo>
                    <a:pt x="1273" y="921383"/>
                  </a:lnTo>
                  <a:lnTo>
                    <a:pt x="5051" y="967231"/>
                  </a:lnTo>
                  <a:lnTo>
                    <a:pt x="11271" y="1012385"/>
                  </a:lnTo>
                  <a:lnTo>
                    <a:pt x="19868" y="1056786"/>
                  </a:lnTo>
                  <a:lnTo>
                    <a:pt x="30780" y="1100373"/>
                  </a:lnTo>
                  <a:lnTo>
                    <a:pt x="43942" y="1143085"/>
                  </a:lnTo>
                  <a:lnTo>
                    <a:pt x="59292" y="1184861"/>
                  </a:lnTo>
                  <a:lnTo>
                    <a:pt x="76765" y="1225643"/>
                  </a:lnTo>
                  <a:lnTo>
                    <a:pt x="96298" y="1265369"/>
                  </a:lnTo>
                  <a:lnTo>
                    <a:pt x="117828" y="1303978"/>
                  </a:lnTo>
                  <a:lnTo>
                    <a:pt x="141292" y="1341411"/>
                  </a:lnTo>
                  <a:lnTo>
                    <a:pt x="166625" y="1377607"/>
                  </a:lnTo>
                  <a:lnTo>
                    <a:pt x="193764" y="1412505"/>
                  </a:lnTo>
                  <a:lnTo>
                    <a:pt x="222645" y="1446046"/>
                  </a:lnTo>
                  <a:lnTo>
                    <a:pt x="253206" y="1478168"/>
                  </a:lnTo>
                  <a:lnTo>
                    <a:pt x="285383" y="1508811"/>
                  </a:lnTo>
                  <a:lnTo>
                    <a:pt x="319111" y="1537916"/>
                  </a:lnTo>
                  <a:lnTo>
                    <a:pt x="354329" y="1565420"/>
                  </a:lnTo>
                  <a:lnTo>
                    <a:pt x="390971" y="1591265"/>
                  </a:lnTo>
                  <a:lnTo>
                    <a:pt x="428975" y="1615389"/>
                  </a:lnTo>
                  <a:lnTo>
                    <a:pt x="468277" y="1637733"/>
                  </a:lnTo>
                  <a:lnTo>
                    <a:pt x="508813" y="1658235"/>
                  </a:lnTo>
                  <a:lnTo>
                    <a:pt x="550521" y="1676836"/>
                  </a:lnTo>
                  <a:lnTo>
                    <a:pt x="593336" y="1693475"/>
                  </a:lnTo>
                  <a:lnTo>
                    <a:pt x="637195" y="1708091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1"/>
                  </a:lnTo>
                  <a:lnTo>
                    <a:pt x="1244167" y="1693475"/>
                  </a:lnTo>
                  <a:lnTo>
                    <a:pt x="1286989" y="1676836"/>
                  </a:lnTo>
                  <a:lnTo>
                    <a:pt x="1328703" y="1658235"/>
                  </a:lnTo>
                  <a:lnTo>
                    <a:pt x="1369246" y="1637733"/>
                  </a:lnTo>
                  <a:lnTo>
                    <a:pt x="1408553" y="1615389"/>
                  </a:lnTo>
                  <a:lnTo>
                    <a:pt x="1446562" y="1591265"/>
                  </a:lnTo>
                  <a:lnTo>
                    <a:pt x="1483208" y="1565420"/>
                  </a:lnTo>
                  <a:lnTo>
                    <a:pt x="1518430" y="1537916"/>
                  </a:lnTo>
                  <a:lnTo>
                    <a:pt x="1552162" y="1508811"/>
                  </a:lnTo>
                  <a:lnTo>
                    <a:pt x="1584341" y="1478168"/>
                  </a:lnTo>
                  <a:lnTo>
                    <a:pt x="1614905" y="1446046"/>
                  </a:lnTo>
                  <a:lnTo>
                    <a:pt x="1643789" y="1412505"/>
                  </a:lnTo>
                  <a:lnTo>
                    <a:pt x="1670930" y="1377607"/>
                  </a:lnTo>
                  <a:lnTo>
                    <a:pt x="1696265" y="1341411"/>
                  </a:lnTo>
                  <a:lnTo>
                    <a:pt x="1719729" y="1303978"/>
                  </a:lnTo>
                  <a:lnTo>
                    <a:pt x="1741261" y="1265369"/>
                  </a:lnTo>
                  <a:lnTo>
                    <a:pt x="1760795" y="1225643"/>
                  </a:lnTo>
                  <a:lnTo>
                    <a:pt x="1778269" y="1184861"/>
                  </a:lnTo>
                  <a:lnTo>
                    <a:pt x="1793619" y="1143085"/>
                  </a:lnTo>
                  <a:lnTo>
                    <a:pt x="1806782" y="1100373"/>
                  </a:lnTo>
                  <a:lnTo>
                    <a:pt x="1817693" y="1056786"/>
                  </a:lnTo>
                  <a:lnTo>
                    <a:pt x="1826291" y="1012385"/>
                  </a:lnTo>
                  <a:lnTo>
                    <a:pt x="1832511" y="967231"/>
                  </a:lnTo>
                  <a:lnTo>
                    <a:pt x="1836289" y="921383"/>
                  </a:lnTo>
                  <a:lnTo>
                    <a:pt x="1837562" y="874902"/>
                  </a:lnTo>
                  <a:lnTo>
                    <a:pt x="1836289" y="828434"/>
                  </a:lnTo>
                  <a:lnTo>
                    <a:pt x="1832511" y="782597"/>
                  </a:lnTo>
                  <a:lnTo>
                    <a:pt x="1826291" y="737453"/>
                  </a:lnTo>
                  <a:lnTo>
                    <a:pt x="1817693" y="693062"/>
                  </a:lnTo>
                  <a:lnTo>
                    <a:pt x="1806782" y="649485"/>
                  </a:lnTo>
                  <a:lnTo>
                    <a:pt x="1793619" y="606781"/>
                  </a:lnTo>
                  <a:lnTo>
                    <a:pt x="1778269" y="565012"/>
                  </a:lnTo>
                  <a:lnTo>
                    <a:pt x="1760795" y="524237"/>
                  </a:lnTo>
                  <a:lnTo>
                    <a:pt x="1741261" y="484518"/>
                  </a:lnTo>
                  <a:lnTo>
                    <a:pt x="1719729" y="445914"/>
                  </a:lnTo>
                  <a:lnTo>
                    <a:pt x="1696265" y="408487"/>
                  </a:lnTo>
                  <a:lnTo>
                    <a:pt x="1670930" y="372296"/>
                  </a:lnTo>
                  <a:lnTo>
                    <a:pt x="1643789" y="337402"/>
                  </a:lnTo>
                  <a:lnTo>
                    <a:pt x="1614905" y="303865"/>
                  </a:lnTo>
                  <a:lnTo>
                    <a:pt x="1584341" y="271747"/>
                  </a:lnTo>
                  <a:lnTo>
                    <a:pt x="1552162" y="241106"/>
                  </a:lnTo>
                  <a:lnTo>
                    <a:pt x="1518430" y="212005"/>
                  </a:lnTo>
                  <a:lnTo>
                    <a:pt x="1483208" y="184502"/>
                  </a:lnTo>
                  <a:lnTo>
                    <a:pt x="1446562" y="158660"/>
                  </a:lnTo>
                  <a:lnTo>
                    <a:pt x="1408553" y="134537"/>
                  </a:lnTo>
                  <a:lnTo>
                    <a:pt x="1369246" y="112195"/>
                  </a:lnTo>
                  <a:lnTo>
                    <a:pt x="1328703" y="91694"/>
                  </a:lnTo>
                  <a:lnTo>
                    <a:pt x="1286989" y="73094"/>
                  </a:lnTo>
                  <a:lnTo>
                    <a:pt x="1244167" y="56456"/>
                  </a:lnTo>
                  <a:lnTo>
                    <a:pt x="1200300" y="41840"/>
                  </a:lnTo>
                  <a:lnTo>
                    <a:pt x="1155452" y="29308"/>
                  </a:lnTo>
                  <a:lnTo>
                    <a:pt x="1109687" y="18918"/>
                  </a:lnTo>
                  <a:lnTo>
                    <a:pt x="1063067" y="10732"/>
                  </a:lnTo>
                  <a:lnTo>
                    <a:pt x="1015657" y="4810"/>
                  </a:lnTo>
                  <a:lnTo>
                    <a:pt x="967519" y="1212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52756" y="84569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4902"/>
                  </a:moveTo>
                  <a:lnTo>
                    <a:pt x="1273" y="828434"/>
                  </a:lnTo>
                  <a:lnTo>
                    <a:pt x="5051" y="782597"/>
                  </a:lnTo>
                  <a:lnTo>
                    <a:pt x="11271" y="737453"/>
                  </a:lnTo>
                  <a:lnTo>
                    <a:pt x="19868" y="693062"/>
                  </a:lnTo>
                  <a:lnTo>
                    <a:pt x="30780" y="649485"/>
                  </a:lnTo>
                  <a:lnTo>
                    <a:pt x="43942" y="606781"/>
                  </a:lnTo>
                  <a:lnTo>
                    <a:pt x="59292" y="565012"/>
                  </a:lnTo>
                  <a:lnTo>
                    <a:pt x="76765" y="524237"/>
                  </a:lnTo>
                  <a:lnTo>
                    <a:pt x="96298" y="484518"/>
                  </a:lnTo>
                  <a:lnTo>
                    <a:pt x="117828" y="445914"/>
                  </a:lnTo>
                  <a:lnTo>
                    <a:pt x="141292" y="408487"/>
                  </a:lnTo>
                  <a:lnTo>
                    <a:pt x="166625" y="372296"/>
                  </a:lnTo>
                  <a:lnTo>
                    <a:pt x="193764" y="337402"/>
                  </a:lnTo>
                  <a:lnTo>
                    <a:pt x="222645" y="303865"/>
                  </a:lnTo>
                  <a:lnTo>
                    <a:pt x="253206" y="271747"/>
                  </a:lnTo>
                  <a:lnTo>
                    <a:pt x="285383" y="241106"/>
                  </a:lnTo>
                  <a:lnTo>
                    <a:pt x="319111" y="212005"/>
                  </a:lnTo>
                  <a:lnTo>
                    <a:pt x="354329" y="184502"/>
                  </a:lnTo>
                  <a:lnTo>
                    <a:pt x="390971" y="158660"/>
                  </a:lnTo>
                  <a:lnTo>
                    <a:pt x="428975" y="134537"/>
                  </a:lnTo>
                  <a:lnTo>
                    <a:pt x="468277" y="112195"/>
                  </a:lnTo>
                  <a:lnTo>
                    <a:pt x="508813" y="91694"/>
                  </a:lnTo>
                  <a:lnTo>
                    <a:pt x="550521" y="73094"/>
                  </a:lnTo>
                  <a:lnTo>
                    <a:pt x="593336" y="56456"/>
                  </a:lnTo>
                  <a:lnTo>
                    <a:pt x="637195" y="41840"/>
                  </a:lnTo>
                  <a:lnTo>
                    <a:pt x="682035" y="29308"/>
                  </a:lnTo>
                  <a:lnTo>
                    <a:pt x="727791" y="18918"/>
                  </a:lnTo>
                  <a:lnTo>
                    <a:pt x="774401" y="10732"/>
                  </a:lnTo>
                  <a:lnTo>
                    <a:pt x="821801" y="4810"/>
                  </a:lnTo>
                  <a:lnTo>
                    <a:pt x="869928" y="1212"/>
                  </a:lnTo>
                  <a:lnTo>
                    <a:pt x="918718" y="0"/>
                  </a:lnTo>
                  <a:lnTo>
                    <a:pt x="967519" y="1212"/>
                  </a:lnTo>
                  <a:lnTo>
                    <a:pt x="1015657" y="4810"/>
                  </a:lnTo>
                  <a:lnTo>
                    <a:pt x="1063067" y="10732"/>
                  </a:lnTo>
                  <a:lnTo>
                    <a:pt x="1109687" y="18918"/>
                  </a:lnTo>
                  <a:lnTo>
                    <a:pt x="1155452" y="29308"/>
                  </a:lnTo>
                  <a:lnTo>
                    <a:pt x="1200300" y="41840"/>
                  </a:lnTo>
                  <a:lnTo>
                    <a:pt x="1244167" y="56456"/>
                  </a:lnTo>
                  <a:lnTo>
                    <a:pt x="1286989" y="73094"/>
                  </a:lnTo>
                  <a:lnTo>
                    <a:pt x="1328703" y="91694"/>
                  </a:lnTo>
                  <a:lnTo>
                    <a:pt x="1369246" y="112195"/>
                  </a:lnTo>
                  <a:lnTo>
                    <a:pt x="1408553" y="134537"/>
                  </a:lnTo>
                  <a:lnTo>
                    <a:pt x="1446562" y="158660"/>
                  </a:lnTo>
                  <a:lnTo>
                    <a:pt x="1483208" y="184502"/>
                  </a:lnTo>
                  <a:lnTo>
                    <a:pt x="1518430" y="212005"/>
                  </a:lnTo>
                  <a:lnTo>
                    <a:pt x="1552162" y="241106"/>
                  </a:lnTo>
                  <a:lnTo>
                    <a:pt x="1584341" y="271747"/>
                  </a:lnTo>
                  <a:lnTo>
                    <a:pt x="1614905" y="303865"/>
                  </a:lnTo>
                  <a:lnTo>
                    <a:pt x="1643789" y="337402"/>
                  </a:lnTo>
                  <a:lnTo>
                    <a:pt x="1670930" y="372296"/>
                  </a:lnTo>
                  <a:lnTo>
                    <a:pt x="1696265" y="408487"/>
                  </a:lnTo>
                  <a:lnTo>
                    <a:pt x="1719729" y="445914"/>
                  </a:lnTo>
                  <a:lnTo>
                    <a:pt x="1741261" y="484518"/>
                  </a:lnTo>
                  <a:lnTo>
                    <a:pt x="1760795" y="524237"/>
                  </a:lnTo>
                  <a:lnTo>
                    <a:pt x="1778269" y="565012"/>
                  </a:lnTo>
                  <a:lnTo>
                    <a:pt x="1793619" y="606781"/>
                  </a:lnTo>
                  <a:lnTo>
                    <a:pt x="1806782" y="649485"/>
                  </a:lnTo>
                  <a:lnTo>
                    <a:pt x="1817693" y="693062"/>
                  </a:lnTo>
                  <a:lnTo>
                    <a:pt x="1826291" y="737453"/>
                  </a:lnTo>
                  <a:lnTo>
                    <a:pt x="1832511" y="782597"/>
                  </a:lnTo>
                  <a:lnTo>
                    <a:pt x="1836289" y="828434"/>
                  </a:lnTo>
                  <a:lnTo>
                    <a:pt x="1837562" y="874902"/>
                  </a:lnTo>
                  <a:lnTo>
                    <a:pt x="1836289" y="921383"/>
                  </a:lnTo>
                  <a:lnTo>
                    <a:pt x="1832511" y="967231"/>
                  </a:lnTo>
                  <a:lnTo>
                    <a:pt x="1826291" y="1012385"/>
                  </a:lnTo>
                  <a:lnTo>
                    <a:pt x="1817693" y="1056786"/>
                  </a:lnTo>
                  <a:lnTo>
                    <a:pt x="1806782" y="1100373"/>
                  </a:lnTo>
                  <a:lnTo>
                    <a:pt x="1793619" y="1143085"/>
                  </a:lnTo>
                  <a:lnTo>
                    <a:pt x="1778269" y="1184861"/>
                  </a:lnTo>
                  <a:lnTo>
                    <a:pt x="1760795" y="1225643"/>
                  </a:lnTo>
                  <a:lnTo>
                    <a:pt x="1741261" y="1265369"/>
                  </a:lnTo>
                  <a:lnTo>
                    <a:pt x="1719729" y="1303978"/>
                  </a:lnTo>
                  <a:lnTo>
                    <a:pt x="1696265" y="1341411"/>
                  </a:lnTo>
                  <a:lnTo>
                    <a:pt x="1670930" y="1377607"/>
                  </a:lnTo>
                  <a:lnTo>
                    <a:pt x="1643789" y="1412505"/>
                  </a:lnTo>
                  <a:lnTo>
                    <a:pt x="1614905" y="1446046"/>
                  </a:lnTo>
                  <a:lnTo>
                    <a:pt x="1584341" y="1478168"/>
                  </a:lnTo>
                  <a:lnTo>
                    <a:pt x="1552162" y="1508811"/>
                  </a:lnTo>
                  <a:lnTo>
                    <a:pt x="1518430" y="1537916"/>
                  </a:lnTo>
                  <a:lnTo>
                    <a:pt x="1483208" y="1565420"/>
                  </a:lnTo>
                  <a:lnTo>
                    <a:pt x="1446562" y="1591265"/>
                  </a:lnTo>
                  <a:lnTo>
                    <a:pt x="1408553" y="1615389"/>
                  </a:lnTo>
                  <a:lnTo>
                    <a:pt x="1369246" y="1637733"/>
                  </a:lnTo>
                  <a:lnTo>
                    <a:pt x="1328703" y="1658235"/>
                  </a:lnTo>
                  <a:lnTo>
                    <a:pt x="1286989" y="1676836"/>
                  </a:lnTo>
                  <a:lnTo>
                    <a:pt x="1244167" y="1693475"/>
                  </a:lnTo>
                  <a:lnTo>
                    <a:pt x="1200300" y="1708091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1"/>
                  </a:lnTo>
                  <a:lnTo>
                    <a:pt x="593336" y="1693475"/>
                  </a:lnTo>
                  <a:lnTo>
                    <a:pt x="550521" y="1676836"/>
                  </a:lnTo>
                  <a:lnTo>
                    <a:pt x="508813" y="1658235"/>
                  </a:lnTo>
                  <a:lnTo>
                    <a:pt x="468277" y="1637733"/>
                  </a:lnTo>
                  <a:lnTo>
                    <a:pt x="428975" y="1615389"/>
                  </a:lnTo>
                  <a:lnTo>
                    <a:pt x="390971" y="1591265"/>
                  </a:lnTo>
                  <a:lnTo>
                    <a:pt x="354329" y="1565420"/>
                  </a:lnTo>
                  <a:lnTo>
                    <a:pt x="319111" y="1537916"/>
                  </a:lnTo>
                  <a:lnTo>
                    <a:pt x="285383" y="1508811"/>
                  </a:lnTo>
                  <a:lnTo>
                    <a:pt x="253206" y="1478168"/>
                  </a:lnTo>
                  <a:lnTo>
                    <a:pt x="222645" y="1446046"/>
                  </a:lnTo>
                  <a:lnTo>
                    <a:pt x="193764" y="1412505"/>
                  </a:lnTo>
                  <a:lnTo>
                    <a:pt x="166625" y="1377607"/>
                  </a:lnTo>
                  <a:lnTo>
                    <a:pt x="141292" y="1341411"/>
                  </a:lnTo>
                  <a:lnTo>
                    <a:pt x="117828" y="1303978"/>
                  </a:lnTo>
                  <a:lnTo>
                    <a:pt x="96298" y="1265369"/>
                  </a:lnTo>
                  <a:lnTo>
                    <a:pt x="76765" y="1225643"/>
                  </a:lnTo>
                  <a:lnTo>
                    <a:pt x="59292" y="1184861"/>
                  </a:lnTo>
                  <a:lnTo>
                    <a:pt x="43942" y="1143085"/>
                  </a:lnTo>
                  <a:lnTo>
                    <a:pt x="30780" y="1100373"/>
                  </a:lnTo>
                  <a:lnTo>
                    <a:pt x="19868" y="1056786"/>
                  </a:lnTo>
                  <a:lnTo>
                    <a:pt x="11271" y="1012385"/>
                  </a:lnTo>
                  <a:lnTo>
                    <a:pt x="5051" y="967231"/>
                  </a:lnTo>
                  <a:lnTo>
                    <a:pt x="1273" y="921383"/>
                  </a:lnTo>
                  <a:lnTo>
                    <a:pt x="0" y="874902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463551" y="1371134"/>
            <a:ext cx="1748519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7984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45943" y="4408632"/>
            <a:ext cx="1850103" cy="1762488"/>
            <a:chOff x="12146406" y="4409313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12152756" y="441566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718" y="0"/>
                  </a:moveTo>
                  <a:lnTo>
                    <a:pt x="869928" y="1212"/>
                  </a:lnTo>
                  <a:lnTo>
                    <a:pt x="821801" y="4810"/>
                  </a:lnTo>
                  <a:lnTo>
                    <a:pt x="774401" y="10732"/>
                  </a:lnTo>
                  <a:lnTo>
                    <a:pt x="727791" y="18918"/>
                  </a:lnTo>
                  <a:lnTo>
                    <a:pt x="682035" y="29308"/>
                  </a:lnTo>
                  <a:lnTo>
                    <a:pt x="637195" y="41840"/>
                  </a:lnTo>
                  <a:lnTo>
                    <a:pt x="593336" y="56456"/>
                  </a:lnTo>
                  <a:lnTo>
                    <a:pt x="550521" y="73094"/>
                  </a:lnTo>
                  <a:lnTo>
                    <a:pt x="508813" y="91694"/>
                  </a:lnTo>
                  <a:lnTo>
                    <a:pt x="468277" y="112195"/>
                  </a:lnTo>
                  <a:lnTo>
                    <a:pt x="428975" y="134537"/>
                  </a:lnTo>
                  <a:lnTo>
                    <a:pt x="390971" y="158660"/>
                  </a:lnTo>
                  <a:lnTo>
                    <a:pt x="354329" y="184502"/>
                  </a:lnTo>
                  <a:lnTo>
                    <a:pt x="319111" y="212005"/>
                  </a:lnTo>
                  <a:lnTo>
                    <a:pt x="285383" y="241106"/>
                  </a:lnTo>
                  <a:lnTo>
                    <a:pt x="253206" y="271747"/>
                  </a:lnTo>
                  <a:lnTo>
                    <a:pt x="222645" y="303865"/>
                  </a:lnTo>
                  <a:lnTo>
                    <a:pt x="193764" y="337402"/>
                  </a:lnTo>
                  <a:lnTo>
                    <a:pt x="166625" y="372296"/>
                  </a:lnTo>
                  <a:lnTo>
                    <a:pt x="141292" y="408487"/>
                  </a:lnTo>
                  <a:lnTo>
                    <a:pt x="117828" y="445914"/>
                  </a:lnTo>
                  <a:lnTo>
                    <a:pt x="96298" y="484518"/>
                  </a:lnTo>
                  <a:lnTo>
                    <a:pt x="76765" y="524237"/>
                  </a:lnTo>
                  <a:lnTo>
                    <a:pt x="59292" y="565012"/>
                  </a:lnTo>
                  <a:lnTo>
                    <a:pt x="43942" y="606781"/>
                  </a:lnTo>
                  <a:lnTo>
                    <a:pt x="30780" y="649485"/>
                  </a:lnTo>
                  <a:lnTo>
                    <a:pt x="19868" y="693062"/>
                  </a:lnTo>
                  <a:lnTo>
                    <a:pt x="11271" y="737453"/>
                  </a:lnTo>
                  <a:lnTo>
                    <a:pt x="5051" y="782597"/>
                  </a:lnTo>
                  <a:lnTo>
                    <a:pt x="1273" y="828434"/>
                  </a:lnTo>
                  <a:lnTo>
                    <a:pt x="0" y="874902"/>
                  </a:lnTo>
                  <a:lnTo>
                    <a:pt x="1273" y="921383"/>
                  </a:lnTo>
                  <a:lnTo>
                    <a:pt x="5051" y="967231"/>
                  </a:lnTo>
                  <a:lnTo>
                    <a:pt x="11271" y="1012385"/>
                  </a:lnTo>
                  <a:lnTo>
                    <a:pt x="19868" y="1056786"/>
                  </a:lnTo>
                  <a:lnTo>
                    <a:pt x="30780" y="1100373"/>
                  </a:lnTo>
                  <a:lnTo>
                    <a:pt x="43942" y="1143085"/>
                  </a:lnTo>
                  <a:lnTo>
                    <a:pt x="59292" y="1184861"/>
                  </a:lnTo>
                  <a:lnTo>
                    <a:pt x="76765" y="1225643"/>
                  </a:lnTo>
                  <a:lnTo>
                    <a:pt x="96298" y="1265369"/>
                  </a:lnTo>
                  <a:lnTo>
                    <a:pt x="117828" y="1303978"/>
                  </a:lnTo>
                  <a:lnTo>
                    <a:pt x="141292" y="1341411"/>
                  </a:lnTo>
                  <a:lnTo>
                    <a:pt x="166625" y="1377607"/>
                  </a:lnTo>
                  <a:lnTo>
                    <a:pt x="193764" y="1412505"/>
                  </a:lnTo>
                  <a:lnTo>
                    <a:pt x="222645" y="1446046"/>
                  </a:lnTo>
                  <a:lnTo>
                    <a:pt x="253206" y="1478168"/>
                  </a:lnTo>
                  <a:lnTo>
                    <a:pt x="285383" y="1508811"/>
                  </a:lnTo>
                  <a:lnTo>
                    <a:pt x="319111" y="1537916"/>
                  </a:lnTo>
                  <a:lnTo>
                    <a:pt x="354329" y="1565420"/>
                  </a:lnTo>
                  <a:lnTo>
                    <a:pt x="390971" y="1591265"/>
                  </a:lnTo>
                  <a:lnTo>
                    <a:pt x="428975" y="1615389"/>
                  </a:lnTo>
                  <a:lnTo>
                    <a:pt x="468277" y="1637733"/>
                  </a:lnTo>
                  <a:lnTo>
                    <a:pt x="508813" y="1658235"/>
                  </a:lnTo>
                  <a:lnTo>
                    <a:pt x="550521" y="1676836"/>
                  </a:lnTo>
                  <a:lnTo>
                    <a:pt x="593336" y="1693475"/>
                  </a:lnTo>
                  <a:lnTo>
                    <a:pt x="637195" y="1708091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3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1"/>
                  </a:lnTo>
                  <a:lnTo>
                    <a:pt x="1244167" y="1693475"/>
                  </a:lnTo>
                  <a:lnTo>
                    <a:pt x="1286989" y="1676836"/>
                  </a:lnTo>
                  <a:lnTo>
                    <a:pt x="1328703" y="1658235"/>
                  </a:lnTo>
                  <a:lnTo>
                    <a:pt x="1369246" y="1637733"/>
                  </a:lnTo>
                  <a:lnTo>
                    <a:pt x="1408553" y="1615389"/>
                  </a:lnTo>
                  <a:lnTo>
                    <a:pt x="1446562" y="1591265"/>
                  </a:lnTo>
                  <a:lnTo>
                    <a:pt x="1483208" y="1565420"/>
                  </a:lnTo>
                  <a:lnTo>
                    <a:pt x="1518430" y="1537916"/>
                  </a:lnTo>
                  <a:lnTo>
                    <a:pt x="1552162" y="1508811"/>
                  </a:lnTo>
                  <a:lnTo>
                    <a:pt x="1584341" y="1478168"/>
                  </a:lnTo>
                  <a:lnTo>
                    <a:pt x="1614905" y="1446046"/>
                  </a:lnTo>
                  <a:lnTo>
                    <a:pt x="1643789" y="1412505"/>
                  </a:lnTo>
                  <a:lnTo>
                    <a:pt x="1670930" y="1377607"/>
                  </a:lnTo>
                  <a:lnTo>
                    <a:pt x="1696265" y="1341411"/>
                  </a:lnTo>
                  <a:lnTo>
                    <a:pt x="1719729" y="1303978"/>
                  </a:lnTo>
                  <a:lnTo>
                    <a:pt x="1741261" y="1265369"/>
                  </a:lnTo>
                  <a:lnTo>
                    <a:pt x="1760795" y="1225643"/>
                  </a:lnTo>
                  <a:lnTo>
                    <a:pt x="1778269" y="1184861"/>
                  </a:lnTo>
                  <a:lnTo>
                    <a:pt x="1793619" y="1143085"/>
                  </a:lnTo>
                  <a:lnTo>
                    <a:pt x="1806782" y="1100373"/>
                  </a:lnTo>
                  <a:lnTo>
                    <a:pt x="1817693" y="1056786"/>
                  </a:lnTo>
                  <a:lnTo>
                    <a:pt x="1826291" y="1012385"/>
                  </a:lnTo>
                  <a:lnTo>
                    <a:pt x="1832511" y="967231"/>
                  </a:lnTo>
                  <a:lnTo>
                    <a:pt x="1836289" y="921383"/>
                  </a:lnTo>
                  <a:lnTo>
                    <a:pt x="1837562" y="874902"/>
                  </a:lnTo>
                  <a:lnTo>
                    <a:pt x="1836289" y="828434"/>
                  </a:lnTo>
                  <a:lnTo>
                    <a:pt x="1832511" y="782597"/>
                  </a:lnTo>
                  <a:lnTo>
                    <a:pt x="1826291" y="737453"/>
                  </a:lnTo>
                  <a:lnTo>
                    <a:pt x="1817693" y="693062"/>
                  </a:lnTo>
                  <a:lnTo>
                    <a:pt x="1806782" y="649485"/>
                  </a:lnTo>
                  <a:lnTo>
                    <a:pt x="1793619" y="606781"/>
                  </a:lnTo>
                  <a:lnTo>
                    <a:pt x="1778269" y="565012"/>
                  </a:lnTo>
                  <a:lnTo>
                    <a:pt x="1760795" y="524237"/>
                  </a:lnTo>
                  <a:lnTo>
                    <a:pt x="1741261" y="484518"/>
                  </a:lnTo>
                  <a:lnTo>
                    <a:pt x="1719729" y="445914"/>
                  </a:lnTo>
                  <a:lnTo>
                    <a:pt x="1696265" y="408487"/>
                  </a:lnTo>
                  <a:lnTo>
                    <a:pt x="1670930" y="372296"/>
                  </a:lnTo>
                  <a:lnTo>
                    <a:pt x="1643789" y="337402"/>
                  </a:lnTo>
                  <a:lnTo>
                    <a:pt x="1614905" y="303865"/>
                  </a:lnTo>
                  <a:lnTo>
                    <a:pt x="1584341" y="271747"/>
                  </a:lnTo>
                  <a:lnTo>
                    <a:pt x="1552162" y="241106"/>
                  </a:lnTo>
                  <a:lnTo>
                    <a:pt x="1518430" y="212005"/>
                  </a:lnTo>
                  <a:lnTo>
                    <a:pt x="1483208" y="184502"/>
                  </a:lnTo>
                  <a:lnTo>
                    <a:pt x="1446562" y="158660"/>
                  </a:lnTo>
                  <a:lnTo>
                    <a:pt x="1408553" y="134537"/>
                  </a:lnTo>
                  <a:lnTo>
                    <a:pt x="1369246" y="112195"/>
                  </a:lnTo>
                  <a:lnTo>
                    <a:pt x="1328703" y="91694"/>
                  </a:lnTo>
                  <a:lnTo>
                    <a:pt x="1286989" y="73094"/>
                  </a:lnTo>
                  <a:lnTo>
                    <a:pt x="1244167" y="56456"/>
                  </a:lnTo>
                  <a:lnTo>
                    <a:pt x="1200300" y="41840"/>
                  </a:lnTo>
                  <a:lnTo>
                    <a:pt x="1155452" y="29308"/>
                  </a:lnTo>
                  <a:lnTo>
                    <a:pt x="1109687" y="18918"/>
                  </a:lnTo>
                  <a:lnTo>
                    <a:pt x="1063067" y="10732"/>
                  </a:lnTo>
                  <a:lnTo>
                    <a:pt x="1015657" y="4810"/>
                  </a:lnTo>
                  <a:lnTo>
                    <a:pt x="967519" y="1212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52756" y="441566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4902"/>
                  </a:moveTo>
                  <a:lnTo>
                    <a:pt x="1273" y="828434"/>
                  </a:lnTo>
                  <a:lnTo>
                    <a:pt x="5051" y="782597"/>
                  </a:lnTo>
                  <a:lnTo>
                    <a:pt x="11271" y="737453"/>
                  </a:lnTo>
                  <a:lnTo>
                    <a:pt x="19868" y="693062"/>
                  </a:lnTo>
                  <a:lnTo>
                    <a:pt x="30780" y="649485"/>
                  </a:lnTo>
                  <a:lnTo>
                    <a:pt x="43942" y="606781"/>
                  </a:lnTo>
                  <a:lnTo>
                    <a:pt x="59292" y="565012"/>
                  </a:lnTo>
                  <a:lnTo>
                    <a:pt x="76765" y="524237"/>
                  </a:lnTo>
                  <a:lnTo>
                    <a:pt x="96298" y="484518"/>
                  </a:lnTo>
                  <a:lnTo>
                    <a:pt x="117828" y="445914"/>
                  </a:lnTo>
                  <a:lnTo>
                    <a:pt x="141292" y="408487"/>
                  </a:lnTo>
                  <a:lnTo>
                    <a:pt x="166625" y="372296"/>
                  </a:lnTo>
                  <a:lnTo>
                    <a:pt x="193764" y="337402"/>
                  </a:lnTo>
                  <a:lnTo>
                    <a:pt x="222645" y="303865"/>
                  </a:lnTo>
                  <a:lnTo>
                    <a:pt x="253206" y="271747"/>
                  </a:lnTo>
                  <a:lnTo>
                    <a:pt x="285383" y="241106"/>
                  </a:lnTo>
                  <a:lnTo>
                    <a:pt x="319111" y="212005"/>
                  </a:lnTo>
                  <a:lnTo>
                    <a:pt x="354329" y="184502"/>
                  </a:lnTo>
                  <a:lnTo>
                    <a:pt x="390971" y="158660"/>
                  </a:lnTo>
                  <a:lnTo>
                    <a:pt x="428975" y="134537"/>
                  </a:lnTo>
                  <a:lnTo>
                    <a:pt x="468277" y="112195"/>
                  </a:lnTo>
                  <a:lnTo>
                    <a:pt x="508813" y="91694"/>
                  </a:lnTo>
                  <a:lnTo>
                    <a:pt x="550521" y="73094"/>
                  </a:lnTo>
                  <a:lnTo>
                    <a:pt x="593336" y="56456"/>
                  </a:lnTo>
                  <a:lnTo>
                    <a:pt x="637195" y="41840"/>
                  </a:lnTo>
                  <a:lnTo>
                    <a:pt x="682035" y="29308"/>
                  </a:lnTo>
                  <a:lnTo>
                    <a:pt x="727791" y="18918"/>
                  </a:lnTo>
                  <a:lnTo>
                    <a:pt x="774401" y="10732"/>
                  </a:lnTo>
                  <a:lnTo>
                    <a:pt x="821801" y="4810"/>
                  </a:lnTo>
                  <a:lnTo>
                    <a:pt x="869928" y="1212"/>
                  </a:lnTo>
                  <a:lnTo>
                    <a:pt x="918718" y="0"/>
                  </a:lnTo>
                  <a:lnTo>
                    <a:pt x="967519" y="1212"/>
                  </a:lnTo>
                  <a:lnTo>
                    <a:pt x="1015657" y="4810"/>
                  </a:lnTo>
                  <a:lnTo>
                    <a:pt x="1063067" y="10732"/>
                  </a:lnTo>
                  <a:lnTo>
                    <a:pt x="1109687" y="18918"/>
                  </a:lnTo>
                  <a:lnTo>
                    <a:pt x="1155452" y="29308"/>
                  </a:lnTo>
                  <a:lnTo>
                    <a:pt x="1200300" y="41840"/>
                  </a:lnTo>
                  <a:lnTo>
                    <a:pt x="1244167" y="56456"/>
                  </a:lnTo>
                  <a:lnTo>
                    <a:pt x="1286989" y="73094"/>
                  </a:lnTo>
                  <a:lnTo>
                    <a:pt x="1328703" y="91694"/>
                  </a:lnTo>
                  <a:lnTo>
                    <a:pt x="1369246" y="112195"/>
                  </a:lnTo>
                  <a:lnTo>
                    <a:pt x="1408553" y="134537"/>
                  </a:lnTo>
                  <a:lnTo>
                    <a:pt x="1446562" y="158660"/>
                  </a:lnTo>
                  <a:lnTo>
                    <a:pt x="1483208" y="184502"/>
                  </a:lnTo>
                  <a:lnTo>
                    <a:pt x="1518430" y="212005"/>
                  </a:lnTo>
                  <a:lnTo>
                    <a:pt x="1552162" y="241106"/>
                  </a:lnTo>
                  <a:lnTo>
                    <a:pt x="1584341" y="271747"/>
                  </a:lnTo>
                  <a:lnTo>
                    <a:pt x="1614905" y="303865"/>
                  </a:lnTo>
                  <a:lnTo>
                    <a:pt x="1643789" y="337402"/>
                  </a:lnTo>
                  <a:lnTo>
                    <a:pt x="1670930" y="372296"/>
                  </a:lnTo>
                  <a:lnTo>
                    <a:pt x="1696265" y="408487"/>
                  </a:lnTo>
                  <a:lnTo>
                    <a:pt x="1719729" y="445914"/>
                  </a:lnTo>
                  <a:lnTo>
                    <a:pt x="1741261" y="484518"/>
                  </a:lnTo>
                  <a:lnTo>
                    <a:pt x="1760795" y="524237"/>
                  </a:lnTo>
                  <a:lnTo>
                    <a:pt x="1778269" y="565012"/>
                  </a:lnTo>
                  <a:lnTo>
                    <a:pt x="1793619" y="606781"/>
                  </a:lnTo>
                  <a:lnTo>
                    <a:pt x="1806782" y="649485"/>
                  </a:lnTo>
                  <a:lnTo>
                    <a:pt x="1817693" y="693062"/>
                  </a:lnTo>
                  <a:lnTo>
                    <a:pt x="1826291" y="737453"/>
                  </a:lnTo>
                  <a:lnTo>
                    <a:pt x="1832511" y="782597"/>
                  </a:lnTo>
                  <a:lnTo>
                    <a:pt x="1836289" y="828434"/>
                  </a:lnTo>
                  <a:lnTo>
                    <a:pt x="1837562" y="874902"/>
                  </a:lnTo>
                  <a:lnTo>
                    <a:pt x="1836289" y="921383"/>
                  </a:lnTo>
                  <a:lnTo>
                    <a:pt x="1832511" y="967231"/>
                  </a:lnTo>
                  <a:lnTo>
                    <a:pt x="1826291" y="1012385"/>
                  </a:lnTo>
                  <a:lnTo>
                    <a:pt x="1817693" y="1056786"/>
                  </a:lnTo>
                  <a:lnTo>
                    <a:pt x="1806782" y="1100373"/>
                  </a:lnTo>
                  <a:lnTo>
                    <a:pt x="1793619" y="1143085"/>
                  </a:lnTo>
                  <a:lnTo>
                    <a:pt x="1778269" y="1184861"/>
                  </a:lnTo>
                  <a:lnTo>
                    <a:pt x="1760795" y="1225643"/>
                  </a:lnTo>
                  <a:lnTo>
                    <a:pt x="1741261" y="1265369"/>
                  </a:lnTo>
                  <a:lnTo>
                    <a:pt x="1719729" y="1303978"/>
                  </a:lnTo>
                  <a:lnTo>
                    <a:pt x="1696265" y="1341411"/>
                  </a:lnTo>
                  <a:lnTo>
                    <a:pt x="1670930" y="1377607"/>
                  </a:lnTo>
                  <a:lnTo>
                    <a:pt x="1643789" y="1412505"/>
                  </a:lnTo>
                  <a:lnTo>
                    <a:pt x="1614905" y="1446046"/>
                  </a:lnTo>
                  <a:lnTo>
                    <a:pt x="1584341" y="1478168"/>
                  </a:lnTo>
                  <a:lnTo>
                    <a:pt x="1552162" y="1508811"/>
                  </a:lnTo>
                  <a:lnTo>
                    <a:pt x="1518430" y="1537916"/>
                  </a:lnTo>
                  <a:lnTo>
                    <a:pt x="1483208" y="1565420"/>
                  </a:lnTo>
                  <a:lnTo>
                    <a:pt x="1446562" y="1591265"/>
                  </a:lnTo>
                  <a:lnTo>
                    <a:pt x="1408553" y="1615389"/>
                  </a:lnTo>
                  <a:lnTo>
                    <a:pt x="1369246" y="1637733"/>
                  </a:lnTo>
                  <a:lnTo>
                    <a:pt x="1328703" y="1658235"/>
                  </a:lnTo>
                  <a:lnTo>
                    <a:pt x="1286989" y="1676836"/>
                  </a:lnTo>
                  <a:lnTo>
                    <a:pt x="1244167" y="1693475"/>
                  </a:lnTo>
                  <a:lnTo>
                    <a:pt x="1200300" y="1708091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3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1"/>
                  </a:lnTo>
                  <a:lnTo>
                    <a:pt x="593336" y="1693475"/>
                  </a:lnTo>
                  <a:lnTo>
                    <a:pt x="550521" y="1676836"/>
                  </a:lnTo>
                  <a:lnTo>
                    <a:pt x="508813" y="1658235"/>
                  </a:lnTo>
                  <a:lnTo>
                    <a:pt x="468277" y="1637733"/>
                  </a:lnTo>
                  <a:lnTo>
                    <a:pt x="428975" y="1615389"/>
                  </a:lnTo>
                  <a:lnTo>
                    <a:pt x="390971" y="1591265"/>
                  </a:lnTo>
                  <a:lnTo>
                    <a:pt x="354329" y="1565420"/>
                  </a:lnTo>
                  <a:lnTo>
                    <a:pt x="319111" y="1537916"/>
                  </a:lnTo>
                  <a:lnTo>
                    <a:pt x="285383" y="1508811"/>
                  </a:lnTo>
                  <a:lnTo>
                    <a:pt x="253206" y="1478168"/>
                  </a:lnTo>
                  <a:lnTo>
                    <a:pt x="222645" y="1446046"/>
                  </a:lnTo>
                  <a:lnTo>
                    <a:pt x="193764" y="1412505"/>
                  </a:lnTo>
                  <a:lnTo>
                    <a:pt x="166625" y="1377607"/>
                  </a:lnTo>
                  <a:lnTo>
                    <a:pt x="141292" y="1341411"/>
                  </a:lnTo>
                  <a:lnTo>
                    <a:pt x="117828" y="1303978"/>
                  </a:lnTo>
                  <a:lnTo>
                    <a:pt x="96298" y="1265369"/>
                  </a:lnTo>
                  <a:lnTo>
                    <a:pt x="76765" y="1225643"/>
                  </a:lnTo>
                  <a:lnTo>
                    <a:pt x="59292" y="1184861"/>
                  </a:lnTo>
                  <a:lnTo>
                    <a:pt x="43942" y="1143085"/>
                  </a:lnTo>
                  <a:lnTo>
                    <a:pt x="30780" y="1100373"/>
                  </a:lnTo>
                  <a:lnTo>
                    <a:pt x="19868" y="1056786"/>
                  </a:lnTo>
                  <a:lnTo>
                    <a:pt x="11271" y="1012385"/>
                  </a:lnTo>
                  <a:lnTo>
                    <a:pt x="5051" y="967231"/>
                  </a:lnTo>
                  <a:lnTo>
                    <a:pt x="1273" y="921383"/>
                  </a:lnTo>
                  <a:lnTo>
                    <a:pt x="0" y="874902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929412" y="4941061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46</a:t>
            </a:fld>
            <a:endParaRPr spc="-25" dirty="0">
              <a:latin typeface="+mn-l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99160" y="3509611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24957" y="318657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56131" y="460062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173332" y="6464444"/>
          <a:ext cx="6189023" cy="791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10990295" y="7453749"/>
            <a:ext cx="3331347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이미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V-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돌린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최소거리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표</a:t>
            </a:r>
            <a:endParaRPr dirty="0">
              <a:cs typeface="Adobe Clean Han Extra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90" dirty="0">
                <a:latin typeface="+mn-lt"/>
                <a:cs typeface="Calibri"/>
              </a:rPr>
              <a:t>(V</a:t>
            </a:r>
            <a:r>
              <a:rPr spc="90" dirty="0">
                <a:latin typeface="+mn-lt"/>
              </a:rPr>
              <a:t>번째</a:t>
            </a:r>
            <a:r>
              <a:rPr spc="9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3036" y="3480990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39538" y="5036423"/>
            <a:ext cx="322657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47</a:t>
            </a:fld>
            <a:endParaRPr spc="-25" dirty="0">
              <a:latin typeface="+mn-lt"/>
            </a:endParaRPr>
          </a:p>
        </p:txBody>
      </p:sp>
      <p:pic>
        <p:nvPicPr>
          <p:cNvPr id="23" name="그림 2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08519BE-B451-9D11-E269-3F15E07A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1" y="3894976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90" dirty="0">
                <a:latin typeface="+mn-lt"/>
                <a:cs typeface="Calibri"/>
              </a:rPr>
              <a:t>(V</a:t>
            </a:r>
            <a:r>
              <a:rPr spc="90" dirty="0">
                <a:latin typeface="+mn-lt"/>
              </a:rPr>
              <a:t>번째</a:t>
            </a:r>
            <a:r>
              <a:rPr spc="9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4" y="3304284"/>
            <a:ext cx="456676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48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3" y="3853093"/>
            <a:ext cx="3212973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5" y="4401648"/>
            <a:ext cx="2848172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-4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 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0</a:t>
            </a:r>
            <a:endParaRPr dirty="0"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4" y="4950203"/>
            <a:ext cx="4851768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2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0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31A186C-E6D2-C3EE-A3F8-BB17B5AA9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85" y="2277684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90" dirty="0">
                <a:latin typeface="+mn-lt"/>
                <a:cs typeface="Calibri"/>
              </a:rPr>
              <a:t>(V</a:t>
            </a:r>
            <a:r>
              <a:rPr spc="90" dirty="0">
                <a:latin typeface="+mn-lt"/>
              </a:rPr>
              <a:t>번째</a:t>
            </a:r>
            <a:r>
              <a:rPr spc="9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4" y="2684619"/>
            <a:ext cx="4602386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49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782111"/>
            <a:ext cx="2848173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-4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3" y="4330667"/>
            <a:ext cx="5006147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0" dirty="0">
                <a:solidFill>
                  <a:srgbClr val="006FC0"/>
                </a:solidFill>
                <a:cs typeface="Adobe Clean Han ExtraBold"/>
              </a:rPr>
              <a:t>크므로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-2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-1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갱신하지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5" y="5153499"/>
            <a:ext cx="663942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6083FB7-461D-C9A5-5279-7FE9CF4E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3" y="6559026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53F2E-6387-8208-B698-E282B6B0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F951243-9424-2CCE-C1CC-7643AAB1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다익스트라</a:t>
            </a:r>
            <a:r>
              <a:rPr lang="ko-KR" altLang="en-US" b="1" dirty="0"/>
              <a:t> 알고리즘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9A50067-84A4-4E31-CAA7-B71718A42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59F128A-EF59-2677-605C-D1A11847DADC}"/>
              </a:ext>
            </a:extLst>
          </p:cNvPr>
          <p:cNvSpPr/>
          <p:nvPr/>
        </p:nvSpPr>
        <p:spPr>
          <a:xfrm>
            <a:off x="14254861" y="4423410"/>
            <a:ext cx="1449705" cy="3505200"/>
          </a:xfrm>
          <a:custGeom>
            <a:avLst/>
            <a:gdLst/>
            <a:ahLst/>
            <a:cxnLst/>
            <a:rect l="l" t="t" r="r" b="b"/>
            <a:pathLst>
              <a:path w="1449705" h="3505200">
                <a:moveTo>
                  <a:pt x="0" y="3292729"/>
                </a:moveTo>
                <a:lnTo>
                  <a:pt x="17398" y="3504946"/>
                </a:lnTo>
                <a:lnTo>
                  <a:pt x="170196" y="3369436"/>
                </a:lnTo>
                <a:lnTo>
                  <a:pt x="106044" y="3369436"/>
                </a:lnTo>
                <a:lnTo>
                  <a:pt x="47117" y="3345815"/>
                </a:lnTo>
                <a:lnTo>
                  <a:pt x="58942" y="3316356"/>
                </a:lnTo>
                <a:lnTo>
                  <a:pt x="0" y="3292729"/>
                </a:lnTo>
                <a:close/>
              </a:path>
              <a:path w="1449705" h="3505200">
                <a:moveTo>
                  <a:pt x="58942" y="3316356"/>
                </a:moveTo>
                <a:lnTo>
                  <a:pt x="47117" y="3345815"/>
                </a:lnTo>
                <a:lnTo>
                  <a:pt x="106044" y="3369436"/>
                </a:lnTo>
                <a:lnTo>
                  <a:pt x="117870" y="3339978"/>
                </a:lnTo>
                <a:lnTo>
                  <a:pt x="58942" y="3316356"/>
                </a:lnTo>
                <a:close/>
              </a:path>
              <a:path w="1449705" h="3505200">
                <a:moveTo>
                  <a:pt x="117870" y="3339978"/>
                </a:moveTo>
                <a:lnTo>
                  <a:pt x="106044" y="3369436"/>
                </a:lnTo>
                <a:lnTo>
                  <a:pt x="170196" y="3369436"/>
                </a:lnTo>
                <a:lnTo>
                  <a:pt x="176783" y="3363595"/>
                </a:lnTo>
                <a:lnTo>
                  <a:pt x="117870" y="3339978"/>
                </a:lnTo>
                <a:close/>
              </a:path>
              <a:path w="1449705" h="3505200">
                <a:moveTo>
                  <a:pt x="1390269" y="0"/>
                </a:moveTo>
                <a:lnTo>
                  <a:pt x="58942" y="3316356"/>
                </a:lnTo>
                <a:lnTo>
                  <a:pt x="117870" y="3339978"/>
                </a:lnTo>
                <a:lnTo>
                  <a:pt x="1449196" y="23621"/>
                </a:lnTo>
                <a:lnTo>
                  <a:pt x="1390269" y="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498A8AD-9B5F-138F-00B0-83AD5E580C43}"/>
              </a:ext>
            </a:extLst>
          </p:cNvPr>
          <p:cNvSpPr/>
          <p:nvPr/>
        </p:nvSpPr>
        <p:spPr>
          <a:xfrm>
            <a:off x="13282548" y="6035675"/>
            <a:ext cx="190500" cy="1312545"/>
          </a:xfrm>
          <a:custGeom>
            <a:avLst/>
            <a:gdLst/>
            <a:ahLst/>
            <a:cxnLst/>
            <a:rect l="l" t="t" r="r" b="b"/>
            <a:pathLst>
              <a:path w="190500" h="1312545">
                <a:moveTo>
                  <a:pt x="63500" y="1121918"/>
                </a:moveTo>
                <a:lnTo>
                  <a:pt x="0" y="1121918"/>
                </a:lnTo>
                <a:lnTo>
                  <a:pt x="95250" y="1312418"/>
                </a:lnTo>
                <a:lnTo>
                  <a:pt x="174625" y="1153668"/>
                </a:lnTo>
                <a:lnTo>
                  <a:pt x="63500" y="1153668"/>
                </a:lnTo>
                <a:lnTo>
                  <a:pt x="63500" y="1121918"/>
                </a:lnTo>
                <a:close/>
              </a:path>
              <a:path w="190500" h="1312545">
                <a:moveTo>
                  <a:pt x="127000" y="0"/>
                </a:moveTo>
                <a:lnTo>
                  <a:pt x="63500" y="0"/>
                </a:lnTo>
                <a:lnTo>
                  <a:pt x="63500" y="1153668"/>
                </a:lnTo>
                <a:lnTo>
                  <a:pt x="127000" y="1153668"/>
                </a:lnTo>
                <a:lnTo>
                  <a:pt x="127000" y="0"/>
                </a:lnTo>
                <a:close/>
              </a:path>
              <a:path w="190500" h="1312545">
                <a:moveTo>
                  <a:pt x="190500" y="1121918"/>
                </a:moveTo>
                <a:lnTo>
                  <a:pt x="127000" y="1121918"/>
                </a:lnTo>
                <a:lnTo>
                  <a:pt x="127000" y="1153668"/>
                </a:lnTo>
                <a:lnTo>
                  <a:pt x="174625" y="1153668"/>
                </a:lnTo>
                <a:lnTo>
                  <a:pt x="190500" y="1121918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F468A2-2C37-BC97-8F75-D1826F8419AA}"/>
              </a:ext>
            </a:extLst>
          </p:cNvPr>
          <p:cNvSpPr/>
          <p:nvPr/>
        </p:nvSpPr>
        <p:spPr>
          <a:xfrm>
            <a:off x="13573379" y="4435221"/>
            <a:ext cx="1565910" cy="1201420"/>
          </a:xfrm>
          <a:custGeom>
            <a:avLst/>
            <a:gdLst/>
            <a:ahLst/>
            <a:cxnLst/>
            <a:rect l="l" t="t" r="r" b="b"/>
            <a:pathLst>
              <a:path w="1565909" h="1201420">
                <a:moveTo>
                  <a:pt x="1395063" y="89972"/>
                </a:moveTo>
                <a:lnTo>
                  <a:pt x="0" y="1150365"/>
                </a:lnTo>
                <a:lnTo>
                  <a:pt x="38480" y="1200912"/>
                </a:lnTo>
                <a:lnTo>
                  <a:pt x="1433451" y="140494"/>
                </a:lnTo>
                <a:lnTo>
                  <a:pt x="1395063" y="89972"/>
                </a:lnTo>
                <a:close/>
              </a:path>
              <a:path w="1565909" h="1201420">
                <a:moveTo>
                  <a:pt x="1531128" y="70738"/>
                </a:moveTo>
                <a:lnTo>
                  <a:pt x="1420367" y="70738"/>
                </a:lnTo>
                <a:lnTo>
                  <a:pt x="1458722" y="121284"/>
                </a:lnTo>
                <a:lnTo>
                  <a:pt x="1433451" y="140494"/>
                </a:lnTo>
                <a:lnTo>
                  <a:pt x="1471930" y="191134"/>
                </a:lnTo>
                <a:lnTo>
                  <a:pt x="1531128" y="70738"/>
                </a:lnTo>
                <a:close/>
              </a:path>
              <a:path w="1565909" h="1201420">
                <a:moveTo>
                  <a:pt x="1420367" y="70738"/>
                </a:moveTo>
                <a:lnTo>
                  <a:pt x="1395063" y="89972"/>
                </a:lnTo>
                <a:lnTo>
                  <a:pt x="1433451" y="140494"/>
                </a:lnTo>
                <a:lnTo>
                  <a:pt x="1458722" y="121284"/>
                </a:lnTo>
                <a:lnTo>
                  <a:pt x="1420367" y="70738"/>
                </a:lnTo>
                <a:close/>
              </a:path>
              <a:path w="1565909" h="1201420">
                <a:moveTo>
                  <a:pt x="1565909" y="0"/>
                </a:moveTo>
                <a:lnTo>
                  <a:pt x="1356613" y="39369"/>
                </a:lnTo>
                <a:lnTo>
                  <a:pt x="1395063" y="89972"/>
                </a:lnTo>
                <a:lnTo>
                  <a:pt x="1420367" y="70738"/>
                </a:lnTo>
                <a:lnTo>
                  <a:pt x="1531128" y="70738"/>
                </a:lnTo>
                <a:lnTo>
                  <a:pt x="1565909" y="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C55091A-C9C4-9A84-6A5F-8D795C9E417F}"/>
              </a:ext>
            </a:extLst>
          </p:cNvPr>
          <p:cNvSpPr/>
          <p:nvPr/>
        </p:nvSpPr>
        <p:spPr>
          <a:xfrm>
            <a:off x="13393546" y="2112010"/>
            <a:ext cx="1663700" cy="1009650"/>
          </a:xfrm>
          <a:custGeom>
            <a:avLst/>
            <a:gdLst/>
            <a:ahLst/>
            <a:cxnLst/>
            <a:rect l="l" t="t" r="r" b="b"/>
            <a:pathLst>
              <a:path w="1663700" h="1009650">
                <a:moveTo>
                  <a:pt x="1483513" y="939403"/>
                </a:moveTo>
                <a:lnTo>
                  <a:pt x="1450975" y="993901"/>
                </a:lnTo>
                <a:lnTo>
                  <a:pt x="1663446" y="1009650"/>
                </a:lnTo>
                <a:lnTo>
                  <a:pt x="1628889" y="955675"/>
                </a:lnTo>
                <a:lnTo>
                  <a:pt x="1510792" y="955675"/>
                </a:lnTo>
                <a:lnTo>
                  <a:pt x="1483513" y="939403"/>
                </a:lnTo>
                <a:close/>
              </a:path>
              <a:path w="1663700" h="1009650">
                <a:moveTo>
                  <a:pt x="1516092" y="884835"/>
                </a:moveTo>
                <a:lnTo>
                  <a:pt x="1483513" y="939403"/>
                </a:lnTo>
                <a:lnTo>
                  <a:pt x="1510792" y="955675"/>
                </a:lnTo>
                <a:lnTo>
                  <a:pt x="1543304" y="901065"/>
                </a:lnTo>
                <a:lnTo>
                  <a:pt x="1516092" y="884835"/>
                </a:lnTo>
                <a:close/>
              </a:path>
              <a:path w="1663700" h="1009650">
                <a:moveTo>
                  <a:pt x="1548638" y="830326"/>
                </a:moveTo>
                <a:lnTo>
                  <a:pt x="1516092" y="884835"/>
                </a:lnTo>
                <a:lnTo>
                  <a:pt x="1543304" y="901065"/>
                </a:lnTo>
                <a:lnTo>
                  <a:pt x="1510792" y="955675"/>
                </a:lnTo>
                <a:lnTo>
                  <a:pt x="1628889" y="955675"/>
                </a:lnTo>
                <a:lnTo>
                  <a:pt x="1548638" y="830326"/>
                </a:lnTo>
                <a:close/>
              </a:path>
              <a:path w="1663700" h="1009650">
                <a:moveTo>
                  <a:pt x="32512" y="0"/>
                </a:moveTo>
                <a:lnTo>
                  <a:pt x="0" y="54483"/>
                </a:lnTo>
                <a:lnTo>
                  <a:pt x="1483513" y="939403"/>
                </a:lnTo>
                <a:lnTo>
                  <a:pt x="1516092" y="884835"/>
                </a:lnTo>
                <a:lnTo>
                  <a:pt x="32512" y="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231231E-3CE7-1134-F3E6-DA4DEB1C46A6}"/>
              </a:ext>
            </a:extLst>
          </p:cNvPr>
          <p:cNvSpPr/>
          <p:nvPr/>
        </p:nvSpPr>
        <p:spPr>
          <a:xfrm>
            <a:off x="10647044" y="4185539"/>
            <a:ext cx="1915160" cy="3693795"/>
          </a:xfrm>
          <a:custGeom>
            <a:avLst/>
            <a:gdLst/>
            <a:ahLst/>
            <a:cxnLst/>
            <a:rect l="l" t="t" r="r" b="b"/>
            <a:pathLst>
              <a:path w="1915159" h="3693795">
                <a:moveTo>
                  <a:pt x="1799841" y="3538432"/>
                </a:moveTo>
                <a:lnTo>
                  <a:pt x="1743328" y="3567429"/>
                </a:lnTo>
                <a:lnTo>
                  <a:pt x="1915032" y="3693414"/>
                </a:lnTo>
                <a:lnTo>
                  <a:pt x="1913755" y="3567429"/>
                </a:lnTo>
                <a:lnTo>
                  <a:pt x="1913748" y="3566668"/>
                </a:lnTo>
                <a:lnTo>
                  <a:pt x="1814322" y="3566668"/>
                </a:lnTo>
                <a:lnTo>
                  <a:pt x="1799841" y="3538432"/>
                </a:lnTo>
                <a:close/>
              </a:path>
              <a:path w="1915159" h="3693795">
                <a:moveTo>
                  <a:pt x="1856339" y="3509443"/>
                </a:moveTo>
                <a:lnTo>
                  <a:pt x="1799841" y="3538432"/>
                </a:lnTo>
                <a:lnTo>
                  <a:pt x="1814322" y="3566668"/>
                </a:lnTo>
                <a:lnTo>
                  <a:pt x="1870836" y="3537712"/>
                </a:lnTo>
                <a:lnTo>
                  <a:pt x="1856339" y="3509443"/>
                </a:lnTo>
                <a:close/>
              </a:path>
              <a:path w="1915159" h="3693795">
                <a:moveTo>
                  <a:pt x="1912874" y="3480435"/>
                </a:moveTo>
                <a:lnTo>
                  <a:pt x="1856339" y="3509443"/>
                </a:lnTo>
                <a:lnTo>
                  <a:pt x="1870836" y="3537712"/>
                </a:lnTo>
                <a:lnTo>
                  <a:pt x="1814322" y="3566668"/>
                </a:lnTo>
                <a:lnTo>
                  <a:pt x="1913748" y="3566668"/>
                </a:lnTo>
                <a:lnTo>
                  <a:pt x="1912874" y="3480435"/>
                </a:lnTo>
                <a:close/>
              </a:path>
              <a:path w="1915159" h="3693795">
                <a:moveTo>
                  <a:pt x="56514" y="0"/>
                </a:moveTo>
                <a:lnTo>
                  <a:pt x="0" y="28956"/>
                </a:lnTo>
                <a:lnTo>
                  <a:pt x="1799841" y="3538432"/>
                </a:lnTo>
                <a:lnTo>
                  <a:pt x="1856339" y="3509443"/>
                </a:lnTo>
                <a:lnTo>
                  <a:pt x="56514" y="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2810AD8-9B75-6359-1E60-07AA7ACE9DA7}"/>
              </a:ext>
            </a:extLst>
          </p:cNvPr>
          <p:cNvSpPr/>
          <p:nvPr/>
        </p:nvSpPr>
        <p:spPr>
          <a:xfrm>
            <a:off x="11139551" y="3646423"/>
            <a:ext cx="3648710" cy="190500"/>
          </a:xfrm>
          <a:custGeom>
            <a:avLst/>
            <a:gdLst/>
            <a:ahLst/>
            <a:cxnLst/>
            <a:rect l="l" t="t" r="r" b="b"/>
            <a:pathLst>
              <a:path w="3648709" h="190500">
                <a:moveTo>
                  <a:pt x="3585822" y="63246"/>
                </a:moveTo>
                <a:lnTo>
                  <a:pt x="3489325" y="63246"/>
                </a:lnTo>
                <a:lnTo>
                  <a:pt x="3489706" y="126746"/>
                </a:lnTo>
                <a:lnTo>
                  <a:pt x="3458040" y="126951"/>
                </a:lnTo>
                <a:lnTo>
                  <a:pt x="3458464" y="190500"/>
                </a:lnTo>
                <a:lnTo>
                  <a:pt x="3648329" y="93979"/>
                </a:lnTo>
                <a:lnTo>
                  <a:pt x="3585822" y="63246"/>
                </a:lnTo>
                <a:close/>
              </a:path>
              <a:path w="3648709" h="190500">
                <a:moveTo>
                  <a:pt x="3457617" y="63451"/>
                </a:moveTo>
                <a:lnTo>
                  <a:pt x="0" y="85851"/>
                </a:lnTo>
                <a:lnTo>
                  <a:pt x="507" y="149351"/>
                </a:lnTo>
                <a:lnTo>
                  <a:pt x="3458040" y="126951"/>
                </a:lnTo>
                <a:lnTo>
                  <a:pt x="3457617" y="63451"/>
                </a:lnTo>
                <a:close/>
              </a:path>
              <a:path w="3648709" h="190500">
                <a:moveTo>
                  <a:pt x="3489325" y="63246"/>
                </a:moveTo>
                <a:lnTo>
                  <a:pt x="3457617" y="63451"/>
                </a:lnTo>
                <a:lnTo>
                  <a:pt x="3458038" y="126746"/>
                </a:lnTo>
                <a:lnTo>
                  <a:pt x="3458040" y="126951"/>
                </a:lnTo>
                <a:lnTo>
                  <a:pt x="3489706" y="126746"/>
                </a:lnTo>
                <a:lnTo>
                  <a:pt x="3489326" y="63451"/>
                </a:lnTo>
                <a:lnTo>
                  <a:pt x="3489325" y="63246"/>
                </a:lnTo>
                <a:close/>
              </a:path>
              <a:path w="3648709" h="190500">
                <a:moveTo>
                  <a:pt x="3457193" y="0"/>
                </a:moveTo>
                <a:lnTo>
                  <a:pt x="3457615" y="63246"/>
                </a:lnTo>
                <a:lnTo>
                  <a:pt x="3457617" y="63451"/>
                </a:lnTo>
                <a:lnTo>
                  <a:pt x="3585822" y="63246"/>
                </a:lnTo>
                <a:lnTo>
                  <a:pt x="3457193" y="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2B5F0A21-C2B1-4DB3-0ECF-D45E5653D0CB}"/>
              </a:ext>
            </a:extLst>
          </p:cNvPr>
          <p:cNvGrpSpPr/>
          <p:nvPr/>
        </p:nvGrpSpPr>
        <p:grpSpPr>
          <a:xfrm>
            <a:off x="9873615" y="2411602"/>
            <a:ext cx="2737485" cy="2936240"/>
            <a:chOff x="9873615" y="2411602"/>
            <a:chExt cx="2737485" cy="2936240"/>
          </a:xfrm>
        </p:grpSpPr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55E9561B-966B-E839-E679-AF81C1F9B4C2}"/>
                </a:ext>
              </a:extLst>
            </p:cNvPr>
            <p:cNvSpPr/>
            <p:nvPr/>
          </p:nvSpPr>
          <p:spPr>
            <a:xfrm>
              <a:off x="10892155" y="2411602"/>
              <a:ext cx="1718945" cy="2936240"/>
            </a:xfrm>
            <a:custGeom>
              <a:avLst/>
              <a:gdLst/>
              <a:ahLst/>
              <a:cxnLst/>
              <a:rect l="l" t="t" r="r" b="b"/>
              <a:pathLst>
                <a:path w="1718945" h="2936240">
                  <a:moveTo>
                    <a:pt x="1557020" y="2935986"/>
                  </a:moveTo>
                  <a:lnTo>
                    <a:pt x="1521764" y="2871978"/>
                  </a:lnTo>
                  <a:lnTo>
                    <a:pt x="1454277" y="2749423"/>
                  </a:lnTo>
                  <a:lnTo>
                    <a:pt x="1418221" y="2801747"/>
                  </a:lnTo>
                  <a:lnTo>
                    <a:pt x="36068" y="1848485"/>
                  </a:lnTo>
                  <a:lnTo>
                    <a:pt x="0" y="1900809"/>
                  </a:lnTo>
                  <a:lnTo>
                    <a:pt x="1382217" y="2853994"/>
                  </a:lnTo>
                  <a:lnTo>
                    <a:pt x="1346200" y="2906268"/>
                  </a:lnTo>
                  <a:lnTo>
                    <a:pt x="1557020" y="2935986"/>
                  </a:lnTo>
                  <a:close/>
                </a:path>
                <a:path w="1718945" h="2936240">
                  <a:moveTo>
                    <a:pt x="1718564" y="0"/>
                  </a:moveTo>
                  <a:lnTo>
                    <a:pt x="1509268" y="39497"/>
                  </a:lnTo>
                  <a:lnTo>
                    <a:pt x="1547596" y="89966"/>
                  </a:lnTo>
                  <a:lnTo>
                    <a:pt x="152654" y="1150366"/>
                  </a:lnTo>
                  <a:lnTo>
                    <a:pt x="191008" y="1200912"/>
                  </a:lnTo>
                  <a:lnTo>
                    <a:pt x="1586026" y="140550"/>
                  </a:lnTo>
                  <a:lnTo>
                    <a:pt x="1624457" y="191135"/>
                  </a:lnTo>
                  <a:lnTo>
                    <a:pt x="1683727" y="70739"/>
                  </a:lnTo>
                  <a:lnTo>
                    <a:pt x="171856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7E351326-40F5-159F-5B29-5ADB0881119B}"/>
                </a:ext>
              </a:extLst>
            </p:cNvPr>
            <p:cNvSpPr/>
            <p:nvPr/>
          </p:nvSpPr>
          <p:spPr>
            <a:xfrm>
              <a:off x="9879965" y="286537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53E44CBA-8B11-C755-AC75-872A51ADCA16}"/>
                </a:ext>
              </a:extLst>
            </p:cNvPr>
            <p:cNvSpPr/>
            <p:nvPr/>
          </p:nvSpPr>
          <p:spPr>
            <a:xfrm>
              <a:off x="9879965" y="286537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7">
            <a:extLst>
              <a:ext uri="{FF2B5EF4-FFF2-40B4-BE49-F238E27FC236}">
                <a16:creationId xmlns:a16="http://schemas.microsoft.com/office/drawing/2014/main" id="{AF84DDE5-1BC1-CF1E-E87E-6835C92142E1}"/>
              </a:ext>
            </a:extLst>
          </p:cNvPr>
          <p:cNvSpPr txBox="1"/>
          <p:nvPr/>
        </p:nvSpPr>
        <p:spPr>
          <a:xfrm>
            <a:off x="10657078" y="3390975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solidFill>
                  <a:srgbClr val="1E1C11"/>
                </a:solidFill>
                <a:latin typeface="Calibri"/>
                <a:cs typeface="Calibri"/>
              </a:rPr>
              <a:t>1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17" name="object 18">
            <a:extLst>
              <a:ext uri="{FF2B5EF4-FFF2-40B4-BE49-F238E27FC236}">
                <a16:creationId xmlns:a16="http://schemas.microsoft.com/office/drawing/2014/main" id="{2F108F2F-A538-5896-6650-C97E5A1FF2D4}"/>
              </a:ext>
            </a:extLst>
          </p:cNvPr>
          <p:cNvGrpSpPr/>
          <p:nvPr/>
        </p:nvGrpSpPr>
        <p:grpSpPr>
          <a:xfrm>
            <a:off x="12419838" y="1004062"/>
            <a:ext cx="1850389" cy="1762760"/>
            <a:chOff x="12419838" y="1004062"/>
            <a:chExt cx="1850389" cy="1762760"/>
          </a:xfrm>
        </p:grpSpPr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AA2D3615-6A8A-302D-3C6E-183D6C386860}"/>
                </a:ext>
              </a:extLst>
            </p:cNvPr>
            <p:cNvSpPr/>
            <p:nvPr/>
          </p:nvSpPr>
          <p:spPr>
            <a:xfrm>
              <a:off x="12426188" y="101041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9" y="1056870"/>
                  </a:lnTo>
                  <a:lnTo>
                    <a:pt x="30780" y="1100447"/>
                  </a:lnTo>
                  <a:lnTo>
                    <a:pt x="43943" y="1143151"/>
                  </a:lnTo>
                  <a:lnTo>
                    <a:pt x="59293" y="1184920"/>
                  </a:lnTo>
                  <a:lnTo>
                    <a:pt x="76767" y="1225695"/>
                  </a:lnTo>
                  <a:lnTo>
                    <a:pt x="96301" y="1265414"/>
                  </a:lnTo>
                  <a:lnTo>
                    <a:pt x="117833" y="1304018"/>
                  </a:lnTo>
                  <a:lnTo>
                    <a:pt x="141297" y="1341445"/>
                  </a:lnTo>
                  <a:lnTo>
                    <a:pt x="166632" y="1377636"/>
                  </a:lnTo>
                  <a:lnTo>
                    <a:pt x="193773" y="1412530"/>
                  </a:lnTo>
                  <a:lnTo>
                    <a:pt x="222657" y="1446067"/>
                  </a:lnTo>
                  <a:lnTo>
                    <a:pt x="253221" y="1478185"/>
                  </a:lnTo>
                  <a:lnTo>
                    <a:pt x="285400" y="1508826"/>
                  </a:lnTo>
                  <a:lnTo>
                    <a:pt x="319132" y="1537927"/>
                  </a:lnTo>
                  <a:lnTo>
                    <a:pt x="354354" y="1565430"/>
                  </a:lnTo>
                  <a:lnTo>
                    <a:pt x="391000" y="1591272"/>
                  </a:lnTo>
                  <a:lnTo>
                    <a:pt x="429009" y="1615395"/>
                  </a:lnTo>
                  <a:lnTo>
                    <a:pt x="468316" y="1637737"/>
                  </a:lnTo>
                  <a:lnTo>
                    <a:pt x="508859" y="1658238"/>
                  </a:lnTo>
                  <a:lnTo>
                    <a:pt x="550573" y="1676838"/>
                  </a:lnTo>
                  <a:lnTo>
                    <a:pt x="593395" y="1693476"/>
                  </a:lnTo>
                  <a:lnTo>
                    <a:pt x="637262" y="1708092"/>
                  </a:lnTo>
                  <a:lnTo>
                    <a:pt x="682110" y="1720624"/>
                  </a:lnTo>
                  <a:lnTo>
                    <a:pt x="727875" y="1731014"/>
                  </a:lnTo>
                  <a:lnTo>
                    <a:pt x="774495" y="1739200"/>
                  </a:lnTo>
                  <a:lnTo>
                    <a:pt x="821905" y="1745122"/>
                  </a:lnTo>
                  <a:lnTo>
                    <a:pt x="870043" y="1748720"/>
                  </a:lnTo>
                  <a:lnTo>
                    <a:pt x="918844" y="1749933"/>
                  </a:lnTo>
                  <a:lnTo>
                    <a:pt x="967634" y="1748720"/>
                  </a:lnTo>
                  <a:lnTo>
                    <a:pt x="1015761" y="1745122"/>
                  </a:lnTo>
                  <a:lnTo>
                    <a:pt x="1063161" y="1739200"/>
                  </a:lnTo>
                  <a:lnTo>
                    <a:pt x="1109771" y="1731014"/>
                  </a:lnTo>
                  <a:lnTo>
                    <a:pt x="1155527" y="1720624"/>
                  </a:lnTo>
                  <a:lnTo>
                    <a:pt x="1200367" y="1708092"/>
                  </a:lnTo>
                  <a:lnTo>
                    <a:pt x="1244226" y="1693476"/>
                  </a:lnTo>
                  <a:lnTo>
                    <a:pt x="1287041" y="1676838"/>
                  </a:lnTo>
                  <a:lnTo>
                    <a:pt x="1328749" y="1658238"/>
                  </a:lnTo>
                  <a:lnTo>
                    <a:pt x="1369285" y="1637737"/>
                  </a:lnTo>
                  <a:lnTo>
                    <a:pt x="1408587" y="1615395"/>
                  </a:lnTo>
                  <a:lnTo>
                    <a:pt x="1446591" y="1591272"/>
                  </a:lnTo>
                  <a:lnTo>
                    <a:pt x="1483233" y="1565430"/>
                  </a:lnTo>
                  <a:lnTo>
                    <a:pt x="1518451" y="1537927"/>
                  </a:lnTo>
                  <a:lnTo>
                    <a:pt x="1552179" y="1508826"/>
                  </a:lnTo>
                  <a:lnTo>
                    <a:pt x="1584356" y="1478185"/>
                  </a:lnTo>
                  <a:lnTo>
                    <a:pt x="1614917" y="1446067"/>
                  </a:lnTo>
                  <a:lnTo>
                    <a:pt x="1643798" y="1412530"/>
                  </a:lnTo>
                  <a:lnTo>
                    <a:pt x="1670937" y="1377636"/>
                  </a:lnTo>
                  <a:lnTo>
                    <a:pt x="1696270" y="1341445"/>
                  </a:lnTo>
                  <a:lnTo>
                    <a:pt x="1719734" y="1304018"/>
                  </a:lnTo>
                  <a:lnTo>
                    <a:pt x="1741264" y="1265414"/>
                  </a:lnTo>
                  <a:lnTo>
                    <a:pt x="1760797" y="1225695"/>
                  </a:lnTo>
                  <a:lnTo>
                    <a:pt x="1778270" y="1184920"/>
                  </a:lnTo>
                  <a:lnTo>
                    <a:pt x="1793620" y="1143151"/>
                  </a:lnTo>
                  <a:lnTo>
                    <a:pt x="1806782" y="1100447"/>
                  </a:lnTo>
                  <a:lnTo>
                    <a:pt x="1817694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3522857A-A656-0E08-6720-C7D9C47F7F75}"/>
                </a:ext>
              </a:extLst>
            </p:cNvPr>
            <p:cNvSpPr/>
            <p:nvPr/>
          </p:nvSpPr>
          <p:spPr>
            <a:xfrm>
              <a:off x="12426188" y="101041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4" y="1056870"/>
                  </a:lnTo>
                  <a:lnTo>
                    <a:pt x="1806782" y="1100447"/>
                  </a:lnTo>
                  <a:lnTo>
                    <a:pt x="1793620" y="1143151"/>
                  </a:lnTo>
                  <a:lnTo>
                    <a:pt x="1778270" y="1184920"/>
                  </a:lnTo>
                  <a:lnTo>
                    <a:pt x="1760797" y="1225695"/>
                  </a:lnTo>
                  <a:lnTo>
                    <a:pt x="1741264" y="1265414"/>
                  </a:lnTo>
                  <a:lnTo>
                    <a:pt x="1719734" y="1304018"/>
                  </a:lnTo>
                  <a:lnTo>
                    <a:pt x="1696270" y="1341445"/>
                  </a:lnTo>
                  <a:lnTo>
                    <a:pt x="1670937" y="1377636"/>
                  </a:lnTo>
                  <a:lnTo>
                    <a:pt x="1643798" y="1412530"/>
                  </a:lnTo>
                  <a:lnTo>
                    <a:pt x="1614917" y="1446067"/>
                  </a:lnTo>
                  <a:lnTo>
                    <a:pt x="1584356" y="1478185"/>
                  </a:lnTo>
                  <a:lnTo>
                    <a:pt x="1552179" y="1508826"/>
                  </a:lnTo>
                  <a:lnTo>
                    <a:pt x="1518451" y="1537927"/>
                  </a:lnTo>
                  <a:lnTo>
                    <a:pt x="1483233" y="1565430"/>
                  </a:lnTo>
                  <a:lnTo>
                    <a:pt x="1446591" y="1591272"/>
                  </a:lnTo>
                  <a:lnTo>
                    <a:pt x="1408587" y="1615395"/>
                  </a:lnTo>
                  <a:lnTo>
                    <a:pt x="1369285" y="1637737"/>
                  </a:lnTo>
                  <a:lnTo>
                    <a:pt x="1328749" y="1658238"/>
                  </a:lnTo>
                  <a:lnTo>
                    <a:pt x="1287041" y="1676838"/>
                  </a:lnTo>
                  <a:lnTo>
                    <a:pt x="1244226" y="1693476"/>
                  </a:lnTo>
                  <a:lnTo>
                    <a:pt x="1200367" y="1708092"/>
                  </a:lnTo>
                  <a:lnTo>
                    <a:pt x="1155527" y="1720624"/>
                  </a:lnTo>
                  <a:lnTo>
                    <a:pt x="1109771" y="1731014"/>
                  </a:lnTo>
                  <a:lnTo>
                    <a:pt x="1063161" y="1739200"/>
                  </a:lnTo>
                  <a:lnTo>
                    <a:pt x="1015761" y="1745122"/>
                  </a:lnTo>
                  <a:lnTo>
                    <a:pt x="967634" y="1748720"/>
                  </a:lnTo>
                  <a:lnTo>
                    <a:pt x="918844" y="1749933"/>
                  </a:lnTo>
                  <a:lnTo>
                    <a:pt x="870043" y="1748720"/>
                  </a:lnTo>
                  <a:lnTo>
                    <a:pt x="821905" y="1745122"/>
                  </a:lnTo>
                  <a:lnTo>
                    <a:pt x="774495" y="1739200"/>
                  </a:lnTo>
                  <a:lnTo>
                    <a:pt x="727875" y="1731014"/>
                  </a:lnTo>
                  <a:lnTo>
                    <a:pt x="682110" y="1720624"/>
                  </a:lnTo>
                  <a:lnTo>
                    <a:pt x="637262" y="1708092"/>
                  </a:lnTo>
                  <a:lnTo>
                    <a:pt x="593395" y="1693476"/>
                  </a:lnTo>
                  <a:lnTo>
                    <a:pt x="550573" y="1676838"/>
                  </a:lnTo>
                  <a:lnTo>
                    <a:pt x="508859" y="1658238"/>
                  </a:lnTo>
                  <a:lnTo>
                    <a:pt x="468316" y="1637737"/>
                  </a:lnTo>
                  <a:lnTo>
                    <a:pt x="429009" y="1615395"/>
                  </a:lnTo>
                  <a:lnTo>
                    <a:pt x="391000" y="1591272"/>
                  </a:lnTo>
                  <a:lnTo>
                    <a:pt x="354354" y="1565430"/>
                  </a:lnTo>
                  <a:lnTo>
                    <a:pt x="319132" y="1537927"/>
                  </a:lnTo>
                  <a:lnTo>
                    <a:pt x="285400" y="1508826"/>
                  </a:lnTo>
                  <a:lnTo>
                    <a:pt x="253221" y="1478185"/>
                  </a:lnTo>
                  <a:lnTo>
                    <a:pt x="222657" y="1446067"/>
                  </a:lnTo>
                  <a:lnTo>
                    <a:pt x="193773" y="1412530"/>
                  </a:lnTo>
                  <a:lnTo>
                    <a:pt x="166632" y="1377636"/>
                  </a:lnTo>
                  <a:lnTo>
                    <a:pt x="141297" y="1341445"/>
                  </a:lnTo>
                  <a:lnTo>
                    <a:pt x="117833" y="1304018"/>
                  </a:lnTo>
                  <a:lnTo>
                    <a:pt x="96301" y="1265414"/>
                  </a:lnTo>
                  <a:lnTo>
                    <a:pt x="76767" y="1225695"/>
                  </a:lnTo>
                  <a:lnTo>
                    <a:pt x="59293" y="1184920"/>
                  </a:lnTo>
                  <a:lnTo>
                    <a:pt x="43943" y="1143151"/>
                  </a:lnTo>
                  <a:lnTo>
                    <a:pt x="30780" y="1100447"/>
                  </a:lnTo>
                  <a:lnTo>
                    <a:pt x="19869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78428AE4-232B-1893-273A-75055C11EF7D}"/>
              </a:ext>
            </a:extLst>
          </p:cNvPr>
          <p:cNvSpPr txBox="1"/>
          <p:nvPr/>
        </p:nvSpPr>
        <p:spPr>
          <a:xfrm>
            <a:off x="13203682" y="1536318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solidFill>
                  <a:srgbClr val="1E1C11"/>
                </a:solidFill>
                <a:latin typeface="Calibri"/>
                <a:cs typeface="Calibri"/>
              </a:rPr>
              <a:t>2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1" name="object 22">
            <a:extLst>
              <a:ext uri="{FF2B5EF4-FFF2-40B4-BE49-F238E27FC236}">
                <a16:creationId xmlns:a16="http://schemas.microsoft.com/office/drawing/2014/main" id="{DFF93B0A-BEEE-0158-2EE5-B5E0DBBE3406}"/>
              </a:ext>
            </a:extLst>
          </p:cNvPr>
          <p:cNvGrpSpPr/>
          <p:nvPr/>
        </p:nvGrpSpPr>
        <p:grpSpPr>
          <a:xfrm>
            <a:off x="12452604" y="4572889"/>
            <a:ext cx="1850389" cy="1762760"/>
            <a:chOff x="12452604" y="4572889"/>
            <a:chExt cx="1850389" cy="1762760"/>
          </a:xfrm>
        </p:grpSpPr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24672AED-C4DE-32D9-1C0C-192A7A2E3BD1}"/>
                </a:ext>
              </a:extLst>
            </p:cNvPr>
            <p:cNvSpPr/>
            <p:nvPr/>
          </p:nvSpPr>
          <p:spPr>
            <a:xfrm>
              <a:off x="12458954" y="4579239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B3C57FC5-B2C1-78E1-248D-3D4D25054D29}"/>
                </a:ext>
              </a:extLst>
            </p:cNvPr>
            <p:cNvSpPr/>
            <p:nvPr/>
          </p:nvSpPr>
          <p:spPr>
            <a:xfrm>
              <a:off x="12458954" y="4579239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5">
            <a:extLst>
              <a:ext uri="{FF2B5EF4-FFF2-40B4-BE49-F238E27FC236}">
                <a16:creationId xmlns:a16="http://schemas.microsoft.com/office/drawing/2014/main" id="{DEBBB8B8-9F45-24C3-DF08-6E92DBA0DD70}"/>
              </a:ext>
            </a:extLst>
          </p:cNvPr>
          <p:cNvSpPr txBox="1"/>
          <p:nvPr/>
        </p:nvSpPr>
        <p:spPr>
          <a:xfrm>
            <a:off x="13236320" y="5105527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solidFill>
                  <a:srgbClr val="1E1C11"/>
                </a:solidFill>
                <a:latin typeface="Calibri"/>
                <a:cs typeface="Calibri"/>
              </a:rPr>
              <a:t>3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5" name="object 26">
            <a:extLst>
              <a:ext uri="{FF2B5EF4-FFF2-40B4-BE49-F238E27FC236}">
                <a16:creationId xmlns:a16="http://schemas.microsoft.com/office/drawing/2014/main" id="{94C15AA7-B20E-DE59-C5C6-FFD158517831}"/>
              </a:ext>
            </a:extLst>
          </p:cNvPr>
          <p:cNvGrpSpPr/>
          <p:nvPr/>
        </p:nvGrpSpPr>
        <p:grpSpPr>
          <a:xfrm>
            <a:off x="14781530" y="2859024"/>
            <a:ext cx="1850389" cy="1762760"/>
            <a:chOff x="14781530" y="2859024"/>
            <a:chExt cx="1850389" cy="1762760"/>
          </a:xfrm>
        </p:grpSpPr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9434EB0B-2C6E-331E-F0D4-47E77D55ED6A}"/>
                </a:ext>
              </a:extLst>
            </p:cNvPr>
            <p:cNvSpPr/>
            <p:nvPr/>
          </p:nvSpPr>
          <p:spPr>
            <a:xfrm>
              <a:off x="14787880" y="286537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67F613AB-E238-EA3D-903F-947D4C8D3EE4}"/>
                </a:ext>
              </a:extLst>
            </p:cNvPr>
            <p:cNvSpPr/>
            <p:nvPr/>
          </p:nvSpPr>
          <p:spPr>
            <a:xfrm>
              <a:off x="14787880" y="286537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9">
            <a:extLst>
              <a:ext uri="{FF2B5EF4-FFF2-40B4-BE49-F238E27FC236}">
                <a16:creationId xmlns:a16="http://schemas.microsoft.com/office/drawing/2014/main" id="{CFC91455-7713-655C-4EBA-A1D74119E640}"/>
              </a:ext>
            </a:extLst>
          </p:cNvPr>
          <p:cNvSpPr txBox="1"/>
          <p:nvPr/>
        </p:nvSpPr>
        <p:spPr>
          <a:xfrm>
            <a:off x="15565628" y="3390975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solidFill>
                  <a:srgbClr val="1E1C11"/>
                </a:solidFill>
                <a:latin typeface="Calibri"/>
                <a:cs typeface="Calibri"/>
              </a:rPr>
              <a:t>4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29" name="object 30">
            <a:extLst>
              <a:ext uri="{FF2B5EF4-FFF2-40B4-BE49-F238E27FC236}">
                <a16:creationId xmlns:a16="http://schemas.microsoft.com/office/drawing/2014/main" id="{0F01E890-3F1A-91F9-893A-EE586075CF9B}"/>
              </a:ext>
            </a:extLst>
          </p:cNvPr>
          <p:cNvGrpSpPr/>
          <p:nvPr/>
        </p:nvGrpSpPr>
        <p:grpSpPr>
          <a:xfrm>
            <a:off x="12452604" y="7341743"/>
            <a:ext cx="1850389" cy="1762760"/>
            <a:chOff x="12452604" y="7341743"/>
            <a:chExt cx="1850389" cy="1762760"/>
          </a:xfrm>
        </p:grpSpPr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4B7DE90D-0223-8F00-A3E9-845A171FF2CD}"/>
                </a:ext>
              </a:extLst>
            </p:cNvPr>
            <p:cNvSpPr/>
            <p:nvPr/>
          </p:nvSpPr>
          <p:spPr>
            <a:xfrm>
              <a:off x="12458954" y="734809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59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6"/>
                  </a:lnTo>
                  <a:lnTo>
                    <a:pt x="11271" y="1012481"/>
                  </a:lnTo>
                  <a:lnTo>
                    <a:pt x="19869" y="1056873"/>
                  </a:lnTo>
                  <a:lnTo>
                    <a:pt x="30780" y="1100452"/>
                  </a:lnTo>
                  <a:lnTo>
                    <a:pt x="43943" y="1143157"/>
                  </a:lnTo>
                  <a:lnTo>
                    <a:pt x="59293" y="1184929"/>
                  </a:lnTo>
                  <a:lnTo>
                    <a:pt x="76767" y="1225705"/>
                  </a:lnTo>
                  <a:lnTo>
                    <a:pt x="96301" y="1265427"/>
                  </a:lnTo>
                  <a:lnTo>
                    <a:pt x="117833" y="1304033"/>
                  </a:lnTo>
                  <a:lnTo>
                    <a:pt x="141297" y="1341464"/>
                  </a:lnTo>
                  <a:lnTo>
                    <a:pt x="166632" y="1377657"/>
                  </a:lnTo>
                  <a:lnTo>
                    <a:pt x="193773" y="1412554"/>
                  </a:lnTo>
                  <a:lnTo>
                    <a:pt x="222657" y="1446094"/>
                  </a:lnTo>
                  <a:lnTo>
                    <a:pt x="253221" y="1478216"/>
                  </a:lnTo>
                  <a:lnTo>
                    <a:pt x="285400" y="1508859"/>
                  </a:lnTo>
                  <a:lnTo>
                    <a:pt x="319132" y="1537964"/>
                  </a:lnTo>
                  <a:lnTo>
                    <a:pt x="354354" y="1565469"/>
                  </a:lnTo>
                  <a:lnTo>
                    <a:pt x="391000" y="1591315"/>
                  </a:lnTo>
                  <a:lnTo>
                    <a:pt x="429009" y="1615440"/>
                  </a:lnTo>
                  <a:lnTo>
                    <a:pt x="468316" y="1637785"/>
                  </a:lnTo>
                  <a:lnTo>
                    <a:pt x="508859" y="1658289"/>
                  </a:lnTo>
                  <a:lnTo>
                    <a:pt x="550573" y="1676891"/>
                  </a:lnTo>
                  <a:lnTo>
                    <a:pt x="593395" y="1693531"/>
                  </a:lnTo>
                  <a:lnTo>
                    <a:pt x="637262" y="1708149"/>
                  </a:lnTo>
                  <a:lnTo>
                    <a:pt x="682110" y="1720684"/>
                  </a:lnTo>
                  <a:lnTo>
                    <a:pt x="727875" y="1731075"/>
                  </a:lnTo>
                  <a:lnTo>
                    <a:pt x="774495" y="1739262"/>
                  </a:lnTo>
                  <a:lnTo>
                    <a:pt x="821905" y="1745185"/>
                  </a:lnTo>
                  <a:lnTo>
                    <a:pt x="870043" y="1748783"/>
                  </a:lnTo>
                  <a:lnTo>
                    <a:pt x="918844" y="1749996"/>
                  </a:lnTo>
                  <a:lnTo>
                    <a:pt x="967634" y="1748783"/>
                  </a:lnTo>
                  <a:lnTo>
                    <a:pt x="1015761" y="1745185"/>
                  </a:lnTo>
                  <a:lnTo>
                    <a:pt x="1063161" y="1739262"/>
                  </a:lnTo>
                  <a:lnTo>
                    <a:pt x="1109771" y="1731075"/>
                  </a:lnTo>
                  <a:lnTo>
                    <a:pt x="1155527" y="1720684"/>
                  </a:lnTo>
                  <a:lnTo>
                    <a:pt x="1200367" y="1708149"/>
                  </a:lnTo>
                  <a:lnTo>
                    <a:pt x="1244226" y="1693531"/>
                  </a:lnTo>
                  <a:lnTo>
                    <a:pt x="1287041" y="1676891"/>
                  </a:lnTo>
                  <a:lnTo>
                    <a:pt x="1328749" y="1658289"/>
                  </a:lnTo>
                  <a:lnTo>
                    <a:pt x="1369285" y="1637785"/>
                  </a:lnTo>
                  <a:lnTo>
                    <a:pt x="1408587" y="1615440"/>
                  </a:lnTo>
                  <a:lnTo>
                    <a:pt x="1446591" y="1591315"/>
                  </a:lnTo>
                  <a:lnTo>
                    <a:pt x="1483233" y="1565469"/>
                  </a:lnTo>
                  <a:lnTo>
                    <a:pt x="1518451" y="1537964"/>
                  </a:lnTo>
                  <a:lnTo>
                    <a:pt x="1552179" y="1508859"/>
                  </a:lnTo>
                  <a:lnTo>
                    <a:pt x="1584356" y="1478216"/>
                  </a:lnTo>
                  <a:lnTo>
                    <a:pt x="1614917" y="1446094"/>
                  </a:lnTo>
                  <a:lnTo>
                    <a:pt x="1643798" y="1412554"/>
                  </a:lnTo>
                  <a:lnTo>
                    <a:pt x="1670937" y="1377657"/>
                  </a:lnTo>
                  <a:lnTo>
                    <a:pt x="1696270" y="1341464"/>
                  </a:lnTo>
                  <a:lnTo>
                    <a:pt x="1719734" y="1304033"/>
                  </a:lnTo>
                  <a:lnTo>
                    <a:pt x="1741264" y="1265427"/>
                  </a:lnTo>
                  <a:lnTo>
                    <a:pt x="1760797" y="1225705"/>
                  </a:lnTo>
                  <a:lnTo>
                    <a:pt x="1778270" y="1184929"/>
                  </a:lnTo>
                  <a:lnTo>
                    <a:pt x="1793620" y="1143157"/>
                  </a:lnTo>
                  <a:lnTo>
                    <a:pt x="1806782" y="1100452"/>
                  </a:lnTo>
                  <a:lnTo>
                    <a:pt x="1817694" y="1056873"/>
                  </a:lnTo>
                  <a:lnTo>
                    <a:pt x="1826291" y="1012481"/>
                  </a:lnTo>
                  <a:lnTo>
                    <a:pt x="1832511" y="967336"/>
                  </a:lnTo>
                  <a:lnTo>
                    <a:pt x="1836289" y="921498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B5EE4A66-08A3-61BB-31D4-F74A400F978C}"/>
                </a:ext>
              </a:extLst>
            </p:cNvPr>
            <p:cNvSpPr/>
            <p:nvPr/>
          </p:nvSpPr>
          <p:spPr>
            <a:xfrm>
              <a:off x="12458954" y="734809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8"/>
                  </a:lnTo>
                  <a:lnTo>
                    <a:pt x="1832511" y="967336"/>
                  </a:lnTo>
                  <a:lnTo>
                    <a:pt x="1826291" y="1012481"/>
                  </a:lnTo>
                  <a:lnTo>
                    <a:pt x="1817694" y="1056873"/>
                  </a:lnTo>
                  <a:lnTo>
                    <a:pt x="1806782" y="1100452"/>
                  </a:lnTo>
                  <a:lnTo>
                    <a:pt x="1793620" y="1143157"/>
                  </a:lnTo>
                  <a:lnTo>
                    <a:pt x="1778270" y="1184929"/>
                  </a:lnTo>
                  <a:lnTo>
                    <a:pt x="1760797" y="1225705"/>
                  </a:lnTo>
                  <a:lnTo>
                    <a:pt x="1741264" y="1265427"/>
                  </a:lnTo>
                  <a:lnTo>
                    <a:pt x="1719734" y="1304033"/>
                  </a:lnTo>
                  <a:lnTo>
                    <a:pt x="1696270" y="1341464"/>
                  </a:lnTo>
                  <a:lnTo>
                    <a:pt x="1670937" y="1377657"/>
                  </a:lnTo>
                  <a:lnTo>
                    <a:pt x="1643798" y="1412554"/>
                  </a:lnTo>
                  <a:lnTo>
                    <a:pt x="1614917" y="1446094"/>
                  </a:lnTo>
                  <a:lnTo>
                    <a:pt x="1584356" y="1478216"/>
                  </a:lnTo>
                  <a:lnTo>
                    <a:pt x="1552179" y="1508859"/>
                  </a:lnTo>
                  <a:lnTo>
                    <a:pt x="1518451" y="1537964"/>
                  </a:lnTo>
                  <a:lnTo>
                    <a:pt x="1483233" y="1565469"/>
                  </a:lnTo>
                  <a:lnTo>
                    <a:pt x="1446591" y="1591315"/>
                  </a:lnTo>
                  <a:lnTo>
                    <a:pt x="1408587" y="1615440"/>
                  </a:lnTo>
                  <a:lnTo>
                    <a:pt x="1369285" y="1637785"/>
                  </a:lnTo>
                  <a:lnTo>
                    <a:pt x="1328749" y="1658289"/>
                  </a:lnTo>
                  <a:lnTo>
                    <a:pt x="1287041" y="1676891"/>
                  </a:lnTo>
                  <a:lnTo>
                    <a:pt x="1244226" y="1693531"/>
                  </a:lnTo>
                  <a:lnTo>
                    <a:pt x="1200367" y="1708149"/>
                  </a:lnTo>
                  <a:lnTo>
                    <a:pt x="1155527" y="1720684"/>
                  </a:lnTo>
                  <a:lnTo>
                    <a:pt x="1109771" y="1731075"/>
                  </a:lnTo>
                  <a:lnTo>
                    <a:pt x="1063161" y="1739262"/>
                  </a:lnTo>
                  <a:lnTo>
                    <a:pt x="1015761" y="1745185"/>
                  </a:lnTo>
                  <a:lnTo>
                    <a:pt x="967634" y="1748783"/>
                  </a:lnTo>
                  <a:lnTo>
                    <a:pt x="918844" y="1749996"/>
                  </a:lnTo>
                  <a:lnTo>
                    <a:pt x="870043" y="1748783"/>
                  </a:lnTo>
                  <a:lnTo>
                    <a:pt x="821905" y="1745185"/>
                  </a:lnTo>
                  <a:lnTo>
                    <a:pt x="774495" y="1739262"/>
                  </a:lnTo>
                  <a:lnTo>
                    <a:pt x="727875" y="1731075"/>
                  </a:lnTo>
                  <a:lnTo>
                    <a:pt x="682110" y="1720684"/>
                  </a:lnTo>
                  <a:lnTo>
                    <a:pt x="637262" y="1708149"/>
                  </a:lnTo>
                  <a:lnTo>
                    <a:pt x="593395" y="1693531"/>
                  </a:lnTo>
                  <a:lnTo>
                    <a:pt x="550573" y="1676891"/>
                  </a:lnTo>
                  <a:lnTo>
                    <a:pt x="508859" y="1658289"/>
                  </a:lnTo>
                  <a:lnTo>
                    <a:pt x="468316" y="1637785"/>
                  </a:lnTo>
                  <a:lnTo>
                    <a:pt x="429009" y="1615440"/>
                  </a:lnTo>
                  <a:lnTo>
                    <a:pt x="391000" y="1591315"/>
                  </a:lnTo>
                  <a:lnTo>
                    <a:pt x="354354" y="1565469"/>
                  </a:lnTo>
                  <a:lnTo>
                    <a:pt x="319132" y="1537964"/>
                  </a:lnTo>
                  <a:lnTo>
                    <a:pt x="285400" y="1508859"/>
                  </a:lnTo>
                  <a:lnTo>
                    <a:pt x="253221" y="1478216"/>
                  </a:lnTo>
                  <a:lnTo>
                    <a:pt x="222657" y="1446094"/>
                  </a:lnTo>
                  <a:lnTo>
                    <a:pt x="193773" y="1412554"/>
                  </a:lnTo>
                  <a:lnTo>
                    <a:pt x="166632" y="1377657"/>
                  </a:lnTo>
                  <a:lnTo>
                    <a:pt x="141297" y="1341464"/>
                  </a:lnTo>
                  <a:lnTo>
                    <a:pt x="117833" y="1304033"/>
                  </a:lnTo>
                  <a:lnTo>
                    <a:pt x="96301" y="1265427"/>
                  </a:lnTo>
                  <a:lnTo>
                    <a:pt x="76767" y="1225705"/>
                  </a:lnTo>
                  <a:lnTo>
                    <a:pt x="59293" y="1184929"/>
                  </a:lnTo>
                  <a:lnTo>
                    <a:pt x="43943" y="1143157"/>
                  </a:lnTo>
                  <a:lnTo>
                    <a:pt x="30780" y="1100452"/>
                  </a:lnTo>
                  <a:lnTo>
                    <a:pt x="19869" y="1056873"/>
                  </a:lnTo>
                  <a:lnTo>
                    <a:pt x="11271" y="1012481"/>
                  </a:lnTo>
                  <a:lnTo>
                    <a:pt x="5051" y="967336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699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3">
            <a:extLst>
              <a:ext uri="{FF2B5EF4-FFF2-40B4-BE49-F238E27FC236}">
                <a16:creationId xmlns:a16="http://schemas.microsoft.com/office/drawing/2014/main" id="{7B2C15E8-9647-B851-CCFA-5C2C1D258FB9}"/>
              </a:ext>
            </a:extLst>
          </p:cNvPr>
          <p:cNvSpPr txBox="1"/>
          <p:nvPr/>
        </p:nvSpPr>
        <p:spPr>
          <a:xfrm>
            <a:off x="13236320" y="7874330"/>
            <a:ext cx="28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0" dirty="0">
                <a:solidFill>
                  <a:srgbClr val="1E1C11"/>
                </a:solidFill>
                <a:latin typeface="Calibri"/>
                <a:cs typeface="Calibri"/>
              </a:rPr>
              <a:t>5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FC854D23-B4C5-F13F-3A93-AB02CDC1AB98}"/>
              </a:ext>
            </a:extLst>
          </p:cNvPr>
          <p:cNvSpPr txBox="1"/>
          <p:nvPr/>
        </p:nvSpPr>
        <p:spPr>
          <a:xfrm>
            <a:off x="11663933" y="2203450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DC0460F7-AD2A-818C-01A6-260C942EB3F1}"/>
              </a:ext>
            </a:extLst>
          </p:cNvPr>
          <p:cNvSpPr txBox="1"/>
          <p:nvPr/>
        </p:nvSpPr>
        <p:spPr>
          <a:xfrm>
            <a:off x="11985752" y="4412360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C5E0AA33-43FC-B1B8-05C6-12AB6CC132B0}"/>
              </a:ext>
            </a:extLst>
          </p:cNvPr>
          <p:cNvSpPr txBox="1"/>
          <p:nvPr/>
        </p:nvSpPr>
        <p:spPr>
          <a:xfrm>
            <a:off x="13127228" y="3043555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1D83DDAE-6FBC-A27C-4262-8B190110D900}"/>
              </a:ext>
            </a:extLst>
          </p:cNvPr>
          <p:cNvSpPr txBox="1"/>
          <p:nvPr/>
        </p:nvSpPr>
        <p:spPr>
          <a:xfrm>
            <a:off x="11012805" y="5974460"/>
            <a:ext cx="488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A42A5B37-28E0-0E03-7987-91D81B3166F6}"/>
              </a:ext>
            </a:extLst>
          </p:cNvPr>
          <p:cNvSpPr txBox="1"/>
          <p:nvPr/>
        </p:nvSpPr>
        <p:spPr>
          <a:xfrm>
            <a:off x="13015976" y="6520129"/>
            <a:ext cx="257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6CAEA872-5DBB-38F8-DF8E-6955FB4E42E6}"/>
              </a:ext>
            </a:extLst>
          </p:cNvPr>
          <p:cNvSpPr txBox="1"/>
          <p:nvPr/>
        </p:nvSpPr>
        <p:spPr>
          <a:xfrm>
            <a:off x="15271241" y="5776722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0069BF9E-C6C6-AAE3-96E3-34E43B1AC216}"/>
              </a:ext>
            </a:extLst>
          </p:cNvPr>
          <p:cNvSpPr txBox="1"/>
          <p:nvPr/>
        </p:nvSpPr>
        <p:spPr>
          <a:xfrm>
            <a:off x="14259813" y="4249292"/>
            <a:ext cx="25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6AF12757-D468-E73B-E491-1C0679C1CB8D}"/>
              </a:ext>
            </a:extLst>
          </p:cNvPr>
          <p:cNvSpPr txBox="1"/>
          <p:nvPr/>
        </p:nvSpPr>
        <p:spPr>
          <a:xfrm>
            <a:off x="14622271" y="2174189"/>
            <a:ext cx="257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1" name="object 16">
            <a:extLst>
              <a:ext uri="{FF2B5EF4-FFF2-40B4-BE49-F238E27FC236}">
                <a16:creationId xmlns:a16="http://schemas.microsoft.com/office/drawing/2014/main" id="{72C63687-2314-4A8D-E8BE-621B1FD2CB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358" y="2160829"/>
            <a:ext cx="4732649" cy="3723688"/>
          </a:xfrm>
          <a:prstGeom prst="rect">
            <a:avLst/>
          </a:prstGeom>
        </p:spPr>
      </p:pic>
      <p:sp>
        <p:nvSpPr>
          <p:cNvPr id="42" name="object 13">
            <a:extLst>
              <a:ext uri="{FF2B5EF4-FFF2-40B4-BE49-F238E27FC236}">
                <a16:creationId xmlns:a16="http://schemas.microsoft.com/office/drawing/2014/main" id="{E9B1E369-3969-1C79-1132-CB2069309C22}"/>
              </a:ext>
            </a:extLst>
          </p:cNvPr>
          <p:cNvSpPr txBox="1"/>
          <p:nvPr/>
        </p:nvSpPr>
        <p:spPr>
          <a:xfrm>
            <a:off x="423773" y="6419545"/>
            <a:ext cx="88824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alibri"/>
              </a:rPr>
              <a:t>1</a:t>
            </a:r>
            <a:r>
              <a:rPr sz="2400"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–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시작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정점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부터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최소</a:t>
            </a:r>
            <a:r>
              <a:rPr sz="2400" b="1" spc="-19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비용을</a:t>
            </a:r>
            <a:r>
              <a:rPr sz="2400" b="1" spc="-19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갱신해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25" dirty="0">
                <a:solidFill>
                  <a:srgbClr val="FF0000"/>
                </a:solidFill>
                <a:cs typeface="Adobe Clean Han ExtraBold"/>
              </a:rPr>
              <a:t>나가기</a:t>
            </a:r>
            <a:endParaRPr sz="2400" dirty="0">
              <a:cs typeface="Adobe Clean Han Extra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105" dirty="0">
                <a:solidFill>
                  <a:srgbClr val="FF0000"/>
                </a:solidFill>
                <a:cs typeface="Calibri"/>
              </a:rPr>
              <a:t>(</a:t>
            </a:r>
            <a:r>
              <a:rPr sz="2400" b="1" spc="105" dirty="0">
                <a:solidFill>
                  <a:srgbClr val="FF0000"/>
                </a:solidFill>
                <a:cs typeface="Adobe Clean Han ExtraBold"/>
              </a:rPr>
              <a:t>경로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추적할거면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비용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FF0000"/>
                </a:solidFill>
                <a:cs typeface="Adobe Clean Han ExtraBold"/>
              </a:rPr>
              <a:t>갱신될때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직전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정점도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같이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갱신</a:t>
            </a:r>
            <a:r>
              <a:rPr sz="24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80" dirty="0">
                <a:solidFill>
                  <a:srgbClr val="FF0000"/>
                </a:solidFill>
                <a:cs typeface="Adobe Clean Han ExtraBold"/>
              </a:rPr>
              <a:t>해주기</a:t>
            </a:r>
            <a:r>
              <a:rPr sz="2400" b="1" spc="80" dirty="0">
                <a:solidFill>
                  <a:srgbClr val="FF0000"/>
                </a:solidFill>
                <a:cs typeface="Calibri"/>
              </a:rPr>
              <a:t>)</a:t>
            </a:r>
            <a:endParaRPr sz="2400" dirty="0">
              <a:cs typeface="Calibri"/>
            </a:endParaRPr>
          </a:p>
        </p:txBody>
      </p:sp>
      <p:sp>
        <p:nvSpPr>
          <p:cNvPr id="43" name="object 14">
            <a:extLst>
              <a:ext uri="{FF2B5EF4-FFF2-40B4-BE49-F238E27FC236}">
                <a16:creationId xmlns:a16="http://schemas.microsoft.com/office/drawing/2014/main" id="{465A02DB-593A-3B5F-CBC9-587C1263D8B3}"/>
              </a:ext>
            </a:extLst>
          </p:cNvPr>
          <p:cNvSpPr txBox="1"/>
          <p:nvPr/>
        </p:nvSpPr>
        <p:spPr>
          <a:xfrm>
            <a:off x="423773" y="7517383"/>
            <a:ext cx="9549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cs typeface="Calibri"/>
              </a:rPr>
              <a:t>2</a:t>
            </a:r>
            <a:r>
              <a:rPr sz="2400"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–</a:t>
            </a:r>
            <a:r>
              <a:rPr sz="2400"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가중치를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기준으로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하는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최소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힙을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00" dirty="0">
                <a:solidFill>
                  <a:srgbClr val="FF0000"/>
                </a:solidFill>
                <a:cs typeface="Adobe Clean Han ExtraBold"/>
              </a:rPr>
              <a:t>만든다</a:t>
            </a:r>
            <a:r>
              <a:rPr sz="2400" b="1" spc="100" dirty="0">
                <a:solidFill>
                  <a:srgbClr val="FF0000"/>
                </a:solidFill>
                <a:cs typeface="Calibri"/>
              </a:rPr>
              <a:t>!</a:t>
            </a:r>
            <a:r>
              <a:rPr sz="2400" b="1" spc="-40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(+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방문</a:t>
            </a:r>
            <a:r>
              <a:rPr sz="24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처리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없어도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45" dirty="0">
                <a:solidFill>
                  <a:srgbClr val="FF0000"/>
                </a:solidFill>
                <a:cs typeface="Adobe Clean Han ExtraBold"/>
              </a:rPr>
              <a:t>됨</a:t>
            </a:r>
            <a:r>
              <a:rPr sz="2400" b="1" spc="45" dirty="0">
                <a:solidFill>
                  <a:srgbClr val="FF0000"/>
                </a:solidFill>
                <a:cs typeface="Calibri"/>
              </a:rPr>
              <a:t>)</a:t>
            </a:r>
            <a:endParaRPr sz="2400" dirty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cs typeface="Calibri"/>
              </a:rPr>
              <a:t>-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&gt;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그러나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55" dirty="0">
                <a:solidFill>
                  <a:srgbClr val="FF0000"/>
                </a:solidFill>
                <a:cs typeface="Calibri"/>
              </a:rPr>
              <a:t>pdf</a:t>
            </a:r>
            <a:r>
              <a:rPr sz="2400" b="1" spc="55" dirty="0">
                <a:solidFill>
                  <a:srgbClr val="FF0000"/>
                </a:solidFill>
                <a:cs typeface="Adobe Clean Han ExtraBold"/>
              </a:rPr>
              <a:t>에선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설명을</a:t>
            </a:r>
            <a:r>
              <a:rPr sz="2400" b="1" spc="-19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위해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방문처리를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한다고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85" dirty="0">
                <a:solidFill>
                  <a:srgbClr val="FF0000"/>
                </a:solidFill>
                <a:cs typeface="Adobe Clean Han ExtraBold"/>
              </a:rPr>
              <a:t>가정한다</a:t>
            </a:r>
            <a:r>
              <a:rPr sz="2400" b="1" spc="85" dirty="0">
                <a:solidFill>
                  <a:srgbClr val="FF0000"/>
                </a:solidFill>
                <a:cs typeface="Calibri"/>
              </a:rPr>
              <a:t>.</a:t>
            </a:r>
            <a:endParaRPr sz="2400" dirty="0">
              <a:cs typeface="Calibri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C8597349-CFB3-CF69-CCF9-54EFDECFDE99}"/>
              </a:ext>
            </a:extLst>
          </p:cNvPr>
          <p:cNvSpPr txBox="1"/>
          <p:nvPr/>
        </p:nvSpPr>
        <p:spPr>
          <a:xfrm>
            <a:off x="423773" y="8614359"/>
            <a:ext cx="7494270" cy="112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indent="-221615">
              <a:lnSpc>
                <a:spcPct val="100000"/>
              </a:lnSpc>
              <a:spcBef>
                <a:spcPts val="100"/>
              </a:spcBef>
              <a:buAutoNum type="arabicPlain" startAt="3"/>
              <a:tabLst>
                <a:tab pos="234315" algn="l"/>
              </a:tabLst>
            </a:pPr>
            <a:r>
              <a:rPr sz="2400" b="1" dirty="0">
                <a:solidFill>
                  <a:srgbClr val="FF0000"/>
                </a:solidFill>
                <a:cs typeface="Calibri"/>
              </a:rPr>
              <a:t>–</a:t>
            </a:r>
            <a:r>
              <a:rPr sz="2400"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spc="135" dirty="0">
                <a:solidFill>
                  <a:srgbClr val="FF0000"/>
                </a:solidFill>
                <a:cs typeface="Adobe Clean Han ExtraBold"/>
              </a:rPr>
              <a:t>최단경로가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확정된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FF0000"/>
                </a:solidFill>
                <a:cs typeface="Adobe Clean Han ExtraBold"/>
              </a:rPr>
              <a:t>정점은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보라색</a:t>
            </a:r>
            <a:r>
              <a:rPr sz="2400" b="1" spc="-19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20" dirty="0">
                <a:solidFill>
                  <a:srgbClr val="FF0000"/>
                </a:solidFill>
                <a:cs typeface="Adobe Clean Han ExtraBold"/>
              </a:rPr>
              <a:t>표시</a:t>
            </a:r>
            <a:endParaRPr sz="2400" dirty="0">
              <a:cs typeface="Adobe Clean Han ExtraBold"/>
            </a:endParaRPr>
          </a:p>
          <a:p>
            <a:pPr marL="233679" indent="-220979">
              <a:lnSpc>
                <a:spcPct val="100000"/>
              </a:lnSpc>
              <a:spcBef>
                <a:spcPts val="2885"/>
              </a:spcBef>
              <a:buAutoNum type="arabicPlain" startAt="3"/>
              <a:tabLst>
                <a:tab pos="233679" algn="l"/>
              </a:tabLst>
            </a:pPr>
            <a:r>
              <a:rPr sz="2400" b="1" dirty="0">
                <a:solidFill>
                  <a:srgbClr val="FF0000"/>
                </a:solidFill>
                <a:cs typeface="Calibri"/>
              </a:rPr>
              <a:t>– </a:t>
            </a:r>
            <a:r>
              <a:rPr sz="2400" b="1" spc="160" dirty="0" err="1">
                <a:solidFill>
                  <a:srgbClr val="FF0000"/>
                </a:solidFill>
                <a:cs typeface="Adobe Clean Han ExtraBold"/>
              </a:rPr>
              <a:t>음수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간선</a:t>
            </a:r>
            <a:r>
              <a:rPr sz="2400" b="1" spc="-18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있을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75" dirty="0">
                <a:solidFill>
                  <a:srgbClr val="FF0000"/>
                </a:solidFill>
                <a:cs typeface="Adobe Clean Han ExtraBold"/>
              </a:rPr>
              <a:t>땐</a:t>
            </a:r>
            <a:r>
              <a:rPr sz="2400" b="1" spc="-15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다익스트라를</a:t>
            </a:r>
            <a:r>
              <a:rPr sz="2400" b="1" spc="-20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FF0000"/>
                </a:solidFill>
                <a:cs typeface="Adobe Clean Han ExtraBold"/>
              </a:rPr>
              <a:t>사용하면</a:t>
            </a:r>
            <a:r>
              <a:rPr sz="2400" b="1" spc="-19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65" dirty="0">
                <a:solidFill>
                  <a:srgbClr val="FF0000"/>
                </a:solidFill>
                <a:cs typeface="Adobe Clean Han ExtraBold"/>
              </a:rPr>
              <a:t>안됨</a:t>
            </a:r>
            <a:r>
              <a:rPr sz="2400" b="1" spc="65" dirty="0">
                <a:solidFill>
                  <a:srgbClr val="FF0000"/>
                </a:solidFill>
                <a:cs typeface="Calibri"/>
              </a:rPr>
              <a:t>!!</a:t>
            </a:r>
            <a:r>
              <a:rPr sz="2400" b="1" spc="-30" dirty="0">
                <a:solidFill>
                  <a:srgbClr val="FF0000"/>
                </a:solidFill>
                <a:cs typeface="Calibri"/>
              </a:rPr>
              <a:t> </a:t>
            </a:r>
            <a:endParaRPr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3033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90" dirty="0">
                <a:latin typeface="+mn-lt"/>
                <a:cs typeface="Calibri"/>
              </a:rPr>
              <a:t>(V</a:t>
            </a:r>
            <a:r>
              <a:rPr spc="90" dirty="0">
                <a:latin typeface="+mn-lt"/>
              </a:rPr>
              <a:t>번째</a:t>
            </a:r>
            <a:r>
              <a:rPr spc="9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622695"/>
              </p:ext>
            </p:extLst>
          </p:nvPr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3036" y="3480990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39538" y="5036423"/>
            <a:ext cx="333519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50</a:t>
            </a:fld>
            <a:endParaRPr spc="-25" dirty="0">
              <a:latin typeface="+mn-lt"/>
            </a:endParaRPr>
          </a:p>
        </p:txBody>
      </p:sp>
      <p:pic>
        <p:nvPicPr>
          <p:cNvPr id="23" name="그림 2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7F7C284-1719-2FCA-15C2-C31CF2DF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85" y="2277684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90" dirty="0">
                <a:latin typeface="+mn-lt"/>
                <a:cs typeface="Calibri"/>
              </a:rPr>
              <a:t>(V</a:t>
            </a:r>
            <a:r>
              <a:rPr spc="90" dirty="0">
                <a:latin typeface="+mn-lt"/>
              </a:rPr>
              <a:t>번째</a:t>
            </a:r>
            <a:r>
              <a:rPr spc="9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4" y="2684619"/>
            <a:ext cx="4400506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51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782111"/>
            <a:ext cx="264295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0 -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4</a:t>
            </a:r>
            <a:endParaRPr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3" y="4330667"/>
            <a:ext cx="5219903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-2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-4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5" y="5153499"/>
            <a:ext cx="676369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852AB66-EC3B-508E-EFD1-F0BA58122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3" y="6795779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90" dirty="0">
                <a:latin typeface="+mn-lt"/>
                <a:cs typeface="Calibri"/>
              </a:rPr>
              <a:t>(V</a:t>
            </a:r>
            <a:r>
              <a:rPr spc="90" dirty="0">
                <a:latin typeface="+mn-lt"/>
              </a:rPr>
              <a:t>번째</a:t>
            </a:r>
            <a:r>
              <a:rPr spc="9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3036" y="3480990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39538" y="5036423"/>
            <a:ext cx="345394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52</a:t>
            </a:fld>
            <a:endParaRPr spc="-25" dirty="0">
              <a:latin typeface="+mn-lt"/>
            </a:endParaRPr>
          </a:p>
        </p:txBody>
      </p:sp>
      <p:pic>
        <p:nvPicPr>
          <p:cNvPr id="23" name="그림 2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5D32C4D-0D88-52A8-1CBA-43BE9BAC9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3" y="6795779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90" dirty="0">
                <a:latin typeface="+mn-lt"/>
                <a:cs typeface="Calibri"/>
              </a:rPr>
              <a:t>(V</a:t>
            </a:r>
            <a:r>
              <a:rPr spc="90" dirty="0">
                <a:latin typeface="+mn-lt"/>
              </a:rPr>
              <a:t>번째</a:t>
            </a:r>
            <a:r>
              <a:rPr spc="9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015921" y="4254604"/>
            <a:ext cx="3751000" cy="3084354"/>
            <a:chOff x="1014666" y="4255261"/>
            <a:chExt cx="3751579" cy="3084830"/>
          </a:xfrm>
        </p:grpSpPr>
        <p:sp>
          <p:nvSpPr>
            <p:cNvPr id="5" name="object 5"/>
            <p:cNvSpPr/>
            <p:nvPr/>
          </p:nvSpPr>
          <p:spPr>
            <a:xfrm>
              <a:off x="2368677" y="4255261"/>
              <a:ext cx="2397125" cy="3084830"/>
            </a:xfrm>
            <a:custGeom>
              <a:avLst/>
              <a:gdLst/>
              <a:ahLst/>
              <a:cxnLst/>
              <a:rect l="l" t="t" r="r" b="b"/>
              <a:pathLst>
                <a:path w="2397125" h="3084829">
                  <a:moveTo>
                    <a:pt x="1526286" y="3037459"/>
                  </a:moveTo>
                  <a:lnTo>
                    <a:pt x="303276" y="1924862"/>
                  </a:lnTo>
                  <a:lnTo>
                    <a:pt x="322719" y="1903476"/>
                  </a:lnTo>
                  <a:lnTo>
                    <a:pt x="346075" y="1877822"/>
                  </a:lnTo>
                  <a:lnTo>
                    <a:pt x="141097" y="1820037"/>
                  </a:lnTo>
                  <a:lnTo>
                    <a:pt x="217805" y="2018792"/>
                  </a:lnTo>
                  <a:lnTo>
                    <a:pt x="260616" y="1971738"/>
                  </a:lnTo>
                  <a:lnTo>
                    <a:pt x="1483487" y="3084449"/>
                  </a:lnTo>
                  <a:lnTo>
                    <a:pt x="1526286" y="3037459"/>
                  </a:lnTo>
                  <a:close/>
                </a:path>
                <a:path w="2397125" h="3084829">
                  <a:moveTo>
                    <a:pt x="1565910" y="127635"/>
                  </a:moveTo>
                  <a:lnTo>
                    <a:pt x="1356614" y="167005"/>
                  </a:lnTo>
                  <a:lnTo>
                    <a:pt x="1395006" y="217563"/>
                  </a:lnTo>
                  <a:lnTo>
                    <a:pt x="0" y="1278001"/>
                  </a:lnTo>
                  <a:lnTo>
                    <a:pt x="38354" y="1328547"/>
                  </a:lnTo>
                  <a:lnTo>
                    <a:pt x="1433436" y="268147"/>
                  </a:lnTo>
                  <a:lnTo>
                    <a:pt x="1471803" y="318643"/>
                  </a:lnTo>
                  <a:lnTo>
                    <a:pt x="1531048" y="198374"/>
                  </a:lnTo>
                  <a:lnTo>
                    <a:pt x="1565910" y="127635"/>
                  </a:lnTo>
                  <a:close/>
                </a:path>
                <a:path w="2397125" h="3084829">
                  <a:moveTo>
                    <a:pt x="1652143" y="2526919"/>
                  </a:moveTo>
                  <a:lnTo>
                    <a:pt x="1619986" y="2443353"/>
                  </a:lnTo>
                  <a:lnTo>
                    <a:pt x="1575689" y="2328164"/>
                  </a:lnTo>
                  <a:lnTo>
                    <a:pt x="1532864" y="2375001"/>
                  </a:lnTo>
                  <a:lnTo>
                    <a:pt x="396748" y="1337183"/>
                  </a:lnTo>
                  <a:lnTo>
                    <a:pt x="353822" y="1384046"/>
                  </a:lnTo>
                  <a:lnTo>
                    <a:pt x="1489976" y="2421915"/>
                  </a:lnTo>
                  <a:lnTo>
                    <a:pt x="1447165" y="2468753"/>
                  </a:lnTo>
                  <a:lnTo>
                    <a:pt x="1652143" y="2526919"/>
                  </a:lnTo>
                  <a:close/>
                </a:path>
                <a:path w="2397125" h="3084829">
                  <a:moveTo>
                    <a:pt x="2396998" y="2082292"/>
                  </a:moveTo>
                  <a:lnTo>
                    <a:pt x="2333498" y="2082292"/>
                  </a:lnTo>
                  <a:lnTo>
                    <a:pt x="2333498" y="0"/>
                  </a:lnTo>
                  <a:lnTo>
                    <a:pt x="2269998" y="0"/>
                  </a:lnTo>
                  <a:lnTo>
                    <a:pt x="2269998" y="2082292"/>
                  </a:lnTo>
                  <a:lnTo>
                    <a:pt x="2206498" y="2082292"/>
                  </a:lnTo>
                  <a:lnTo>
                    <a:pt x="2301748" y="2272792"/>
                  </a:lnTo>
                  <a:lnTo>
                    <a:pt x="2381123" y="2114042"/>
                  </a:lnTo>
                  <a:lnTo>
                    <a:pt x="2396998" y="208229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1" name="object 11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3" y="2684619"/>
            <a:ext cx="4590511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53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782111"/>
            <a:ext cx="307046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-4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-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6</a:t>
            </a:r>
            <a:endParaRPr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4" y="4330667"/>
            <a:ext cx="4923020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-4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-6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5" y="5153499"/>
            <a:ext cx="672806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E6E2600-EFD1-AF93-3253-AFF813D39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02" y="3819405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50" dirty="0">
                <a:latin typeface="+mn-lt"/>
                <a:cs typeface="Calibri"/>
              </a:rPr>
              <a:t>(V+1</a:t>
            </a:r>
            <a:r>
              <a:rPr spc="50" dirty="0">
                <a:latin typeface="+mn-lt"/>
              </a:rPr>
              <a:t>번째</a:t>
            </a:r>
            <a:r>
              <a:rPr spc="5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9723" y="4254604"/>
            <a:ext cx="2396755" cy="3084354"/>
          </a:xfrm>
          <a:custGeom>
            <a:avLst/>
            <a:gdLst/>
            <a:ahLst/>
            <a:cxnLst/>
            <a:rect l="l" t="t" r="r" b="b"/>
            <a:pathLst>
              <a:path w="2397125" h="3084829">
                <a:moveTo>
                  <a:pt x="1526286" y="3037459"/>
                </a:moveTo>
                <a:lnTo>
                  <a:pt x="303276" y="1924862"/>
                </a:lnTo>
                <a:lnTo>
                  <a:pt x="322719" y="1903476"/>
                </a:lnTo>
                <a:lnTo>
                  <a:pt x="346075" y="1877822"/>
                </a:lnTo>
                <a:lnTo>
                  <a:pt x="141097" y="1820037"/>
                </a:lnTo>
                <a:lnTo>
                  <a:pt x="217805" y="2018792"/>
                </a:lnTo>
                <a:lnTo>
                  <a:pt x="260616" y="1971738"/>
                </a:lnTo>
                <a:lnTo>
                  <a:pt x="1483487" y="3084449"/>
                </a:lnTo>
                <a:lnTo>
                  <a:pt x="1526286" y="3037459"/>
                </a:lnTo>
                <a:close/>
              </a:path>
              <a:path w="2397125" h="3084829">
                <a:moveTo>
                  <a:pt x="1565910" y="127635"/>
                </a:moveTo>
                <a:lnTo>
                  <a:pt x="1356614" y="167005"/>
                </a:lnTo>
                <a:lnTo>
                  <a:pt x="1395006" y="217563"/>
                </a:lnTo>
                <a:lnTo>
                  <a:pt x="0" y="1278001"/>
                </a:lnTo>
                <a:lnTo>
                  <a:pt x="38354" y="1328547"/>
                </a:lnTo>
                <a:lnTo>
                  <a:pt x="1433436" y="268147"/>
                </a:lnTo>
                <a:lnTo>
                  <a:pt x="1471803" y="318643"/>
                </a:lnTo>
                <a:lnTo>
                  <a:pt x="1531048" y="198374"/>
                </a:lnTo>
                <a:lnTo>
                  <a:pt x="1565910" y="127635"/>
                </a:lnTo>
                <a:close/>
              </a:path>
              <a:path w="2397125" h="3084829">
                <a:moveTo>
                  <a:pt x="1652143" y="2526919"/>
                </a:moveTo>
                <a:lnTo>
                  <a:pt x="1619986" y="2443353"/>
                </a:lnTo>
                <a:lnTo>
                  <a:pt x="1575689" y="2328164"/>
                </a:lnTo>
                <a:lnTo>
                  <a:pt x="1532864" y="2375001"/>
                </a:lnTo>
                <a:lnTo>
                  <a:pt x="396748" y="1337183"/>
                </a:lnTo>
                <a:lnTo>
                  <a:pt x="353822" y="1384046"/>
                </a:lnTo>
                <a:lnTo>
                  <a:pt x="1489976" y="2421915"/>
                </a:lnTo>
                <a:lnTo>
                  <a:pt x="1447165" y="2468753"/>
                </a:lnTo>
                <a:lnTo>
                  <a:pt x="1652143" y="2526919"/>
                </a:lnTo>
                <a:close/>
              </a:path>
              <a:path w="2397125" h="3084829">
                <a:moveTo>
                  <a:pt x="2396998" y="2082292"/>
                </a:moveTo>
                <a:lnTo>
                  <a:pt x="2333498" y="2082292"/>
                </a:lnTo>
                <a:lnTo>
                  <a:pt x="2333498" y="0"/>
                </a:lnTo>
                <a:lnTo>
                  <a:pt x="2269998" y="0"/>
                </a:lnTo>
                <a:lnTo>
                  <a:pt x="2269998" y="2082292"/>
                </a:lnTo>
                <a:lnTo>
                  <a:pt x="2206498" y="2082292"/>
                </a:lnTo>
                <a:lnTo>
                  <a:pt x="2301748" y="2272792"/>
                </a:lnTo>
                <a:lnTo>
                  <a:pt x="2381123" y="2114042"/>
                </a:lnTo>
                <a:lnTo>
                  <a:pt x="2396998" y="2082292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5921" y="4490280"/>
            <a:ext cx="1850103" cy="1762488"/>
            <a:chOff x="1014666" y="4490973"/>
            <a:chExt cx="1850389" cy="1762760"/>
          </a:xfrm>
        </p:grpSpPr>
        <p:sp>
          <p:nvSpPr>
            <p:cNvPr id="9" name="object 9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3" name="object 13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63036" y="3480990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7" name="object 17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39538" y="5036423"/>
            <a:ext cx="348957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54</a:t>
            </a:fld>
            <a:endParaRPr spc="-25" dirty="0">
              <a:latin typeface="+mn-lt"/>
            </a:endParaRPr>
          </a:p>
        </p:txBody>
      </p:sp>
      <p:pic>
        <p:nvPicPr>
          <p:cNvPr id="24" name="그림 2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5FF1229-4F27-5B56-AE6B-FD267B78C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621" y="3854122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50" dirty="0">
                <a:latin typeface="+mn-lt"/>
                <a:cs typeface="Calibri"/>
              </a:rPr>
              <a:t>(V+1</a:t>
            </a:r>
            <a:r>
              <a:rPr spc="50" dirty="0">
                <a:latin typeface="+mn-lt"/>
              </a:rPr>
              <a:t>번째</a:t>
            </a:r>
            <a:r>
              <a:rPr spc="5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9723" y="4254604"/>
            <a:ext cx="2396755" cy="3084354"/>
          </a:xfrm>
          <a:custGeom>
            <a:avLst/>
            <a:gdLst/>
            <a:ahLst/>
            <a:cxnLst/>
            <a:rect l="l" t="t" r="r" b="b"/>
            <a:pathLst>
              <a:path w="2397125" h="3084829">
                <a:moveTo>
                  <a:pt x="1526286" y="3037459"/>
                </a:moveTo>
                <a:lnTo>
                  <a:pt x="303276" y="1924862"/>
                </a:lnTo>
                <a:lnTo>
                  <a:pt x="322719" y="1903476"/>
                </a:lnTo>
                <a:lnTo>
                  <a:pt x="346075" y="1877822"/>
                </a:lnTo>
                <a:lnTo>
                  <a:pt x="141097" y="1820037"/>
                </a:lnTo>
                <a:lnTo>
                  <a:pt x="217805" y="2018792"/>
                </a:lnTo>
                <a:lnTo>
                  <a:pt x="260616" y="1971738"/>
                </a:lnTo>
                <a:lnTo>
                  <a:pt x="1483487" y="3084449"/>
                </a:lnTo>
                <a:lnTo>
                  <a:pt x="1526286" y="3037459"/>
                </a:lnTo>
                <a:close/>
              </a:path>
              <a:path w="2397125" h="3084829">
                <a:moveTo>
                  <a:pt x="1565910" y="127635"/>
                </a:moveTo>
                <a:lnTo>
                  <a:pt x="1356614" y="167005"/>
                </a:lnTo>
                <a:lnTo>
                  <a:pt x="1395006" y="217563"/>
                </a:lnTo>
                <a:lnTo>
                  <a:pt x="0" y="1278001"/>
                </a:lnTo>
                <a:lnTo>
                  <a:pt x="38354" y="1328547"/>
                </a:lnTo>
                <a:lnTo>
                  <a:pt x="1433436" y="268147"/>
                </a:lnTo>
                <a:lnTo>
                  <a:pt x="1471803" y="318643"/>
                </a:lnTo>
                <a:lnTo>
                  <a:pt x="1531048" y="198374"/>
                </a:lnTo>
                <a:lnTo>
                  <a:pt x="1565910" y="127635"/>
                </a:lnTo>
                <a:close/>
              </a:path>
              <a:path w="2397125" h="3084829">
                <a:moveTo>
                  <a:pt x="1652143" y="2526919"/>
                </a:moveTo>
                <a:lnTo>
                  <a:pt x="1619986" y="2443353"/>
                </a:lnTo>
                <a:lnTo>
                  <a:pt x="1575689" y="2328164"/>
                </a:lnTo>
                <a:lnTo>
                  <a:pt x="1532864" y="2375001"/>
                </a:lnTo>
                <a:lnTo>
                  <a:pt x="396748" y="1337183"/>
                </a:lnTo>
                <a:lnTo>
                  <a:pt x="353822" y="1384046"/>
                </a:lnTo>
                <a:lnTo>
                  <a:pt x="1489976" y="2421915"/>
                </a:lnTo>
                <a:lnTo>
                  <a:pt x="1447165" y="2468753"/>
                </a:lnTo>
                <a:lnTo>
                  <a:pt x="1652143" y="2526919"/>
                </a:lnTo>
                <a:close/>
              </a:path>
              <a:path w="2397125" h="3084829">
                <a:moveTo>
                  <a:pt x="2396998" y="2082292"/>
                </a:moveTo>
                <a:lnTo>
                  <a:pt x="2333498" y="2082292"/>
                </a:lnTo>
                <a:lnTo>
                  <a:pt x="2333498" y="0"/>
                </a:lnTo>
                <a:lnTo>
                  <a:pt x="2269998" y="0"/>
                </a:lnTo>
                <a:lnTo>
                  <a:pt x="2269998" y="2082292"/>
                </a:lnTo>
                <a:lnTo>
                  <a:pt x="2206498" y="2082292"/>
                </a:lnTo>
                <a:lnTo>
                  <a:pt x="2301748" y="2272792"/>
                </a:lnTo>
                <a:lnTo>
                  <a:pt x="2381123" y="2114042"/>
                </a:lnTo>
                <a:lnTo>
                  <a:pt x="2396998" y="2082292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5921" y="4490280"/>
            <a:ext cx="1850103" cy="1762488"/>
            <a:chOff x="1014666" y="4490973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3" y="3304284"/>
            <a:ext cx="4368909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55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853093"/>
            <a:ext cx="3343602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4" y="4401648"/>
            <a:ext cx="2975467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-6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2</a:t>
            </a:r>
            <a:endParaRPr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3" y="4950203"/>
            <a:ext cx="4863643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0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-2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93A1C2C-586C-E33C-741B-645D060D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07" y="2339596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50" dirty="0">
                <a:latin typeface="+mn-lt"/>
                <a:cs typeface="Calibri"/>
              </a:rPr>
              <a:t>(V+1</a:t>
            </a:r>
            <a:r>
              <a:rPr spc="50" dirty="0">
                <a:latin typeface="+mn-lt"/>
              </a:rPr>
              <a:t>번째</a:t>
            </a:r>
            <a:r>
              <a:rPr spc="5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9723" y="4254604"/>
            <a:ext cx="2396755" cy="3084354"/>
          </a:xfrm>
          <a:custGeom>
            <a:avLst/>
            <a:gdLst/>
            <a:ahLst/>
            <a:cxnLst/>
            <a:rect l="l" t="t" r="r" b="b"/>
            <a:pathLst>
              <a:path w="2397125" h="3084829">
                <a:moveTo>
                  <a:pt x="1526286" y="3037459"/>
                </a:moveTo>
                <a:lnTo>
                  <a:pt x="303276" y="1924862"/>
                </a:lnTo>
                <a:lnTo>
                  <a:pt x="322719" y="1903476"/>
                </a:lnTo>
                <a:lnTo>
                  <a:pt x="346075" y="1877822"/>
                </a:lnTo>
                <a:lnTo>
                  <a:pt x="141097" y="1820037"/>
                </a:lnTo>
                <a:lnTo>
                  <a:pt x="217805" y="2018792"/>
                </a:lnTo>
                <a:lnTo>
                  <a:pt x="260616" y="1971738"/>
                </a:lnTo>
                <a:lnTo>
                  <a:pt x="1483487" y="3084449"/>
                </a:lnTo>
                <a:lnTo>
                  <a:pt x="1526286" y="3037459"/>
                </a:lnTo>
                <a:close/>
              </a:path>
              <a:path w="2397125" h="3084829">
                <a:moveTo>
                  <a:pt x="1565910" y="127635"/>
                </a:moveTo>
                <a:lnTo>
                  <a:pt x="1356614" y="167005"/>
                </a:lnTo>
                <a:lnTo>
                  <a:pt x="1395006" y="217563"/>
                </a:lnTo>
                <a:lnTo>
                  <a:pt x="0" y="1278001"/>
                </a:lnTo>
                <a:lnTo>
                  <a:pt x="38354" y="1328547"/>
                </a:lnTo>
                <a:lnTo>
                  <a:pt x="1433436" y="268147"/>
                </a:lnTo>
                <a:lnTo>
                  <a:pt x="1471803" y="318643"/>
                </a:lnTo>
                <a:lnTo>
                  <a:pt x="1531048" y="198374"/>
                </a:lnTo>
                <a:lnTo>
                  <a:pt x="1565910" y="127635"/>
                </a:lnTo>
                <a:close/>
              </a:path>
              <a:path w="2397125" h="3084829">
                <a:moveTo>
                  <a:pt x="1652143" y="2526919"/>
                </a:moveTo>
                <a:lnTo>
                  <a:pt x="1619986" y="2443353"/>
                </a:lnTo>
                <a:lnTo>
                  <a:pt x="1575689" y="2328164"/>
                </a:lnTo>
                <a:lnTo>
                  <a:pt x="1532864" y="2375001"/>
                </a:lnTo>
                <a:lnTo>
                  <a:pt x="396748" y="1337183"/>
                </a:lnTo>
                <a:lnTo>
                  <a:pt x="353822" y="1384046"/>
                </a:lnTo>
                <a:lnTo>
                  <a:pt x="1489976" y="2421915"/>
                </a:lnTo>
                <a:lnTo>
                  <a:pt x="1447165" y="2468753"/>
                </a:lnTo>
                <a:lnTo>
                  <a:pt x="1652143" y="2526919"/>
                </a:lnTo>
                <a:close/>
              </a:path>
              <a:path w="2397125" h="3084829">
                <a:moveTo>
                  <a:pt x="2396998" y="2082292"/>
                </a:moveTo>
                <a:lnTo>
                  <a:pt x="2333498" y="2082292"/>
                </a:lnTo>
                <a:lnTo>
                  <a:pt x="2333498" y="0"/>
                </a:lnTo>
                <a:lnTo>
                  <a:pt x="2269998" y="0"/>
                </a:lnTo>
                <a:lnTo>
                  <a:pt x="2269998" y="2082292"/>
                </a:lnTo>
                <a:lnTo>
                  <a:pt x="2206498" y="2082292"/>
                </a:lnTo>
                <a:lnTo>
                  <a:pt x="2301748" y="2272792"/>
                </a:lnTo>
                <a:lnTo>
                  <a:pt x="2381123" y="2114042"/>
                </a:lnTo>
                <a:lnTo>
                  <a:pt x="2396998" y="2082292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5921" y="4490280"/>
            <a:ext cx="1850103" cy="1762488"/>
            <a:chOff x="1014666" y="4490973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4" y="2684619"/>
            <a:ext cx="4685576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56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782111"/>
            <a:ext cx="2848173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-6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3</a:t>
            </a:r>
            <a:endParaRPr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3" y="4330667"/>
            <a:ext cx="4828017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0" dirty="0">
                <a:solidFill>
                  <a:srgbClr val="006FC0"/>
                </a:solidFill>
                <a:cs typeface="Adobe Clean Han ExtraBold"/>
              </a:rPr>
              <a:t>크므로</a:t>
            </a:r>
            <a:endParaRPr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-4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-3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갱신하지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5" y="5153499"/>
            <a:ext cx="652618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79C07A8-F8D0-5947-D6F5-E9AF73420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43" y="6798129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50" dirty="0">
                <a:latin typeface="+mn-lt"/>
                <a:cs typeface="Calibri"/>
              </a:rPr>
              <a:t>(V+1</a:t>
            </a:r>
            <a:r>
              <a:rPr spc="50" dirty="0">
                <a:latin typeface="+mn-lt"/>
              </a:rPr>
              <a:t>번째</a:t>
            </a:r>
            <a:r>
              <a:rPr spc="5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9723" y="4254604"/>
            <a:ext cx="2396755" cy="3084354"/>
          </a:xfrm>
          <a:custGeom>
            <a:avLst/>
            <a:gdLst/>
            <a:ahLst/>
            <a:cxnLst/>
            <a:rect l="l" t="t" r="r" b="b"/>
            <a:pathLst>
              <a:path w="2397125" h="3084829">
                <a:moveTo>
                  <a:pt x="1526286" y="3037459"/>
                </a:moveTo>
                <a:lnTo>
                  <a:pt x="303276" y="1924862"/>
                </a:lnTo>
                <a:lnTo>
                  <a:pt x="322719" y="1903476"/>
                </a:lnTo>
                <a:lnTo>
                  <a:pt x="346075" y="1877822"/>
                </a:lnTo>
                <a:lnTo>
                  <a:pt x="141097" y="1820037"/>
                </a:lnTo>
                <a:lnTo>
                  <a:pt x="217805" y="2018792"/>
                </a:lnTo>
                <a:lnTo>
                  <a:pt x="260616" y="1971738"/>
                </a:lnTo>
                <a:lnTo>
                  <a:pt x="1483487" y="3084449"/>
                </a:lnTo>
                <a:lnTo>
                  <a:pt x="1526286" y="3037459"/>
                </a:lnTo>
                <a:close/>
              </a:path>
              <a:path w="2397125" h="3084829">
                <a:moveTo>
                  <a:pt x="1565910" y="127635"/>
                </a:moveTo>
                <a:lnTo>
                  <a:pt x="1356614" y="167005"/>
                </a:lnTo>
                <a:lnTo>
                  <a:pt x="1395006" y="217563"/>
                </a:lnTo>
                <a:lnTo>
                  <a:pt x="0" y="1278001"/>
                </a:lnTo>
                <a:lnTo>
                  <a:pt x="38354" y="1328547"/>
                </a:lnTo>
                <a:lnTo>
                  <a:pt x="1433436" y="268147"/>
                </a:lnTo>
                <a:lnTo>
                  <a:pt x="1471803" y="318643"/>
                </a:lnTo>
                <a:lnTo>
                  <a:pt x="1531048" y="198374"/>
                </a:lnTo>
                <a:lnTo>
                  <a:pt x="1565910" y="127635"/>
                </a:lnTo>
                <a:close/>
              </a:path>
              <a:path w="2397125" h="3084829">
                <a:moveTo>
                  <a:pt x="1652143" y="2526919"/>
                </a:moveTo>
                <a:lnTo>
                  <a:pt x="1619986" y="2443353"/>
                </a:lnTo>
                <a:lnTo>
                  <a:pt x="1575689" y="2328164"/>
                </a:lnTo>
                <a:lnTo>
                  <a:pt x="1532864" y="2375001"/>
                </a:lnTo>
                <a:lnTo>
                  <a:pt x="396748" y="1337183"/>
                </a:lnTo>
                <a:lnTo>
                  <a:pt x="353822" y="1384046"/>
                </a:lnTo>
                <a:lnTo>
                  <a:pt x="1489976" y="2421915"/>
                </a:lnTo>
                <a:lnTo>
                  <a:pt x="1447165" y="2468753"/>
                </a:lnTo>
                <a:lnTo>
                  <a:pt x="1652143" y="2526919"/>
                </a:lnTo>
                <a:close/>
              </a:path>
              <a:path w="2397125" h="3084829">
                <a:moveTo>
                  <a:pt x="2396998" y="2082292"/>
                </a:moveTo>
                <a:lnTo>
                  <a:pt x="2333498" y="2082292"/>
                </a:lnTo>
                <a:lnTo>
                  <a:pt x="2333498" y="0"/>
                </a:lnTo>
                <a:lnTo>
                  <a:pt x="2269998" y="0"/>
                </a:lnTo>
                <a:lnTo>
                  <a:pt x="2269998" y="2082292"/>
                </a:lnTo>
                <a:lnTo>
                  <a:pt x="2206498" y="2082292"/>
                </a:lnTo>
                <a:lnTo>
                  <a:pt x="2301748" y="2272792"/>
                </a:lnTo>
                <a:lnTo>
                  <a:pt x="2381123" y="2114042"/>
                </a:lnTo>
                <a:lnTo>
                  <a:pt x="2396998" y="2082292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5921" y="4490280"/>
            <a:ext cx="1850103" cy="1762488"/>
            <a:chOff x="1014666" y="4490973"/>
            <a:chExt cx="1850389" cy="1762760"/>
          </a:xfrm>
        </p:grpSpPr>
        <p:sp>
          <p:nvSpPr>
            <p:cNvPr id="9" name="object 9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3" name="object 13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63036" y="3480990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7" name="object 17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39538" y="5036423"/>
            <a:ext cx="3382696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57</a:t>
            </a:fld>
            <a:endParaRPr spc="-25" dirty="0">
              <a:latin typeface="+mn-lt"/>
            </a:endParaRPr>
          </a:p>
        </p:txBody>
      </p:sp>
      <p:pic>
        <p:nvPicPr>
          <p:cNvPr id="23" name="그림 2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6AB7709-084C-89C7-0689-FB81717A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07" y="2277685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50" dirty="0">
                <a:latin typeface="+mn-lt"/>
                <a:cs typeface="Calibri"/>
              </a:rPr>
              <a:t>(V+1</a:t>
            </a:r>
            <a:r>
              <a:rPr spc="50" dirty="0">
                <a:latin typeface="+mn-lt"/>
              </a:rPr>
              <a:t>번째</a:t>
            </a:r>
            <a:r>
              <a:rPr spc="5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9723" y="4254604"/>
            <a:ext cx="2396755" cy="3084354"/>
          </a:xfrm>
          <a:custGeom>
            <a:avLst/>
            <a:gdLst/>
            <a:ahLst/>
            <a:cxnLst/>
            <a:rect l="l" t="t" r="r" b="b"/>
            <a:pathLst>
              <a:path w="2397125" h="3084829">
                <a:moveTo>
                  <a:pt x="1526286" y="3037459"/>
                </a:moveTo>
                <a:lnTo>
                  <a:pt x="303276" y="1924862"/>
                </a:lnTo>
                <a:lnTo>
                  <a:pt x="322719" y="1903476"/>
                </a:lnTo>
                <a:lnTo>
                  <a:pt x="346075" y="1877822"/>
                </a:lnTo>
                <a:lnTo>
                  <a:pt x="141097" y="1820037"/>
                </a:lnTo>
                <a:lnTo>
                  <a:pt x="217805" y="2018792"/>
                </a:lnTo>
                <a:lnTo>
                  <a:pt x="260616" y="1971738"/>
                </a:lnTo>
                <a:lnTo>
                  <a:pt x="1483487" y="3084449"/>
                </a:lnTo>
                <a:lnTo>
                  <a:pt x="1526286" y="3037459"/>
                </a:lnTo>
                <a:close/>
              </a:path>
              <a:path w="2397125" h="3084829">
                <a:moveTo>
                  <a:pt x="1565910" y="127635"/>
                </a:moveTo>
                <a:lnTo>
                  <a:pt x="1356614" y="167005"/>
                </a:lnTo>
                <a:lnTo>
                  <a:pt x="1395006" y="217563"/>
                </a:lnTo>
                <a:lnTo>
                  <a:pt x="0" y="1278001"/>
                </a:lnTo>
                <a:lnTo>
                  <a:pt x="38354" y="1328547"/>
                </a:lnTo>
                <a:lnTo>
                  <a:pt x="1433436" y="268147"/>
                </a:lnTo>
                <a:lnTo>
                  <a:pt x="1471803" y="318643"/>
                </a:lnTo>
                <a:lnTo>
                  <a:pt x="1531048" y="198374"/>
                </a:lnTo>
                <a:lnTo>
                  <a:pt x="1565910" y="127635"/>
                </a:lnTo>
                <a:close/>
              </a:path>
              <a:path w="2397125" h="3084829">
                <a:moveTo>
                  <a:pt x="1652143" y="2526919"/>
                </a:moveTo>
                <a:lnTo>
                  <a:pt x="1619986" y="2443353"/>
                </a:lnTo>
                <a:lnTo>
                  <a:pt x="1575689" y="2328164"/>
                </a:lnTo>
                <a:lnTo>
                  <a:pt x="1532864" y="2375001"/>
                </a:lnTo>
                <a:lnTo>
                  <a:pt x="396748" y="1337183"/>
                </a:lnTo>
                <a:lnTo>
                  <a:pt x="353822" y="1384046"/>
                </a:lnTo>
                <a:lnTo>
                  <a:pt x="1489976" y="2421915"/>
                </a:lnTo>
                <a:lnTo>
                  <a:pt x="1447165" y="2468753"/>
                </a:lnTo>
                <a:lnTo>
                  <a:pt x="1652143" y="2526919"/>
                </a:lnTo>
                <a:close/>
              </a:path>
              <a:path w="2397125" h="3084829">
                <a:moveTo>
                  <a:pt x="2396998" y="2082292"/>
                </a:moveTo>
                <a:lnTo>
                  <a:pt x="2333498" y="2082292"/>
                </a:lnTo>
                <a:lnTo>
                  <a:pt x="2333498" y="0"/>
                </a:lnTo>
                <a:lnTo>
                  <a:pt x="2269998" y="0"/>
                </a:lnTo>
                <a:lnTo>
                  <a:pt x="2269998" y="2082292"/>
                </a:lnTo>
                <a:lnTo>
                  <a:pt x="2206498" y="2082292"/>
                </a:lnTo>
                <a:lnTo>
                  <a:pt x="2301748" y="2272792"/>
                </a:lnTo>
                <a:lnTo>
                  <a:pt x="2381123" y="2114042"/>
                </a:lnTo>
                <a:lnTo>
                  <a:pt x="2396998" y="2082292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5921" y="4490280"/>
            <a:ext cx="1850103" cy="1762488"/>
            <a:chOff x="1014666" y="4490973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3" y="2684619"/>
            <a:ext cx="4483633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58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782111"/>
            <a:ext cx="323672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-2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6</a:t>
            </a:r>
            <a:endParaRPr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4" y="4330667"/>
            <a:ext cx="5375080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-4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-6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5" y="5153499"/>
            <a:ext cx="654993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38258C9-4342-1BC2-004F-791710C27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91" y="6737305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50" dirty="0">
                <a:latin typeface="+mn-lt"/>
                <a:cs typeface="Calibri"/>
              </a:rPr>
              <a:t>(V+1</a:t>
            </a:r>
            <a:r>
              <a:rPr spc="50" dirty="0">
                <a:latin typeface="+mn-lt"/>
              </a:rPr>
              <a:t>번째</a:t>
            </a:r>
            <a:r>
              <a:rPr spc="5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9723" y="4254604"/>
            <a:ext cx="2396755" cy="3084354"/>
          </a:xfrm>
          <a:custGeom>
            <a:avLst/>
            <a:gdLst/>
            <a:ahLst/>
            <a:cxnLst/>
            <a:rect l="l" t="t" r="r" b="b"/>
            <a:pathLst>
              <a:path w="2397125" h="3084829">
                <a:moveTo>
                  <a:pt x="1526286" y="3037459"/>
                </a:moveTo>
                <a:lnTo>
                  <a:pt x="303276" y="1924862"/>
                </a:lnTo>
                <a:lnTo>
                  <a:pt x="322719" y="1903476"/>
                </a:lnTo>
                <a:lnTo>
                  <a:pt x="346075" y="1877822"/>
                </a:lnTo>
                <a:lnTo>
                  <a:pt x="141097" y="1820037"/>
                </a:lnTo>
                <a:lnTo>
                  <a:pt x="217805" y="2018792"/>
                </a:lnTo>
                <a:lnTo>
                  <a:pt x="260616" y="1971738"/>
                </a:lnTo>
                <a:lnTo>
                  <a:pt x="1483487" y="3084449"/>
                </a:lnTo>
                <a:lnTo>
                  <a:pt x="1526286" y="3037459"/>
                </a:lnTo>
                <a:close/>
              </a:path>
              <a:path w="2397125" h="3084829">
                <a:moveTo>
                  <a:pt x="1565910" y="127635"/>
                </a:moveTo>
                <a:lnTo>
                  <a:pt x="1356614" y="167005"/>
                </a:lnTo>
                <a:lnTo>
                  <a:pt x="1395006" y="217563"/>
                </a:lnTo>
                <a:lnTo>
                  <a:pt x="0" y="1278001"/>
                </a:lnTo>
                <a:lnTo>
                  <a:pt x="38354" y="1328547"/>
                </a:lnTo>
                <a:lnTo>
                  <a:pt x="1433436" y="268147"/>
                </a:lnTo>
                <a:lnTo>
                  <a:pt x="1471803" y="318643"/>
                </a:lnTo>
                <a:lnTo>
                  <a:pt x="1531048" y="198374"/>
                </a:lnTo>
                <a:lnTo>
                  <a:pt x="1565910" y="127635"/>
                </a:lnTo>
                <a:close/>
              </a:path>
              <a:path w="2397125" h="3084829">
                <a:moveTo>
                  <a:pt x="1652143" y="2526919"/>
                </a:moveTo>
                <a:lnTo>
                  <a:pt x="1619986" y="2443353"/>
                </a:lnTo>
                <a:lnTo>
                  <a:pt x="1575689" y="2328164"/>
                </a:lnTo>
                <a:lnTo>
                  <a:pt x="1532864" y="2375001"/>
                </a:lnTo>
                <a:lnTo>
                  <a:pt x="396748" y="1337183"/>
                </a:lnTo>
                <a:lnTo>
                  <a:pt x="353822" y="1384046"/>
                </a:lnTo>
                <a:lnTo>
                  <a:pt x="1489976" y="2421915"/>
                </a:lnTo>
                <a:lnTo>
                  <a:pt x="1447165" y="2468753"/>
                </a:lnTo>
                <a:lnTo>
                  <a:pt x="1652143" y="2526919"/>
                </a:lnTo>
                <a:close/>
              </a:path>
              <a:path w="2397125" h="3084829">
                <a:moveTo>
                  <a:pt x="2396998" y="2082292"/>
                </a:moveTo>
                <a:lnTo>
                  <a:pt x="2333498" y="2082292"/>
                </a:lnTo>
                <a:lnTo>
                  <a:pt x="2333498" y="0"/>
                </a:lnTo>
                <a:lnTo>
                  <a:pt x="2269998" y="0"/>
                </a:lnTo>
                <a:lnTo>
                  <a:pt x="2269998" y="2082292"/>
                </a:lnTo>
                <a:lnTo>
                  <a:pt x="2206498" y="2082292"/>
                </a:lnTo>
                <a:lnTo>
                  <a:pt x="2301748" y="2272792"/>
                </a:lnTo>
                <a:lnTo>
                  <a:pt x="2381123" y="2114042"/>
                </a:lnTo>
                <a:lnTo>
                  <a:pt x="2396998" y="2082292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5921" y="4490280"/>
            <a:ext cx="1850103" cy="1762488"/>
            <a:chOff x="1014666" y="4490973"/>
            <a:chExt cx="1850389" cy="1762760"/>
          </a:xfrm>
        </p:grpSpPr>
        <p:sp>
          <p:nvSpPr>
            <p:cNvPr id="9" name="object 9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3" name="object 13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63036" y="3480990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7" name="object 17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39537" y="5036423"/>
            <a:ext cx="3572701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59</a:t>
            </a:fld>
            <a:endParaRPr spc="-25" dirty="0">
              <a:latin typeface="+mn-lt"/>
            </a:endParaRPr>
          </a:p>
        </p:txBody>
      </p:sp>
      <p:pic>
        <p:nvPicPr>
          <p:cNvPr id="23" name="그림 2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A83435D-CF69-E73F-4B44-EF463445A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391" y="6737305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4463" y="7873928"/>
          <a:ext cx="9283535" cy="1187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774516" y="2179364"/>
            <a:ext cx="3552245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아직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시작하기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전이다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4515" y="2727919"/>
            <a:ext cx="630534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정점에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대한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최소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모두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무한대로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초기화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9" name="object 9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2" name="object 22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6" name="object 26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75334" y="874407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</a:t>
            </a:fld>
            <a:endParaRPr spc="-25" dirty="0">
              <a:latin typeface="+mn-l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55025" y="7390004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pic>
        <p:nvPicPr>
          <p:cNvPr id="40" name="그림 3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1B8DCAA-0E6A-2A3C-EEAB-62E5CB4DB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5" y="6588631"/>
            <a:ext cx="1203305" cy="1203305"/>
          </a:xfrm>
          <a:prstGeom prst="rect">
            <a:avLst/>
          </a:prstGeom>
        </p:spPr>
      </p:pic>
      <p:sp>
        <p:nvSpPr>
          <p:cNvPr id="41" name="object 4">
            <a:extLst>
              <a:ext uri="{FF2B5EF4-FFF2-40B4-BE49-F238E27FC236}">
                <a16:creationId xmlns:a16="http://schemas.microsoft.com/office/drawing/2014/main" id="{D742CD9A-E77E-B4B2-750C-FCAD9BE1A3AF}"/>
              </a:ext>
            </a:extLst>
          </p:cNvPr>
          <p:cNvSpPr txBox="1"/>
          <p:nvPr/>
        </p:nvSpPr>
        <p:spPr>
          <a:xfrm>
            <a:off x="14079855" y="1597025"/>
            <a:ext cx="3695700" cy="6011545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204"/>
              </a:spcBef>
            </a:pPr>
            <a:r>
              <a:rPr sz="3600" b="1" spc="-10" dirty="0">
                <a:solidFill>
                  <a:srgbClr val="1E1C11"/>
                </a:solidFill>
                <a:latin typeface="Calibri"/>
                <a:cs typeface="Calibri"/>
              </a:rPr>
              <a:t>Heap(</a:t>
            </a:r>
            <a:r>
              <a:rPr sz="3600" b="1" spc="-10" dirty="0">
                <a:solidFill>
                  <a:srgbClr val="1E1C11"/>
                </a:solidFill>
                <a:latin typeface="Adobe Clean Han ExtraBold"/>
                <a:cs typeface="Adobe Clean Han ExtraBold"/>
              </a:rPr>
              <a:t>최소</a:t>
            </a:r>
            <a:r>
              <a:rPr sz="3600" b="1" spc="-10" dirty="0">
                <a:solidFill>
                  <a:srgbClr val="1E1C11"/>
                </a:solidFill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295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85" dirty="0">
                <a:latin typeface="+mn-lt"/>
              </a:rPr>
              <a:t>검출하기</a:t>
            </a:r>
            <a:r>
              <a:rPr spc="-310" dirty="0">
                <a:latin typeface="+mn-lt"/>
              </a:rPr>
              <a:t> </a:t>
            </a:r>
            <a:r>
              <a:rPr spc="50" dirty="0">
                <a:latin typeface="+mn-lt"/>
                <a:cs typeface="Calibri"/>
              </a:rPr>
              <a:t>(V+1</a:t>
            </a:r>
            <a:r>
              <a:rPr spc="50" dirty="0">
                <a:latin typeface="+mn-lt"/>
              </a:rPr>
              <a:t>번째</a:t>
            </a:r>
            <a:r>
              <a:rPr spc="50" dirty="0"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4046" y="5982427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9723" y="4254604"/>
            <a:ext cx="2396755" cy="3084354"/>
          </a:xfrm>
          <a:custGeom>
            <a:avLst/>
            <a:gdLst/>
            <a:ahLst/>
            <a:cxnLst/>
            <a:rect l="l" t="t" r="r" b="b"/>
            <a:pathLst>
              <a:path w="2397125" h="3084829">
                <a:moveTo>
                  <a:pt x="1526286" y="3037459"/>
                </a:moveTo>
                <a:lnTo>
                  <a:pt x="303276" y="1924862"/>
                </a:lnTo>
                <a:lnTo>
                  <a:pt x="322719" y="1903476"/>
                </a:lnTo>
                <a:lnTo>
                  <a:pt x="346075" y="1877822"/>
                </a:lnTo>
                <a:lnTo>
                  <a:pt x="141097" y="1820037"/>
                </a:lnTo>
                <a:lnTo>
                  <a:pt x="217805" y="2018792"/>
                </a:lnTo>
                <a:lnTo>
                  <a:pt x="260616" y="1971738"/>
                </a:lnTo>
                <a:lnTo>
                  <a:pt x="1483487" y="3084449"/>
                </a:lnTo>
                <a:lnTo>
                  <a:pt x="1526286" y="3037459"/>
                </a:lnTo>
                <a:close/>
              </a:path>
              <a:path w="2397125" h="3084829">
                <a:moveTo>
                  <a:pt x="1565910" y="127635"/>
                </a:moveTo>
                <a:lnTo>
                  <a:pt x="1356614" y="167005"/>
                </a:lnTo>
                <a:lnTo>
                  <a:pt x="1395006" y="217563"/>
                </a:lnTo>
                <a:lnTo>
                  <a:pt x="0" y="1278001"/>
                </a:lnTo>
                <a:lnTo>
                  <a:pt x="38354" y="1328547"/>
                </a:lnTo>
                <a:lnTo>
                  <a:pt x="1433436" y="268147"/>
                </a:lnTo>
                <a:lnTo>
                  <a:pt x="1471803" y="318643"/>
                </a:lnTo>
                <a:lnTo>
                  <a:pt x="1531048" y="198374"/>
                </a:lnTo>
                <a:lnTo>
                  <a:pt x="1565910" y="127635"/>
                </a:lnTo>
                <a:close/>
              </a:path>
              <a:path w="2397125" h="3084829">
                <a:moveTo>
                  <a:pt x="1652143" y="2526919"/>
                </a:moveTo>
                <a:lnTo>
                  <a:pt x="1619986" y="2443353"/>
                </a:lnTo>
                <a:lnTo>
                  <a:pt x="1575689" y="2328164"/>
                </a:lnTo>
                <a:lnTo>
                  <a:pt x="1532864" y="2375001"/>
                </a:lnTo>
                <a:lnTo>
                  <a:pt x="396748" y="1337183"/>
                </a:lnTo>
                <a:lnTo>
                  <a:pt x="353822" y="1384046"/>
                </a:lnTo>
                <a:lnTo>
                  <a:pt x="1489976" y="2421915"/>
                </a:lnTo>
                <a:lnTo>
                  <a:pt x="1447165" y="2468753"/>
                </a:lnTo>
                <a:lnTo>
                  <a:pt x="1652143" y="2526919"/>
                </a:lnTo>
                <a:close/>
              </a:path>
              <a:path w="2397125" h="3084829">
                <a:moveTo>
                  <a:pt x="2396998" y="2082292"/>
                </a:moveTo>
                <a:lnTo>
                  <a:pt x="2333498" y="2082292"/>
                </a:lnTo>
                <a:lnTo>
                  <a:pt x="2333498" y="0"/>
                </a:lnTo>
                <a:lnTo>
                  <a:pt x="2269998" y="0"/>
                </a:lnTo>
                <a:lnTo>
                  <a:pt x="2269998" y="2082292"/>
                </a:lnTo>
                <a:lnTo>
                  <a:pt x="2206498" y="2082292"/>
                </a:lnTo>
                <a:lnTo>
                  <a:pt x="2301748" y="2272792"/>
                </a:lnTo>
                <a:lnTo>
                  <a:pt x="2381123" y="2114042"/>
                </a:lnTo>
                <a:lnTo>
                  <a:pt x="2396998" y="2082292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3036" y="411695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898" y="5620025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4441" y="5296733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55869" y="6710786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5921" y="4490280"/>
            <a:ext cx="1850103" cy="1762488"/>
            <a:chOff x="1014666" y="4490973"/>
            <a:chExt cx="1850389" cy="1762760"/>
          </a:xfrm>
        </p:grpSpPr>
        <p:sp>
          <p:nvSpPr>
            <p:cNvPr id="10" name="object 10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91" y="1213"/>
                  </a:lnTo>
                  <a:lnTo>
                    <a:pt x="821864" y="4811"/>
                  </a:lnTo>
                  <a:lnTo>
                    <a:pt x="774463" y="10735"/>
                  </a:lnTo>
                  <a:lnTo>
                    <a:pt x="727852" y="18924"/>
                  </a:lnTo>
                  <a:lnTo>
                    <a:pt x="682094" y="29316"/>
                  </a:lnTo>
                  <a:lnTo>
                    <a:pt x="637252" y="41853"/>
                  </a:lnTo>
                  <a:lnTo>
                    <a:pt x="593391" y="56473"/>
                  </a:lnTo>
                  <a:lnTo>
                    <a:pt x="550574" y="73115"/>
                  </a:lnTo>
                  <a:lnTo>
                    <a:pt x="508864" y="91720"/>
                  </a:lnTo>
                  <a:lnTo>
                    <a:pt x="468325" y="112226"/>
                  </a:lnTo>
                  <a:lnTo>
                    <a:pt x="429020" y="134574"/>
                  </a:lnTo>
                  <a:lnTo>
                    <a:pt x="391013" y="158702"/>
                  </a:lnTo>
                  <a:lnTo>
                    <a:pt x="354368" y="184551"/>
                  </a:lnTo>
                  <a:lnTo>
                    <a:pt x="319148" y="212059"/>
                  </a:lnTo>
                  <a:lnTo>
                    <a:pt x="285416" y="241167"/>
                  </a:lnTo>
                  <a:lnTo>
                    <a:pt x="253237" y="271813"/>
                  </a:lnTo>
                  <a:lnTo>
                    <a:pt x="222673" y="303938"/>
                  </a:lnTo>
                  <a:lnTo>
                    <a:pt x="193788" y="337481"/>
                  </a:lnTo>
                  <a:lnTo>
                    <a:pt x="166646" y="372380"/>
                  </a:lnTo>
                  <a:lnTo>
                    <a:pt x="141310" y="408577"/>
                  </a:lnTo>
                  <a:lnTo>
                    <a:pt x="117844" y="446010"/>
                  </a:lnTo>
                  <a:lnTo>
                    <a:pt x="96311" y="484619"/>
                  </a:lnTo>
                  <a:lnTo>
                    <a:pt x="76775" y="524343"/>
                  </a:lnTo>
                  <a:lnTo>
                    <a:pt x="59300" y="565122"/>
                  </a:lnTo>
                  <a:lnTo>
                    <a:pt x="43948" y="606895"/>
                  </a:lnTo>
                  <a:lnTo>
                    <a:pt x="30784" y="649603"/>
                  </a:lnTo>
                  <a:lnTo>
                    <a:pt x="19871" y="693183"/>
                  </a:lnTo>
                  <a:lnTo>
                    <a:pt x="11273" y="737577"/>
                  </a:lnTo>
                  <a:lnTo>
                    <a:pt x="5052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2" y="967336"/>
                  </a:lnTo>
                  <a:lnTo>
                    <a:pt x="11273" y="1012482"/>
                  </a:lnTo>
                  <a:lnTo>
                    <a:pt x="19871" y="1056876"/>
                  </a:lnTo>
                  <a:lnTo>
                    <a:pt x="30784" y="1100456"/>
                  </a:lnTo>
                  <a:lnTo>
                    <a:pt x="43948" y="1143164"/>
                  </a:lnTo>
                  <a:lnTo>
                    <a:pt x="59300" y="1184937"/>
                  </a:lnTo>
                  <a:lnTo>
                    <a:pt x="76775" y="1225716"/>
                  </a:lnTo>
                  <a:lnTo>
                    <a:pt x="96311" y="1265440"/>
                  </a:lnTo>
                  <a:lnTo>
                    <a:pt x="117844" y="1304049"/>
                  </a:lnTo>
                  <a:lnTo>
                    <a:pt x="141310" y="1341482"/>
                  </a:lnTo>
                  <a:lnTo>
                    <a:pt x="166646" y="1377679"/>
                  </a:lnTo>
                  <a:lnTo>
                    <a:pt x="193788" y="1412578"/>
                  </a:lnTo>
                  <a:lnTo>
                    <a:pt x="222673" y="1446121"/>
                  </a:lnTo>
                  <a:lnTo>
                    <a:pt x="253237" y="1478246"/>
                  </a:lnTo>
                  <a:lnTo>
                    <a:pt x="285416" y="1508892"/>
                  </a:lnTo>
                  <a:lnTo>
                    <a:pt x="319148" y="1538000"/>
                  </a:lnTo>
                  <a:lnTo>
                    <a:pt x="354368" y="1565508"/>
                  </a:lnTo>
                  <a:lnTo>
                    <a:pt x="391013" y="1591357"/>
                  </a:lnTo>
                  <a:lnTo>
                    <a:pt x="429020" y="1615485"/>
                  </a:lnTo>
                  <a:lnTo>
                    <a:pt x="468325" y="1637833"/>
                  </a:lnTo>
                  <a:lnTo>
                    <a:pt x="508864" y="1658339"/>
                  </a:lnTo>
                  <a:lnTo>
                    <a:pt x="550574" y="1676944"/>
                  </a:lnTo>
                  <a:lnTo>
                    <a:pt x="593391" y="1693586"/>
                  </a:lnTo>
                  <a:lnTo>
                    <a:pt x="637252" y="1708206"/>
                  </a:lnTo>
                  <a:lnTo>
                    <a:pt x="682094" y="1720743"/>
                  </a:lnTo>
                  <a:lnTo>
                    <a:pt x="727852" y="1731135"/>
                  </a:lnTo>
                  <a:lnTo>
                    <a:pt x="774463" y="1739324"/>
                  </a:lnTo>
                  <a:lnTo>
                    <a:pt x="821864" y="1745248"/>
                  </a:lnTo>
                  <a:lnTo>
                    <a:pt x="869991" y="1748846"/>
                  </a:lnTo>
                  <a:lnTo>
                    <a:pt x="918781" y="1750060"/>
                  </a:lnTo>
                  <a:lnTo>
                    <a:pt x="967571" y="1748846"/>
                  </a:lnTo>
                  <a:lnTo>
                    <a:pt x="1015697" y="1745248"/>
                  </a:lnTo>
                  <a:lnTo>
                    <a:pt x="1063097" y="1739324"/>
                  </a:lnTo>
                  <a:lnTo>
                    <a:pt x="1109707" y="1731135"/>
                  </a:lnTo>
                  <a:lnTo>
                    <a:pt x="1155464" y="1720743"/>
                  </a:lnTo>
                  <a:lnTo>
                    <a:pt x="1200304" y="1708206"/>
                  </a:lnTo>
                  <a:lnTo>
                    <a:pt x="1244163" y="1693586"/>
                  </a:lnTo>
                  <a:lnTo>
                    <a:pt x="1286978" y="1676944"/>
                  </a:lnTo>
                  <a:lnTo>
                    <a:pt x="1328685" y="1658339"/>
                  </a:lnTo>
                  <a:lnTo>
                    <a:pt x="1369222" y="1637833"/>
                  </a:lnTo>
                  <a:lnTo>
                    <a:pt x="1408524" y="1615485"/>
                  </a:lnTo>
                  <a:lnTo>
                    <a:pt x="1446528" y="1591357"/>
                  </a:lnTo>
                  <a:lnTo>
                    <a:pt x="1483170" y="1565508"/>
                  </a:lnTo>
                  <a:lnTo>
                    <a:pt x="1518387" y="1538000"/>
                  </a:lnTo>
                  <a:lnTo>
                    <a:pt x="1552116" y="1508892"/>
                  </a:lnTo>
                  <a:lnTo>
                    <a:pt x="1584292" y="1478246"/>
                  </a:lnTo>
                  <a:lnTo>
                    <a:pt x="1614853" y="1446121"/>
                  </a:lnTo>
                  <a:lnTo>
                    <a:pt x="1643735" y="1412578"/>
                  </a:lnTo>
                  <a:lnTo>
                    <a:pt x="1670874" y="1377679"/>
                  </a:lnTo>
                  <a:lnTo>
                    <a:pt x="1696207" y="1341482"/>
                  </a:lnTo>
                  <a:lnTo>
                    <a:pt x="1719670" y="1304049"/>
                  </a:lnTo>
                  <a:lnTo>
                    <a:pt x="1741200" y="1265440"/>
                  </a:lnTo>
                  <a:lnTo>
                    <a:pt x="1760734" y="1225716"/>
                  </a:lnTo>
                  <a:lnTo>
                    <a:pt x="1778207" y="1184937"/>
                  </a:lnTo>
                  <a:lnTo>
                    <a:pt x="1793556" y="1143164"/>
                  </a:lnTo>
                  <a:lnTo>
                    <a:pt x="1806719" y="1100456"/>
                  </a:lnTo>
                  <a:lnTo>
                    <a:pt x="1817630" y="1056876"/>
                  </a:lnTo>
                  <a:lnTo>
                    <a:pt x="1826228" y="1012482"/>
                  </a:lnTo>
                  <a:lnTo>
                    <a:pt x="1832447" y="967336"/>
                  </a:lnTo>
                  <a:lnTo>
                    <a:pt x="1836225" y="921499"/>
                  </a:lnTo>
                  <a:lnTo>
                    <a:pt x="1837499" y="875029"/>
                  </a:lnTo>
                  <a:lnTo>
                    <a:pt x="1836225" y="828560"/>
                  </a:lnTo>
                  <a:lnTo>
                    <a:pt x="1832447" y="782723"/>
                  </a:lnTo>
                  <a:lnTo>
                    <a:pt x="1826228" y="737577"/>
                  </a:lnTo>
                  <a:lnTo>
                    <a:pt x="1817630" y="693183"/>
                  </a:lnTo>
                  <a:lnTo>
                    <a:pt x="1806719" y="649603"/>
                  </a:lnTo>
                  <a:lnTo>
                    <a:pt x="1793556" y="606895"/>
                  </a:lnTo>
                  <a:lnTo>
                    <a:pt x="1778207" y="565122"/>
                  </a:lnTo>
                  <a:lnTo>
                    <a:pt x="1760734" y="524343"/>
                  </a:lnTo>
                  <a:lnTo>
                    <a:pt x="1741200" y="484619"/>
                  </a:lnTo>
                  <a:lnTo>
                    <a:pt x="1719670" y="446010"/>
                  </a:lnTo>
                  <a:lnTo>
                    <a:pt x="1696207" y="408577"/>
                  </a:lnTo>
                  <a:lnTo>
                    <a:pt x="1670874" y="372380"/>
                  </a:lnTo>
                  <a:lnTo>
                    <a:pt x="1643735" y="337481"/>
                  </a:lnTo>
                  <a:lnTo>
                    <a:pt x="1614853" y="303938"/>
                  </a:lnTo>
                  <a:lnTo>
                    <a:pt x="1584292" y="271813"/>
                  </a:lnTo>
                  <a:lnTo>
                    <a:pt x="1552116" y="241167"/>
                  </a:lnTo>
                  <a:lnTo>
                    <a:pt x="1518387" y="212059"/>
                  </a:lnTo>
                  <a:lnTo>
                    <a:pt x="1483170" y="184551"/>
                  </a:lnTo>
                  <a:lnTo>
                    <a:pt x="1446528" y="158702"/>
                  </a:lnTo>
                  <a:lnTo>
                    <a:pt x="1408524" y="134574"/>
                  </a:lnTo>
                  <a:lnTo>
                    <a:pt x="1369222" y="112226"/>
                  </a:lnTo>
                  <a:lnTo>
                    <a:pt x="1328685" y="91720"/>
                  </a:lnTo>
                  <a:lnTo>
                    <a:pt x="1286978" y="73115"/>
                  </a:lnTo>
                  <a:lnTo>
                    <a:pt x="1244163" y="56473"/>
                  </a:lnTo>
                  <a:lnTo>
                    <a:pt x="1200304" y="41853"/>
                  </a:lnTo>
                  <a:lnTo>
                    <a:pt x="1155464" y="29316"/>
                  </a:lnTo>
                  <a:lnTo>
                    <a:pt x="1109707" y="18924"/>
                  </a:lnTo>
                  <a:lnTo>
                    <a:pt x="1063097" y="10735"/>
                  </a:lnTo>
                  <a:lnTo>
                    <a:pt x="1015697" y="4811"/>
                  </a:lnTo>
                  <a:lnTo>
                    <a:pt x="967571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16" y="4497323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2" y="782723"/>
                  </a:lnTo>
                  <a:lnTo>
                    <a:pt x="11273" y="737577"/>
                  </a:lnTo>
                  <a:lnTo>
                    <a:pt x="19871" y="693183"/>
                  </a:lnTo>
                  <a:lnTo>
                    <a:pt x="30784" y="649603"/>
                  </a:lnTo>
                  <a:lnTo>
                    <a:pt x="43948" y="606895"/>
                  </a:lnTo>
                  <a:lnTo>
                    <a:pt x="59300" y="565122"/>
                  </a:lnTo>
                  <a:lnTo>
                    <a:pt x="76775" y="524343"/>
                  </a:lnTo>
                  <a:lnTo>
                    <a:pt x="96311" y="484619"/>
                  </a:lnTo>
                  <a:lnTo>
                    <a:pt x="117844" y="446010"/>
                  </a:lnTo>
                  <a:lnTo>
                    <a:pt x="141310" y="408577"/>
                  </a:lnTo>
                  <a:lnTo>
                    <a:pt x="166646" y="372380"/>
                  </a:lnTo>
                  <a:lnTo>
                    <a:pt x="193788" y="337481"/>
                  </a:lnTo>
                  <a:lnTo>
                    <a:pt x="222673" y="303938"/>
                  </a:lnTo>
                  <a:lnTo>
                    <a:pt x="253237" y="271813"/>
                  </a:lnTo>
                  <a:lnTo>
                    <a:pt x="285416" y="241167"/>
                  </a:lnTo>
                  <a:lnTo>
                    <a:pt x="319148" y="212059"/>
                  </a:lnTo>
                  <a:lnTo>
                    <a:pt x="354368" y="184551"/>
                  </a:lnTo>
                  <a:lnTo>
                    <a:pt x="391013" y="158702"/>
                  </a:lnTo>
                  <a:lnTo>
                    <a:pt x="429020" y="134574"/>
                  </a:lnTo>
                  <a:lnTo>
                    <a:pt x="468325" y="112226"/>
                  </a:lnTo>
                  <a:lnTo>
                    <a:pt x="508864" y="91720"/>
                  </a:lnTo>
                  <a:lnTo>
                    <a:pt x="550574" y="73115"/>
                  </a:lnTo>
                  <a:lnTo>
                    <a:pt x="593391" y="56473"/>
                  </a:lnTo>
                  <a:lnTo>
                    <a:pt x="637252" y="41853"/>
                  </a:lnTo>
                  <a:lnTo>
                    <a:pt x="682094" y="29316"/>
                  </a:lnTo>
                  <a:lnTo>
                    <a:pt x="727852" y="18924"/>
                  </a:lnTo>
                  <a:lnTo>
                    <a:pt x="774463" y="10735"/>
                  </a:lnTo>
                  <a:lnTo>
                    <a:pt x="821864" y="4811"/>
                  </a:lnTo>
                  <a:lnTo>
                    <a:pt x="869991" y="1213"/>
                  </a:lnTo>
                  <a:lnTo>
                    <a:pt x="918781" y="0"/>
                  </a:lnTo>
                  <a:lnTo>
                    <a:pt x="967571" y="1213"/>
                  </a:lnTo>
                  <a:lnTo>
                    <a:pt x="1015697" y="4811"/>
                  </a:lnTo>
                  <a:lnTo>
                    <a:pt x="1063097" y="10735"/>
                  </a:lnTo>
                  <a:lnTo>
                    <a:pt x="1109707" y="18924"/>
                  </a:lnTo>
                  <a:lnTo>
                    <a:pt x="1155464" y="29316"/>
                  </a:lnTo>
                  <a:lnTo>
                    <a:pt x="1200304" y="41853"/>
                  </a:lnTo>
                  <a:lnTo>
                    <a:pt x="1244163" y="56473"/>
                  </a:lnTo>
                  <a:lnTo>
                    <a:pt x="1286978" y="73115"/>
                  </a:lnTo>
                  <a:lnTo>
                    <a:pt x="1328685" y="91720"/>
                  </a:lnTo>
                  <a:lnTo>
                    <a:pt x="1369222" y="112226"/>
                  </a:lnTo>
                  <a:lnTo>
                    <a:pt x="1408524" y="134574"/>
                  </a:lnTo>
                  <a:lnTo>
                    <a:pt x="1446528" y="158702"/>
                  </a:lnTo>
                  <a:lnTo>
                    <a:pt x="1483170" y="184551"/>
                  </a:lnTo>
                  <a:lnTo>
                    <a:pt x="1518387" y="212059"/>
                  </a:lnTo>
                  <a:lnTo>
                    <a:pt x="1552116" y="241167"/>
                  </a:lnTo>
                  <a:lnTo>
                    <a:pt x="1584292" y="271813"/>
                  </a:lnTo>
                  <a:lnTo>
                    <a:pt x="1614853" y="303938"/>
                  </a:lnTo>
                  <a:lnTo>
                    <a:pt x="1643735" y="337481"/>
                  </a:lnTo>
                  <a:lnTo>
                    <a:pt x="1670874" y="372380"/>
                  </a:lnTo>
                  <a:lnTo>
                    <a:pt x="1696207" y="408577"/>
                  </a:lnTo>
                  <a:lnTo>
                    <a:pt x="1719670" y="446010"/>
                  </a:lnTo>
                  <a:lnTo>
                    <a:pt x="1741200" y="484619"/>
                  </a:lnTo>
                  <a:lnTo>
                    <a:pt x="1760734" y="524343"/>
                  </a:lnTo>
                  <a:lnTo>
                    <a:pt x="1778207" y="565122"/>
                  </a:lnTo>
                  <a:lnTo>
                    <a:pt x="1793556" y="606895"/>
                  </a:lnTo>
                  <a:lnTo>
                    <a:pt x="1806719" y="649603"/>
                  </a:lnTo>
                  <a:lnTo>
                    <a:pt x="1817630" y="693183"/>
                  </a:lnTo>
                  <a:lnTo>
                    <a:pt x="1826228" y="737577"/>
                  </a:lnTo>
                  <a:lnTo>
                    <a:pt x="1832447" y="782723"/>
                  </a:lnTo>
                  <a:lnTo>
                    <a:pt x="1836225" y="828560"/>
                  </a:lnTo>
                  <a:lnTo>
                    <a:pt x="1837499" y="875029"/>
                  </a:lnTo>
                  <a:lnTo>
                    <a:pt x="1836225" y="921499"/>
                  </a:lnTo>
                  <a:lnTo>
                    <a:pt x="1832447" y="967336"/>
                  </a:lnTo>
                  <a:lnTo>
                    <a:pt x="1826228" y="1012482"/>
                  </a:lnTo>
                  <a:lnTo>
                    <a:pt x="1817630" y="1056876"/>
                  </a:lnTo>
                  <a:lnTo>
                    <a:pt x="1806719" y="1100456"/>
                  </a:lnTo>
                  <a:lnTo>
                    <a:pt x="1793556" y="1143164"/>
                  </a:lnTo>
                  <a:lnTo>
                    <a:pt x="1778207" y="1184937"/>
                  </a:lnTo>
                  <a:lnTo>
                    <a:pt x="1760734" y="1225716"/>
                  </a:lnTo>
                  <a:lnTo>
                    <a:pt x="1741200" y="1265440"/>
                  </a:lnTo>
                  <a:lnTo>
                    <a:pt x="1719670" y="1304049"/>
                  </a:lnTo>
                  <a:lnTo>
                    <a:pt x="1696207" y="1341482"/>
                  </a:lnTo>
                  <a:lnTo>
                    <a:pt x="1670874" y="1377679"/>
                  </a:lnTo>
                  <a:lnTo>
                    <a:pt x="1643735" y="1412578"/>
                  </a:lnTo>
                  <a:lnTo>
                    <a:pt x="1614853" y="1446121"/>
                  </a:lnTo>
                  <a:lnTo>
                    <a:pt x="1584292" y="1478246"/>
                  </a:lnTo>
                  <a:lnTo>
                    <a:pt x="1552116" y="1508892"/>
                  </a:lnTo>
                  <a:lnTo>
                    <a:pt x="1518387" y="1538000"/>
                  </a:lnTo>
                  <a:lnTo>
                    <a:pt x="1483170" y="1565508"/>
                  </a:lnTo>
                  <a:lnTo>
                    <a:pt x="1446528" y="1591357"/>
                  </a:lnTo>
                  <a:lnTo>
                    <a:pt x="1408524" y="1615485"/>
                  </a:lnTo>
                  <a:lnTo>
                    <a:pt x="1369222" y="1637833"/>
                  </a:lnTo>
                  <a:lnTo>
                    <a:pt x="1328685" y="1658339"/>
                  </a:lnTo>
                  <a:lnTo>
                    <a:pt x="1286978" y="1676944"/>
                  </a:lnTo>
                  <a:lnTo>
                    <a:pt x="1244163" y="1693586"/>
                  </a:lnTo>
                  <a:lnTo>
                    <a:pt x="1200304" y="1708206"/>
                  </a:lnTo>
                  <a:lnTo>
                    <a:pt x="1155464" y="1720743"/>
                  </a:lnTo>
                  <a:lnTo>
                    <a:pt x="1109707" y="1731135"/>
                  </a:lnTo>
                  <a:lnTo>
                    <a:pt x="1063097" y="1739324"/>
                  </a:lnTo>
                  <a:lnTo>
                    <a:pt x="1015697" y="1745248"/>
                  </a:lnTo>
                  <a:lnTo>
                    <a:pt x="967571" y="1748846"/>
                  </a:lnTo>
                  <a:lnTo>
                    <a:pt x="918781" y="1750060"/>
                  </a:lnTo>
                  <a:lnTo>
                    <a:pt x="869991" y="1748846"/>
                  </a:lnTo>
                  <a:lnTo>
                    <a:pt x="821864" y="1745248"/>
                  </a:lnTo>
                  <a:lnTo>
                    <a:pt x="774463" y="1739324"/>
                  </a:lnTo>
                  <a:lnTo>
                    <a:pt x="727852" y="1731135"/>
                  </a:lnTo>
                  <a:lnTo>
                    <a:pt x="682094" y="1720743"/>
                  </a:lnTo>
                  <a:lnTo>
                    <a:pt x="637252" y="1708206"/>
                  </a:lnTo>
                  <a:lnTo>
                    <a:pt x="593391" y="1693586"/>
                  </a:lnTo>
                  <a:lnTo>
                    <a:pt x="550574" y="1676944"/>
                  </a:lnTo>
                  <a:lnTo>
                    <a:pt x="508864" y="1658339"/>
                  </a:lnTo>
                  <a:lnTo>
                    <a:pt x="468325" y="1637833"/>
                  </a:lnTo>
                  <a:lnTo>
                    <a:pt x="429020" y="1615485"/>
                  </a:lnTo>
                  <a:lnTo>
                    <a:pt x="391013" y="1591357"/>
                  </a:lnTo>
                  <a:lnTo>
                    <a:pt x="354368" y="1565508"/>
                  </a:lnTo>
                  <a:lnTo>
                    <a:pt x="319148" y="1538000"/>
                  </a:lnTo>
                  <a:lnTo>
                    <a:pt x="285416" y="1508892"/>
                  </a:lnTo>
                  <a:lnTo>
                    <a:pt x="253237" y="1478246"/>
                  </a:lnTo>
                  <a:lnTo>
                    <a:pt x="222673" y="1446121"/>
                  </a:lnTo>
                  <a:lnTo>
                    <a:pt x="193788" y="1412578"/>
                  </a:lnTo>
                  <a:lnTo>
                    <a:pt x="166646" y="1377679"/>
                  </a:lnTo>
                  <a:lnTo>
                    <a:pt x="141310" y="1341482"/>
                  </a:lnTo>
                  <a:lnTo>
                    <a:pt x="117844" y="1304049"/>
                  </a:lnTo>
                  <a:lnTo>
                    <a:pt x="96311" y="1265440"/>
                  </a:lnTo>
                  <a:lnTo>
                    <a:pt x="76775" y="1225716"/>
                  </a:lnTo>
                  <a:lnTo>
                    <a:pt x="59300" y="1184937"/>
                  </a:lnTo>
                  <a:lnTo>
                    <a:pt x="43948" y="1143164"/>
                  </a:lnTo>
                  <a:lnTo>
                    <a:pt x="30784" y="1100456"/>
                  </a:lnTo>
                  <a:lnTo>
                    <a:pt x="19871" y="1056876"/>
                  </a:lnTo>
                  <a:lnTo>
                    <a:pt x="11273" y="1012482"/>
                  </a:lnTo>
                  <a:lnTo>
                    <a:pt x="5052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98691" y="502271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46191" y="2949120"/>
            <a:ext cx="1850103" cy="1762488"/>
            <a:chOff x="3745357" y="2949575"/>
            <a:chExt cx="1850389" cy="1762760"/>
          </a:xfrm>
        </p:grpSpPr>
        <p:sp>
          <p:nvSpPr>
            <p:cNvPr id="14" name="object 14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60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1707" y="295592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60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9277" y="3480989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46191" y="6518538"/>
            <a:ext cx="1850103" cy="1762488"/>
            <a:chOff x="3745357" y="6519544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7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7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1707" y="6525894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7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7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29277" y="7050916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49884" y="2684619"/>
            <a:ext cx="4685576" cy="84894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60</a:t>
            </a:fld>
            <a:endParaRPr spc="-25" dirty="0">
              <a:latin typeface="+mn-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49884" y="3782111"/>
            <a:ext cx="3497981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-6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-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8</a:t>
            </a:r>
            <a:endParaRPr dirty="0"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49884" y="4330667"/>
            <a:ext cx="5172402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비용보다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-6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-8</a:t>
            </a:r>
            <a:r>
              <a:rPr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갱신한다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49885" y="5153499"/>
            <a:ext cx="652618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이상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방문할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3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할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일을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끝낸다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9A91C3A-BA8F-F0ED-C519-D5301273E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29" y="3956690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315" dirty="0">
                <a:latin typeface="+mn-lt"/>
              </a:rPr>
              <a:t>음수</a:t>
            </a:r>
            <a:r>
              <a:rPr spc="-300" dirty="0">
                <a:latin typeface="+mn-lt"/>
              </a:rPr>
              <a:t> </a:t>
            </a:r>
            <a:r>
              <a:rPr spc="305" dirty="0">
                <a:latin typeface="+mn-lt"/>
              </a:rPr>
              <a:t>사이클</a:t>
            </a:r>
            <a:r>
              <a:rPr spc="-285" dirty="0">
                <a:latin typeface="+mn-lt"/>
              </a:rPr>
              <a:t> </a:t>
            </a:r>
            <a:r>
              <a:rPr spc="245" dirty="0">
                <a:latin typeface="+mn-lt"/>
              </a:rPr>
              <a:t>검출하기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71929" y="4947665"/>
          <a:ext cx="6189023" cy="791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2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2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71929" y="3651575"/>
          <a:ext cx="6189023" cy="791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2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2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71929" y="2452879"/>
          <a:ext cx="6189023" cy="792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2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거리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28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43086" y="2592939"/>
            <a:ext cx="1837405" cy="50513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199" b="1" spc="-10" dirty="0">
                <a:solidFill>
                  <a:srgbClr val="1E1C11"/>
                </a:solidFill>
                <a:cs typeface="Calibri"/>
              </a:rPr>
              <a:t>k-</a:t>
            </a:r>
            <a:r>
              <a:rPr sz="3199" b="1" spc="90" dirty="0">
                <a:solidFill>
                  <a:srgbClr val="1E1C11"/>
                </a:solidFill>
                <a:cs typeface="Calibri"/>
              </a:rPr>
              <a:t>1</a:t>
            </a:r>
            <a:r>
              <a:rPr sz="3199" b="1" spc="90" dirty="0">
                <a:solidFill>
                  <a:srgbClr val="1E1C11"/>
                </a:solidFill>
                <a:cs typeface="Adobe Clean Han ExtraBold"/>
              </a:rPr>
              <a:t>번째</a:t>
            </a:r>
            <a:endParaRPr sz="3199" dirty="0">
              <a:cs typeface="Adobe Clean Han Extra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4569" y="3788460"/>
            <a:ext cx="1565921" cy="50577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199" b="1" spc="95" dirty="0">
                <a:solidFill>
                  <a:srgbClr val="1E1C11"/>
                </a:solidFill>
                <a:cs typeface="Calibri"/>
              </a:rPr>
              <a:t>k</a:t>
            </a:r>
            <a:r>
              <a:rPr sz="3199" b="1" spc="95" dirty="0">
                <a:solidFill>
                  <a:srgbClr val="1E1C11"/>
                </a:solidFill>
                <a:cs typeface="Adobe Clean Han ExtraBold"/>
              </a:rPr>
              <a:t>번째</a:t>
            </a:r>
            <a:endParaRPr sz="3199" dirty="0">
              <a:cs typeface="Adobe Clean Han Extra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9753" y="5073375"/>
            <a:ext cx="1662427" cy="50577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199" b="1" spc="55" dirty="0">
                <a:solidFill>
                  <a:srgbClr val="1E1C11"/>
                </a:solidFill>
                <a:cs typeface="Calibri"/>
              </a:rPr>
              <a:t>k+1</a:t>
            </a:r>
            <a:r>
              <a:rPr sz="3199" b="1" spc="55" dirty="0">
                <a:solidFill>
                  <a:srgbClr val="1E1C11"/>
                </a:solidFill>
                <a:cs typeface="Adobe Clean Han ExtraBold"/>
              </a:rPr>
              <a:t>번째</a:t>
            </a:r>
            <a:endParaRPr sz="3199" dirty="0">
              <a:cs typeface="Adobe Clean Han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352" y="6324894"/>
            <a:ext cx="10226318" cy="38215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반복을</a:t>
            </a:r>
            <a:r>
              <a:rPr sz="24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하면</a:t>
            </a:r>
            <a:r>
              <a:rPr sz="24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할수록</a:t>
            </a:r>
            <a:r>
              <a:rPr sz="24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최단거리가</a:t>
            </a:r>
            <a:r>
              <a:rPr sz="24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5" dirty="0">
                <a:solidFill>
                  <a:srgbClr val="FF0000"/>
                </a:solidFill>
                <a:cs typeface="Adobe Clean Han ExtraBold"/>
              </a:rPr>
              <a:t>줄어든다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==</a:t>
            </a:r>
            <a:r>
              <a:rPr sz="2400" b="1" spc="25" dirty="0">
                <a:solidFill>
                  <a:srgbClr val="FF0000"/>
                </a:solidFill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INF</a:t>
            </a:r>
            <a:r>
              <a:rPr sz="2400" b="1" dirty="0">
                <a:solidFill>
                  <a:srgbClr val="FF0000"/>
                </a:solidFill>
                <a:cs typeface="Adobe Clean Han ExtraBold"/>
              </a:rPr>
              <a:t>번</a:t>
            </a:r>
            <a:r>
              <a:rPr sz="2400" b="1" spc="-13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40" dirty="0">
                <a:solidFill>
                  <a:srgbClr val="FF0000"/>
                </a:solidFill>
                <a:cs typeface="Adobe Clean Han ExtraBold"/>
              </a:rPr>
              <a:t>반복하면</a:t>
            </a:r>
            <a:r>
              <a:rPr sz="24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-20" dirty="0">
                <a:solidFill>
                  <a:srgbClr val="FF0000"/>
                </a:solidFill>
                <a:cs typeface="Calibri"/>
              </a:rPr>
              <a:t>-</a:t>
            </a:r>
            <a:r>
              <a:rPr sz="2400" b="1" spc="60" dirty="0" err="1">
                <a:solidFill>
                  <a:srgbClr val="FF0000"/>
                </a:solidFill>
                <a:cs typeface="Calibri"/>
              </a:rPr>
              <a:t>INF</a:t>
            </a:r>
            <a:r>
              <a:rPr sz="2400" b="1" spc="60" dirty="0" err="1">
                <a:solidFill>
                  <a:srgbClr val="FF0000"/>
                </a:solidFill>
                <a:cs typeface="Adobe Clean Han ExtraBold"/>
              </a:rPr>
              <a:t>까지</a:t>
            </a:r>
            <a:r>
              <a:rPr sz="24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10" dirty="0" err="1">
                <a:solidFill>
                  <a:srgbClr val="FF0000"/>
                </a:solidFill>
                <a:cs typeface="Adobe Clean Han ExtraBold"/>
              </a:rPr>
              <a:t>간다</a:t>
            </a:r>
            <a:r>
              <a:rPr lang="en-US" sz="2400" b="1" spc="110" dirty="0">
                <a:solidFill>
                  <a:srgbClr val="FF0000"/>
                </a:solidFill>
                <a:cs typeface="Adobe Clean Han ExtraBold"/>
              </a:rPr>
              <a:t>.</a:t>
            </a:r>
            <a:endParaRPr sz="2400" dirty="0">
              <a:cs typeface="Adobe Clean Han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352" y="7056301"/>
            <a:ext cx="8088759" cy="38215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고로</a:t>
            </a:r>
            <a:r>
              <a:rPr sz="2400" b="1" spc="-18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음수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35" dirty="0">
                <a:solidFill>
                  <a:srgbClr val="FF0000"/>
                </a:solidFill>
                <a:cs typeface="Adobe Clean Han ExtraBold"/>
              </a:rPr>
              <a:t>사이클에서는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55" dirty="0">
                <a:solidFill>
                  <a:srgbClr val="FF0000"/>
                </a:solidFill>
                <a:cs typeface="Adobe Clean Han ExtraBold"/>
              </a:rPr>
              <a:t>최소</a:t>
            </a:r>
            <a:r>
              <a:rPr sz="2400" b="1" spc="-17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거리</a:t>
            </a:r>
            <a:r>
              <a:rPr sz="24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dirty="0">
                <a:solidFill>
                  <a:srgbClr val="FF0000"/>
                </a:solidFill>
                <a:cs typeface="Calibri"/>
              </a:rPr>
              <a:t>/ </a:t>
            </a:r>
            <a:r>
              <a:rPr sz="2400" b="1" spc="150" dirty="0">
                <a:solidFill>
                  <a:srgbClr val="FF0000"/>
                </a:solidFill>
                <a:cs typeface="Adobe Clean Han ExtraBold"/>
              </a:rPr>
              <a:t>비용을</a:t>
            </a:r>
            <a:r>
              <a:rPr sz="2400" b="1" spc="-17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60" dirty="0">
                <a:solidFill>
                  <a:srgbClr val="FF0000"/>
                </a:solidFill>
                <a:cs typeface="Adobe Clean Han ExtraBold"/>
              </a:rPr>
              <a:t>구할</a:t>
            </a:r>
            <a:r>
              <a:rPr sz="24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175" dirty="0">
                <a:solidFill>
                  <a:srgbClr val="FF0000"/>
                </a:solidFill>
                <a:cs typeface="Adobe Clean Han ExtraBold"/>
              </a:rPr>
              <a:t>수</a:t>
            </a:r>
            <a:r>
              <a:rPr sz="24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400" b="1" spc="70" dirty="0">
                <a:solidFill>
                  <a:srgbClr val="FF0000"/>
                </a:solidFill>
                <a:cs typeface="Adobe Clean Han ExtraBold"/>
              </a:rPr>
              <a:t>없다</a:t>
            </a:r>
            <a:r>
              <a:rPr sz="2400" b="1" spc="70" dirty="0">
                <a:solidFill>
                  <a:srgbClr val="FF0000"/>
                </a:solidFill>
                <a:cs typeface="Calibri"/>
              </a:rPr>
              <a:t>.</a:t>
            </a:r>
            <a:endParaRPr sz="2400" dirty="0"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938936" y="2156000"/>
            <a:ext cx="2396755" cy="3084354"/>
            <a:chOff x="12939521" y="2156333"/>
            <a:chExt cx="2397125" cy="3084830"/>
          </a:xfrm>
        </p:grpSpPr>
        <p:sp>
          <p:nvSpPr>
            <p:cNvPr id="12" name="object 12"/>
            <p:cNvSpPr/>
            <p:nvPr/>
          </p:nvSpPr>
          <p:spPr>
            <a:xfrm>
              <a:off x="13080619" y="2156332"/>
              <a:ext cx="2256155" cy="3084830"/>
            </a:xfrm>
            <a:custGeom>
              <a:avLst/>
              <a:gdLst/>
              <a:ahLst/>
              <a:cxnLst/>
              <a:rect l="l" t="t" r="r" b="b"/>
              <a:pathLst>
                <a:path w="2256155" h="3084829">
                  <a:moveTo>
                    <a:pt x="1385189" y="3037459"/>
                  </a:moveTo>
                  <a:lnTo>
                    <a:pt x="162293" y="1924735"/>
                  </a:lnTo>
                  <a:lnTo>
                    <a:pt x="181749" y="1903349"/>
                  </a:lnTo>
                  <a:lnTo>
                    <a:pt x="204965" y="1877822"/>
                  </a:lnTo>
                  <a:lnTo>
                    <a:pt x="0" y="1820037"/>
                  </a:lnTo>
                  <a:lnTo>
                    <a:pt x="76835" y="2018665"/>
                  </a:lnTo>
                  <a:lnTo>
                    <a:pt x="119519" y="1971738"/>
                  </a:lnTo>
                  <a:lnTo>
                    <a:pt x="1342390" y="3084322"/>
                  </a:lnTo>
                  <a:lnTo>
                    <a:pt x="1385189" y="3037459"/>
                  </a:lnTo>
                  <a:close/>
                </a:path>
                <a:path w="2256155" h="3084829">
                  <a:moveTo>
                    <a:pt x="2255901" y="2082165"/>
                  </a:moveTo>
                  <a:lnTo>
                    <a:pt x="2192401" y="2082165"/>
                  </a:lnTo>
                  <a:lnTo>
                    <a:pt x="2192401" y="0"/>
                  </a:lnTo>
                  <a:lnTo>
                    <a:pt x="2128901" y="0"/>
                  </a:lnTo>
                  <a:lnTo>
                    <a:pt x="2128901" y="2082165"/>
                  </a:lnTo>
                  <a:lnTo>
                    <a:pt x="2065401" y="2082165"/>
                  </a:lnTo>
                  <a:lnTo>
                    <a:pt x="2160651" y="2272665"/>
                  </a:lnTo>
                  <a:lnTo>
                    <a:pt x="2240026" y="2113915"/>
                  </a:lnTo>
                  <a:lnTo>
                    <a:pt x="2255901" y="20821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293470" y="3493516"/>
              <a:ext cx="1298575" cy="1189990"/>
            </a:xfrm>
            <a:custGeom>
              <a:avLst/>
              <a:gdLst/>
              <a:ahLst/>
              <a:cxnLst/>
              <a:rect l="l" t="t" r="r" b="b"/>
              <a:pathLst>
                <a:path w="1298575" h="1189989">
                  <a:moveTo>
                    <a:pt x="1136079" y="1084640"/>
                  </a:moveTo>
                  <a:lnTo>
                    <a:pt x="1093215" y="1131569"/>
                  </a:lnTo>
                  <a:lnTo>
                    <a:pt x="1298194" y="1189735"/>
                  </a:lnTo>
                  <a:lnTo>
                    <a:pt x="1266020" y="1106042"/>
                  </a:lnTo>
                  <a:lnTo>
                    <a:pt x="1159509" y="1106042"/>
                  </a:lnTo>
                  <a:lnTo>
                    <a:pt x="1136079" y="1084640"/>
                  </a:lnTo>
                  <a:close/>
                </a:path>
                <a:path w="1298575" h="1189989">
                  <a:moveTo>
                    <a:pt x="1178880" y="1037778"/>
                  </a:moveTo>
                  <a:lnTo>
                    <a:pt x="1136079" y="1084640"/>
                  </a:lnTo>
                  <a:lnTo>
                    <a:pt x="1159509" y="1106042"/>
                  </a:lnTo>
                  <a:lnTo>
                    <a:pt x="1202309" y="1059179"/>
                  </a:lnTo>
                  <a:lnTo>
                    <a:pt x="1178880" y="1037778"/>
                  </a:lnTo>
                  <a:close/>
                </a:path>
                <a:path w="1298575" h="1189989">
                  <a:moveTo>
                    <a:pt x="1221740" y="990853"/>
                  </a:moveTo>
                  <a:lnTo>
                    <a:pt x="1178880" y="1037778"/>
                  </a:lnTo>
                  <a:lnTo>
                    <a:pt x="1202309" y="1059179"/>
                  </a:lnTo>
                  <a:lnTo>
                    <a:pt x="1159509" y="1106042"/>
                  </a:lnTo>
                  <a:lnTo>
                    <a:pt x="1266020" y="1106042"/>
                  </a:lnTo>
                  <a:lnTo>
                    <a:pt x="1221740" y="990853"/>
                  </a:lnTo>
                  <a:close/>
                </a:path>
                <a:path w="1298575" h="1189989">
                  <a:moveTo>
                    <a:pt x="42798" y="0"/>
                  </a:moveTo>
                  <a:lnTo>
                    <a:pt x="0" y="46862"/>
                  </a:lnTo>
                  <a:lnTo>
                    <a:pt x="1136079" y="1084640"/>
                  </a:lnTo>
                  <a:lnTo>
                    <a:pt x="1178880" y="1037778"/>
                  </a:lnTo>
                  <a:lnTo>
                    <a:pt x="42798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39521" y="2283841"/>
              <a:ext cx="1565910" cy="1201420"/>
            </a:xfrm>
            <a:custGeom>
              <a:avLst/>
              <a:gdLst/>
              <a:ahLst/>
              <a:cxnLst/>
              <a:rect l="l" t="t" r="r" b="b"/>
              <a:pathLst>
                <a:path w="1565909" h="1201420">
                  <a:moveTo>
                    <a:pt x="1394977" y="89943"/>
                  </a:moveTo>
                  <a:lnTo>
                    <a:pt x="0" y="1150365"/>
                  </a:lnTo>
                  <a:lnTo>
                    <a:pt x="38353" y="1200911"/>
                  </a:lnTo>
                  <a:lnTo>
                    <a:pt x="1433490" y="140588"/>
                  </a:lnTo>
                  <a:lnTo>
                    <a:pt x="1394977" y="89943"/>
                  </a:lnTo>
                  <a:close/>
                </a:path>
                <a:path w="1565909" h="1201420">
                  <a:moveTo>
                    <a:pt x="1531128" y="70738"/>
                  </a:moveTo>
                  <a:lnTo>
                    <a:pt x="1420241" y="70738"/>
                  </a:lnTo>
                  <a:lnTo>
                    <a:pt x="1458722" y="121411"/>
                  </a:lnTo>
                  <a:lnTo>
                    <a:pt x="1433490" y="140588"/>
                  </a:lnTo>
                  <a:lnTo>
                    <a:pt x="1471929" y="191134"/>
                  </a:lnTo>
                  <a:lnTo>
                    <a:pt x="1531128" y="70738"/>
                  </a:lnTo>
                  <a:close/>
                </a:path>
                <a:path w="1565909" h="1201420">
                  <a:moveTo>
                    <a:pt x="1420241" y="70738"/>
                  </a:moveTo>
                  <a:lnTo>
                    <a:pt x="1394977" y="89943"/>
                  </a:lnTo>
                  <a:lnTo>
                    <a:pt x="1433490" y="140588"/>
                  </a:lnTo>
                  <a:lnTo>
                    <a:pt x="1458722" y="121411"/>
                  </a:lnTo>
                  <a:lnTo>
                    <a:pt x="1420241" y="70738"/>
                  </a:lnTo>
                  <a:close/>
                </a:path>
                <a:path w="1565909" h="1201420">
                  <a:moveTo>
                    <a:pt x="1565910" y="0"/>
                  </a:moveTo>
                  <a:lnTo>
                    <a:pt x="1356614" y="39496"/>
                  </a:lnTo>
                  <a:lnTo>
                    <a:pt x="1394977" y="89943"/>
                  </a:lnTo>
                  <a:lnTo>
                    <a:pt x="1420241" y="70738"/>
                  </a:lnTo>
                  <a:lnTo>
                    <a:pt x="1531128" y="70738"/>
                  </a:lnTo>
                  <a:lnTo>
                    <a:pt x="15659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969001" y="352091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94543" y="3197874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325971" y="4611928"/>
            <a:ext cx="39744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dirty="0">
                <a:solidFill>
                  <a:srgbClr val="FF0000"/>
                </a:solidFill>
                <a:cs typeface="Calibri"/>
              </a:rPr>
              <a:t>-</a:t>
            </a: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585199" y="2391676"/>
            <a:ext cx="1850103" cy="1762488"/>
            <a:chOff x="11585575" y="2392045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11591925" y="239839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591925" y="2398395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699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368667" y="2923850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4315405" y="850514"/>
            <a:ext cx="1850103" cy="1762488"/>
            <a:chOff x="14316202" y="850646"/>
            <a:chExt cx="1850389" cy="1762760"/>
          </a:xfrm>
        </p:grpSpPr>
        <p:sp>
          <p:nvSpPr>
            <p:cNvPr id="23" name="object 23"/>
            <p:cNvSpPr/>
            <p:nvPr/>
          </p:nvSpPr>
          <p:spPr>
            <a:xfrm>
              <a:off x="14322552" y="856996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717" y="0"/>
                  </a:moveTo>
                  <a:lnTo>
                    <a:pt x="869928" y="1212"/>
                  </a:lnTo>
                  <a:lnTo>
                    <a:pt x="821801" y="4810"/>
                  </a:lnTo>
                  <a:lnTo>
                    <a:pt x="774401" y="10732"/>
                  </a:lnTo>
                  <a:lnTo>
                    <a:pt x="727791" y="18918"/>
                  </a:lnTo>
                  <a:lnTo>
                    <a:pt x="682035" y="29308"/>
                  </a:lnTo>
                  <a:lnTo>
                    <a:pt x="637195" y="41840"/>
                  </a:lnTo>
                  <a:lnTo>
                    <a:pt x="593336" y="56456"/>
                  </a:lnTo>
                  <a:lnTo>
                    <a:pt x="550521" y="73094"/>
                  </a:lnTo>
                  <a:lnTo>
                    <a:pt x="508813" y="91694"/>
                  </a:lnTo>
                  <a:lnTo>
                    <a:pt x="468277" y="112195"/>
                  </a:lnTo>
                  <a:lnTo>
                    <a:pt x="428975" y="134537"/>
                  </a:lnTo>
                  <a:lnTo>
                    <a:pt x="390971" y="158660"/>
                  </a:lnTo>
                  <a:lnTo>
                    <a:pt x="354329" y="184502"/>
                  </a:lnTo>
                  <a:lnTo>
                    <a:pt x="319111" y="212005"/>
                  </a:lnTo>
                  <a:lnTo>
                    <a:pt x="285383" y="241106"/>
                  </a:lnTo>
                  <a:lnTo>
                    <a:pt x="253206" y="271747"/>
                  </a:lnTo>
                  <a:lnTo>
                    <a:pt x="222645" y="303865"/>
                  </a:lnTo>
                  <a:lnTo>
                    <a:pt x="193764" y="337402"/>
                  </a:lnTo>
                  <a:lnTo>
                    <a:pt x="166625" y="372296"/>
                  </a:lnTo>
                  <a:lnTo>
                    <a:pt x="141292" y="408487"/>
                  </a:lnTo>
                  <a:lnTo>
                    <a:pt x="117828" y="445914"/>
                  </a:lnTo>
                  <a:lnTo>
                    <a:pt x="96298" y="484518"/>
                  </a:lnTo>
                  <a:lnTo>
                    <a:pt x="76765" y="524237"/>
                  </a:lnTo>
                  <a:lnTo>
                    <a:pt x="59292" y="565012"/>
                  </a:lnTo>
                  <a:lnTo>
                    <a:pt x="43942" y="606781"/>
                  </a:lnTo>
                  <a:lnTo>
                    <a:pt x="30780" y="649485"/>
                  </a:lnTo>
                  <a:lnTo>
                    <a:pt x="19868" y="693062"/>
                  </a:lnTo>
                  <a:lnTo>
                    <a:pt x="11271" y="737453"/>
                  </a:lnTo>
                  <a:lnTo>
                    <a:pt x="5051" y="782597"/>
                  </a:lnTo>
                  <a:lnTo>
                    <a:pt x="1273" y="828434"/>
                  </a:lnTo>
                  <a:lnTo>
                    <a:pt x="0" y="874902"/>
                  </a:lnTo>
                  <a:lnTo>
                    <a:pt x="1273" y="921372"/>
                  </a:lnTo>
                  <a:lnTo>
                    <a:pt x="5051" y="967209"/>
                  </a:lnTo>
                  <a:lnTo>
                    <a:pt x="11271" y="1012355"/>
                  </a:lnTo>
                  <a:lnTo>
                    <a:pt x="19868" y="1056749"/>
                  </a:lnTo>
                  <a:lnTo>
                    <a:pt x="30780" y="1100329"/>
                  </a:lnTo>
                  <a:lnTo>
                    <a:pt x="43942" y="1143037"/>
                  </a:lnTo>
                  <a:lnTo>
                    <a:pt x="59292" y="1184810"/>
                  </a:lnTo>
                  <a:lnTo>
                    <a:pt x="76765" y="1225589"/>
                  </a:lnTo>
                  <a:lnTo>
                    <a:pt x="96298" y="1265313"/>
                  </a:lnTo>
                  <a:lnTo>
                    <a:pt x="117828" y="1303922"/>
                  </a:lnTo>
                  <a:lnTo>
                    <a:pt x="141292" y="1341355"/>
                  </a:lnTo>
                  <a:lnTo>
                    <a:pt x="166625" y="1377552"/>
                  </a:lnTo>
                  <a:lnTo>
                    <a:pt x="193764" y="1412451"/>
                  </a:lnTo>
                  <a:lnTo>
                    <a:pt x="222645" y="1445994"/>
                  </a:lnTo>
                  <a:lnTo>
                    <a:pt x="253206" y="1478119"/>
                  </a:lnTo>
                  <a:lnTo>
                    <a:pt x="285383" y="1508765"/>
                  </a:lnTo>
                  <a:lnTo>
                    <a:pt x="319111" y="1537873"/>
                  </a:lnTo>
                  <a:lnTo>
                    <a:pt x="354329" y="1565381"/>
                  </a:lnTo>
                  <a:lnTo>
                    <a:pt x="390971" y="1591230"/>
                  </a:lnTo>
                  <a:lnTo>
                    <a:pt x="428975" y="1615358"/>
                  </a:lnTo>
                  <a:lnTo>
                    <a:pt x="468277" y="1637706"/>
                  </a:lnTo>
                  <a:lnTo>
                    <a:pt x="508813" y="1658212"/>
                  </a:lnTo>
                  <a:lnTo>
                    <a:pt x="550521" y="1676817"/>
                  </a:lnTo>
                  <a:lnTo>
                    <a:pt x="593336" y="1693459"/>
                  </a:lnTo>
                  <a:lnTo>
                    <a:pt x="637195" y="1708079"/>
                  </a:lnTo>
                  <a:lnTo>
                    <a:pt x="682035" y="1720616"/>
                  </a:lnTo>
                  <a:lnTo>
                    <a:pt x="727791" y="1731008"/>
                  </a:lnTo>
                  <a:lnTo>
                    <a:pt x="774401" y="1739197"/>
                  </a:lnTo>
                  <a:lnTo>
                    <a:pt x="821801" y="1745121"/>
                  </a:lnTo>
                  <a:lnTo>
                    <a:pt x="869928" y="1748719"/>
                  </a:lnTo>
                  <a:lnTo>
                    <a:pt x="918717" y="1749932"/>
                  </a:lnTo>
                  <a:lnTo>
                    <a:pt x="967519" y="1748719"/>
                  </a:lnTo>
                  <a:lnTo>
                    <a:pt x="1015657" y="1745121"/>
                  </a:lnTo>
                  <a:lnTo>
                    <a:pt x="1063067" y="1739197"/>
                  </a:lnTo>
                  <a:lnTo>
                    <a:pt x="1109687" y="1731008"/>
                  </a:lnTo>
                  <a:lnTo>
                    <a:pt x="1155452" y="1720616"/>
                  </a:lnTo>
                  <a:lnTo>
                    <a:pt x="1200300" y="1708079"/>
                  </a:lnTo>
                  <a:lnTo>
                    <a:pt x="1244167" y="1693459"/>
                  </a:lnTo>
                  <a:lnTo>
                    <a:pt x="1286989" y="1676817"/>
                  </a:lnTo>
                  <a:lnTo>
                    <a:pt x="1328703" y="1658212"/>
                  </a:lnTo>
                  <a:lnTo>
                    <a:pt x="1369246" y="1637706"/>
                  </a:lnTo>
                  <a:lnTo>
                    <a:pt x="1408553" y="1615358"/>
                  </a:lnTo>
                  <a:lnTo>
                    <a:pt x="1446562" y="1591230"/>
                  </a:lnTo>
                  <a:lnTo>
                    <a:pt x="1483208" y="1565381"/>
                  </a:lnTo>
                  <a:lnTo>
                    <a:pt x="1518430" y="1537873"/>
                  </a:lnTo>
                  <a:lnTo>
                    <a:pt x="1552162" y="1508765"/>
                  </a:lnTo>
                  <a:lnTo>
                    <a:pt x="1584341" y="1478119"/>
                  </a:lnTo>
                  <a:lnTo>
                    <a:pt x="1614905" y="1445994"/>
                  </a:lnTo>
                  <a:lnTo>
                    <a:pt x="1643789" y="1412451"/>
                  </a:lnTo>
                  <a:lnTo>
                    <a:pt x="1670930" y="1377552"/>
                  </a:lnTo>
                  <a:lnTo>
                    <a:pt x="1696265" y="1341355"/>
                  </a:lnTo>
                  <a:lnTo>
                    <a:pt x="1719729" y="1303922"/>
                  </a:lnTo>
                  <a:lnTo>
                    <a:pt x="1741261" y="1265313"/>
                  </a:lnTo>
                  <a:lnTo>
                    <a:pt x="1760795" y="1225589"/>
                  </a:lnTo>
                  <a:lnTo>
                    <a:pt x="1778269" y="1184810"/>
                  </a:lnTo>
                  <a:lnTo>
                    <a:pt x="1793619" y="1143037"/>
                  </a:lnTo>
                  <a:lnTo>
                    <a:pt x="1806782" y="1100329"/>
                  </a:lnTo>
                  <a:lnTo>
                    <a:pt x="1817693" y="1056749"/>
                  </a:lnTo>
                  <a:lnTo>
                    <a:pt x="1826291" y="1012355"/>
                  </a:lnTo>
                  <a:lnTo>
                    <a:pt x="1832511" y="967209"/>
                  </a:lnTo>
                  <a:lnTo>
                    <a:pt x="1836289" y="921372"/>
                  </a:lnTo>
                  <a:lnTo>
                    <a:pt x="1837563" y="874902"/>
                  </a:lnTo>
                  <a:lnTo>
                    <a:pt x="1836289" y="828434"/>
                  </a:lnTo>
                  <a:lnTo>
                    <a:pt x="1832511" y="782597"/>
                  </a:lnTo>
                  <a:lnTo>
                    <a:pt x="1826291" y="737453"/>
                  </a:lnTo>
                  <a:lnTo>
                    <a:pt x="1817693" y="693062"/>
                  </a:lnTo>
                  <a:lnTo>
                    <a:pt x="1806782" y="649485"/>
                  </a:lnTo>
                  <a:lnTo>
                    <a:pt x="1793619" y="606781"/>
                  </a:lnTo>
                  <a:lnTo>
                    <a:pt x="1778269" y="565012"/>
                  </a:lnTo>
                  <a:lnTo>
                    <a:pt x="1760795" y="524237"/>
                  </a:lnTo>
                  <a:lnTo>
                    <a:pt x="1741261" y="484518"/>
                  </a:lnTo>
                  <a:lnTo>
                    <a:pt x="1719729" y="445914"/>
                  </a:lnTo>
                  <a:lnTo>
                    <a:pt x="1696265" y="408487"/>
                  </a:lnTo>
                  <a:lnTo>
                    <a:pt x="1670930" y="372296"/>
                  </a:lnTo>
                  <a:lnTo>
                    <a:pt x="1643789" y="337402"/>
                  </a:lnTo>
                  <a:lnTo>
                    <a:pt x="1614905" y="303865"/>
                  </a:lnTo>
                  <a:lnTo>
                    <a:pt x="1584341" y="271747"/>
                  </a:lnTo>
                  <a:lnTo>
                    <a:pt x="1552162" y="241106"/>
                  </a:lnTo>
                  <a:lnTo>
                    <a:pt x="1518430" y="212005"/>
                  </a:lnTo>
                  <a:lnTo>
                    <a:pt x="1483208" y="184502"/>
                  </a:lnTo>
                  <a:lnTo>
                    <a:pt x="1446562" y="158660"/>
                  </a:lnTo>
                  <a:lnTo>
                    <a:pt x="1408553" y="134537"/>
                  </a:lnTo>
                  <a:lnTo>
                    <a:pt x="1369246" y="112195"/>
                  </a:lnTo>
                  <a:lnTo>
                    <a:pt x="1328703" y="91694"/>
                  </a:lnTo>
                  <a:lnTo>
                    <a:pt x="1286989" y="73094"/>
                  </a:lnTo>
                  <a:lnTo>
                    <a:pt x="1244167" y="56456"/>
                  </a:lnTo>
                  <a:lnTo>
                    <a:pt x="1200300" y="41840"/>
                  </a:lnTo>
                  <a:lnTo>
                    <a:pt x="1155452" y="29308"/>
                  </a:lnTo>
                  <a:lnTo>
                    <a:pt x="1109687" y="18918"/>
                  </a:lnTo>
                  <a:lnTo>
                    <a:pt x="1063067" y="10732"/>
                  </a:lnTo>
                  <a:lnTo>
                    <a:pt x="1015657" y="4810"/>
                  </a:lnTo>
                  <a:lnTo>
                    <a:pt x="967519" y="1212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22552" y="856996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4902"/>
                  </a:moveTo>
                  <a:lnTo>
                    <a:pt x="1273" y="828434"/>
                  </a:lnTo>
                  <a:lnTo>
                    <a:pt x="5051" y="782597"/>
                  </a:lnTo>
                  <a:lnTo>
                    <a:pt x="11271" y="737453"/>
                  </a:lnTo>
                  <a:lnTo>
                    <a:pt x="19868" y="693062"/>
                  </a:lnTo>
                  <a:lnTo>
                    <a:pt x="30780" y="649485"/>
                  </a:lnTo>
                  <a:lnTo>
                    <a:pt x="43942" y="606781"/>
                  </a:lnTo>
                  <a:lnTo>
                    <a:pt x="59292" y="565012"/>
                  </a:lnTo>
                  <a:lnTo>
                    <a:pt x="76765" y="524237"/>
                  </a:lnTo>
                  <a:lnTo>
                    <a:pt x="96298" y="484518"/>
                  </a:lnTo>
                  <a:lnTo>
                    <a:pt x="117828" y="445914"/>
                  </a:lnTo>
                  <a:lnTo>
                    <a:pt x="141292" y="408487"/>
                  </a:lnTo>
                  <a:lnTo>
                    <a:pt x="166625" y="372296"/>
                  </a:lnTo>
                  <a:lnTo>
                    <a:pt x="193764" y="337402"/>
                  </a:lnTo>
                  <a:lnTo>
                    <a:pt x="222645" y="303865"/>
                  </a:lnTo>
                  <a:lnTo>
                    <a:pt x="253206" y="271747"/>
                  </a:lnTo>
                  <a:lnTo>
                    <a:pt x="285383" y="241106"/>
                  </a:lnTo>
                  <a:lnTo>
                    <a:pt x="319111" y="212005"/>
                  </a:lnTo>
                  <a:lnTo>
                    <a:pt x="354329" y="184502"/>
                  </a:lnTo>
                  <a:lnTo>
                    <a:pt x="390971" y="158660"/>
                  </a:lnTo>
                  <a:lnTo>
                    <a:pt x="428975" y="134537"/>
                  </a:lnTo>
                  <a:lnTo>
                    <a:pt x="468277" y="112195"/>
                  </a:lnTo>
                  <a:lnTo>
                    <a:pt x="508813" y="91694"/>
                  </a:lnTo>
                  <a:lnTo>
                    <a:pt x="550521" y="73094"/>
                  </a:lnTo>
                  <a:lnTo>
                    <a:pt x="593336" y="56456"/>
                  </a:lnTo>
                  <a:lnTo>
                    <a:pt x="637195" y="41840"/>
                  </a:lnTo>
                  <a:lnTo>
                    <a:pt x="682035" y="29308"/>
                  </a:lnTo>
                  <a:lnTo>
                    <a:pt x="727791" y="18918"/>
                  </a:lnTo>
                  <a:lnTo>
                    <a:pt x="774401" y="10732"/>
                  </a:lnTo>
                  <a:lnTo>
                    <a:pt x="821801" y="4810"/>
                  </a:lnTo>
                  <a:lnTo>
                    <a:pt x="869928" y="1212"/>
                  </a:lnTo>
                  <a:lnTo>
                    <a:pt x="918717" y="0"/>
                  </a:lnTo>
                  <a:lnTo>
                    <a:pt x="967519" y="1212"/>
                  </a:lnTo>
                  <a:lnTo>
                    <a:pt x="1015657" y="4810"/>
                  </a:lnTo>
                  <a:lnTo>
                    <a:pt x="1063067" y="10732"/>
                  </a:lnTo>
                  <a:lnTo>
                    <a:pt x="1109687" y="18918"/>
                  </a:lnTo>
                  <a:lnTo>
                    <a:pt x="1155452" y="29308"/>
                  </a:lnTo>
                  <a:lnTo>
                    <a:pt x="1200300" y="41840"/>
                  </a:lnTo>
                  <a:lnTo>
                    <a:pt x="1244167" y="56456"/>
                  </a:lnTo>
                  <a:lnTo>
                    <a:pt x="1286989" y="73094"/>
                  </a:lnTo>
                  <a:lnTo>
                    <a:pt x="1328703" y="91694"/>
                  </a:lnTo>
                  <a:lnTo>
                    <a:pt x="1369246" y="112195"/>
                  </a:lnTo>
                  <a:lnTo>
                    <a:pt x="1408553" y="134537"/>
                  </a:lnTo>
                  <a:lnTo>
                    <a:pt x="1446562" y="158660"/>
                  </a:lnTo>
                  <a:lnTo>
                    <a:pt x="1483208" y="184502"/>
                  </a:lnTo>
                  <a:lnTo>
                    <a:pt x="1518430" y="212005"/>
                  </a:lnTo>
                  <a:lnTo>
                    <a:pt x="1552162" y="241106"/>
                  </a:lnTo>
                  <a:lnTo>
                    <a:pt x="1584341" y="271747"/>
                  </a:lnTo>
                  <a:lnTo>
                    <a:pt x="1614905" y="303865"/>
                  </a:lnTo>
                  <a:lnTo>
                    <a:pt x="1643789" y="337402"/>
                  </a:lnTo>
                  <a:lnTo>
                    <a:pt x="1670930" y="372296"/>
                  </a:lnTo>
                  <a:lnTo>
                    <a:pt x="1696265" y="408487"/>
                  </a:lnTo>
                  <a:lnTo>
                    <a:pt x="1719729" y="445914"/>
                  </a:lnTo>
                  <a:lnTo>
                    <a:pt x="1741261" y="484518"/>
                  </a:lnTo>
                  <a:lnTo>
                    <a:pt x="1760795" y="524237"/>
                  </a:lnTo>
                  <a:lnTo>
                    <a:pt x="1778269" y="565012"/>
                  </a:lnTo>
                  <a:lnTo>
                    <a:pt x="1793619" y="606781"/>
                  </a:lnTo>
                  <a:lnTo>
                    <a:pt x="1806782" y="649485"/>
                  </a:lnTo>
                  <a:lnTo>
                    <a:pt x="1817693" y="693062"/>
                  </a:lnTo>
                  <a:lnTo>
                    <a:pt x="1826291" y="737453"/>
                  </a:lnTo>
                  <a:lnTo>
                    <a:pt x="1832511" y="782597"/>
                  </a:lnTo>
                  <a:lnTo>
                    <a:pt x="1836289" y="828434"/>
                  </a:lnTo>
                  <a:lnTo>
                    <a:pt x="1837563" y="874902"/>
                  </a:lnTo>
                  <a:lnTo>
                    <a:pt x="1836289" y="921372"/>
                  </a:lnTo>
                  <a:lnTo>
                    <a:pt x="1832511" y="967209"/>
                  </a:lnTo>
                  <a:lnTo>
                    <a:pt x="1826291" y="1012355"/>
                  </a:lnTo>
                  <a:lnTo>
                    <a:pt x="1817693" y="1056749"/>
                  </a:lnTo>
                  <a:lnTo>
                    <a:pt x="1806782" y="1100329"/>
                  </a:lnTo>
                  <a:lnTo>
                    <a:pt x="1793619" y="1143037"/>
                  </a:lnTo>
                  <a:lnTo>
                    <a:pt x="1778269" y="1184810"/>
                  </a:lnTo>
                  <a:lnTo>
                    <a:pt x="1760795" y="1225589"/>
                  </a:lnTo>
                  <a:lnTo>
                    <a:pt x="1741261" y="1265313"/>
                  </a:lnTo>
                  <a:lnTo>
                    <a:pt x="1719729" y="1303922"/>
                  </a:lnTo>
                  <a:lnTo>
                    <a:pt x="1696265" y="1341355"/>
                  </a:lnTo>
                  <a:lnTo>
                    <a:pt x="1670930" y="1377552"/>
                  </a:lnTo>
                  <a:lnTo>
                    <a:pt x="1643789" y="1412451"/>
                  </a:lnTo>
                  <a:lnTo>
                    <a:pt x="1614905" y="1445994"/>
                  </a:lnTo>
                  <a:lnTo>
                    <a:pt x="1584341" y="1478119"/>
                  </a:lnTo>
                  <a:lnTo>
                    <a:pt x="1552162" y="1508765"/>
                  </a:lnTo>
                  <a:lnTo>
                    <a:pt x="1518430" y="1537873"/>
                  </a:lnTo>
                  <a:lnTo>
                    <a:pt x="1483208" y="1565381"/>
                  </a:lnTo>
                  <a:lnTo>
                    <a:pt x="1446562" y="1591230"/>
                  </a:lnTo>
                  <a:lnTo>
                    <a:pt x="1408553" y="1615358"/>
                  </a:lnTo>
                  <a:lnTo>
                    <a:pt x="1369246" y="1637706"/>
                  </a:lnTo>
                  <a:lnTo>
                    <a:pt x="1328703" y="1658212"/>
                  </a:lnTo>
                  <a:lnTo>
                    <a:pt x="1286989" y="1676817"/>
                  </a:lnTo>
                  <a:lnTo>
                    <a:pt x="1244167" y="1693459"/>
                  </a:lnTo>
                  <a:lnTo>
                    <a:pt x="1200300" y="1708079"/>
                  </a:lnTo>
                  <a:lnTo>
                    <a:pt x="1155452" y="1720616"/>
                  </a:lnTo>
                  <a:lnTo>
                    <a:pt x="1109687" y="1731008"/>
                  </a:lnTo>
                  <a:lnTo>
                    <a:pt x="1063067" y="1739197"/>
                  </a:lnTo>
                  <a:lnTo>
                    <a:pt x="1015657" y="1745121"/>
                  </a:lnTo>
                  <a:lnTo>
                    <a:pt x="967519" y="1748719"/>
                  </a:lnTo>
                  <a:lnTo>
                    <a:pt x="918717" y="1749932"/>
                  </a:lnTo>
                  <a:lnTo>
                    <a:pt x="869928" y="1748719"/>
                  </a:lnTo>
                  <a:lnTo>
                    <a:pt x="821801" y="1745121"/>
                  </a:lnTo>
                  <a:lnTo>
                    <a:pt x="774401" y="1739197"/>
                  </a:lnTo>
                  <a:lnTo>
                    <a:pt x="727791" y="1731008"/>
                  </a:lnTo>
                  <a:lnTo>
                    <a:pt x="682035" y="1720616"/>
                  </a:lnTo>
                  <a:lnTo>
                    <a:pt x="637195" y="1708079"/>
                  </a:lnTo>
                  <a:lnTo>
                    <a:pt x="593336" y="1693459"/>
                  </a:lnTo>
                  <a:lnTo>
                    <a:pt x="550521" y="1676817"/>
                  </a:lnTo>
                  <a:lnTo>
                    <a:pt x="508813" y="1658212"/>
                  </a:lnTo>
                  <a:lnTo>
                    <a:pt x="468277" y="1637706"/>
                  </a:lnTo>
                  <a:lnTo>
                    <a:pt x="428975" y="1615358"/>
                  </a:lnTo>
                  <a:lnTo>
                    <a:pt x="390971" y="1591230"/>
                  </a:lnTo>
                  <a:lnTo>
                    <a:pt x="354329" y="1565381"/>
                  </a:lnTo>
                  <a:lnTo>
                    <a:pt x="319111" y="1537873"/>
                  </a:lnTo>
                  <a:lnTo>
                    <a:pt x="285383" y="1508765"/>
                  </a:lnTo>
                  <a:lnTo>
                    <a:pt x="253206" y="1478119"/>
                  </a:lnTo>
                  <a:lnTo>
                    <a:pt x="222645" y="1445994"/>
                  </a:lnTo>
                  <a:lnTo>
                    <a:pt x="193764" y="1412451"/>
                  </a:lnTo>
                  <a:lnTo>
                    <a:pt x="166625" y="1377552"/>
                  </a:lnTo>
                  <a:lnTo>
                    <a:pt x="141292" y="1341355"/>
                  </a:lnTo>
                  <a:lnTo>
                    <a:pt x="117828" y="1303922"/>
                  </a:lnTo>
                  <a:lnTo>
                    <a:pt x="96298" y="1265313"/>
                  </a:lnTo>
                  <a:lnTo>
                    <a:pt x="76765" y="1225589"/>
                  </a:lnTo>
                  <a:lnTo>
                    <a:pt x="59292" y="1184810"/>
                  </a:lnTo>
                  <a:lnTo>
                    <a:pt x="43942" y="1143037"/>
                  </a:lnTo>
                  <a:lnTo>
                    <a:pt x="30780" y="1100329"/>
                  </a:lnTo>
                  <a:lnTo>
                    <a:pt x="19868" y="1056749"/>
                  </a:lnTo>
                  <a:lnTo>
                    <a:pt x="11271" y="1012355"/>
                  </a:lnTo>
                  <a:lnTo>
                    <a:pt x="5051" y="967209"/>
                  </a:lnTo>
                  <a:lnTo>
                    <a:pt x="1273" y="921372"/>
                  </a:lnTo>
                  <a:lnTo>
                    <a:pt x="0" y="874902"/>
                  </a:lnTo>
                  <a:close/>
                </a:path>
              </a:pathLst>
            </a:custGeom>
            <a:ln w="12699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633139" y="1382435"/>
            <a:ext cx="1749155" cy="121012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478619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  <a:p>
            <a:pPr marL="12697">
              <a:spcBef>
                <a:spcPts val="21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4</a:t>
            </a:r>
            <a:endParaRPr sz="3599"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315405" y="4419934"/>
            <a:ext cx="1850103" cy="1762488"/>
            <a:chOff x="14316202" y="4420616"/>
            <a:chExt cx="1850389" cy="1762760"/>
          </a:xfrm>
        </p:grpSpPr>
        <p:sp>
          <p:nvSpPr>
            <p:cNvPr id="27" name="object 27"/>
            <p:cNvSpPr/>
            <p:nvPr/>
          </p:nvSpPr>
          <p:spPr>
            <a:xfrm>
              <a:off x="14322552" y="4426966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717" y="0"/>
                  </a:moveTo>
                  <a:lnTo>
                    <a:pt x="869928" y="1212"/>
                  </a:lnTo>
                  <a:lnTo>
                    <a:pt x="821801" y="4810"/>
                  </a:lnTo>
                  <a:lnTo>
                    <a:pt x="774401" y="10732"/>
                  </a:lnTo>
                  <a:lnTo>
                    <a:pt x="727791" y="18918"/>
                  </a:lnTo>
                  <a:lnTo>
                    <a:pt x="682035" y="29308"/>
                  </a:lnTo>
                  <a:lnTo>
                    <a:pt x="637195" y="41840"/>
                  </a:lnTo>
                  <a:lnTo>
                    <a:pt x="593336" y="56456"/>
                  </a:lnTo>
                  <a:lnTo>
                    <a:pt x="550521" y="73094"/>
                  </a:lnTo>
                  <a:lnTo>
                    <a:pt x="508813" y="91694"/>
                  </a:lnTo>
                  <a:lnTo>
                    <a:pt x="468277" y="112195"/>
                  </a:lnTo>
                  <a:lnTo>
                    <a:pt x="428975" y="134537"/>
                  </a:lnTo>
                  <a:lnTo>
                    <a:pt x="390971" y="158660"/>
                  </a:lnTo>
                  <a:lnTo>
                    <a:pt x="354329" y="184502"/>
                  </a:lnTo>
                  <a:lnTo>
                    <a:pt x="319111" y="212005"/>
                  </a:lnTo>
                  <a:lnTo>
                    <a:pt x="285383" y="241106"/>
                  </a:lnTo>
                  <a:lnTo>
                    <a:pt x="253206" y="271747"/>
                  </a:lnTo>
                  <a:lnTo>
                    <a:pt x="222645" y="303865"/>
                  </a:lnTo>
                  <a:lnTo>
                    <a:pt x="193764" y="337402"/>
                  </a:lnTo>
                  <a:lnTo>
                    <a:pt x="166625" y="372296"/>
                  </a:lnTo>
                  <a:lnTo>
                    <a:pt x="141292" y="408487"/>
                  </a:lnTo>
                  <a:lnTo>
                    <a:pt x="117828" y="445914"/>
                  </a:lnTo>
                  <a:lnTo>
                    <a:pt x="96298" y="484518"/>
                  </a:lnTo>
                  <a:lnTo>
                    <a:pt x="76765" y="524237"/>
                  </a:lnTo>
                  <a:lnTo>
                    <a:pt x="59292" y="565012"/>
                  </a:lnTo>
                  <a:lnTo>
                    <a:pt x="43942" y="606781"/>
                  </a:lnTo>
                  <a:lnTo>
                    <a:pt x="30780" y="649485"/>
                  </a:lnTo>
                  <a:lnTo>
                    <a:pt x="19868" y="693062"/>
                  </a:lnTo>
                  <a:lnTo>
                    <a:pt x="11271" y="737453"/>
                  </a:lnTo>
                  <a:lnTo>
                    <a:pt x="5051" y="782597"/>
                  </a:lnTo>
                  <a:lnTo>
                    <a:pt x="1273" y="828434"/>
                  </a:lnTo>
                  <a:lnTo>
                    <a:pt x="0" y="874902"/>
                  </a:lnTo>
                  <a:lnTo>
                    <a:pt x="1273" y="921372"/>
                  </a:lnTo>
                  <a:lnTo>
                    <a:pt x="5051" y="967209"/>
                  </a:lnTo>
                  <a:lnTo>
                    <a:pt x="11271" y="1012355"/>
                  </a:lnTo>
                  <a:lnTo>
                    <a:pt x="19868" y="1056749"/>
                  </a:lnTo>
                  <a:lnTo>
                    <a:pt x="30780" y="1100329"/>
                  </a:lnTo>
                  <a:lnTo>
                    <a:pt x="43942" y="1143037"/>
                  </a:lnTo>
                  <a:lnTo>
                    <a:pt x="59292" y="1184810"/>
                  </a:lnTo>
                  <a:lnTo>
                    <a:pt x="76765" y="1225589"/>
                  </a:lnTo>
                  <a:lnTo>
                    <a:pt x="96298" y="1265313"/>
                  </a:lnTo>
                  <a:lnTo>
                    <a:pt x="117828" y="1303922"/>
                  </a:lnTo>
                  <a:lnTo>
                    <a:pt x="141292" y="1341355"/>
                  </a:lnTo>
                  <a:lnTo>
                    <a:pt x="166625" y="1377552"/>
                  </a:lnTo>
                  <a:lnTo>
                    <a:pt x="193764" y="1412451"/>
                  </a:lnTo>
                  <a:lnTo>
                    <a:pt x="222645" y="1445994"/>
                  </a:lnTo>
                  <a:lnTo>
                    <a:pt x="253206" y="1478119"/>
                  </a:lnTo>
                  <a:lnTo>
                    <a:pt x="285383" y="1508765"/>
                  </a:lnTo>
                  <a:lnTo>
                    <a:pt x="319111" y="1537873"/>
                  </a:lnTo>
                  <a:lnTo>
                    <a:pt x="354329" y="1565381"/>
                  </a:lnTo>
                  <a:lnTo>
                    <a:pt x="390971" y="1591230"/>
                  </a:lnTo>
                  <a:lnTo>
                    <a:pt x="428975" y="1615358"/>
                  </a:lnTo>
                  <a:lnTo>
                    <a:pt x="468277" y="1637706"/>
                  </a:lnTo>
                  <a:lnTo>
                    <a:pt x="508813" y="1658212"/>
                  </a:lnTo>
                  <a:lnTo>
                    <a:pt x="550521" y="1676817"/>
                  </a:lnTo>
                  <a:lnTo>
                    <a:pt x="593336" y="1693459"/>
                  </a:lnTo>
                  <a:lnTo>
                    <a:pt x="637195" y="1708079"/>
                  </a:lnTo>
                  <a:lnTo>
                    <a:pt x="682035" y="1720616"/>
                  </a:lnTo>
                  <a:lnTo>
                    <a:pt x="727791" y="1731008"/>
                  </a:lnTo>
                  <a:lnTo>
                    <a:pt x="774401" y="1739197"/>
                  </a:lnTo>
                  <a:lnTo>
                    <a:pt x="821801" y="1745121"/>
                  </a:lnTo>
                  <a:lnTo>
                    <a:pt x="869928" y="1748719"/>
                  </a:lnTo>
                  <a:lnTo>
                    <a:pt x="918717" y="1749933"/>
                  </a:lnTo>
                  <a:lnTo>
                    <a:pt x="967519" y="1748719"/>
                  </a:lnTo>
                  <a:lnTo>
                    <a:pt x="1015657" y="1745121"/>
                  </a:lnTo>
                  <a:lnTo>
                    <a:pt x="1063067" y="1739197"/>
                  </a:lnTo>
                  <a:lnTo>
                    <a:pt x="1109687" y="1731008"/>
                  </a:lnTo>
                  <a:lnTo>
                    <a:pt x="1155452" y="1720616"/>
                  </a:lnTo>
                  <a:lnTo>
                    <a:pt x="1200300" y="1708079"/>
                  </a:lnTo>
                  <a:lnTo>
                    <a:pt x="1244167" y="1693459"/>
                  </a:lnTo>
                  <a:lnTo>
                    <a:pt x="1286989" y="1676817"/>
                  </a:lnTo>
                  <a:lnTo>
                    <a:pt x="1328703" y="1658212"/>
                  </a:lnTo>
                  <a:lnTo>
                    <a:pt x="1369246" y="1637706"/>
                  </a:lnTo>
                  <a:lnTo>
                    <a:pt x="1408553" y="1615358"/>
                  </a:lnTo>
                  <a:lnTo>
                    <a:pt x="1446562" y="1591230"/>
                  </a:lnTo>
                  <a:lnTo>
                    <a:pt x="1483208" y="1565381"/>
                  </a:lnTo>
                  <a:lnTo>
                    <a:pt x="1518430" y="1537873"/>
                  </a:lnTo>
                  <a:lnTo>
                    <a:pt x="1552162" y="1508765"/>
                  </a:lnTo>
                  <a:lnTo>
                    <a:pt x="1584341" y="1478119"/>
                  </a:lnTo>
                  <a:lnTo>
                    <a:pt x="1614905" y="1445994"/>
                  </a:lnTo>
                  <a:lnTo>
                    <a:pt x="1643789" y="1412451"/>
                  </a:lnTo>
                  <a:lnTo>
                    <a:pt x="1670930" y="1377552"/>
                  </a:lnTo>
                  <a:lnTo>
                    <a:pt x="1696265" y="1341355"/>
                  </a:lnTo>
                  <a:lnTo>
                    <a:pt x="1719729" y="1303922"/>
                  </a:lnTo>
                  <a:lnTo>
                    <a:pt x="1741261" y="1265313"/>
                  </a:lnTo>
                  <a:lnTo>
                    <a:pt x="1760795" y="1225589"/>
                  </a:lnTo>
                  <a:lnTo>
                    <a:pt x="1778269" y="1184810"/>
                  </a:lnTo>
                  <a:lnTo>
                    <a:pt x="1793619" y="1143037"/>
                  </a:lnTo>
                  <a:lnTo>
                    <a:pt x="1806782" y="1100329"/>
                  </a:lnTo>
                  <a:lnTo>
                    <a:pt x="1817693" y="1056749"/>
                  </a:lnTo>
                  <a:lnTo>
                    <a:pt x="1826291" y="1012355"/>
                  </a:lnTo>
                  <a:lnTo>
                    <a:pt x="1832511" y="967209"/>
                  </a:lnTo>
                  <a:lnTo>
                    <a:pt x="1836289" y="921372"/>
                  </a:lnTo>
                  <a:lnTo>
                    <a:pt x="1837563" y="874902"/>
                  </a:lnTo>
                  <a:lnTo>
                    <a:pt x="1836289" y="828434"/>
                  </a:lnTo>
                  <a:lnTo>
                    <a:pt x="1832511" y="782597"/>
                  </a:lnTo>
                  <a:lnTo>
                    <a:pt x="1826291" y="737453"/>
                  </a:lnTo>
                  <a:lnTo>
                    <a:pt x="1817693" y="693062"/>
                  </a:lnTo>
                  <a:lnTo>
                    <a:pt x="1806782" y="649485"/>
                  </a:lnTo>
                  <a:lnTo>
                    <a:pt x="1793619" y="606781"/>
                  </a:lnTo>
                  <a:lnTo>
                    <a:pt x="1778269" y="565012"/>
                  </a:lnTo>
                  <a:lnTo>
                    <a:pt x="1760795" y="524237"/>
                  </a:lnTo>
                  <a:lnTo>
                    <a:pt x="1741261" y="484518"/>
                  </a:lnTo>
                  <a:lnTo>
                    <a:pt x="1719729" y="445914"/>
                  </a:lnTo>
                  <a:lnTo>
                    <a:pt x="1696265" y="408487"/>
                  </a:lnTo>
                  <a:lnTo>
                    <a:pt x="1670930" y="372296"/>
                  </a:lnTo>
                  <a:lnTo>
                    <a:pt x="1643789" y="337402"/>
                  </a:lnTo>
                  <a:lnTo>
                    <a:pt x="1614905" y="303865"/>
                  </a:lnTo>
                  <a:lnTo>
                    <a:pt x="1584341" y="271747"/>
                  </a:lnTo>
                  <a:lnTo>
                    <a:pt x="1552162" y="241106"/>
                  </a:lnTo>
                  <a:lnTo>
                    <a:pt x="1518430" y="212005"/>
                  </a:lnTo>
                  <a:lnTo>
                    <a:pt x="1483208" y="184502"/>
                  </a:lnTo>
                  <a:lnTo>
                    <a:pt x="1446562" y="158660"/>
                  </a:lnTo>
                  <a:lnTo>
                    <a:pt x="1408553" y="134537"/>
                  </a:lnTo>
                  <a:lnTo>
                    <a:pt x="1369246" y="112195"/>
                  </a:lnTo>
                  <a:lnTo>
                    <a:pt x="1328703" y="91694"/>
                  </a:lnTo>
                  <a:lnTo>
                    <a:pt x="1286989" y="73094"/>
                  </a:lnTo>
                  <a:lnTo>
                    <a:pt x="1244167" y="56456"/>
                  </a:lnTo>
                  <a:lnTo>
                    <a:pt x="1200300" y="41840"/>
                  </a:lnTo>
                  <a:lnTo>
                    <a:pt x="1155452" y="29308"/>
                  </a:lnTo>
                  <a:lnTo>
                    <a:pt x="1109687" y="18918"/>
                  </a:lnTo>
                  <a:lnTo>
                    <a:pt x="1063067" y="10732"/>
                  </a:lnTo>
                  <a:lnTo>
                    <a:pt x="1015657" y="4810"/>
                  </a:lnTo>
                  <a:lnTo>
                    <a:pt x="967519" y="1212"/>
                  </a:lnTo>
                  <a:lnTo>
                    <a:pt x="918717" y="0"/>
                  </a:lnTo>
                  <a:close/>
                </a:path>
              </a:pathLst>
            </a:custGeom>
            <a:solidFill>
              <a:srgbClr val="92C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322552" y="4426966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4902"/>
                  </a:moveTo>
                  <a:lnTo>
                    <a:pt x="1273" y="828434"/>
                  </a:lnTo>
                  <a:lnTo>
                    <a:pt x="5051" y="782597"/>
                  </a:lnTo>
                  <a:lnTo>
                    <a:pt x="11271" y="737453"/>
                  </a:lnTo>
                  <a:lnTo>
                    <a:pt x="19868" y="693062"/>
                  </a:lnTo>
                  <a:lnTo>
                    <a:pt x="30780" y="649485"/>
                  </a:lnTo>
                  <a:lnTo>
                    <a:pt x="43942" y="606781"/>
                  </a:lnTo>
                  <a:lnTo>
                    <a:pt x="59292" y="565012"/>
                  </a:lnTo>
                  <a:lnTo>
                    <a:pt x="76765" y="524237"/>
                  </a:lnTo>
                  <a:lnTo>
                    <a:pt x="96298" y="484518"/>
                  </a:lnTo>
                  <a:lnTo>
                    <a:pt x="117828" y="445914"/>
                  </a:lnTo>
                  <a:lnTo>
                    <a:pt x="141292" y="408487"/>
                  </a:lnTo>
                  <a:lnTo>
                    <a:pt x="166625" y="372296"/>
                  </a:lnTo>
                  <a:lnTo>
                    <a:pt x="193764" y="337402"/>
                  </a:lnTo>
                  <a:lnTo>
                    <a:pt x="222645" y="303865"/>
                  </a:lnTo>
                  <a:lnTo>
                    <a:pt x="253206" y="271747"/>
                  </a:lnTo>
                  <a:lnTo>
                    <a:pt x="285383" y="241106"/>
                  </a:lnTo>
                  <a:lnTo>
                    <a:pt x="319111" y="212005"/>
                  </a:lnTo>
                  <a:lnTo>
                    <a:pt x="354329" y="184502"/>
                  </a:lnTo>
                  <a:lnTo>
                    <a:pt x="390971" y="158660"/>
                  </a:lnTo>
                  <a:lnTo>
                    <a:pt x="428975" y="134537"/>
                  </a:lnTo>
                  <a:lnTo>
                    <a:pt x="468277" y="112195"/>
                  </a:lnTo>
                  <a:lnTo>
                    <a:pt x="508813" y="91694"/>
                  </a:lnTo>
                  <a:lnTo>
                    <a:pt x="550521" y="73094"/>
                  </a:lnTo>
                  <a:lnTo>
                    <a:pt x="593336" y="56456"/>
                  </a:lnTo>
                  <a:lnTo>
                    <a:pt x="637195" y="41840"/>
                  </a:lnTo>
                  <a:lnTo>
                    <a:pt x="682035" y="29308"/>
                  </a:lnTo>
                  <a:lnTo>
                    <a:pt x="727791" y="18918"/>
                  </a:lnTo>
                  <a:lnTo>
                    <a:pt x="774401" y="10732"/>
                  </a:lnTo>
                  <a:lnTo>
                    <a:pt x="821801" y="4810"/>
                  </a:lnTo>
                  <a:lnTo>
                    <a:pt x="869928" y="1212"/>
                  </a:lnTo>
                  <a:lnTo>
                    <a:pt x="918717" y="0"/>
                  </a:lnTo>
                  <a:lnTo>
                    <a:pt x="967519" y="1212"/>
                  </a:lnTo>
                  <a:lnTo>
                    <a:pt x="1015657" y="4810"/>
                  </a:lnTo>
                  <a:lnTo>
                    <a:pt x="1063067" y="10732"/>
                  </a:lnTo>
                  <a:lnTo>
                    <a:pt x="1109687" y="18918"/>
                  </a:lnTo>
                  <a:lnTo>
                    <a:pt x="1155452" y="29308"/>
                  </a:lnTo>
                  <a:lnTo>
                    <a:pt x="1200300" y="41840"/>
                  </a:lnTo>
                  <a:lnTo>
                    <a:pt x="1244167" y="56456"/>
                  </a:lnTo>
                  <a:lnTo>
                    <a:pt x="1286989" y="73094"/>
                  </a:lnTo>
                  <a:lnTo>
                    <a:pt x="1328703" y="91694"/>
                  </a:lnTo>
                  <a:lnTo>
                    <a:pt x="1369246" y="112195"/>
                  </a:lnTo>
                  <a:lnTo>
                    <a:pt x="1408553" y="134537"/>
                  </a:lnTo>
                  <a:lnTo>
                    <a:pt x="1446562" y="158660"/>
                  </a:lnTo>
                  <a:lnTo>
                    <a:pt x="1483208" y="184502"/>
                  </a:lnTo>
                  <a:lnTo>
                    <a:pt x="1518430" y="212005"/>
                  </a:lnTo>
                  <a:lnTo>
                    <a:pt x="1552162" y="241106"/>
                  </a:lnTo>
                  <a:lnTo>
                    <a:pt x="1584341" y="271747"/>
                  </a:lnTo>
                  <a:lnTo>
                    <a:pt x="1614905" y="303865"/>
                  </a:lnTo>
                  <a:lnTo>
                    <a:pt x="1643789" y="337402"/>
                  </a:lnTo>
                  <a:lnTo>
                    <a:pt x="1670930" y="372296"/>
                  </a:lnTo>
                  <a:lnTo>
                    <a:pt x="1696265" y="408487"/>
                  </a:lnTo>
                  <a:lnTo>
                    <a:pt x="1719729" y="445914"/>
                  </a:lnTo>
                  <a:lnTo>
                    <a:pt x="1741261" y="484518"/>
                  </a:lnTo>
                  <a:lnTo>
                    <a:pt x="1760795" y="524237"/>
                  </a:lnTo>
                  <a:lnTo>
                    <a:pt x="1778269" y="565012"/>
                  </a:lnTo>
                  <a:lnTo>
                    <a:pt x="1793619" y="606781"/>
                  </a:lnTo>
                  <a:lnTo>
                    <a:pt x="1806782" y="649485"/>
                  </a:lnTo>
                  <a:lnTo>
                    <a:pt x="1817693" y="693062"/>
                  </a:lnTo>
                  <a:lnTo>
                    <a:pt x="1826291" y="737453"/>
                  </a:lnTo>
                  <a:lnTo>
                    <a:pt x="1832511" y="782597"/>
                  </a:lnTo>
                  <a:lnTo>
                    <a:pt x="1836289" y="828434"/>
                  </a:lnTo>
                  <a:lnTo>
                    <a:pt x="1837563" y="874902"/>
                  </a:lnTo>
                  <a:lnTo>
                    <a:pt x="1836289" y="921372"/>
                  </a:lnTo>
                  <a:lnTo>
                    <a:pt x="1832511" y="967209"/>
                  </a:lnTo>
                  <a:lnTo>
                    <a:pt x="1826291" y="1012355"/>
                  </a:lnTo>
                  <a:lnTo>
                    <a:pt x="1817693" y="1056749"/>
                  </a:lnTo>
                  <a:lnTo>
                    <a:pt x="1806782" y="1100329"/>
                  </a:lnTo>
                  <a:lnTo>
                    <a:pt x="1793619" y="1143037"/>
                  </a:lnTo>
                  <a:lnTo>
                    <a:pt x="1778269" y="1184810"/>
                  </a:lnTo>
                  <a:lnTo>
                    <a:pt x="1760795" y="1225589"/>
                  </a:lnTo>
                  <a:lnTo>
                    <a:pt x="1741261" y="1265313"/>
                  </a:lnTo>
                  <a:lnTo>
                    <a:pt x="1719729" y="1303922"/>
                  </a:lnTo>
                  <a:lnTo>
                    <a:pt x="1696265" y="1341355"/>
                  </a:lnTo>
                  <a:lnTo>
                    <a:pt x="1670930" y="1377552"/>
                  </a:lnTo>
                  <a:lnTo>
                    <a:pt x="1643789" y="1412451"/>
                  </a:lnTo>
                  <a:lnTo>
                    <a:pt x="1614905" y="1445994"/>
                  </a:lnTo>
                  <a:lnTo>
                    <a:pt x="1584341" y="1478119"/>
                  </a:lnTo>
                  <a:lnTo>
                    <a:pt x="1552162" y="1508765"/>
                  </a:lnTo>
                  <a:lnTo>
                    <a:pt x="1518430" y="1537873"/>
                  </a:lnTo>
                  <a:lnTo>
                    <a:pt x="1483208" y="1565381"/>
                  </a:lnTo>
                  <a:lnTo>
                    <a:pt x="1446562" y="1591230"/>
                  </a:lnTo>
                  <a:lnTo>
                    <a:pt x="1408553" y="1615358"/>
                  </a:lnTo>
                  <a:lnTo>
                    <a:pt x="1369246" y="1637706"/>
                  </a:lnTo>
                  <a:lnTo>
                    <a:pt x="1328703" y="1658212"/>
                  </a:lnTo>
                  <a:lnTo>
                    <a:pt x="1286989" y="1676817"/>
                  </a:lnTo>
                  <a:lnTo>
                    <a:pt x="1244167" y="1693459"/>
                  </a:lnTo>
                  <a:lnTo>
                    <a:pt x="1200300" y="1708079"/>
                  </a:lnTo>
                  <a:lnTo>
                    <a:pt x="1155452" y="1720616"/>
                  </a:lnTo>
                  <a:lnTo>
                    <a:pt x="1109687" y="1731008"/>
                  </a:lnTo>
                  <a:lnTo>
                    <a:pt x="1063067" y="1739197"/>
                  </a:lnTo>
                  <a:lnTo>
                    <a:pt x="1015657" y="1745121"/>
                  </a:lnTo>
                  <a:lnTo>
                    <a:pt x="967519" y="1748719"/>
                  </a:lnTo>
                  <a:lnTo>
                    <a:pt x="918717" y="1749933"/>
                  </a:lnTo>
                  <a:lnTo>
                    <a:pt x="869928" y="1748719"/>
                  </a:lnTo>
                  <a:lnTo>
                    <a:pt x="821801" y="1745121"/>
                  </a:lnTo>
                  <a:lnTo>
                    <a:pt x="774401" y="1739197"/>
                  </a:lnTo>
                  <a:lnTo>
                    <a:pt x="727791" y="1731008"/>
                  </a:lnTo>
                  <a:lnTo>
                    <a:pt x="682035" y="1720616"/>
                  </a:lnTo>
                  <a:lnTo>
                    <a:pt x="637195" y="1708079"/>
                  </a:lnTo>
                  <a:lnTo>
                    <a:pt x="593336" y="1693459"/>
                  </a:lnTo>
                  <a:lnTo>
                    <a:pt x="550521" y="1676817"/>
                  </a:lnTo>
                  <a:lnTo>
                    <a:pt x="508813" y="1658212"/>
                  </a:lnTo>
                  <a:lnTo>
                    <a:pt x="468277" y="1637706"/>
                  </a:lnTo>
                  <a:lnTo>
                    <a:pt x="428975" y="1615358"/>
                  </a:lnTo>
                  <a:lnTo>
                    <a:pt x="390971" y="1591230"/>
                  </a:lnTo>
                  <a:lnTo>
                    <a:pt x="354329" y="1565381"/>
                  </a:lnTo>
                  <a:lnTo>
                    <a:pt x="319111" y="1537873"/>
                  </a:lnTo>
                  <a:lnTo>
                    <a:pt x="285383" y="1508765"/>
                  </a:lnTo>
                  <a:lnTo>
                    <a:pt x="253206" y="1478119"/>
                  </a:lnTo>
                  <a:lnTo>
                    <a:pt x="222645" y="1445994"/>
                  </a:lnTo>
                  <a:lnTo>
                    <a:pt x="193764" y="1412451"/>
                  </a:lnTo>
                  <a:lnTo>
                    <a:pt x="166625" y="1377552"/>
                  </a:lnTo>
                  <a:lnTo>
                    <a:pt x="141292" y="1341355"/>
                  </a:lnTo>
                  <a:lnTo>
                    <a:pt x="117828" y="1303922"/>
                  </a:lnTo>
                  <a:lnTo>
                    <a:pt x="96298" y="1265313"/>
                  </a:lnTo>
                  <a:lnTo>
                    <a:pt x="76765" y="1225589"/>
                  </a:lnTo>
                  <a:lnTo>
                    <a:pt x="59292" y="1184810"/>
                  </a:lnTo>
                  <a:lnTo>
                    <a:pt x="43942" y="1143037"/>
                  </a:lnTo>
                  <a:lnTo>
                    <a:pt x="30780" y="1100329"/>
                  </a:lnTo>
                  <a:lnTo>
                    <a:pt x="19868" y="1056749"/>
                  </a:lnTo>
                  <a:lnTo>
                    <a:pt x="11271" y="1012355"/>
                  </a:lnTo>
                  <a:lnTo>
                    <a:pt x="5051" y="967209"/>
                  </a:lnTo>
                  <a:lnTo>
                    <a:pt x="1273" y="921372"/>
                  </a:lnTo>
                  <a:lnTo>
                    <a:pt x="0" y="874902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5099253" y="49523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61</a:t>
            </a:fld>
            <a:endParaRPr spc="-25" dirty="0">
              <a:latin typeface="+mn-l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60073" y="6512062"/>
            <a:ext cx="6235397" cy="113364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이미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최단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경로를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구했다고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한들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음수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사이클을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 err="1">
                <a:solidFill>
                  <a:srgbClr val="006FC0"/>
                </a:solidFill>
                <a:cs typeface="Adobe Clean Han ExtraBold"/>
              </a:rPr>
              <a:t>돌때마다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endParaRPr lang="en-US" b="1" spc="-100" dirty="0">
              <a:solidFill>
                <a:srgbClr val="006FC0"/>
              </a:solidFill>
              <a:cs typeface="Adobe Clean Han ExtraBold"/>
            </a:endParaRPr>
          </a:p>
          <a:p>
            <a:pPr marL="12697" marR="5079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3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35" dirty="0">
                <a:solidFill>
                  <a:srgbClr val="006FC0"/>
                </a:solidFill>
                <a:cs typeface="Adobe Clean Han ExtraBold"/>
              </a:rPr>
              <a:t>씩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최단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거리가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감소하므로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구할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없다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 marR="90152"/>
            <a:r>
              <a:rPr b="1" spc="95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줄일려면</a:t>
            </a:r>
            <a:r>
              <a:rPr b="1" spc="-6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도는게</a:t>
            </a:r>
            <a:r>
              <a:rPr b="1" spc="-6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이득인데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1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90" dirty="0">
                <a:solidFill>
                  <a:srgbClr val="006FC0"/>
                </a:solidFill>
                <a:cs typeface="Calibri"/>
              </a:rPr>
              <a:t>N</a:t>
            </a:r>
            <a:r>
              <a:rPr b="1" spc="90" dirty="0">
                <a:solidFill>
                  <a:srgbClr val="006FC0"/>
                </a:solidFill>
                <a:cs typeface="Adobe Clean Han ExtraBold"/>
              </a:rPr>
              <a:t>번째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돈것보다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N+1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번째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돈게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더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작으니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계속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돌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수밖에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없게됨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626D-5928-972F-BA63-B316B071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B5A69A4-9162-A8A3-C9FF-452A3359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en-US" altLang="ko-KR" b="1" dirty="0"/>
              <a:t>0 - 1 </a:t>
            </a:r>
            <a:r>
              <a:rPr lang="en-US" altLang="ko-KR" b="1" dirty="0" err="1"/>
              <a:t>bfs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D9801D3-E00E-26F0-E242-1B0DCEC525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62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5F381-CF27-3235-DC63-902E1FE4C740}"/>
              </a:ext>
            </a:extLst>
          </p:cNvPr>
          <p:cNvSpPr txBox="1"/>
          <p:nvPr/>
        </p:nvSpPr>
        <p:spPr>
          <a:xfrm>
            <a:off x="867276" y="1535953"/>
            <a:ext cx="1655344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0-1 BFS(</a:t>
            </a:r>
            <a:r>
              <a:rPr lang="ko-KR" altLang="en-US" sz="3200" b="1" dirty="0">
                <a:solidFill>
                  <a:srgbClr val="0070C0"/>
                </a:solidFill>
              </a:rPr>
              <a:t>너비 우선 탐색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는 가중치가 </a:t>
            </a:r>
            <a:r>
              <a:rPr lang="en-US" altLang="ko-KR" sz="3200" b="1" dirty="0">
                <a:solidFill>
                  <a:srgbClr val="FF0000"/>
                </a:solidFill>
              </a:rPr>
              <a:t>0</a:t>
            </a:r>
            <a:r>
              <a:rPr lang="en-US" altLang="ko-KR" sz="3200" b="1" dirty="0">
                <a:solidFill>
                  <a:srgbClr val="0070C0"/>
                </a:solidFill>
              </a:rPr>
              <a:t> </a:t>
            </a:r>
            <a:r>
              <a:rPr lang="ko-KR" altLang="en-US" sz="3200" b="1" dirty="0">
                <a:solidFill>
                  <a:srgbClr val="0070C0"/>
                </a:solidFill>
              </a:rPr>
              <a:t>또는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</a:rPr>
              <a:t>인 간선으로 이루어진 그래프에서 최단 경로를 찾기 위해 사용되는 알고리즘이다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일반적인 </a:t>
            </a:r>
            <a:r>
              <a:rPr lang="en-US" altLang="ko-KR" sz="3200" b="1" dirty="0">
                <a:solidFill>
                  <a:srgbClr val="0070C0"/>
                </a:solidFill>
              </a:rPr>
              <a:t>BFS</a:t>
            </a:r>
            <a:r>
              <a:rPr lang="ko-KR" altLang="en-US" sz="3200" b="1" dirty="0">
                <a:solidFill>
                  <a:srgbClr val="0070C0"/>
                </a:solidFill>
              </a:rPr>
              <a:t>와 유사하지만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큐 혹은 우선순위 큐 대신 </a:t>
            </a:r>
            <a:r>
              <a:rPr lang="ko-KR" altLang="en-US" sz="3200" b="1" dirty="0" err="1">
                <a:solidFill>
                  <a:srgbClr val="0070C0"/>
                </a:solidFill>
              </a:rPr>
              <a:t>덱</a:t>
            </a:r>
            <a:r>
              <a:rPr lang="en-US" altLang="ko-KR" sz="3200" b="1" dirty="0">
                <a:solidFill>
                  <a:srgbClr val="0070C0"/>
                </a:solidFill>
              </a:rPr>
              <a:t>(deque)</a:t>
            </a:r>
            <a:r>
              <a:rPr lang="ko-KR" altLang="en-US" sz="3200" b="1" dirty="0">
                <a:solidFill>
                  <a:srgbClr val="0070C0"/>
                </a:solidFill>
              </a:rPr>
              <a:t>을 사용하여 최단 경로를 더욱 효율적으로 탐색한다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가중치가 </a:t>
            </a:r>
            <a:r>
              <a:rPr lang="en-US" altLang="ko-KR" sz="3200" b="1" dirty="0">
                <a:solidFill>
                  <a:srgbClr val="0070C0"/>
                </a:solidFill>
              </a:rPr>
              <a:t>0</a:t>
            </a:r>
            <a:r>
              <a:rPr lang="ko-KR" altLang="en-US" sz="3200" b="1" dirty="0">
                <a:solidFill>
                  <a:srgbClr val="0070C0"/>
                </a:solidFill>
              </a:rPr>
              <a:t>인 간선은 </a:t>
            </a:r>
            <a:r>
              <a:rPr lang="ko-KR" altLang="en-US" sz="3200" b="1" dirty="0" err="1">
                <a:solidFill>
                  <a:srgbClr val="0070C0"/>
                </a:solidFill>
              </a:rPr>
              <a:t>덱의</a:t>
            </a:r>
            <a:r>
              <a:rPr lang="ko-KR" altLang="en-US" sz="3200" b="1" dirty="0">
                <a:solidFill>
                  <a:srgbClr val="0070C0"/>
                </a:solidFill>
              </a:rPr>
              <a:t> 앞쪽에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가중치가 </a:t>
            </a:r>
            <a:r>
              <a:rPr lang="en-US" altLang="ko-KR" sz="3200" b="1" dirty="0">
                <a:solidFill>
                  <a:srgbClr val="0070C0"/>
                </a:solidFill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</a:rPr>
              <a:t>인 간선은 </a:t>
            </a:r>
            <a:r>
              <a:rPr lang="ko-KR" altLang="en-US" sz="3200" b="1" dirty="0" err="1">
                <a:solidFill>
                  <a:srgbClr val="0070C0"/>
                </a:solidFill>
              </a:rPr>
              <a:t>덱의</a:t>
            </a:r>
            <a:r>
              <a:rPr lang="ko-KR" altLang="en-US" sz="3200" b="1" dirty="0">
                <a:solidFill>
                  <a:srgbClr val="0070C0"/>
                </a:solidFill>
              </a:rPr>
              <a:t> 뒤쪽에 추가하여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비용이 적은 경로를 우선적으로 탐색한다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이로 인해 시간 복잡도는 </a:t>
            </a:r>
            <a:r>
              <a:rPr lang="en-US" altLang="ko-KR" sz="3200" b="1" dirty="0">
                <a:solidFill>
                  <a:srgbClr val="0070C0"/>
                </a:solidFill>
              </a:rPr>
              <a:t>O(V + E)</a:t>
            </a:r>
            <a:r>
              <a:rPr lang="ko-KR" altLang="en-US" sz="3200" b="1" dirty="0">
                <a:solidFill>
                  <a:srgbClr val="0070C0"/>
                </a:solidFill>
              </a:rPr>
              <a:t>로 매우 효율적이며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가중치가 </a:t>
            </a:r>
            <a:r>
              <a:rPr lang="en-US" altLang="ko-KR" sz="3200" b="1" dirty="0">
                <a:solidFill>
                  <a:srgbClr val="0070C0"/>
                </a:solidFill>
              </a:rPr>
              <a:t>0</a:t>
            </a:r>
            <a:r>
              <a:rPr lang="ko-KR" altLang="en-US" sz="3200" b="1" dirty="0">
                <a:solidFill>
                  <a:srgbClr val="0070C0"/>
                </a:solidFill>
              </a:rPr>
              <a:t>과 </a:t>
            </a:r>
            <a:r>
              <a:rPr lang="en-US" altLang="ko-KR" sz="3200" b="1" dirty="0">
                <a:solidFill>
                  <a:srgbClr val="0070C0"/>
                </a:solidFill>
              </a:rPr>
              <a:t>1</a:t>
            </a:r>
            <a:r>
              <a:rPr lang="ko-KR" altLang="en-US" sz="3200" b="1" dirty="0">
                <a:solidFill>
                  <a:srgbClr val="0070C0"/>
                </a:solidFill>
              </a:rPr>
              <a:t>로 제한된 그래프에서 </a:t>
            </a:r>
            <a:r>
              <a:rPr lang="ko-KR" altLang="en-US" sz="3200" b="1" dirty="0" err="1">
                <a:solidFill>
                  <a:srgbClr val="0070C0"/>
                </a:solidFill>
              </a:rPr>
              <a:t>다익스트라</a:t>
            </a:r>
            <a:r>
              <a:rPr lang="ko-KR" altLang="en-US" sz="3200" b="1" dirty="0">
                <a:solidFill>
                  <a:srgbClr val="0070C0"/>
                </a:solidFill>
              </a:rPr>
              <a:t> 알고리즘보다 빠르게 최단 경로를 구할 수 있다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5309C7DA-FB34-7845-669D-C91B3018C8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2779" y="5169397"/>
            <a:ext cx="6172200" cy="47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174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C203C-FE47-93E5-6BBD-B38DBEF6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FF6ADD2-4603-C481-626B-C3194785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en-US" altLang="ko-KR" b="1" dirty="0"/>
              <a:t>0 - 1 </a:t>
            </a:r>
            <a:r>
              <a:rPr lang="en-US" altLang="ko-KR" b="1" dirty="0" err="1"/>
              <a:t>bfs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6DC1965-1B83-CC6E-416D-C51960864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63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A0EBC-6F8F-2CC1-701F-1055EB34590B}"/>
              </a:ext>
            </a:extLst>
          </p:cNvPr>
          <p:cNvSpPr txBox="1"/>
          <p:nvPr/>
        </p:nvSpPr>
        <p:spPr>
          <a:xfrm>
            <a:off x="8835335" y="2549135"/>
            <a:ext cx="911883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N*M </a:t>
            </a:r>
            <a:r>
              <a:rPr lang="ko-KR" altLang="en-US" sz="2400" b="1" dirty="0">
                <a:solidFill>
                  <a:srgbClr val="0070C0"/>
                </a:solidFill>
              </a:rPr>
              <a:t>크기의 미로가 있고 플레이어는 </a:t>
            </a:r>
            <a:r>
              <a:rPr lang="en-US" altLang="ko-KR" sz="2400" b="1" dirty="0">
                <a:solidFill>
                  <a:srgbClr val="0070C0"/>
                </a:solidFill>
              </a:rPr>
              <a:t>(1,1)</a:t>
            </a:r>
            <a:r>
              <a:rPr lang="ko-KR" altLang="en-US" sz="2400" b="1" dirty="0">
                <a:solidFill>
                  <a:srgbClr val="0070C0"/>
                </a:solidFill>
              </a:rPr>
              <a:t>에서 출발할 수 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벽을 무한정으로 부술 수 있다고 가정할 때 </a:t>
            </a:r>
            <a:r>
              <a:rPr lang="en-US" altLang="ko-KR" sz="2400" b="1" dirty="0">
                <a:solidFill>
                  <a:srgbClr val="0070C0"/>
                </a:solidFill>
              </a:rPr>
              <a:t>(N,M)</a:t>
            </a:r>
            <a:r>
              <a:rPr lang="ko-KR" altLang="en-US" sz="2400" b="1" dirty="0">
                <a:solidFill>
                  <a:srgbClr val="0070C0"/>
                </a:solidFill>
              </a:rPr>
              <a:t>으로 도착 시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부순 벽의 최소 개수를 구해야 하는 문제이다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우리는 주로 이동의 가중치가 전부 같거나 없는 격자판에서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최단 경로를 구했다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rgbClr val="0070C0"/>
                </a:solidFill>
              </a:rPr>
              <a:t>그러나 이 문제에서는 벽이 없는 곳으로 이동 할 때 가중치가 </a:t>
            </a:r>
            <a:r>
              <a:rPr lang="en-US" altLang="ko-KR" sz="2400" b="1" dirty="0">
                <a:solidFill>
                  <a:srgbClr val="0070C0"/>
                </a:solidFill>
              </a:rPr>
              <a:t>0, </a:t>
            </a:r>
          </a:p>
          <a:p>
            <a:r>
              <a:rPr lang="ko-KR" altLang="en-US" sz="2400" b="1" dirty="0">
                <a:solidFill>
                  <a:srgbClr val="0070C0"/>
                </a:solidFill>
              </a:rPr>
              <a:t>벽이 있는 곳으로 이동할 때 가중치 </a:t>
            </a:r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</a:rPr>
              <a:t>로 이동 비용이 다르다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즉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일반적인 </a:t>
            </a:r>
            <a:r>
              <a:rPr lang="en-US" altLang="ko-KR" sz="2400" b="1" dirty="0" err="1">
                <a:solidFill>
                  <a:srgbClr val="0070C0"/>
                </a:solidFill>
              </a:rPr>
              <a:t>bfs</a:t>
            </a:r>
            <a:r>
              <a:rPr lang="ko-KR" altLang="en-US" sz="2400" b="1" dirty="0">
                <a:solidFill>
                  <a:srgbClr val="0070C0"/>
                </a:solidFill>
              </a:rPr>
              <a:t>로는 최소비용을 구할 수 없다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일반 </a:t>
            </a:r>
            <a:r>
              <a:rPr lang="en-US" altLang="ko-KR" sz="2400" b="1" dirty="0" err="1">
                <a:solidFill>
                  <a:srgbClr val="FF0000"/>
                </a:solidFill>
              </a:rPr>
              <a:t>bfs</a:t>
            </a:r>
            <a:r>
              <a:rPr lang="ko-KR" altLang="en-US" sz="2400" b="1" dirty="0">
                <a:solidFill>
                  <a:srgbClr val="FF0000"/>
                </a:solidFill>
              </a:rPr>
              <a:t>를 사용하면 벽을 부수는 비용을 고려하지 않고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단순히 경로의 길이만으로 탐색하게 되기 때문에 벽을 부수는 최소 경로를 탐색하지 못할 가능성이 높음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rgbClr val="FF0000"/>
                </a:solidFill>
              </a:rPr>
              <a:t>+) </a:t>
            </a:r>
            <a:r>
              <a:rPr lang="ko-KR" altLang="en-US" sz="2400" b="1" dirty="0">
                <a:solidFill>
                  <a:srgbClr val="FF0000"/>
                </a:solidFill>
              </a:rPr>
              <a:t>이 문제는 </a:t>
            </a:r>
            <a:r>
              <a:rPr lang="ko-KR" altLang="en-US" sz="2400" b="1" dirty="0" err="1">
                <a:solidFill>
                  <a:srgbClr val="FF0000"/>
                </a:solidFill>
              </a:rPr>
              <a:t>다익스트라</a:t>
            </a:r>
            <a:r>
              <a:rPr lang="ko-KR" altLang="en-US" sz="2400" b="1" dirty="0">
                <a:solidFill>
                  <a:srgbClr val="FF0000"/>
                </a:solidFill>
              </a:rPr>
              <a:t> 알고리즘으로도 풀 수 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A0FF91-778A-E2EA-0B8C-D169965B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2" y="2567748"/>
            <a:ext cx="8121402" cy="57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53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  <a:cs typeface="Calibri"/>
              </a:rPr>
              <a:t>0</a:t>
            </a:r>
            <a:r>
              <a:rPr spc="5" dirty="0">
                <a:latin typeface="+mn-lt"/>
                <a:cs typeface="Calibri"/>
              </a:rPr>
              <a:t> </a:t>
            </a:r>
            <a:r>
              <a:rPr dirty="0">
                <a:latin typeface="+mn-lt"/>
                <a:cs typeface="Calibri"/>
              </a:rPr>
              <a:t>–</a:t>
            </a:r>
            <a:r>
              <a:rPr spc="-15" dirty="0">
                <a:latin typeface="+mn-lt"/>
                <a:cs typeface="Calibri"/>
              </a:rPr>
              <a:t> </a:t>
            </a:r>
            <a:r>
              <a:rPr dirty="0">
                <a:latin typeface="+mn-lt"/>
                <a:cs typeface="Calibri"/>
              </a:rPr>
              <a:t>1</a:t>
            </a:r>
            <a:r>
              <a:rPr spc="5" dirty="0">
                <a:latin typeface="+mn-lt"/>
                <a:cs typeface="Calibri"/>
              </a:rPr>
              <a:t> </a:t>
            </a:r>
            <a:r>
              <a:rPr spc="315" dirty="0">
                <a:latin typeface="+mn-lt"/>
              </a:rPr>
              <a:t>너비</a:t>
            </a:r>
            <a:r>
              <a:rPr spc="-305" dirty="0">
                <a:latin typeface="+mn-lt"/>
              </a:rPr>
              <a:t> </a:t>
            </a:r>
            <a:r>
              <a:rPr spc="315" dirty="0">
                <a:latin typeface="+mn-lt"/>
              </a:rPr>
              <a:t>우선</a:t>
            </a:r>
            <a:r>
              <a:rPr spc="-305" dirty="0">
                <a:latin typeface="+mn-lt"/>
              </a:rPr>
              <a:t> </a:t>
            </a:r>
            <a:r>
              <a:rPr spc="315" dirty="0">
                <a:latin typeface="+mn-lt"/>
              </a:rPr>
              <a:t>탐색</a:t>
            </a:r>
            <a:r>
              <a:rPr spc="-305" dirty="0">
                <a:latin typeface="+mn-lt"/>
              </a:rPr>
              <a:t> </a:t>
            </a:r>
            <a:r>
              <a:rPr spc="315" dirty="0">
                <a:latin typeface="+mn-lt"/>
              </a:rPr>
              <a:t>문제</a:t>
            </a:r>
            <a:r>
              <a:rPr spc="-300" dirty="0">
                <a:latin typeface="+mn-lt"/>
              </a:rPr>
              <a:t> </a:t>
            </a:r>
            <a:r>
              <a:rPr spc="315" dirty="0">
                <a:latin typeface="+mn-lt"/>
              </a:rPr>
              <a:t>풀이</a:t>
            </a:r>
            <a:r>
              <a:rPr spc="-305" dirty="0">
                <a:latin typeface="+mn-lt"/>
              </a:rPr>
              <a:t> </a:t>
            </a:r>
            <a:r>
              <a:rPr spc="250" dirty="0">
                <a:latin typeface="+mn-lt"/>
              </a:rPr>
              <a:t>예시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084259" y="1719315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2444" y="5586198"/>
            <a:ext cx="9249078" cy="309122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97446" indent="-184748">
              <a:spcBef>
                <a:spcPts val="105"/>
              </a:spcBef>
              <a:buAutoNum type="arabicPlain"/>
              <a:tabLst>
                <a:tab pos="197446" algn="l"/>
              </a:tabLst>
            </a:pPr>
            <a:r>
              <a:rPr sz="2000" b="1" dirty="0">
                <a:solidFill>
                  <a:srgbClr val="FF0000"/>
                </a:solidFill>
                <a:cs typeface="Calibri"/>
              </a:rPr>
              <a:t>–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이미</a:t>
            </a:r>
            <a:r>
              <a:rPr sz="20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선행</a:t>
            </a:r>
            <a:r>
              <a:rPr sz="2000"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노드가</a:t>
            </a:r>
            <a:r>
              <a:rPr sz="20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방문한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곳을</a:t>
            </a:r>
            <a:r>
              <a:rPr sz="2000" b="1" spc="-14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FF0000"/>
                </a:solidFill>
                <a:cs typeface="Adobe Clean Han ExtraBold"/>
              </a:rPr>
              <a:t>방문하는</a:t>
            </a:r>
            <a:r>
              <a:rPr sz="20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것이</a:t>
            </a:r>
            <a:r>
              <a:rPr sz="2000"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30" dirty="0">
                <a:solidFill>
                  <a:srgbClr val="FF0000"/>
                </a:solidFill>
                <a:cs typeface="Adobe Clean Han ExtraBold"/>
              </a:rPr>
              <a:t>최적일수도</a:t>
            </a:r>
            <a:r>
              <a:rPr sz="20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60" dirty="0">
                <a:solidFill>
                  <a:srgbClr val="FF0000"/>
                </a:solidFill>
                <a:cs typeface="Adobe Clean Han ExtraBold"/>
              </a:rPr>
              <a:t>있다</a:t>
            </a:r>
            <a:r>
              <a:rPr sz="2000" b="1" spc="60" dirty="0">
                <a:solidFill>
                  <a:srgbClr val="FF0000"/>
                </a:solidFill>
                <a:cs typeface="Calibri"/>
              </a:rPr>
              <a:t>.</a:t>
            </a:r>
            <a:endParaRPr sz="2000" dirty="0">
              <a:cs typeface="Calibri"/>
            </a:endParaRPr>
          </a:p>
          <a:p>
            <a:pPr marL="12697" marR="5079">
              <a:spcBef>
                <a:spcPts val="5"/>
              </a:spcBef>
            </a:pPr>
            <a:r>
              <a:rPr lang="en-US" sz="2000" b="1" dirty="0">
                <a:solidFill>
                  <a:srgbClr val="FF0000"/>
                </a:solidFill>
                <a:cs typeface="Calibri"/>
              </a:rPr>
              <a:t>-&gt; </a:t>
            </a:r>
            <a:r>
              <a:rPr sz="2000" b="1" dirty="0">
                <a:solidFill>
                  <a:srgbClr val="FF0000"/>
                </a:solidFill>
                <a:cs typeface="Calibri"/>
              </a:rPr>
              <a:t>bool</a:t>
            </a:r>
            <a:r>
              <a:rPr sz="2000"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sz="2000" b="1" spc="140" dirty="0">
                <a:solidFill>
                  <a:srgbClr val="FF0000"/>
                </a:solidFill>
                <a:cs typeface="Adobe Clean Han ExtraBold"/>
              </a:rPr>
              <a:t>타입이</a:t>
            </a:r>
            <a:r>
              <a:rPr sz="2000" b="1" spc="-14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아니라</a:t>
            </a:r>
            <a:r>
              <a:rPr sz="2000" b="1" spc="-15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dirty="0">
                <a:solidFill>
                  <a:srgbClr val="FF0000"/>
                </a:solidFill>
                <a:cs typeface="Calibri"/>
              </a:rPr>
              <a:t>int</a:t>
            </a:r>
            <a:r>
              <a:rPr sz="2000" b="1" spc="-5" dirty="0">
                <a:solidFill>
                  <a:srgbClr val="FF0000"/>
                </a:solidFill>
                <a:cs typeface="Calibri"/>
              </a:rPr>
              <a:t> </a:t>
            </a:r>
            <a:r>
              <a:rPr sz="2000" b="1" spc="135" dirty="0" err="1">
                <a:solidFill>
                  <a:srgbClr val="FF0000"/>
                </a:solidFill>
                <a:cs typeface="Adobe Clean Han ExtraBold"/>
              </a:rPr>
              <a:t>타입으로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10" dirty="0" err="1">
                <a:solidFill>
                  <a:srgbClr val="FF0000"/>
                </a:solidFill>
                <a:cs typeface="Adobe Clean Han ExtraBold"/>
              </a:rPr>
              <a:t>생성</a:t>
            </a:r>
            <a:endParaRPr lang="en-US" sz="2000" b="1" spc="110" dirty="0">
              <a:solidFill>
                <a:srgbClr val="FF0000"/>
              </a:solidFill>
              <a:cs typeface="Adobe Clean Han ExtraBold"/>
            </a:endParaRPr>
          </a:p>
          <a:p>
            <a:pPr marL="12697" marR="5079">
              <a:spcBef>
                <a:spcPts val="5"/>
              </a:spcBef>
            </a:pPr>
            <a:r>
              <a:rPr sz="2000" b="1" spc="110" dirty="0">
                <a:solidFill>
                  <a:srgbClr val="FF0000"/>
                </a:solidFill>
                <a:cs typeface="Calibri"/>
              </a:rPr>
              <a:t>(</a:t>
            </a:r>
            <a:r>
              <a:rPr sz="2000" b="1" spc="110" dirty="0">
                <a:solidFill>
                  <a:srgbClr val="FF0000"/>
                </a:solidFill>
                <a:cs typeface="Adobe Clean Han ExtraBold"/>
              </a:rPr>
              <a:t>벽을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FF0000"/>
                </a:solidFill>
                <a:cs typeface="Adobe Clean Han ExtraBold"/>
              </a:rPr>
              <a:t>몇</a:t>
            </a:r>
            <a:r>
              <a:rPr sz="2000" b="1" spc="-12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FF0000"/>
                </a:solidFill>
                <a:cs typeface="Adobe Clean Han ExtraBold"/>
              </a:rPr>
              <a:t>개</a:t>
            </a:r>
            <a:r>
              <a:rPr sz="2000" b="1" spc="-12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부수고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FF0000"/>
                </a:solidFill>
                <a:cs typeface="Adobe Clean Han ExtraBold"/>
              </a:rPr>
              <a:t>이</a:t>
            </a:r>
            <a:r>
              <a:rPr sz="2000" b="1" spc="-12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위치에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FF0000"/>
                </a:solidFill>
                <a:cs typeface="Adobe Clean Han ExtraBold"/>
              </a:rPr>
              <a:t>왔는지 </a:t>
            </a:r>
            <a:r>
              <a:rPr sz="2000" b="1" spc="140" dirty="0">
                <a:solidFill>
                  <a:srgbClr val="FF0000"/>
                </a:solidFill>
                <a:cs typeface="Adobe Clean Han ExtraBold"/>
              </a:rPr>
              <a:t>확인하고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갱신</a:t>
            </a:r>
            <a:r>
              <a:rPr sz="2000" b="1" spc="-14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해야</a:t>
            </a:r>
            <a:r>
              <a:rPr sz="2000" b="1" spc="-13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하기</a:t>
            </a:r>
            <a:r>
              <a:rPr sz="20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65" dirty="0">
                <a:solidFill>
                  <a:srgbClr val="FF0000"/>
                </a:solidFill>
                <a:cs typeface="Adobe Clean Han ExtraBold"/>
              </a:rPr>
              <a:t>때문</a:t>
            </a:r>
            <a:r>
              <a:rPr sz="2000" b="1" spc="65" dirty="0">
                <a:solidFill>
                  <a:srgbClr val="FF0000"/>
                </a:solidFill>
                <a:cs typeface="Calibri"/>
              </a:rPr>
              <a:t>)</a:t>
            </a:r>
            <a:endParaRPr sz="2000" dirty="0">
              <a:cs typeface="Calibri"/>
            </a:endParaRPr>
          </a:p>
          <a:p>
            <a:pPr marL="198080" indent="-185383">
              <a:spcBef>
                <a:spcPts val="2400"/>
              </a:spcBef>
              <a:buAutoNum type="arabicPlain" startAt="2"/>
              <a:tabLst>
                <a:tab pos="198080" algn="l"/>
              </a:tabLst>
            </a:pPr>
            <a:r>
              <a:rPr sz="2000" b="1" dirty="0">
                <a:solidFill>
                  <a:srgbClr val="FF0000"/>
                </a:solidFill>
                <a:cs typeface="Calibri"/>
              </a:rPr>
              <a:t>–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덱을</a:t>
            </a:r>
            <a:r>
              <a:rPr sz="20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이용한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FF0000"/>
                </a:solidFill>
                <a:cs typeface="Adobe Clean Han ExtraBold"/>
              </a:rPr>
              <a:t>방식</a:t>
            </a:r>
            <a:endParaRPr sz="2000" dirty="0">
              <a:cs typeface="Adobe Clean Han ExtraBold"/>
            </a:endParaRPr>
          </a:p>
          <a:p>
            <a:pPr marL="12697"/>
            <a:r>
              <a:rPr sz="2000" b="1" spc="-10" dirty="0">
                <a:solidFill>
                  <a:srgbClr val="FF0000"/>
                </a:solidFill>
                <a:cs typeface="Calibri"/>
              </a:rPr>
              <a:t>-</a:t>
            </a:r>
            <a:r>
              <a:rPr sz="2000" b="1" dirty="0">
                <a:solidFill>
                  <a:srgbClr val="FF0000"/>
                </a:solidFill>
                <a:cs typeface="Calibri"/>
              </a:rPr>
              <a:t>&gt; </a:t>
            </a:r>
            <a:r>
              <a:rPr sz="2000" b="1" spc="130" dirty="0">
                <a:solidFill>
                  <a:srgbClr val="FF0000"/>
                </a:solidFill>
                <a:cs typeface="Adobe Clean Han ExtraBold"/>
              </a:rPr>
              <a:t>일반적으로는</a:t>
            </a:r>
            <a:r>
              <a:rPr sz="2000" b="1" spc="-16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FF0000"/>
                </a:solidFill>
                <a:cs typeface="Adobe Clean Han ExtraBold"/>
              </a:rPr>
              <a:t>가중치가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낮은</a:t>
            </a:r>
            <a:r>
              <a:rPr sz="2000"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노드가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dirty="0">
                <a:solidFill>
                  <a:srgbClr val="FF0000"/>
                </a:solidFill>
                <a:cs typeface="Calibri"/>
              </a:rPr>
              <a:t>front,</a:t>
            </a:r>
            <a:r>
              <a:rPr sz="2000"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높은</a:t>
            </a:r>
            <a:r>
              <a:rPr sz="20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노드가</a:t>
            </a:r>
            <a:r>
              <a:rPr sz="2000" b="1" spc="-16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50" dirty="0">
                <a:solidFill>
                  <a:srgbClr val="FF0000"/>
                </a:solidFill>
                <a:cs typeface="Calibri"/>
              </a:rPr>
              <a:t>back</a:t>
            </a:r>
            <a:r>
              <a:rPr sz="2000" b="1" spc="50" dirty="0">
                <a:solidFill>
                  <a:srgbClr val="FF0000"/>
                </a:solidFill>
                <a:cs typeface="Adobe Clean Han ExtraBold"/>
              </a:rPr>
              <a:t>으로</a:t>
            </a:r>
            <a:r>
              <a:rPr sz="2000"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FF0000"/>
                </a:solidFill>
                <a:cs typeface="Adobe Clean Han ExtraBold"/>
              </a:rPr>
              <a:t>들어감</a:t>
            </a:r>
            <a:endParaRPr sz="2000" dirty="0">
              <a:cs typeface="Adobe Clean Han ExtraBold"/>
            </a:endParaRPr>
          </a:p>
          <a:p>
            <a:pPr marL="198080" indent="-185383">
              <a:spcBef>
                <a:spcPts val="2400"/>
              </a:spcBef>
              <a:buAutoNum type="arabicPlain" startAt="3"/>
              <a:tabLst>
                <a:tab pos="198080" algn="l"/>
              </a:tabLst>
            </a:pPr>
            <a:r>
              <a:rPr sz="2000" b="1" dirty="0">
                <a:solidFill>
                  <a:srgbClr val="FF0000"/>
                </a:solidFill>
                <a:cs typeface="Calibri"/>
              </a:rPr>
              <a:t>–</a:t>
            </a:r>
            <a:r>
              <a:rPr sz="2000" b="1" spc="15" dirty="0">
                <a:solidFill>
                  <a:srgbClr val="FF0000"/>
                </a:solidFill>
                <a:cs typeface="Calibri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일반</a:t>
            </a:r>
            <a:r>
              <a:rPr sz="2000" b="1" spc="-13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dirty="0">
                <a:solidFill>
                  <a:srgbClr val="FF0000"/>
                </a:solidFill>
                <a:cs typeface="Calibri"/>
              </a:rPr>
              <a:t>bfs</a:t>
            </a:r>
            <a:r>
              <a:rPr sz="2000" b="1" dirty="0">
                <a:solidFill>
                  <a:srgbClr val="FF0000"/>
                </a:solidFill>
                <a:cs typeface="Adobe Clean Han ExtraBold"/>
              </a:rPr>
              <a:t>와</a:t>
            </a:r>
            <a:r>
              <a:rPr sz="2000" b="1" spc="-11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0" dirty="0">
                <a:solidFill>
                  <a:srgbClr val="FF0000"/>
                </a:solidFill>
                <a:cs typeface="Adobe Clean Han ExtraBold"/>
              </a:rPr>
              <a:t>동일하게</a:t>
            </a:r>
            <a:r>
              <a:rPr sz="2000" b="1" spc="-14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제일</a:t>
            </a:r>
            <a:r>
              <a:rPr sz="2000" b="1" spc="-13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먼저</a:t>
            </a:r>
            <a:r>
              <a:rPr sz="2000" b="1" spc="-12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35" dirty="0">
                <a:solidFill>
                  <a:srgbClr val="FF0000"/>
                </a:solidFill>
                <a:cs typeface="Adobe Clean Han ExtraBold"/>
              </a:rPr>
              <a:t>목표지점에</a:t>
            </a:r>
            <a:r>
              <a:rPr sz="20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도달한</a:t>
            </a:r>
            <a:r>
              <a:rPr sz="2000" b="1" spc="-15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45" dirty="0">
                <a:solidFill>
                  <a:srgbClr val="FF0000"/>
                </a:solidFill>
                <a:cs typeface="Adobe Clean Han ExtraBold"/>
              </a:rPr>
              <a:t>노드가</a:t>
            </a:r>
            <a:r>
              <a:rPr sz="2000" b="1" spc="-14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65" dirty="0">
                <a:solidFill>
                  <a:srgbClr val="FF0000"/>
                </a:solidFill>
                <a:cs typeface="Adobe Clean Han ExtraBold"/>
              </a:rPr>
              <a:t>곧</a:t>
            </a:r>
            <a:r>
              <a:rPr sz="2000" b="1" spc="-114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50" dirty="0">
                <a:solidFill>
                  <a:srgbClr val="FF0000"/>
                </a:solidFill>
                <a:cs typeface="Adobe Clean Han ExtraBold"/>
              </a:rPr>
              <a:t>최단</a:t>
            </a:r>
            <a:r>
              <a:rPr sz="2000" b="1" spc="-130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114" dirty="0">
                <a:solidFill>
                  <a:srgbClr val="FF0000"/>
                </a:solidFill>
                <a:cs typeface="Adobe Clean Han ExtraBold"/>
              </a:rPr>
              <a:t>경로</a:t>
            </a:r>
            <a:endParaRPr sz="2000" dirty="0">
              <a:cs typeface="Adobe Clean Han ExtraBold"/>
            </a:endParaRPr>
          </a:p>
          <a:p>
            <a:pPr marL="12697">
              <a:spcBef>
                <a:spcPts val="2400"/>
              </a:spcBef>
            </a:pPr>
            <a:r>
              <a:rPr sz="2000" b="1" dirty="0">
                <a:solidFill>
                  <a:srgbClr val="FF0000"/>
                </a:solidFill>
                <a:cs typeface="Calibri"/>
              </a:rPr>
              <a:t>*</a:t>
            </a:r>
            <a:r>
              <a:rPr sz="2000"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sz="2000" b="1" spc="140" dirty="0">
                <a:solidFill>
                  <a:srgbClr val="FF0000"/>
                </a:solidFill>
                <a:cs typeface="Adobe Clean Han ExtraBold"/>
              </a:rPr>
              <a:t>흰색은</a:t>
            </a:r>
            <a:r>
              <a:rPr sz="2000" b="1" spc="-14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90" dirty="0">
                <a:solidFill>
                  <a:srgbClr val="FF0000"/>
                </a:solidFill>
                <a:cs typeface="Adobe Clean Han ExtraBold"/>
              </a:rPr>
              <a:t>빈방</a:t>
            </a:r>
            <a:r>
              <a:rPr sz="2000" b="1" spc="90" dirty="0">
                <a:solidFill>
                  <a:srgbClr val="FF0000"/>
                </a:solidFill>
                <a:cs typeface="Calibri"/>
              </a:rPr>
              <a:t>,</a:t>
            </a:r>
            <a:r>
              <a:rPr sz="2000" b="1" spc="-40" dirty="0">
                <a:solidFill>
                  <a:srgbClr val="FF0000"/>
                </a:solidFill>
                <a:cs typeface="Calibri"/>
              </a:rPr>
              <a:t> </a:t>
            </a:r>
            <a:r>
              <a:rPr sz="2000" b="1" spc="140" dirty="0">
                <a:solidFill>
                  <a:srgbClr val="FF0000"/>
                </a:solidFill>
                <a:cs typeface="Adobe Clean Han ExtraBold"/>
              </a:rPr>
              <a:t>검은색은</a:t>
            </a:r>
            <a:r>
              <a:rPr sz="2000" b="1" spc="-155" dirty="0">
                <a:solidFill>
                  <a:srgbClr val="FF0000"/>
                </a:solidFill>
                <a:cs typeface="Adobe Clean Han ExtraBold"/>
              </a:rPr>
              <a:t> </a:t>
            </a:r>
            <a:r>
              <a:rPr sz="2000" b="1" spc="40" dirty="0">
                <a:solidFill>
                  <a:srgbClr val="FF0000"/>
                </a:solidFill>
                <a:cs typeface="Adobe Clean Han ExtraBold"/>
              </a:rPr>
              <a:t>벽</a:t>
            </a:r>
            <a:r>
              <a:rPr sz="2000" b="1" spc="40" dirty="0">
                <a:solidFill>
                  <a:srgbClr val="FF0000"/>
                </a:solidFill>
                <a:cs typeface="Calibri"/>
              </a:rPr>
              <a:t>*</a:t>
            </a:r>
            <a:endParaRPr sz="2000" dirty="0"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073" y="1755852"/>
            <a:ext cx="327261" cy="291091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64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+mn-lt"/>
                <a:cs typeface="Calibri"/>
              </a:rPr>
              <a:t>0</a:t>
            </a:r>
            <a:r>
              <a:rPr spc="5" dirty="0">
                <a:latin typeface="+mn-lt"/>
                <a:cs typeface="Calibri"/>
              </a:rPr>
              <a:t> </a:t>
            </a:r>
            <a:r>
              <a:rPr dirty="0">
                <a:latin typeface="+mn-lt"/>
                <a:cs typeface="Calibri"/>
              </a:rPr>
              <a:t>–</a:t>
            </a:r>
            <a:r>
              <a:rPr spc="-15" dirty="0">
                <a:latin typeface="+mn-lt"/>
                <a:cs typeface="Calibri"/>
              </a:rPr>
              <a:t> </a:t>
            </a:r>
            <a:r>
              <a:rPr dirty="0">
                <a:latin typeface="+mn-lt"/>
                <a:cs typeface="Calibri"/>
              </a:rPr>
              <a:t>1</a:t>
            </a:r>
            <a:r>
              <a:rPr spc="5" dirty="0">
                <a:latin typeface="+mn-lt"/>
                <a:cs typeface="Calibri"/>
              </a:rPr>
              <a:t> </a:t>
            </a:r>
            <a:r>
              <a:rPr lang="en-US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65</a:t>
            </a:fld>
            <a:endParaRPr spc="-25" dirty="0">
              <a:latin typeface="+mn-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681781" y="4097540"/>
            <a:ext cx="16672527" cy="4269349"/>
          </a:xfrm>
          <a:prstGeom prst="rect">
            <a:avLst/>
          </a:prstGeom>
        </p:spPr>
        <p:txBody>
          <a:bodyPr vert="horz" wrap="square" lIns="0" tIns="987019" rIns="0" bIns="0" rtlCol="0">
            <a:spAutoFit/>
          </a:bodyPr>
          <a:lstStyle/>
          <a:p>
            <a:pPr marL="1183403">
              <a:lnSpc>
                <a:spcPct val="100000"/>
              </a:lnSpc>
              <a:spcBef>
                <a:spcPts val="100"/>
              </a:spcBef>
            </a:pPr>
            <a:r>
              <a:rPr spc="140" dirty="0">
                <a:latin typeface="+mn-lt"/>
              </a:rPr>
              <a:t>아직</a:t>
            </a:r>
            <a:r>
              <a:rPr spc="-130" dirty="0">
                <a:latin typeface="+mn-lt"/>
              </a:rPr>
              <a:t> </a:t>
            </a:r>
            <a:r>
              <a:rPr spc="135" dirty="0">
                <a:latin typeface="+mn-lt"/>
              </a:rPr>
              <a:t>탐색을</a:t>
            </a:r>
            <a:r>
              <a:rPr spc="-140" dirty="0">
                <a:latin typeface="+mn-lt"/>
              </a:rPr>
              <a:t> </a:t>
            </a:r>
            <a:r>
              <a:rPr spc="125" dirty="0">
                <a:latin typeface="+mn-lt"/>
              </a:rPr>
              <a:t>시작하기</a:t>
            </a:r>
            <a:r>
              <a:rPr spc="-140" dirty="0">
                <a:latin typeface="+mn-lt"/>
              </a:rPr>
              <a:t> </a:t>
            </a:r>
            <a:r>
              <a:rPr spc="70" dirty="0">
                <a:latin typeface="+mn-lt"/>
              </a:rPr>
              <a:t>전이다</a:t>
            </a:r>
            <a:r>
              <a:rPr spc="70" dirty="0">
                <a:latin typeface="+mn-lt"/>
                <a:cs typeface="Calibri"/>
              </a:rPr>
              <a:t>.</a:t>
            </a:r>
          </a:p>
          <a:p>
            <a:pPr marL="1183403">
              <a:lnSpc>
                <a:spcPct val="100000"/>
              </a:lnSpc>
              <a:spcBef>
                <a:spcPts val="2160"/>
              </a:spcBef>
            </a:pPr>
            <a:r>
              <a:rPr spc="140" dirty="0">
                <a:latin typeface="+mn-lt"/>
              </a:rPr>
              <a:t>모든</a:t>
            </a:r>
            <a:r>
              <a:rPr spc="-135" dirty="0">
                <a:latin typeface="+mn-lt"/>
              </a:rPr>
              <a:t> </a:t>
            </a:r>
            <a:r>
              <a:rPr spc="140" dirty="0">
                <a:latin typeface="+mn-lt"/>
              </a:rPr>
              <a:t>방문</a:t>
            </a:r>
            <a:r>
              <a:rPr spc="-130" dirty="0">
                <a:latin typeface="+mn-lt"/>
              </a:rPr>
              <a:t> </a:t>
            </a:r>
            <a:r>
              <a:rPr spc="135" dirty="0">
                <a:latin typeface="+mn-lt"/>
              </a:rPr>
              <a:t>배열에</a:t>
            </a:r>
            <a:r>
              <a:rPr spc="-140" dirty="0">
                <a:latin typeface="+mn-lt"/>
              </a:rPr>
              <a:t> </a:t>
            </a:r>
            <a:r>
              <a:rPr spc="140" dirty="0">
                <a:latin typeface="+mn-lt"/>
              </a:rPr>
              <a:t>대해</a:t>
            </a:r>
            <a:r>
              <a:rPr spc="-135" dirty="0">
                <a:latin typeface="+mn-lt"/>
              </a:rPr>
              <a:t> </a:t>
            </a:r>
            <a:r>
              <a:rPr spc="65" dirty="0">
                <a:latin typeface="+mn-lt"/>
                <a:cs typeface="Calibri"/>
              </a:rPr>
              <a:t>INF</a:t>
            </a:r>
            <a:r>
              <a:rPr spc="65" dirty="0">
                <a:latin typeface="+mn-lt"/>
              </a:rPr>
              <a:t>값으로</a:t>
            </a:r>
            <a:r>
              <a:rPr spc="-105" dirty="0">
                <a:latin typeface="+mn-lt"/>
              </a:rPr>
              <a:t> </a:t>
            </a:r>
            <a:r>
              <a:rPr spc="120" dirty="0">
                <a:latin typeface="+mn-lt"/>
              </a:rPr>
              <a:t>초기화</a:t>
            </a:r>
            <a:r>
              <a:rPr spc="-105" dirty="0">
                <a:latin typeface="+mn-lt"/>
              </a:rPr>
              <a:t> </a:t>
            </a:r>
            <a:r>
              <a:rPr spc="60" dirty="0">
                <a:latin typeface="+mn-lt"/>
              </a:rPr>
              <a:t>해준다</a:t>
            </a:r>
            <a:r>
              <a:rPr spc="60" dirty="0">
                <a:latin typeface="+mn-lt"/>
                <a:cs typeface="Calibri"/>
              </a:rPr>
              <a:t>.</a:t>
            </a:r>
          </a:p>
          <a:p>
            <a:pPr marL="1183403">
              <a:lnSpc>
                <a:spcPct val="100000"/>
              </a:lnSpc>
              <a:spcBef>
                <a:spcPts val="2160"/>
              </a:spcBef>
            </a:pPr>
            <a:r>
              <a:rPr spc="90" dirty="0">
                <a:solidFill>
                  <a:srgbClr val="FF0000"/>
                </a:solidFill>
                <a:latin typeface="+mn-lt"/>
                <a:cs typeface="Calibri"/>
              </a:rPr>
              <a:t>*</a:t>
            </a:r>
            <a:r>
              <a:rPr spc="90" dirty="0">
                <a:solidFill>
                  <a:srgbClr val="FF0000"/>
                </a:solidFill>
                <a:latin typeface="+mn-lt"/>
              </a:rPr>
              <a:t>방문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30" dirty="0">
                <a:solidFill>
                  <a:srgbClr val="FF0000"/>
                </a:solidFill>
                <a:latin typeface="+mn-lt"/>
              </a:rPr>
              <a:t>처리를</a:t>
            </a:r>
            <a:r>
              <a:rPr spc="-145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해줄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65" dirty="0">
                <a:solidFill>
                  <a:srgbClr val="FF0000"/>
                </a:solidFill>
                <a:latin typeface="+mn-lt"/>
              </a:rPr>
              <a:t>때</a:t>
            </a:r>
            <a:r>
              <a:rPr spc="65" dirty="0">
                <a:solidFill>
                  <a:srgbClr val="FF0000"/>
                </a:solidFill>
                <a:latin typeface="+mn-lt"/>
                <a:cs typeface="Calibri"/>
              </a:rPr>
              <a:t>,</a:t>
            </a:r>
            <a:r>
              <a:rPr spc="-15" dirty="0">
                <a:solidFill>
                  <a:srgbClr val="FF0000"/>
                </a:solidFill>
                <a:latin typeface="+mn-lt"/>
                <a:cs typeface="Calibri"/>
              </a:rPr>
              <a:t> </a:t>
            </a:r>
            <a:r>
              <a:rPr spc="85" dirty="0">
                <a:solidFill>
                  <a:srgbClr val="FF0000"/>
                </a:solidFill>
                <a:latin typeface="+mn-lt"/>
                <a:cs typeface="Calibri"/>
              </a:rPr>
              <a:t>A</a:t>
            </a:r>
            <a:r>
              <a:rPr spc="85" dirty="0">
                <a:solidFill>
                  <a:srgbClr val="FF0000"/>
                </a:solidFill>
                <a:latin typeface="+mn-lt"/>
              </a:rPr>
              <a:t>라는</a:t>
            </a:r>
            <a:r>
              <a:rPr spc="-95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노드가</a:t>
            </a:r>
            <a:r>
              <a:rPr spc="-120" dirty="0">
                <a:solidFill>
                  <a:srgbClr val="FF0000"/>
                </a:solidFill>
                <a:latin typeface="+mn-lt"/>
              </a:rPr>
              <a:t> </a:t>
            </a:r>
            <a:r>
              <a:rPr spc="130" dirty="0">
                <a:solidFill>
                  <a:srgbClr val="FF0000"/>
                </a:solidFill>
                <a:latin typeface="+mn-lt"/>
              </a:rPr>
              <a:t>먼저</a:t>
            </a:r>
            <a:r>
              <a:rPr spc="-145" dirty="0">
                <a:solidFill>
                  <a:srgbClr val="FF0000"/>
                </a:solidFill>
                <a:latin typeface="+mn-lt"/>
              </a:rPr>
              <a:t> </a:t>
            </a:r>
            <a:r>
              <a:rPr spc="130" dirty="0">
                <a:solidFill>
                  <a:srgbClr val="FF0000"/>
                </a:solidFill>
                <a:latin typeface="+mn-lt"/>
              </a:rPr>
              <a:t>임의의</a:t>
            </a:r>
            <a:r>
              <a:rPr spc="-145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칸에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도달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30" dirty="0">
                <a:solidFill>
                  <a:srgbClr val="FF0000"/>
                </a:solidFill>
                <a:latin typeface="+mn-lt"/>
              </a:rPr>
              <a:t>했다고</a:t>
            </a:r>
            <a:r>
              <a:rPr spc="-145" dirty="0">
                <a:solidFill>
                  <a:srgbClr val="FF0000"/>
                </a:solidFill>
                <a:latin typeface="+mn-lt"/>
              </a:rPr>
              <a:t> </a:t>
            </a:r>
            <a:r>
              <a:rPr spc="60" dirty="0">
                <a:solidFill>
                  <a:srgbClr val="FF0000"/>
                </a:solidFill>
                <a:latin typeface="+mn-lt"/>
              </a:rPr>
              <a:t>하자</a:t>
            </a:r>
            <a:r>
              <a:rPr spc="60" dirty="0">
                <a:solidFill>
                  <a:srgbClr val="FF0000"/>
                </a:solidFill>
                <a:latin typeface="+mn-lt"/>
                <a:cs typeface="Calibri"/>
              </a:rPr>
              <a:t>.</a:t>
            </a:r>
          </a:p>
          <a:p>
            <a:pPr marL="1183403">
              <a:lnSpc>
                <a:spcPct val="100000"/>
              </a:lnSpc>
            </a:pPr>
            <a:r>
              <a:rPr spc="145" dirty="0">
                <a:solidFill>
                  <a:srgbClr val="FF0000"/>
                </a:solidFill>
                <a:latin typeface="+mn-lt"/>
              </a:rPr>
              <a:t>이</a:t>
            </a:r>
            <a:r>
              <a:rPr spc="-105" dirty="0">
                <a:solidFill>
                  <a:srgbClr val="FF0000"/>
                </a:solidFill>
                <a:latin typeface="+mn-lt"/>
              </a:rPr>
              <a:t> </a:t>
            </a:r>
            <a:r>
              <a:rPr spc="135" dirty="0">
                <a:solidFill>
                  <a:srgbClr val="FF0000"/>
                </a:solidFill>
                <a:latin typeface="+mn-lt"/>
              </a:rPr>
              <a:t>문제는</a:t>
            </a:r>
            <a:r>
              <a:rPr spc="-135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벽을</a:t>
            </a:r>
            <a:r>
              <a:rPr spc="-125" dirty="0">
                <a:solidFill>
                  <a:srgbClr val="FF0000"/>
                </a:solidFill>
                <a:latin typeface="+mn-lt"/>
              </a:rPr>
              <a:t> </a:t>
            </a:r>
            <a:r>
              <a:rPr spc="120" dirty="0">
                <a:solidFill>
                  <a:srgbClr val="FF0000"/>
                </a:solidFill>
                <a:latin typeface="+mn-lt"/>
              </a:rPr>
              <a:t>최소한으로</a:t>
            </a:r>
            <a:r>
              <a:rPr spc="-140" dirty="0">
                <a:solidFill>
                  <a:srgbClr val="FF0000"/>
                </a:solidFill>
                <a:latin typeface="+mn-lt"/>
              </a:rPr>
              <a:t> </a:t>
            </a:r>
            <a:r>
              <a:rPr spc="135" dirty="0">
                <a:solidFill>
                  <a:srgbClr val="FF0000"/>
                </a:solidFill>
                <a:latin typeface="+mn-lt"/>
              </a:rPr>
              <a:t>부수고</a:t>
            </a:r>
            <a:r>
              <a:rPr spc="-135" dirty="0">
                <a:solidFill>
                  <a:srgbClr val="FF0000"/>
                </a:solidFill>
                <a:latin typeface="+mn-lt"/>
              </a:rPr>
              <a:t> </a:t>
            </a:r>
            <a:r>
              <a:rPr spc="120" dirty="0">
                <a:solidFill>
                  <a:srgbClr val="FF0000"/>
                </a:solidFill>
                <a:latin typeface="+mn-lt"/>
              </a:rPr>
              <a:t>목표지점에</a:t>
            </a:r>
            <a:r>
              <a:rPr spc="-135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도달해야</a:t>
            </a:r>
            <a:r>
              <a:rPr spc="-114" dirty="0">
                <a:solidFill>
                  <a:srgbClr val="FF0000"/>
                </a:solidFill>
                <a:latin typeface="+mn-lt"/>
              </a:rPr>
              <a:t> </a:t>
            </a:r>
            <a:r>
              <a:rPr spc="135" dirty="0">
                <a:solidFill>
                  <a:srgbClr val="FF0000"/>
                </a:solidFill>
                <a:latin typeface="+mn-lt"/>
              </a:rPr>
              <a:t>하는</a:t>
            </a:r>
            <a:r>
              <a:rPr spc="-135" dirty="0">
                <a:solidFill>
                  <a:srgbClr val="FF0000"/>
                </a:solidFill>
                <a:latin typeface="+mn-lt"/>
              </a:rPr>
              <a:t> </a:t>
            </a:r>
            <a:r>
              <a:rPr spc="80" dirty="0">
                <a:solidFill>
                  <a:srgbClr val="FF0000"/>
                </a:solidFill>
                <a:latin typeface="+mn-lt"/>
              </a:rPr>
              <a:t>문제인데</a:t>
            </a:r>
            <a:r>
              <a:rPr spc="80" dirty="0">
                <a:solidFill>
                  <a:srgbClr val="FF0000"/>
                </a:solidFill>
                <a:latin typeface="+mn-lt"/>
                <a:cs typeface="Calibri"/>
              </a:rPr>
              <a:t>,</a:t>
            </a:r>
          </a:p>
          <a:p>
            <a:pPr marL="1183403" marR="5079">
              <a:lnSpc>
                <a:spcPct val="100000"/>
              </a:lnSpc>
            </a:pPr>
            <a:r>
              <a:rPr spc="85" dirty="0">
                <a:solidFill>
                  <a:srgbClr val="FF0000"/>
                </a:solidFill>
                <a:latin typeface="+mn-lt"/>
                <a:cs typeface="Calibri"/>
              </a:rPr>
              <a:t>B</a:t>
            </a:r>
            <a:r>
              <a:rPr spc="85" dirty="0">
                <a:solidFill>
                  <a:srgbClr val="FF0000"/>
                </a:solidFill>
                <a:latin typeface="+mn-lt"/>
              </a:rPr>
              <a:t>라는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35" dirty="0">
                <a:solidFill>
                  <a:srgbClr val="FF0000"/>
                </a:solidFill>
                <a:latin typeface="+mn-lt"/>
              </a:rPr>
              <a:t>노드가</a:t>
            </a:r>
            <a:r>
              <a:rPr spc="-140" dirty="0">
                <a:solidFill>
                  <a:srgbClr val="FF0000"/>
                </a:solidFill>
                <a:latin typeface="+mn-lt"/>
              </a:rPr>
              <a:t> </a:t>
            </a:r>
            <a:r>
              <a:rPr spc="90" dirty="0">
                <a:solidFill>
                  <a:srgbClr val="FF0000"/>
                </a:solidFill>
                <a:latin typeface="+mn-lt"/>
                <a:cs typeface="Calibri"/>
              </a:rPr>
              <a:t>A</a:t>
            </a:r>
            <a:r>
              <a:rPr spc="90" dirty="0">
                <a:solidFill>
                  <a:srgbClr val="FF0000"/>
                </a:solidFill>
                <a:latin typeface="+mn-lt"/>
              </a:rPr>
              <a:t>보다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벽을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훨씬</a:t>
            </a:r>
            <a:r>
              <a:rPr spc="-105" dirty="0">
                <a:solidFill>
                  <a:srgbClr val="FF0000"/>
                </a:solidFill>
                <a:latin typeface="+mn-lt"/>
              </a:rPr>
              <a:t> </a:t>
            </a:r>
            <a:r>
              <a:rPr spc="145" dirty="0">
                <a:solidFill>
                  <a:srgbClr val="FF0000"/>
                </a:solidFill>
                <a:latin typeface="+mn-lt"/>
              </a:rPr>
              <a:t>덜</a:t>
            </a:r>
            <a:r>
              <a:rPr spc="-90" dirty="0">
                <a:solidFill>
                  <a:srgbClr val="FF0000"/>
                </a:solidFill>
                <a:latin typeface="+mn-lt"/>
              </a:rPr>
              <a:t> </a:t>
            </a:r>
            <a:r>
              <a:rPr spc="135" dirty="0">
                <a:solidFill>
                  <a:srgbClr val="FF0000"/>
                </a:solidFill>
                <a:latin typeface="+mn-lt"/>
              </a:rPr>
              <a:t>부순</a:t>
            </a:r>
            <a:r>
              <a:rPr spc="-140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채로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20" dirty="0">
                <a:solidFill>
                  <a:srgbClr val="FF0000"/>
                </a:solidFill>
                <a:latin typeface="+mn-lt"/>
              </a:rPr>
              <a:t>해당지점에</a:t>
            </a:r>
            <a:r>
              <a:rPr spc="-120" dirty="0">
                <a:solidFill>
                  <a:srgbClr val="FF0000"/>
                </a:solidFill>
                <a:latin typeface="+mn-lt"/>
              </a:rPr>
              <a:t> </a:t>
            </a:r>
            <a:r>
              <a:rPr spc="120" dirty="0">
                <a:solidFill>
                  <a:srgbClr val="FF0000"/>
                </a:solidFill>
                <a:latin typeface="+mn-lt"/>
              </a:rPr>
              <a:t>도착했다면</a:t>
            </a:r>
            <a:r>
              <a:rPr spc="-120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당연히</a:t>
            </a:r>
            <a:r>
              <a:rPr spc="-105" dirty="0">
                <a:solidFill>
                  <a:srgbClr val="FF0000"/>
                </a:solidFill>
                <a:latin typeface="+mn-lt"/>
              </a:rPr>
              <a:t> </a:t>
            </a:r>
            <a:r>
              <a:rPr spc="40" dirty="0">
                <a:solidFill>
                  <a:srgbClr val="FF0000"/>
                </a:solidFill>
                <a:latin typeface="+mn-lt"/>
                <a:cs typeface="Calibri"/>
              </a:rPr>
              <a:t>B</a:t>
            </a:r>
            <a:r>
              <a:rPr spc="40" dirty="0">
                <a:solidFill>
                  <a:srgbClr val="FF0000"/>
                </a:solidFill>
                <a:latin typeface="+mn-lt"/>
              </a:rPr>
              <a:t>가 </a:t>
            </a:r>
            <a:r>
              <a:rPr spc="135" dirty="0">
                <a:solidFill>
                  <a:srgbClr val="FF0000"/>
                </a:solidFill>
                <a:latin typeface="+mn-lt"/>
              </a:rPr>
              <a:t>우선이</a:t>
            </a:r>
            <a:r>
              <a:rPr spc="-140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되야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45" dirty="0">
                <a:solidFill>
                  <a:srgbClr val="FF0000"/>
                </a:solidFill>
                <a:latin typeface="+mn-lt"/>
              </a:rPr>
              <a:t>할</a:t>
            </a:r>
            <a:r>
              <a:rPr spc="-100" dirty="0">
                <a:solidFill>
                  <a:srgbClr val="FF0000"/>
                </a:solidFill>
                <a:latin typeface="+mn-lt"/>
              </a:rPr>
              <a:t> </a:t>
            </a:r>
            <a:r>
              <a:rPr spc="90" dirty="0">
                <a:solidFill>
                  <a:srgbClr val="FF0000"/>
                </a:solidFill>
                <a:latin typeface="+mn-lt"/>
              </a:rPr>
              <a:t>것이다</a:t>
            </a:r>
            <a:r>
              <a:rPr spc="90" dirty="0">
                <a:solidFill>
                  <a:srgbClr val="FF0000"/>
                </a:solidFill>
                <a:latin typeface="+mn-lt"/>
                <a:cs typeface="Calibri"/>
              </a:rPr>
              <a:t>.</a:t>
            </a:r>
            <a:r>
              <a:rPr spc="-35" dirty="0">
                <a:solidFill>
                  <a:srgbClr val="FF0000"/>
                </a:solidFill>
                <a:latin typeface="+mn-lt"/>
                <a:cs typeface="Calibri"/>
              </a:rPr>
              <a:t> </a:t>
            </a:r>
            <a:endParaRPr lang="en-US" spc="-35" dirty="0">
              <a:solidFill>
                <a:srgbClr val="FF0000"/>
              </a:solidFill>
              <a:latin typeface="+mn-lt"/>
              <a:cs typeface="Calibri"/>
            </a:endParaRPr>
          </a:p>
          <a:p>
            <a:pPr marL="1183403" marR="5079">
              <a:lnSpc>
                <a:spcPct val="100000"/>
              </a:lnSpc>
            </a:pPr>
            <a:r>
              <a:rPr spc="140" dirty="0" err="1">
                <a:solidFill>
                  <a:srgbClr val="FF0000"/>
                </a:solidFill>
                <a:latin typeface="+mn-lt"/>
              </a:rPr>
              <a:t>고로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격자판에</a:t>
            </a:r>
            <a:r>
              <a:rPr spc="-135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있는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숫자보다</a:t>
            </a:r>
            <a:r>
              <a:rPr spc="-140" dirty="0">
                <a:solidFill>
                  <a:srgbClr val="FF0000"/>
                </a:solidFill>
                <a:latin typeface="+mn-lt"/>
              </a:rPr>
              <a:t> </a:t>
            </a:r>
            <a:r>
              <a:rPr spc="135" dirty="0">
                <a:solidFill>
                  <a:srgbClr val="FF0000"/>
                </a:solidFill>
                <a:latin typeface="+mn-lt"/>
              </a:rPr>
              <a:t>작다면</a:t>
            </a:r>
            <a:r>
              <a:rPr spc="-135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최적해의</a:t>
            </a:r>
            <a:r>
              <a:rPr spc="-120" dirty="0">
                <a:solidFill>
                  <a:srgbClr val="FF0000"/>
                </a:solidFill>
                <a:latin typeface="+mn-lt"/>
              </a:rPr>
              <a:t> </a:t>
            </a:r>
            <a:r>
              <a:rPr spc="100" dirty="0">
                <a:solidFill>
                  <a:srgbClr val="FF0000"/>
                </a:solidFill>
                <a:latin typeface="+mn-lt"/>
              </a:rPr>
              <a:t>여지가 </a:t>
            </a:r>
            <a:r>
              <a:rPr spc="125" dirty="0">
                <a:solidFill>
                  <a:srgbClr val="FF0000"/>
                </a:solidFill>
                <a:latin typeface="+mn-lt"/>
              </a:rPr>
              <a:t>있으므로</a:t>
            </a:r>
            <a:r>
              <a:rPr spc="-75" dirty="0">
                <a:solidFill>
                  <a:srgbClr val="FF0000"/>
                </a:solidFill>
                <a:latin typeface="+mn-lt"/>
              </a:rPr>
              <a:t> </a:t>
            </a:r>
            <a:r>
              <a:rPr spc="135" dirty="0">
                <a:solidFill>
                  <a:srgbClr val="FF0000"/>
                </a:solidFill>
                <a:latin typeface="+mn-lt"/>
              </a:rPr>
              <a:t>덱에</a:t>
            </a:r>
            <a:r>
              <a:rPr spc="-90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넣어주고</a:t>
            </a:r>
            <a:r>
              <a:rPr spc="-95" dirty="0">
                <a:solidFill>
                  <a:srgbClr val="FF0000"/>
                </a:solidFill>
                <a:latin typeface="+mn-lt"/>
              </a:rPr>
              <a:t> </a:t>
            </a:r>
            <a:r>
              <a:rPr spc="10" dirty="0">
                <a:solidFill>
                  <a:srgbClr val="FF0000"/>
                </a:solidFill>
                <a:latin typeface="+mn-lt"/>
                <a:cs typeface="Calibri"/>
              </a:rPr>
              <a:t>visited</a:t>
            </a:r>
            <a:r>
              <a:rPr spc="10" dirty="0">
                <a:solidFill>
                  <a:srgbClr val="FF0000"/>
                </a:solidFill>
                <a:latin typeface="+mn-lt"/>
              </a:rPr>
              <a:t>배열을</a:t>
            </a:r>
            <a:r>
              <a:rPr spc="-90" dirty="0">
                <a:solidFill>
                  <a:srgbClr val="FF0000"/>
                </a:solidFill>
                <a:latin typeface="+mn-lt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갱신</a:t>
            </a:r>
            <a:r>
              <a:rPr spc="-55" dirty="0">
                <a:solidFill>
                  <a:srgbClr val="FF0000"/>
                </a:solidFill>
                <a:latin typeface="+mn-lt"/>
              </a:rPr>
              <a:t> </a:t>
            </a:r>
            <a:r>
              <a:rPr spc="65" dirty="0">
                <a:solidFill>
                  <a:srgbClr val="FF0000"/>
                </a:solidFill>
                <a:latin typeface="+mn-lt"/>
              </a:rPr>
              <a:t>해준다</a:t>
            </a:r>
            <a:r>
              <a:rPr spc="65" dirty="0">
                <a:solidFill>
                  <a:srgbClr val="FF0000"/>
                </a:solidFill>
                <a:latin typeface="+mn-lt"/>
                <a:cs typeface="Calibri"/>
              </a:rPr>
              <a:t>.</a:t>
            </a:r>
          </a:p>
          <a:p>
            <a:pPr marL="1183403">
              <a:lnSpc>
                <a:spcPct val="100000"/>
              </a:lnSpc>
            </a:pPr>
            <a:r>
              <a:rPr spc="95" dirty="0">
                <a:solidFill>
                  <a:srgbClr val="FF0000"/>
                </a:solidFill>
                <a:latin typeface="+mn-lt"/>
                <a:cs typeface="Calibri"/>
              </a:rPr>
              <a:t>(</a:t>
            </a:r>
            <a:r>
              <a:rPr spc="95" dirty="0">
                <a:solidFill>
                  <a:srgbClr val="FF0000"/>
                </a:solidFill>
                <a:latin typeface="+mn-lt"/>
              </a:rPr>
              <a:t>크거나</a:t>
            </a:r>
            <a:r>
              <a:rPr spc="-110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같다면</a:t>
            </a:r>
            <a:r>
              <a:rPr spc="-120" dirty="0">
                <a:solidFill>
                  <a:srgbClr val="FF0000"/>
                </a:solidFill>
                <a:latin typeface="+mn-lt"/>
              </a:rPr>
              <a:t> </a:t>
            </a:r>
            <a:r>
              <a:rPr spc="135" dirty="0">
                <a:solidFill>
                  <a:srgbClr val="FF0000"/>
                </a:solidFill>
                <a:latin typeface="+mn-lt"/>
              </a:rPr>
              <a:t>덱에</a:t>
            </a:r>
            <a:r>
              <a:rPr spc="-145" dirty="0">
                <a:solidFill>
                  <a:srgbClr val="FF0000"/>
                </a:solidFill>
                <a:latin typeface="+mn-lt"/>
              </a:rPr>
              <a:t> </a:t>
            </a:r>
            <a:r>
              <a:rPr spc="145" dirty="0">
                <a:solidFill>
                  <a:srgbClr val="FF0000"/>
                </a:solidFill>
                <a:latin typeface="+mn-lt"/>
              </a:rPr>
              <a:t>안</a:t>
            </a:r>
            <a:r>
              <a:rPr spc="-105" dirty="0">
                <a:solidFill>
                  <a:srgbClr val="FF0000"/>
                </a:solidFill>
                <a:latin typeface="+mn-lt"/>
              </a:rPr>
              <a:t> </a:t>
            </a:r>
            <a:r>
              <a:rPr spc="125" dirty="0">
                <a:solidFill>
                  <a:srgbClr val="FF0000"/>
                </a:solidFill>
                <a:latin typeface="+mn-lt"/>
              </a:rPr>
              <a:t>집어넣음</a:t>
            </a:r>
            <a:r>
              <a:rPr spc="-145" dirty="0">
                <a:solidFill>
                  <a:srgbClr val="FF0000"/>
                </a:solidFill>
                <a:latin typeface="+mn-lt"/>
              </a:rPr>
              <a:t> </a:t>
            </a:r>
            <a:r>
              <a:rPr dirty="0">
                <a:solidFill>
                  <a:srgbClr val="FF0000"/>
                </a:solidFill>
                <a:latin typeface="+mn-lt"/>
                <a:cs typeface="Calibri"/>
              </a:rPr>
              <a:t>/</a:t>
            </a:r>
            <a:r>
              <a:rPr spc="10" dirty="0">
                <a:solidFill>
                  <a:srgbClr val="FF0000"/>
                </a:solidFill>
                <a:latin typeface="+mn-lt"/>
                <a:cs typeface="Calibri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마치</a:t>
            </a:r>
            <a:r>
              <a:rPr spc="-130" dirty="0">
                <a:solidFill>
                  <a:srgbClr val="FF0000"/>
                </a:solidFill>
                <a:latin typeface="+mn-lt"/>
              </a:rPr>
              <a:t> </a:t>
            </a:r>
            <a:r>
              <a:rPr spc="-10" dirty="0">
                <a:solidFill>
                  <a:srgbClr val="FF0000"/>
                </a:solidFill>
                <a:latin typeface="+mn-lt"/>
                <a:cs typeface="Calibri"/>
              </a:rPr>
              <a:t>visited[nx][ny]</a:t>
            </a:r>
            <a:r>
              <a:rPr spc="-35" dirty="0">
                <a:solidFill>
                  <a:srgbClr val="FF0000"/>
                </a:solidFill>
                <a:latin typeface="+mn-lt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+mn-lt"/>
                <a:cs typeface="Calibri"/>
              </a:rPr>
              <a:t>==</a:t>
            </a:r>
            <a:r>
              <a:rPr spc="10" dirty="0">
                <a:solidFill>
                  <a:srgbClr val="FF0000"/>
                </a:solidFill>
                <a:latin typeface="+mn-lt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+mn-lt"/>
                <a:cs typeface="Calibri"/>
              </a:rPr>
              <a:t>true</a:t>
            </a:r>
            <a:r>
              <a:rPr spc="10" dirty="0">
                <a:solidFill>
                  <a:srgbClr val="FF0000"/>
                </a:solidFill>
                <a:latin typeface="+mn-lt"/>
                <a:cs typeface="Calibri"/>
              </a:rPr>
              <a:t> </a:t>
            </a:r>
            <a:r>
              <a:rPr spc="140" dirty="0">
                <a:solidFill>
                  <a:srgbClr val="FF0000"/>
                </a:solidFill>
                <a:latin typeface="+mn-lt"/>
              </a:rPr>
              <a:t>같은</a:t>
            </a:r>
            <a:r>
              <a:rPr spc="-135" dirty="0">
                <a:solidFill>
                  <a:srgbClr val="FF0000"/>
                </a:solidFill>
                <a:latin typeface="+mn-lt"/>
              </a:rPr>
              <a:t> </a:t>
            </a:r>
            <a:r>
              <a:rPr spc="55" dirty="0">
                <a:solidFill>
                  <a:srgbClr val="FF0000"/>
                </a:solidFill>
                <a:latin typeface="+mn-lt"/>
              </a:rPr>
              <a:t>느낌</a:t>
            </a:r>
            <a:r>
              <a:rPr spc="55" dirty="0">
                <a:solidFill>
                  <a:srgbClr val="FF0000"/>
                </a:solidFill>
                <a:latin typeface="+mn-lt"/>
                <a:cs typeface="Calibri"/>
              </a:rPr>
              <a:t>)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그림 8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7A8D92A-F374-466C-B5B7-674F6BA18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534" y="3092557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370533" y="4803668"/>
            <a:ext cx="6364271" cy="112250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(1,1)</a:t>
            </a:r>
            <a:r>
              <a:rPr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에서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 marR="5079">
              <a:spcBef>
                <a:spcPts val="216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(1,1)</a:t>
            </a:r>
            <a:r>
              <a:rPr b="1" spc="-4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에는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없으므로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visited[1][1]</a:t>
            </a:r>
            <a:r>
              <a:rPr b="1" spc="-3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0;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으로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0" dirty="0">
                <a:solidFill>
                  <a:srgbClr val="006FC0"/>
                </a:solidFill>
                <a:cs typeface="Adobe Clean Han ExtraBold"/>
              </a:rPr>
              <a:t>처리해준다음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덱에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좌표와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개수를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집어넣어준다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(1,1)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66</a:t>
            </a:fld>
            <a:endParaRPr spc="-25" dirty="0">
              <a:latin typeface="+mn-lt"/>
            </a:endParaRPr>
          </a:p>
        </p:txBody>
      </p: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EFE9F83-CD7F-BB23-0AB0-8DDDB7272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95" y="3092557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98653"/>
              </p:ext>
            </p:extLst>
          </p:nvPr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 marR="39306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9524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0533" y="4803669"/>
            <a:ext cx="5176740" cy="140807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덱의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앞쪽에서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노드를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빼고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좌표는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(1,1),</a:t>
            </a:r>
            <a:r>
              <a:rPr b="1" spc="-4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50" dirty="0">
                <a:solidFill>
                  <a:srgbClr val="006FC0"/>
                </a:solidFill>
                <a:cs typeface="Adobe Clean Han ExtraBold"/>
              </a:rPr>
              <a:t>이였다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상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하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좌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우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방향으로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67</a:t>
            </a:fld>
            <a:endParaRPr spc="-25" dirty="0">
              <a:latin typeface="+mn-lt"/>
            </a:endParaRPr>
          </a:p>
        </p:txBody>
      </p: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471CB12-242A-7D7A-CBD5-C8039042B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96" y="2807550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22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7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9524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68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0534" y="4803668"/>
            <a:ext cx="5711128" cy="224385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(1,2)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존재하지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 + 0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0</a:t>
            </a:r>
            <a:endParaRPr dirty="0">
              <a:cs typeface="Calibri"/>
            </a:endParaRPr>
          </a:p>
          <a:p>
            <a:pPr marL="12697" marR="5079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작으므로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INF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0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 </a:t>
            </a:r>
            <a:r>
              <a:rPr b="1" dirty="0">
                <a:solidFill>
                  <a:srgbClr val="006FC0"/>
                </a:solidFill>
                <a:cs typeface="Calibri"/>
              </a:rPr>
              <a:t>visited</a:t>
            </a:r>
            <a:r>
              <a:rPr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배열을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갱신하고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덱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앞에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(1,2)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5357C58-EB68-403F-2F0C-047A7BC3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96" y="2761018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 marR="358775" algn="r">
                        <a:lnSpc>
                          <a:spcPts val="3745"/>
                        </a:lnSpc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7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69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0533" y="4803669"/>
            <a:ext cx="5699253" cy="280289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(2,1)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존재하지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 + 0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0</a:t>
            </a:r>
            <a:endParaRPr dirty="0">
              <a:cs typeface="Calibri"/>
            </a:endParaRPr>
          </a:p>
          <a:p>
            <a:pPr marL="12697" marR="5079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작으므로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INF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0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 </a:t>
            </a:r>
            <a:r>
              <a:rPr b="1" dirty="0">
                <a:solidFill>
                  <a:srgbClr val="006FC0"/>
                </a:solidFill>
                <a:cs typeface="Calibri"/>
              </a:rPr>
              <a:t>visited</a:t>
            </a:r>
            <a:r>
              <a:rPr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배열을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갱신하고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덱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앞에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방향을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이동했으므로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종료한다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(2,1)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6879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(1,2)</a:t>
            </a:r>
            <a:endParaRPr>
              <a:cs typeface="Calibri"/>
            </a:endParaRPr>
          </a:p>
          <a:p>
            <a:pPr marL="231729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7A13C7C-55A6-3D3E-2692-B7D10718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85" y="4624474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4463" y="7872277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340553" y="1715886"/>
            <a:ext cx="3042315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시작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정점이다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0553" y="2264137"/>
            <a:ext cx="6178105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7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최소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0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80" dirty="0">
                <a:solidFill>
                  <a:srgbClr val="006FC0"/>
                </a:solidFill>
                <a:cs typeface="Adobe Clean Han ExtraBold"/>
              </a:rPr>
              <a:t>으로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초기화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해준다음에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 err="1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0" dirty="0" err="1">
                <a:solidFill>
                  <a:srgbClr val="006FC0"/>
                </a:solidFill>
                <a:cs typeface="Adobe Clean Han ExtraBold"/>
              </a:rPr>
              <a:t>번호와</a:t>
            </a:r>
            <a:r>
              <a:rPr lang="en-US" dirty="0">
                <a:cs typeface="Adobe Clean Han ExtraBold"/>
              </a:rPr>
              <a:t> </a:t>
            </a:r>
            <a:r>
              <a:rPr b="1" spc="135" dirty="0" err="1">
                <a:solidFill>
                  <a:srgbClr val="006FC0"/>
                </a:solidFill>
                <a:cs typeface="Adobe Clean Han ExtraBold"/>
              </a:rPr>
              <a:t>가중치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을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힙에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넣는다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0553" y="3087528"/>
            <a:ext cx="6178103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355529" marR="5079" indent="-343466">
              <a:spcBef>
                <a:spcPts val="100"/>
              </a:spcBef>
            </a:pPr>
            <a:r>
              <a:rPr lang="en-US" b="1" spc="65" dirty="0">
                <a:solidFill>
                  <a:srgbClr val="006FC0"/>
                </a:solidFill>
                <a:cs typeface="Calibri"/>
              </a:rPr>
              <a:t>#  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정점으로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가는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0" dirty="0">
                <a:solidFill>
                  <a:srgbClr val="006FC0"/>
                </a:solidFill>
                <a:cs typeface="Adobe Clean Han ExtraBold"/>
              </a:rPr>
              <a:t>거리</a:t>
            </a:r>
            <a:r>
              <a:rPr b="1" spc="90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0" dirty="0">
                <a:solidFill>
                  <a:srgbClr val="006FC0"/>
                </a:solidFill>
                <a:cs typeface="Adobe Clean Han ExtraBold"/>
              </a:rPr>
              <a:t>가중치</a:t>
            </a:r>
            <a:r>
              <a:rPr b="1" spc="90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90" dirty="0">
                <a:solidFill>
                  <a:srgbClr val="006FC0"/>
                </a:solidFill>
                <a:cs typeface="Adobe Clean Han ExtraBold"/>
              </a:rPr>
              <a:t>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0</a:t>
            </a:r>
            <a:r>
              <a:rPr lang="ko-KR" altLang="en-US" b="1" spc="50" dirty="0">
                <a:solidFill>
                  <a:srgbClr val="006FC0"/>
                </a:solidFill>
                <a:cs typeface="Calibri"/>
              </a:rPr>
              <a:t>이</a:t>
            </a:r>
            <a:r>
              <a:rPr lang="ko-KR" altLang="en-US" b="1" spc="50" dirty="0">
                <a:solidFill>
                  <a:srgbClr val="006FC0"/>
                </a:solidFill>
                <a:cs typeface="Adobe Clean Han ExtraBold"/>
              </a:rPr>
              <a:t>기 </a:t>
            </a:r>
            <a:r>
              <a:rPr b="1" spc="90" dirty="0" err="1">
                <a:solidFill>
                  <a:srgbClr val="006FC0"/>
                </a:solidFill>
                <a:cs typeface="Adobe Clean Han ExtraBold"/>
              </a:rPr>
              <a:t>때문이다</a:t>
            </a:r>
            <a:r>
              <a:rPr b="1" spc="90" dirty="0">
                <a:solidFill>
                  <a:srgbClr val="006FC0"/>
                </a:solidFill>
                <a:cs typeface="Calibri"/>
              </a:rPr>
              <a:t>!</a:t>
            </a:r>
            <a:r>
              <a:rPr b="1" spc="-2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자기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자신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-&gt;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자기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55" dirty="0">
                <a:solidFill>
                  <a:srgbClr val="006FC0"/>
                </a:solidFill>
                <a:cs typeface="Adobe Clean Han ExtraBold"/>
              </a:rPr>
              <a:t>자신</a:t>
            </a:r>
            <a:r>
              <a:rPr b="1" spc="55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554" y="3910361"/>
            <a:ext cx="6178104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355529" marR="5079" indent="-343466">
              <a:spcBef>
                <a:spcPts val="100"/>
              </a:spcBef>
            </a:pPr>
            <a:r>
              <a:rPr lang="en-US" b="1" spc="120" dirty="0">
                <a:solidFill>
                  <a:srgbClr val="006FC0"/>
                </a:solidFill>
                <a:cs typeface="Adobe Clean Han ExtraBold"/>
              </a:rPr>
              <a:t>#   </a:t>
            </a:r>
            <a:r>
              <a:rPr b="1" spc="120" dirty="0" err="1">
                <a:solidFill>
                  <a:srgbClr val="006FC0"/>
                </a:solidFill>
                <a:cs typeface="Adobe Clean Han ExtraBold"/>
              </a:rPr>
              <a:t>다익스트라의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최단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경로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알고리즘은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특정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정점으로부터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출발하는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최단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경로를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구할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있다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0554" y="4732889"/>
            <a:ext cx="636019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90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정점으로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부터의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최단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경로는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0" dirty="0">
                <a:solidFill>
                  <a:srgbClr val="006FC0"/>
                </a:solidFill>
                <a:cs typeface="Adobe Clean Han ExtraBold"/>
              </a:rPr>
              <a:t>플로이드</a:t>
            </a:r>
            <a:r>
              <a:rPr b="1" spc="90" dirty="0">
                <a:solidFill>
                  <a:srgbClr val="006FC0"/>
                </a:solidFill>
                <a:cs typeface="Calibri"/>
              </a:rPr>
              <a:t>-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워셜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에서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5" dirty="0">
                <a:solidFill>
                  <a:srgbClr val="006FC0"/>
                </a:solidFill>
                <a:cs typeface="Adobe Clean Han ExtraBold"/>
              </a:rPr>
              <a:t>다룸</a:t>
            </a:r>
            <a:r>
              <a:rPr b="1" spc="45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61182" y="7072936"/>
            <a:ext cx="3264666" cy="38209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4123" rIns="0" bIns="0" rtlCol="0">
            <a:spAutoFit/>
          </a:bodyPr>
          <a:lstStyle/>
          <a:p>
            <a:pPr marL="806924">
              <a:spcBef>
                <a:spcPts val="819"/>
              </a:spcBef>
            </a:pPr>
            <a:r>
              <a:rPr b="1" spc="65" dirty="0">
                <a:solidFill>
                  <a:srgbClr val="1E1C11"/>
                </a:solidFill>
                <a:cs typeface="Calibri"/>
              </a:rPr>
              <a:t>1</a:t>
            </a:r>
            <a:r>
              <a:rPr b="1" spc="65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1E1C11"/>
                </a:solidFill>
                <a:cs typeface="Adobe Clean Han ExtraBold"/>
              </a:rPr>
              <a:t>정점</a:t>
            </a:r>
            <a:r>
              <a:rPr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90" dirty="0">
                <a:solidFill>
                  <a:srgbClr val="1E1C11"/>
                </a:solidFill>
                <a:cs typeface="Calibri"/>
              </a:rPr>
              <a:t>(</a:t>
            </a:r>
            <a:r>
              <a:rPr b="1" spc="90" dirty="0">
                <a:solidFill>
                  <a:srgbClr val="1E1C11"/>
                </a:solidFill>
                <a:cs typeface="Adobe Clean Han ExtraBold"/>
              </a:rPr>
              <a:t>비용</a:t>
            </a:r>
            <a:r>
              <a:rPr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-25" dirty="0">
                <a:solidFill>
                  <a:srgbClr val="1E1C11"/>
                </a:solidFill>
                <a:cs typeface="Calibri"/>
              </a:rPr>
              <a:t>0)</a:t>
            </a:r>
            <a:endParaRPr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3" name="object 13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8" name="object 18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22" name="object 22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6" name="object 26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30" name="object 30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75334" y="874407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</a:t>
            </a:fld>
            <a:endParaRPr spc="-25" dirty="0">
              <a:latin typeface="+mn-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5025" y="7390004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78A2B76F-C85E-B24A-9524-82C0FA75218C}"/>
              </a:ext>
            </a:extLst>
          </p:cNvPr>
          <p:cNvSpPr txBox="1"/>
          <p:nvPr/>
        </p:nvSpPr>
        <p:spPr>
          <a:xfrm>
            <a:off x="14079855" y="1597025"/>
            <a:ext cx="3695700" cy="6011545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204"/>
              </a:spcBef>
            </a:pPr>
            <a:r>
              <a:rPr sz="3600" b="1" spc="-10" dirty="0">
                <a:solidFill>
                  <a:srgbClr val="1E1C11"/>
                </a:solidFill>
                <a:latin typeface="Calibri"/>
                <a:cs typeface="Calibri"/>
              </a:rPr>
              <a:t>Heap(</a:t>
            </a:r>
            <a:r>
              <a:rPr sz="3600" b="1" spc="-10" dirty="0">
                <a:solidFill>
                  <a:srgbClr val="1E1C11"/>
                </a:solidFill>
                <a:latin typeface="Adobe Clean Han ExtraBold"/>
                <a:cs typeface="Adobe Clean Han ExtraBold"/>
              </a:rPr>
              <a:t>최소</a:t>
            </a:r>
            <a:r>
              <a:rPr sz="3600" b="1" spc="-10" dirty="0">
                <a:solidFill>
                  <a:srgbClr val="1E1C11"/>
                </a:solidFill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5" name="그림 4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83254AD-E915-5A38-23B4-639AA709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5" y="6588631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 marR="358775" algn="r">
                        <a:lnSpc>
                          <a:spcPts val="3745"/>
                        </a:lnSpc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70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(1,2)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0533" y="4803669"/>
            <a:ext cx="4856106" cy="140807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덱의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앞쪽에서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노드를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빼고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좌표는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(2,1),</a:t>
            </a:r>
            <a:r>
              <a:rPr b="1" spc="-4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50" dirty="0">
                <a:solidFill>
                  <a:srgbClr val="006FC0"/>
                </a:solidFill>
                <a:cs typeface="Adobe Clean Han ExtraBold"/>
              </a:rPr>
              <a:t>이였다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상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하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좌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우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방향으로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DC4678E-7732-0881-0944-6D090ED3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85" y="4624474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 marR="35877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13968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lang="ko-KR" altLang="en-US"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71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(1,2)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0533" y="4803669"/>
            <a:ext cx="5164863" cy="224420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(1,1)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존재하지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 + 0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0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횟수와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같으므로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2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0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 0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  <a:p>
            <a:pPr marL="12697"/>
            <a:r>
              <a:rPr b="1" spc="125" dirty="0">
                <a:solidFill>
                  <a:srgbClr val="006FC0"/>
                </a:solidFill>
                <a:cs typeface="Adobe Clean Han ExtraBold"/>
              </a:rPr>
              <a:t>아무것도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5523E08-C43D-F0D0-C6D7-AC5A8A21A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60" y="2906581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 marR="38163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7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48887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72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(1,2)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0534" y="4803668"/>
            <a:ext cx="5580500" cy="224385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(3,1)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존재한다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 + 1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1</a:t>
            </a:r>
            <a:endParaRPr dirty="0">
              <a:cs typeface="Calibri"/>
            </a:endParaRPr>
          </a:p>
          <a:p>
            <a:pPr marL="12697" marR="5079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작으므로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INF 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 </a:t>
            </a:r>
            <a:r>
              <a:rPr b="1" dirty="0">
                <a:solidFill>
                  <a:srgbClr val="006FC0"/>
                </a:solidFill>
                <a:cs typeface="Calibri"/>
              </a:rPr>
              <a:t>visited</a:t>
            </a:r>
            <a:r>
              <a:rPr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배열을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갱신하고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덱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뒤에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116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(3,1)</a:t>
            </a:r>
            <a:endParaRPr>
              <a:cs typeface="Calibri"/>
            </a:endParaRPr>
          </a:p>
          <a:p>
            <a:pPr marL="231729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F01902F-A6FF-36E8-A935-C4C89D44A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85" y="6540431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635" algn="r">
                        <a:lnSpc>
                          <a:spcPts val="3745"/>
                        </a:lnSpc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7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509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(1,2)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0533" y="4803669"/>
            <a:ext cx="5734879" cy="280289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(2,2)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존재한다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 + 1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1</a:t>
            </a:r>
            <a:endParaRPr dirty="0">
              <a:cs typeface="Calibri"/>
            </a:endParaRPr>
          </a:p>
          <a:p>
            <a:pPr marL="12697" marR="5079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작으므로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INF 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 </a:t>
            </a:r>
            <a:r>
              <a:rPr b="1" dirty="0">
                <a:solidFill>
                  <a:srgbClr val="006FC0"/>
                </a:solidFill>
                <a:cs typeface="Calibri"/>
              </a:rPr>
              <a:t>visited</a:t>
            </a:r>
            <a:r>
              <a:rPr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배열을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갱신하고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덱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뒤에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방향을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이동했으므로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종료한다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33033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(3,1)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40175" y="3395329"/>
            <a:ext cx="592364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0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73</a:t>
            </a:fld>
            <a:endParaRPr spc="-25" dirty="0">
              <a:latin typeface="+mn-lt"/>
            </a:endParaRPr>
          </a:p>
        </p:txBody>
      </p:sp>
      <p:pic>
        <p:nvPicPr>
          <p:cNvPr id="16" name="그림 1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D585E91-7691-E521-4ADD-32A43F09D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47" y="4660056"/>
            <a:ext cx="1203305" cy="1203305"/>
          </a:xfrm>
          <a:prstGeom prst="rect">
            <a:avLst/>
          </a:prstGeom>
        </p:spPr>
      </p:pic>
      <p:sp>
        <p:nvSpPr>
          <p:cNvPr id="17" name="object 7">
            <a:extLst>
              <a:ext uri="{FF2B5EF4-FFF2-40B4-BE49-F238E27FC236}">
                <a16:creationId xmlns:a16="http://schemas.microsoft.com/office/drawing/2014/main" id="{10B70610-897F-D2EF-2020-8ADA1B9F1621}"/>
              </a:ext>
            </a:extLst>
          </p:cNvPr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(1,2)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0</a:t>
            </a:r>
            <a:endParaRPr>
              <a:cs typeface="Calibri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59D35D9-ED4E-88CA-835B-6AF3E28CB7D7}"/>
              </a:ext>
            </a:extLst>
          </p:cNvPr>
          <p:cNvSpPr txBox="1"/>
          <p:nvPr/>
        </p:nvSpPr>
        <p:spPr>
          <a:xfrm>
            <a:off x="1050116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(3,1)</a:t>
            </a:r>
            <a:endParaRPr>
              <a:cs typeface="Calibri"/>
            </a:endParaRPr>
          </a:p>
          <a:p>
            <a:pPr marL="231729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4AA574B1-C207-B3CC-7DBA-EA9942EF0BED}"/>
              </a:ext>
            </a:extLst>
          </p:cNvPr>
          <p:cNvSpPr txBox="1"/>
          <p:nvPr/>
        </p:nvSpPr>
        <p:spPr>
          <a:xfrm>
            <a:off x="11615420" y="3177049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</a:t>
            </a:r>
            <a:r>
              <a:rPr lang="en-US" b="1" spc="-10" dirty="0">
                <a:solidFill>
                  <a:srgbClr val="FFFFFF"/>
                </a:solidFill>
                <a:cs typeface="Calibri"/>
              </a:rPr>
              <a:t>2</a:t>
            </a:r>
            <a:r>
              <a:rPr b="1" spc="-10" dirty="0">
                <a:solidFill>
                  <a:srgbClr val="FFFFFF"/>
                </a:solidFill>
                <a:cs typeface="Calibri"/>
              </a:rPr>
              <a:t>,</a:t>
            </a:r>
            <a:r>
              <a:rPr lang="en-US" b="1" spc="-10" dirty="0">
                <a:solidFill>
                  <a:srgbClr val="FFFFFF"/>
                </a:solidFill>
                <a:cs typeface="Calibri"/>
              </a:rPr>
              <a:t>2</a:t>
            </a:r>
            <a:r>
              <a:rPr b="1" spc="-10" dirty="0">
                <a:solidFill>
                  <a:srgbClr val="FFFFFF"/>
                </a:solidFill>
                <a:cs typeface="Calibri"/>
              </a:rPr>
              <a:t>)</a:t>
            </a:r>
            <a:endParaRPr dirty="0">
              <a:cs typeface="Calibri"/>
            </a:endParaRPr>
          </a:p>
          <a:p>
            <a:pPr marL="231729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465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9524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74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(3,1)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116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 marL="231729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0532" y="4803669"/>
            <a:ext cx="4725477" cy="140807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덱의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앞쪽에서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노드를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빼고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좌표는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(1,2),</a:t>
            </a:r>
            <a:r>
              <a:rPr b="1" spc="-4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50" dirty="0">
                <a:solidFill>
                  <a:srgbClr val="006FC0"/>
                </a:solidFill>
                <a:cs typeface="Adobe Clean Han ExtraBold"/>
              </a:rPr>
              <a:t>이였다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상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하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좌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우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방향으로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10F3217-AA82-516B-CC3C-B862E5FD0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252" y="2906581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 marR="39116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9524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75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(3,1)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116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 marL="231729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0533" y="4803669"/>
            <a:ext cx="5283617" cy="224420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(1,1)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존재하지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 + 0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0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횟수와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같으므로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2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0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 0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  <a:p>
            <a:pPr marL="12697"/>
            <a:r>
              <a:rPr b="1" spc="125" dirty="0">
                <a:solidFill>
                  <a:srgbClr val="006FC0"/>
                </a:solidFill>
                <a:cs typeface="Adobe Clean Han ExtraBold"/>
              </a:rPr>
              <a:t>아무것도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1E59AB8-6902-5442-BA3F-57EC8889E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60" y="2906581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635" algn="r">
                        <a:lnSpc>
                          <a:spcPts val="3745"/>
                        </a:lnSpc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76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(3,1)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116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 marL="231729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0533" y="4803668"/>
            <a:ext cx="5390495" cy="280333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(2,2)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존재한다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 + 1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1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횟수와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같으므로</a:t>
            </a:r>
            <a:r>
              <a:rPr b="1" spc="-12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-2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 1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  <a:p>
            <a:pPr marL="12697"/>
            <a:r>
              <a:rPr b="1" spc="125" dirty="0">
                <a:solidFill>
                  <a:srgbClr val="006FC0"/>
                </a:solidFill>
                <a:cs typeface="Adobe Clean Han ExtraBold"/>
              </a:rPr>
              <a:t>아무것도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방향을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이동했으므로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종료한다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11" name="그림 1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9BCC0A6-D9D0-5045-2DCC-A2737C58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46" y="4640378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 marR="393065" algn="r">
                        <a:lnSpc>
                          <a:spcPts val="4270"/>
                        </a:lnSpc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>
              <a:ea typeface="+mj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ea typeface="+mj-ea"/>
                <a:cs typeface="Calibri"/>
              </a:rPr>
              <a:t>Deque</a:t>
            </a:r>
            <a:endParaRPr sz="3599">
              <a:ea typeface="+mj-ea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  <a:ea typeface="+mj-ea"/>
              </a:rPr>
              <a:pPr marL="38092">
                <a:lnSpc>
                  <a:spcPts val="2005"/>
                </a:lnSpc>
              </a:pPr>
              <a:t>77</a:t>
            </a:fld>
            <a:endParaRPr spc="-25" dirty="0">
              <a:latin typeface="+mn-lt"/>
              <a:ea typeface="+mj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ea typeface="+mj-ea"/>
                <a:cs typeface="Calibri"/>
              </a:rPr>
              <a:t>(2,2)</a:t>
            </a:r>
            <a:endParaRPr>
              <a:ea typeface="+mj-ea"/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ea typeface="+mj-ea"/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ea typeface="+mj-ea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ea typeface="+mj-ea"/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ea typeface="+mj-ea"/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ea typeface="+mj-ea"/>
                <a:cs typeface="Calibri"/>
              </a:rPr>
              <a:t>1</a:t>
            </a:r>
            <a:endParaRPr>
              <a:ea typeface="+mj-ea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0532" y="4803669"/>
            <a:ext cx="4618599" cy="140807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ea typeface="+mj-ea"/>
                <a:cs typeface="Adobe Clean Han ExtraBold"/>
              </a:rPr>
              <a:t>덱의</a:t>
            </a:r>
            <a:r>
              <a:rPr b="1" spc="-135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ea typeface="+mj-ea"/>
                <a:cs typeface="Adobe Clean Han ExtraBold"/>
              </a:rPr>
              <a:t>앞쪽에서</a:t>
            </a:r>
            <a:r>
              <a:rPr b="1" spc="-140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ea typeface="+mj-ea"/>
                <a:cs typeface="Adobe Clean Han ExtraBold"/>
              </a:rPr>
              <a:t>노드를</a:t>
            </a:r>
            <a:r>
              <a:rPr b="1" spc="-140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ea typeface="+mj-ea"/>
                <a:cs typeface="Adobe Clean Han ExtraBold"/>
              </a:rPr>
              <a:t>빼고</a:t>
            </a:r>
            <a:r>
              <a:rPr b="1" spc="-130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ea typeface="+mj-ea"/>
                <a:cs typeface="Adobe Clean Han ExtraBold"/>
              </a:rPr>
              <a:t>방문을</a:t>
            </a:r>
            <a:r>
              <a:rPr b="1" spc="-145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ea typeface="+mj-ea"/>
                <a:cs typeface="Adobe Clean Han ExtraBold"/>
              </a:rPr>
              <a:t>해준다</a:t>
            </a:r>
            <a:r>
              <a:rPr b="1" spc="70" dirty="0">
                <a:solidFill>
                  <a:srgbClr val="006FC0"/>
                </a:solidFill>
                <a:ea typeface="+mj-ea"/>
                <a:cs typeface="Calibri"/>
              </a:rPr>
              <a:t>.</a:t>
            </a:r>
            <a:endParaRPr dirty="0">
              <a:ea typeface="+mj-ea"/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ea typeface="+mj-ea"/>
                <a:cs typeface="Adobe Clean Han ExtraBold"/>
              </a:rPr>
              <a:t>좌표는</a:t>
            </a:r>
            <a:r>
              <a:rPr b="1" spc="-145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ea typeface="+mj-ea"/>
                <a:cs typeface="Calibri"/>
              </a:rPr>
              <a:t>(3,1),</a:t>
            </a:r>
            <a:r>
              <a:rPr b="1" spc="-40" dirty="0">
                <a:solidFill>
                  <a:srgbClr val="006FC0"/>
                </a:solidFill>
                <a:ea typeface="+mj-ea"/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ea typeface="+mj-ea"/>
                <a:cs typeface="Adobe Clean Han ExtraBold"/>
              </a:rPr>
              <a:t>횟수는</a:t>
            </a:r>
            <a:r>
              <a:rPr b="1" spc="-145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50" dirty="0">
                <a:solidFill>
                  <a:srgbClr val="006FC0"/>
                </a:solidFill>
                <a:ea typeface="+mj-ea"/>
                <a:cs typeface="Calibri"/>
              </a:rPr>
              <a:t>1</a:t>
            </a:r>
            <a:r>
              <a:rPr b="1" spc="50" dirty="0">
                <a:solidFill>
                  <a:srgbClr val="006FC0"/>
                </a:solidFill>
                <a:ea typeface="+mj-ea"/>
                <a:cs typeface="Adobe Clean Han ExtraBold"/>
              </a:rPr>
              <a:t>이였다</a:t>
            </a:r>
            <a:r>
              <a:rPr b="1" spc="50" dirty="0">
                <a:solidFill>
                  <a:srgbClr val="006FC0"/>
                </a:solidFill>
                <a:ea typeface="+mj-ea"/>
                <a:cs typeface="Calibri"/>
              </a:rPr>
              <a:t>.</a:t>
            </a:r>
            <a:endParaRPr dirty="0">
              <a:ea typeface="+mj-ea"/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5" dirty="0">
                <a:solidFill>
                  <a:srgbClr val="006FC0"/>
                </a:solidFill>
                <a:ea typeface="+mj-ea"/>
                <a:cs typeface="Adobe Clean Han ExtraBold"/>
              </a:rPr>
              <a:t>상</a:t>
            </a:r>
            <a:r>
              <a:rPr b="1" spc="-114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ea typeface="+mj-ea"/>
                <a:cs typeface="Adobe Clean Han ExtraBold"/>
              </a:rPr>
              <a:t>하</a:t>
            </a:r>
            <a:r>
              <a:rPr b="1" spc="-110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ea typeface="+mj-ea"/>
                <a:cs typeface="Adobe Clean Han ExtraBold"/>
              </a:rPr>
              <a:t>좌</a:t>
            </a:r>
            <a:r>
              <a:rPr b="1" spc="-95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ea typeface="+mj-ea"/>
                <a:cs typeface="Adobe Clean Han ExtraBold"/>
              </a:rPr>
              <a:t>우</a:t>
            </a:r>
            <a:r>
              <a:rPr b="1" spc="-110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ea typeface="+mj-ea"/>
                <a:cs typeface="Calibri"/>
              </a:rPr>
              <a:t>4 </a:t>
            </a:r>
            <a:r>
              <a:rPr b="1" spc="125" dirty="0">
                <a:solidFill>
                  <a:srgbClr val="006FC0"/>
                </a:solidFill>
                <a:ea typeface="+mj-ea"/>
                <a:cs typeface="Adobe Clean Han ExtraBold"/>
              </a:rPr>
              <a:t>방향으로</a:t>
            </a:r>
            <a:r>
              <a:rPr b="1" spc="-140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ea typeface="+mj-ea"/>
                <a:cs typeface="Adobe Clean Han ExtraBold"/>
              </a:rPr>
              <a:t>탐색을</a:t>
            </a:r>
            <a:r>
              <a:rPr b="1" spc="-145" dirty="0">
                <a:solidFill>
                  <a:srgbClr val="006FC0"/>
                </a:solidFill>
                <a:ea typeface="+mj-ea"/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ea typeface="+mj-ea"/>
                <a:cs typeface="Adobe Clean Han ExtraBold"/>
              </a:rPr>
              <a:t>시작한다</a:t>
            </a:r>
            <a:r>
              <a:rPr b="1" spc="70" dirty="0">
                <a:solidFill>
                  <a:srgbClr val="006FC0"/>
                </a:solidFill>
                <a:ea typeface="+mj-ea"/>
                <a:cs typeface="Calibri"/>
              </a:rPr>
              <a:t>.</a:t>
            </a:r>
            <a:endParaRPr dirty="0">
              <a:ea typeface="+mj-ea"/>
              <a:cs typeface="Calibri"/>
            </a:endParaRPr>
          </a:p>
        </p:txBody>
      </p: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EEADFDB-31F4-42AD-4F8E-F62BD7BB4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460" y="6488486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574112"/>
              </p:ext>
            </p:extLst>
          </p:nvPr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 marR="381000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81267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70980" y="3092557"/>
            <a:ext cx="7632792" cy="1218377"/>
          </a:xfrm>
          <a:custGeom>
            <a:avLst/>
            <a:gdLst/>
            <a:ahLst/>
            <a:cxnLst/>
            <a:rect l="l" t="t" r="r" b="b"/>
            <a:pathLst>
              <a:path w="7633969" h="1218564">
                <a:moveTo>
                  <a:pt x="0" y="1218488"/>
                </a:moveTo>
                <a:lnTo>
                  <a:pt x="7633969" y="1218488"/>
                </a:lnTo>
                <a:lnTo>
                  <a:pt x="7633969" y="0"/>
                </a:lnTo>
                <a:lnTo>
                  <a:pt x="0" y="0"/>
                </a:lnTo>
                <a:lnTo>
                  <a:pt x="0" y="1218488"/>
                </a:lnTo>
                <a:close/>
              </a:path>
            </a:pathLst>
          </a:custGeom>
          <a:ln w="127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78</a:t>
            </a:fld>
            <a:endParaRPr spc="-25" dirty="0">
              <a:latin typeface="+mn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897" y="3177050"/>
            <a:ext cx="1041874" cy="787273"/>
          </a:xfrm>
          <a:prstGeom prst="rect">
            <a:avLst/>
          </a:prstGeom>
          <a:solidFill>
            <a:srgbClr val="B3A1C6"/>
          </a:solidFill>
        </p:spPr>
        <p:txBody>
          <a:bodyPr vert="horz" wrap="square" lIns="0" tIns="231104" rIns="0" bIns="0" rtlCol="0">
            <a:spAutoFit/>
          </a:bodyPr>
          <a:lstStyle/>
          <a:p>
            <a:pPr marL="304739">
              <a:spcBef>
                <a:spcPts val="182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 marL="231094"/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0533" y="4803669"/>
            <a:ext cx="5378619" cy="224420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(2,1)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존재하지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 + 0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1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크므로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0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  <a:p>
            <a:pPr marL="12697"/>
            <a:r>
              <a:rPr b="1" spc="125" dirty="0">
                <a:solidFill>
                  <a:srgbClr val="006FC0"/>
                </a:solidFill>
                <a:cs typeface="Adobe Clean Han ExtraBold"/>
              </a:rPr>
              <a:t>아무것도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10" name="그림 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C97E4FC-EB9B-C5B3-26A8-8BD7E4A12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36" y="4767946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 marR="393065" algn="r">
                        <a:lnSpc>
                          <a:spcPts val="3495"/>
                        </a:lnSpc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sz="27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64631" y="3086208"/>
            <a:ext cx="7645490" cy="1231075"/>
            <a:chOff x="9264650" y="3086684"/>
            <a:chExt cx="7646670" cy="1231265"/>
          </a:xfrm>
        </p:grpSpPr>
        <p:sp>
          <p:nvSpPr>
            <p:cNvPr id="4" name="object 4"/>
            <p:cNvSpPr/>
            <p:nvPr/>
          </p:nvSpPr>
          <p:spPr>
            <a:xfrm>
              <a:off x="9271000" y="3093034"/>
              <a:ext cx="7633970" cy="1218565"/>
            </a:xfrm>
            <a:custGeom>
              <a:avLst/>
              <a:gdLst/>
              <a:ahLst/>
              <a:cxnLst/>
              <a:rect l="l" t="t" r="r" b="b"/>
              <a:pathLst>
                <a:path w="7633969" h="1218564">
                  <a:moveTo>
                    <a:pt x="0" y="1218488"/>
                  </a:moveTo>
                  <a:lnTo>
                    <a:pt x="7633969" y="1218488"/>
                  </a:lnTo>
                  <a:lnTo>
                    <a:pt x="7633969" y="0"/>
                  </a:lnTo>
                  <a:lnTo>
                    <a:pt x="0" y="0"/>
                  </a:lnTo>
                  <a:lnTo>
                    <a:pt x="0" y="1218488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93936" y="3177540"/>
              <a:ext cx="1042035" cy="1040130"/>
            </a:xfrm>
            <a:custGeom>
              <a:avLst/>
              <a:gdLst/>
              <a:ahLst/>
              <a:cxnLst/>
              <a:rect l="l" t="t" r="r" b="b"/>
              <a:pathLst>
                <a:path w="1042034" h="1040129">
                  <a:moveTo>
                    <a:pt x="1041679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1041679" y="1040129"/>
                  </a:lnTo>
                  <a:lnTo>
                    <a:pt x="1041679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509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0534" y="4803668"/>
            <a:ext cx="5675502" cy="2243858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(4,1)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존재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한다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 + 1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2</a:t>
            </a:r>
            <a:endParaRPr dirty="0">
              <a:cs typeface="Calibri"/>
            </a:endParaRPr>
          </a:p>
          <a:p>
            <a:pPr marL="12697" marR="5079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작으므로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INF 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2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 </a:t>
            </a:r>
            <a:r>
              <a:rPr b="1" dirty="0">
                <a:solidFill>
                  <a:srgbClr val="006FC0"/>
                </a:solidFill>
                <a:cs typeface="Calibri"/>
              </a:rPr>
              <a:t>visited</a:t>
            </a:r>
            <a:r>
              <a:rPr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배열을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갱신하고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덱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뒤에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58248" y="3177050"/>
            <a:ext cx="1041874" cy="1039969"/>
          </a:xfrm>
          <a:custGeom>
            <a:avLst/>
            <a:gdLst/>
            <a:ahLst/>
            <a:cxnLst/>
            <a:rect l="l" t="t" r="r" b="b"/>
            <a:pathLst>
              <a:path w="1042034" h="1040129">
                <a:moveTo>
                  <a:pt x="1041679" y="0"/>
                </a:moveTo>
                <a:lnTo>
                  <a:pt x="0" y="0"/>
                </a:lnTo>
                <a:lnTo>
                  <a:pt x="0" y="1040129"/>
                </a:lnTo>
                <a:lnTo>
                  <a:pt x="1041679" y="1040129"/>
                </a:lnTo>
                <a:lnTo>
                  <a:pt x="1041679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89986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(4,1)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2</a:t>
            </a:r>
            <a:endParaRPr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79</a:t>
            </a:fld>
            <a:endParaRPr spc="-25" dirty="0">
              <a:latin typeface="+mn-lt"/>
            </a:endParaRPr>
          </a:p>
        </p:txBody>
      </p:sp>
      <p:pic>
        <p:nvPicPr>
          <p:cNvPr id="14" name="그림 1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31A743B-4AE7-6825-E77F-DAD968B3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40" y="8321727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4463" y="7875831"/>
          <a:ext cx="9283535" cy="1187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54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79093" y="1596779"/>
            <a:ext cx="3695130" cy="580068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0" rIns="0" bIns="0" rtlCol="0">
            <a:spAutoFit/>
          </a:bodyPr>
          <a:lstStyle/>
          <a:p>
            <a:pPr marL="839937">
              <a:spcBef>
                <a:spcPts val="204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Heap(</a:t>
            </a:r>
            <a:r>
              <a:rPr sz="3599" b="1" spc="-10" dirty="0">
                <a:solidFill>
                  <a:srgbClr val="1E1C11"/>
                </a:solidFill>
                <a:cs typeface="Adobe Clean Han ExtraBold"/>
              </a:rPr>
              <a:t>최소</a:t>
            </a:r>
            <a:r>
              <a:rPr sz="3599" b="1" spc="-10" dirty="0">
                <a:solidFill>
                  <a:srgbClr val="1E1C11"/>
                </a:solidFill>
                <a:cs typeface="Calibri"/>
              </a:rPr>
              <a:t>)</a:t>
            </a:r>
            <a:endParaRPr sz="3599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88133" y="2197090"/>
            <a:ext cx="338090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0" dirty="0">
                <a:solidFill>
                  <a:srgbClr val="006FC0"/>
                </a:solidFill>
                <a:cs typeface="Adobe Clean Han ExtraBold"/>
              </a:rPr>
              <a:t>힙에서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원소를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하나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빼온다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8133" y="2746205"/>
            <a:ext cx="4154627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정점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번호는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이며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8133" y="3294761"/>
            <a:ext cx="4576657" cy="57964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방문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처리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 err="1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.</a:t>
            </a:r>
            <a:endParaRPr lang="en-US" b="1" spc="65" dirty="0">
              <a:solidFill>
                <a:srgbClr val="006FC0"/>
              </a:solidFill>
              <a:cs typeface="Calibri"/>
            </a:endParaRPr>
          </a:p>
          <a:p>
            <a:pPr marL="12697" marR="5079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95" dirty="0">
                <a:solidFill>
                  <a:srgbClr val="006FC0"/>
                </a:solidFill>
                <a:cs typeface="Calibri"/>
              </a:rPr>
              <a:t>(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탐욕적</a:t>
            </a:r>
            <a:r>
              <a:rPr b="1" spc="-10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선택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속성때문에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가능함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88134" y="4117593"/>
            <a:ext cx="5330284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25" dirty="0">
                <a:solidFill>
                  <a:srgbClr val="006FC0"/>
                </a:solidFill>
                <a:cs typeface="Adobe Clean Han ExtraBold"/>
              </a:rPr>
              <a:t>이후</a:t>
            </a:r>
            <a:r>
              <a:rPr b="1" spc="31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0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정점에서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갈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수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있는</a:t>
            </a:r>
            <a:r>
              <a:rPr b="1" spc="-9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간선을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0" dirty="0">
                <a:solidFill>
                  <a:srgbClr val="006FC0"/>
                </a:solidFill>
                <a:cs typeface="Adobe Clean Han ExtraBold"/>
              </a:rPr>
              <a:t>검사해준다</a:t>
            </a:r>
            <a:r>
              <a:rPr b="1" spc="8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0" name="object 10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5" name="object 15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19" name="object 19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3" name="object 23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7" name="object 27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75334" y="874407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55025" y="7390004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8</a:t>
            </a:fld>
            <a:endParaRPr spc="-25" dirty="0">
              <a:latin typeface="+mn-lt"/>
            </a:endParaRP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FB7CF13D-32BA-FA04-F993-5C2AB0C94FF0}"/>
              </a:ext>
            </a:extLst>
          </p:cNvPr>
          <p:cNvSpPr txBox="1"/>
          <p:nvPr/>
        </p:nvSpPr>
        <p:spPr>
          <a:xfrm>
            <a:off x="14079855" y="1597025"/>
            <a:ext cx="3695700" cy="6011545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204"/>
              </a:spcBef>
            </a:pPr>
            <a:r>
              <a:rPr sz="3600" b="1" spc="-10" dirty="0">
                <a:solidFill>
                  <a:srgbClr val="1E1C11"/>
                </a:solidFill>
                <a:latin typeface="Calibri"/>
                <a:cs typeface="Calibri"/>
              </a:rPr>
              <a:t>Heap(</a:t>
            </a:r>
            <a:r>
              <a:rPr sz="3600" b="1" spc="-10" dirty="0">
                <a:solidFill>
                  <a:srgbClr val="1E1C11"/>
                </a:solidFill>
                <a:latin typeface="Adobe Clean Han ExtraBold"/>
                <a:cs typeface="Adobe Clean Han ExtraBold"/>
              </a:rPr>
              <a:t>최소</a:t>
            </a:r>
            <a:r>
              <a:rPr sz="3600" b="1" spc="-10" dirty="0">
                <a:solidFill>
                  <a:srgbClr val="1E1C11"/>
                </a:solidFill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1" name="그림 4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E710596-BC43-8995-3ADA-DAB365EA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42" y="3089731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 marR="4019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7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48887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64631" y="3086208"/>
            <a:ext cx="7645490" cy="1231075"/>
            <a:chOff x="9264650" y="3086684"/>
            <a:chExt cx="7646670" cy="1231265"/>
          </a:xfrm>
        </p:grpSpPr>
        <p:sp>
          <p:nvSpPr>
            <p:cNvPr id="4" name="object 4"/>
            <p:cNvSpPr/>
            <p:nvPr/>
          </p:nvSpPr>
          <p:spPr>
            <a:xfrm>
              <a:off x="9271000" y="3093034"/>
              <a:ext cx="7633970" cy="1218565"/>
            </a:xfrm>
            <a:custGeom>
              <a:avLst/>
              <a:gdLst/>
              <a:ahLst/>
              <a:cxnLst/>
              <a:rect l="l" t="t" r="r" b="b"/>
              <a:pathLst>
                <a:path w="7633969" h="1218564">
                  <a:moveTo>
                    <a:pt x="0" y="1218488"/>
                  </a:moveTo>
                  <a:lnTo>
                    <a:pt x="7633969" y="1218488"/>
                  </a:lnTo>
                  <a:lnTo>
                    <a:pt x="7633969" y="0"/>
                  </a:lnTo>
                  <a:lnTo>
                    <a:pt x="0" y="0"/>
                  </a:lnTo>
                  <a:lnTo>
                    <a:pt x="0" y="1218488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93936" y="3177540"/>
              <a:ext cx="1042035" cy="1040130"/>
            </a:xfrm>
            <a:custGeom>
              <a:avLst/>
              <a:gdLst/>
              <a:ahLst/>
              <a:cxnLst/>
              <a:rect l="l" t="t" r="r" b="b"/>
              <a:pathLst>
                <a:path w="1042034" h="1040129">
                  <a:moveTo>
                    <a:pt x="1041679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1041679" y="1040129"/>
                  </a:lnTo>
                  <a:lnTo>
                    <a:pt x="1041679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70534" y="4803669"/>
            <a:ext cx="5794256" cy="280289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(3,2)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존재하지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 + 0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1</a:t>
            </a:r>
            <a:endParaRPr dirty="0">
              <a:cs typeface="Calibri"/>
            </a:endParaRPr>
          </a:p>
          <a:p>
            <a:pPr marL="12697" marR="5079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작으므로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INF 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 </a:t>
            </a:r>
            <a:r>
              <a:rPr b="1" dirty="0">
                <a:solidFill>
                  <a:srgbClr val="006FC0"/>
                </a:solidFill>
                <a:cs typeface="Calibri"/>
              </a:rPr>
              <a:t>visited</a:t>
            </a:r>
            <a:r>
              <a:rPr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배열을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갱신하고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덱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앞에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모든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방향을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0" dirty="0">
                <a:solidFill>
                  <a:srgbClr val="006FC0"/>
                </a:solidFill>
                <a:cs typeface="Adobe Clean Han ExtraBold"/>
              </a:rPr>
              <a:t>이동했으므로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95" dirty="0">
                <a:solidFill>
                  <a:srgbClr val="006FC0"/>
                </a:solidFill>
                <a:cs typeface="Adobe Clean Han ExtraBold"/>
              </a:rPr>
              <a:t>종료한다</a:t>
            </a:r>
            <a:endParaRPr dirty="0">
              <a:cs typeface="Adobe Clean Han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25509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(3,2)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58248" y="3177050"/>
            <a:ext cx="1041874" cy="1039969"/>
          </a:xfrm>
          <a:custGeom>
            <a:avLst/>
            <a:gdLst/>
            <a:ahLst/>
            <a:cxnLst/>
            <a:rect l="l" t="t" r="r" b="b"/>
            <a:pathLst>
              <a:path w="1042034" h="1040129">
                <a:moveTo>
                  <a:pt x="1041679" y="0"/>
                </a:moveTo>
                <a:lnTo>
                  <a:pt x="0" y="0"/>
                </a:lnTo>
                <a:lnTo>
                  <a:pt x="0" y="1040129"/>
                </a:lnTo>
                <a:lnTo>
                  <a:pt x="1041679" y="1040129"/>
                </a:lnTo>
                <a:lnTo>
                  <a:pt x="1041679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689986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22597" y="3177050"/>
            <a:ext cx="1041874" cy="1039969"/>
          </a:xfrm>
          <a:custGeom>
            <a:avLst/>
            <a:gdLst/>
            <a:ahLst/>
            <a:cxnLst/>
            <a:rect l="l" t="t" r="r" b="b"/>
            <a:pathLst>
              <a:path w="1042034" h="1040129">
                <a:moveTo>
                  <a:pt x="1041679" y="0"/>
                </a:moveTo>
                <a:lnTo>
                  <a:pt x="0" y="0"/>
                </a:lnTo>
                <a:lnTo>
                  <a:pt x="0" y="1040129"/>
                </a:lnTo>
                <a:lnTo>
                  <a:pt x="1041679" y="1040129"/>
                </a:lnTo>
                <a:lnTo>
                  <a:pt x="1041679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54463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(4,1)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2</a:t>
            </a:r>
            <a:endParaRPr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80</a:t>
            </a:fld>
            <a:endParaRPr spc="-25" dirty="0">
              <a:latin typeface="+mn-lt"/>
            </a:endParaRPr>
          </a:p>
        </p:txBody>
      </p:sp>
      <p:pic>
        <p:nvPicPr>
          <p:cNvPr id="16" name="그림 1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A7AA1E3-5830-B768-A164-A1B6E653A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21" y="6540430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 marR="40195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48887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64631" y="3086208"/>
            <a:ext cx="7645490" cy="1231075"/>
            <a:chOff x="9264650" y="3086684"/>
            <a:chExt cx="7646670" cy="1231265"/>
          </a:xfrm>
        </p:grpSpPr>
        <p:sp>
          <p:nvSpPr>
            <p:cNvPr id="4" name="object 4"/>
            <p:cNvSpPr/>
            <p:nvPr/>
          </p:nvSpPr>
          <p:spPr>
            <a:xfrm>
              <a:off x="9271000" y="3093034"/>
              <a:ext cx="7633970" cy="1218565"/>
            </a:xfrm>
            <a:custGeom>
              <a:avLst/>
              <a:gdLst/>
              <a:ahLst/>
              <a:cxnLst/>
              <a:rect l="l" t="t" r="r" b="b"/>
              <a:pathLst>
                <a:path w="7633969" h="1218564">
                  <a:moveTo>
                    <a:pt x="0" y="1218488"/>
                  </a:moveTo>
                  <a:lnTo>
                    <a:pt x="7633969" y="1218488"/>
                  </a:lnTo>
                  <a:lnTo>
                    <a:pt x="7633969" y="0"/>
                  </a:lnTo>
                  <a:lnTo>
                    <a:pt x="0" y="0"/>
                  </a:lnTo>
                  <a:lnTo>
                    <a:pt x="0" y="1218488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93936" y="3177540"/>
              <a:ext cx="1042035" cy="1040130"/>
            </a:xfrm>
            <a:custGeom>
              <a:avLst/>
              <a:gdLst/>
              <a:ahLst/>
              <a:cxnLst/>
              <a:rect l="l" t="t" r="r" b="b"/>
              <a:pathLst>
                <a:path w="1042034" h="1040129">
                  <a:moveTo>
                    <a:pt x="1041679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1041679" y="1040129"/>
                  </a:lnTo>
                  <a:lnTo>
                    <a:pt x="1041679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509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58248" y="3177050"/>
            <a:ext cx="1041874" cy="1039969"/>
          </a:xfrm>
          <a:custGeom>
            <a:avLst/>
            <a:gdLst/>
            <a:ahLst/>
            <a:cxnLst/>
            <a:rect l="l" t="t" r="r" b="b"/>
            <a:pathLst>
              <a:path w="1042034" h="1040129">
                <a:moveTo>
                  <a:pt x="1041679" y="0"/>
                </a:moveTo>
                <a:lnTo>
                  <a:pt x="0" y="0"/>
                </a:lnTo>
                <a:lnTo>
                  <a:pt x="0" y="1040129"/>
                </a:lnTo>
                <a:lnTo>
                  <a:pt x="1041679" y="1040129"/>
                </a:lnTo>
                <a:lnTo>
                  <a:pt x="1041679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89986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(4,1)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2</a:t>
            </a:r>
            <a:endParaRPr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81</a:t>
            </a:fld>
            <a:endParaRPr spc="-25" dirty="0">
              <a:latin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70533" y="4803669"/>
            <a:ext cx="4784854" cy="140807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덱의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앞쪽에서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노드를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빼고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방문을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해준다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좌표는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(3,2),</a:t>
            </a:r>
            <a:r>
              <a:rPr b="1" spc="-4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횟수는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50" dirty="0">
                <a:solidFill>
                  <a:srgbClr val="006FC0"/>
                </a:solidFill>
                <a:cs typeface="Adobe Clean Han ExtraBold"/>
              </a:rPr>
              <a:t>이였다</a:t>
            </a:r>
            <a:r>
              <a:rPr b="1" spc="5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5" dirty="0">
                <a:solidFill>
                  <a:srgbClr val="006FC0"/>
                </a:solidFill>
                <a:cs typeface="Adobe Clean Han ExtraBold"/>
              </a:rPr>
              <a:t>상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하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좌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우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4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방향으로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탐색을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시작한다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14" name="그림 1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F6613AE-FB89-C2E2-3641-813933B5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21" y="6540430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1955" algn="r">
                        <a:lnSpc>
                          <a:spcPts val="4045"/>
                        </a:lnSpc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7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64631" y="3086208"/>
            <a:ext cx="7645490" cy="1231075"/>
            <a:chOff x="9264650" y="3086684"/>
            <a:chExt cx="7646670" cy="1231265"/>
          </a:xfrm>
        </p:grpSpPr>
        <p:sp>
          <p:nvSpPr>
            <p:cNvPr id="4" name="object 4"/>
            <p:cNvSpPr/>
            <p:nvPr/>
          </p:nvSpPr>
          <p:spPr>
            <a:xfrm>
              <a:off x="9271000" y="3093034"/>
              <a:ext cx="7633970" cy="1218565"/>
            </a:xfrm>
            <a:custGeom>
              <a:avLst/>
              <a:gdLst/>
              <a:ahLst/>
              <a:cxnLst/>
              <a:rect l="l" t="t" r="r" b="b"/>
              <a:pathLst>
                <a:path w="7633969" h="1218564">
                  <a:moveTo>
                    <a:pt x="0" y="1218488"/>
                  </a:moveTo>
                  <a:lnTo>
                    <a:pt x="7633969" y="1218488"/>
                  </a:lnTo>
                  <a:lnTo>
                    <a:pt x="7633969" y="0"/>
                  </a:lnTo>
                  <a:lnTo>
                    <a:pt x="0" y="0"/>
                  </a:lnTo>
                  <a:lnTo>
                    <a:pt x="0" y="1218488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93936" y="3177540"/>
              <a:ext cx="1042035" cy="1040130"/>
            </a:xfrm>
            <a:custGeom>
              <a:avLst/>
              <a:gdLst/>
              <a:ahLst/>
              <a:cxnLst/>
              <a:rect l="l" t="t" r="r" b="b"/>
              <a:pathLst>
                <a:path w="1042034" h="1040129">
                  <a:moveTo>
                    <a:pt x="1041679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1041679" y="1040129"/>
                  </a:lnTo>
                  <a:lnTo>
                    <a:pt x="1041679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Deque</a:t>
            </a:r>
            <a:endParaRPr sz="3599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509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(2,2)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1</a:t>
            </a:r>
            <a:endParaRPr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58248" y="3177050"/>
            <a:ext cx="1041874" cy="1039969"/>
          </a:xfrm>
          <a:custGeom>
            <a:avLst/>
            <a:gdLst/>
            <a:ahLst/>
            <a:cxnLst/>
            <a:rect l="l" t="t" r="r" b="b"/>
            <a:pathLst>
              <a:path w="1042034" h="1040129">
                <a:moveTo>
                  <a:pt x="1041679" y="0"/>
                </a:moveTo>
                <a:lnTo>
                  <a:pt x="0" y="0"/>
                </a:lnTo>
                <a:lnTo>
                  <a:pt x="0" y="1040129"/>
                </a:lnTo>
                <a:lnTo>
                  <a:pt x="1041679" y="1040129"/>
                </a:lnTo>
                <a:lnTo>
                  <a:pt x="1041679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89986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cs typeface="Calibri"/>
              </a:rPr>
              <a:t>(4,1)</a:t>
            </a:r>
            <a:endParaRPr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cs typeface="Calibri"/>
              </a:rPr>
              <a:t>2</a:t>
            </a:r>
            <a:endParaRPr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82</a:t>
            </a:fld>
            <a:endParaRPr spc="-25" dirty="0">
              <a:latin typeface="+mn-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70533" y="4803669"/>
            <a:ext cx="5200489" cy="224420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cs typeface="Calibri"/>
              </a:rPr>
              <a:t>(2,2)</a:t>
            </a:r>
            <a:r>
              <a:rPr b="1" dirty="0">
                <a:solidFill>
                  <a:srgbClr val="006FC0"/>
                </a:solidFill>
                <a:cs typeface="Adobe Clean Han ExtraBold"/>
              </a:rPr>
              <a:t>에</a:t>
            </a:r>
            <a:r>
              <a:rPr b="1" spc="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벽이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cs typeface="Adobe Clean Han ExtraBold"/>
              </a:rPr>
              <a:t>존재한다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: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1 + 1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2</a:t>
            </a:r>
            <a:endParaRPr dirty="0"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횟수가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크므로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1</a:t>
            </a:r>
            <a:r>
              <a:rPr b="1" spc="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2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)</a:t>
            </a:r>
            <a:endParaRPr dirty="0">
              <a:cs typeface="Calibri"/>
            </a:endParaRPr>
          </a:p>
          <a:p>
            <a:pPr marL="12697"/>
            <a:r>
              <a:rPr b="1" spc="125" dirty="0">
                <a:solidFill>
                  <a:srgbClr val="006FC0"/>
                </a:solidFill>
                <a:cs typeface="Adobe Clean Han ExtraBold"/>
              </a:rPr>
              <a:t>아무것도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하지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14" name="그림 1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D150E7F-C84D-EB30-00E9-B87B67A21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897" y="4628503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77879" y="2321837"/>
          <a:ext cx="4458282" cy="7298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14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47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7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9205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1E1C11"/>
                    </a:solidFill>
                  </a:tcPr>
                </a:tc>
                <a:tc>
                  <a:txBody>
                    <a:bodyPr/>
                    <a:lstStyle/>
                    <a:p>
                      <a:pPr marR="367665" algn="r">
                        <a:lnSpc>
                          <a:spcPts val="3929"/>
                        </a:lnSpc>
                      </a:pPr>
                      <a:r>
                        <a:rPr sz="3600" spc="-5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3600" dirty="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27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+mn-lt"/>
                <a:cs typeface="Calibri"/>
              </a:rPr>
              <a:t>0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–</a:t>
            </a:r>
            <a:r>
              <a:rPr lang="en-US" altLang="ko-KR" spc="-15" dirty="0">
                <a:latin typeface="+mn-lt"/>
                <a:cs typeface="Calibri"/>
              </a:rPr>
              <a:t> </a:t>
            </a:r>
            <a:r>
              <a:rPr lang="en-US" altLang="ko-KR" dirty="0">
                <a:latin typeface="+mn-lt"/>
                <a:cs typeface="Calibri"/>
              </a:rPr>
              <a:t>1</a:t>
            </a:r>
            <a:r>
              <a:rPr lang="en-US" altLang="ko-KR" spc="5" dirty="0">
                <a:latin typeface="+mn-lt"/>
                <a:cs typeface="Calibri"/>
              </a:rPr>
              <a:t> </a:t>
            </a:r>
            <a:r>
              <a:rPr lang="en-US" altLang="ko-KR" spc="5" dirty="0" err="1">
                <a:latin typeface="+mn-lt"/>
                <a:cs typeface="Calibri"/>
              </a:rPr>
              <a:t>bfs</a:t>
            </a:r>
            <a:endParaRPr spc="250" dirty="0"/>
          </a:p>
        </p:txBody>
      </p:sp>
      <p:grpSp>
        <p:nvGrpSpPr>
          <p:cNvPr id="3" name="object 3"/>
          <p:cNvGrpSpPr/>
          <p:nvPr/>
        </p:nvGrpSpPr>
        <p:grpSpPr>
          <a:xfrm>
            <a:off x="9264631" y="3086208"/>
            <a:ext cx="7645490" cy="1231075"/>
            <a:chOff x="9264650" y="3086684"/>
            <a:chExt cx="7646670" cy="1231265"/>
          </a:xfrm>
        </p:grpSpPr>
        <p:sp>
          <p:nvSpPr>
            <p:cNvPr id="4" name="object 4"/>
            <p:cNvSpPr/>
            <p:nvPr/>
          </p:nvSpPr>
          <p:spPr>
            <a:xfrm>
              <a:off x="9271000" y="3093034"/>
              <a:ext cx="7633970" cy="1218565"/>
            </a:xfrm>
            <a:custGeom>
              <a:avLst/>
              <a:gdLst/>
              <a:ahLst/>
              <a:cxnLst/>
              <a:rect l="l" t="t" r="r" b="b"/>
              <a:pathLst>
                <a:path w="7633969" h="1218564">
                  <a:moveTo>
                    <a:pt x="0" y="1218488"/>
                  </a:moveTo>
                  <a:lnTo>
                    <a:pt x="7633969" y="1218488"/>
                  </a:lnTo>
                  <a:lnTo>
                    <a:pt x="7633969" y="0"/>
                  </a:lnTo>
                  <a:lnTo>
                    <a:pt x="0" y="0"/>
                  </a:lnTo>
                  <a:lnTo>
                    <a:pt x="0" y="1218488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93936" y="3177540"/>
              <a:ext cx="1042035" cy="1040130"/>
            </a:xfrm>
            <a:custGeom>
              <a:avLst/>
              <a:gdLst/>
              <a:ahLst/>
              <a:cxnLst/>
              <a:rect l="l" t="t" r="r" b="b"/>
              <a:pathLst>
                <a:path w="1042034" h="1040129">
                  <a:moveTo>
                    <a:pt x="1041679" y="0"/>
                  </a:moveTo>
                  <a:lnTo>
                    <a:pt x="0" y="0"/>
                  </a:lnTo>
                  <a:lnTo>
                    <a:pt x="0" y="1040129"/>
                  </a:lnTo>
                  <a:lnTo>
                    <a:pt x="1041679" y="1040129"/>
                  </a:lnTo>
                  <a:lnTo>
                    <a:pt x="1041679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51519" y="2332630"/>
            <a:ext cx="1264090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b="1" spc="-10" dirty="0">
                <a:solidFill>
                  <a:srgbClr val="1E1C11"/>
                </a:solidFill>
                <a:latin typeface="Calibri"/>
                <a:cs typeface="Calibri"/>
              </a:rPr>
              <a:t>Deque</a:t>
            </a:r>
            <a:endParaRPr sz="3599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509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(2,2)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58248" y="3177050"/>
            <a:ext cx="1041874" cy="1039969"/>
          </a:xfrm>
          <a:custGeom>
            <a:avLst/>
            <a:gdLst/>
            <a:ahLst/>
            <a:cxnLst/>
            <a:rect l="l" t="t" r="r" b="b"/>
            <a:pathLst>
              <a:path w="1042034" h="1040129">
                <a:moveTo>
                  <a:pt x="1041679" y="0"/>
                </a:moveTo>
                <a:lnTo>
                  <a:pt x="0" y="0"/>
                </a:lnTo>
                <a:lnTo>
                  <a:pt x="0" y="1040129"/>
                </a:lnTo>
                <a:lnTo>
                  <a:pt x="1041679" y="1040129"/>
                </a:lnTo>
                <a:lnTo>
                  <a:pt x="1041679" y="0"/>
                </a:lnTo>
                <a:close/>
              </a:path>
            </a:pathLst>
          </a:custGeom>
          <a:solidFill>
            <a:srgbClr val="B3A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89986" y="3395329"/>
            <a:ext cx="591729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73010">
              <a:spcBef>
                <a:spcPts val="100"/>
              </a:spcBef>
            </a:pP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(4,1)</a:t>
            </a:r>
            <a:endParaRPr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cnt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/>
              <a:pPr marL="38092">
                <a:lnSpc>
                  <a:spcPts val="2005"/>
                </a:lnSpc>
              </a:pPr>
              <a:t>83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9370534" y="4814538"/>
            <a:ext cx="8408133" cy="279307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(2,4)</a:t>
            </a:r>
            <a:r>
              <a:rPr b="1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에</a:t>
            </a:r>
            <a:r>
              <a:rPr b="1" spc="3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도착했다</a:t>
            </a:r>
            <a:r>
              <a:rPr b="1" spc="7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 marL="12697" marR="5710048">
              <a:lnSpc>
                <a:spcPct val="200000"/>
              </a:lnSpc>
              <a:spcBef>
                <a:spcPts val="5"/>
              </a:spcBef>
            </a:pPr>
            <a:r>
              <a:rPr b="1" spc="14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벽이</a:t>
            </a:r>
            <a:r>
              <a:rPr b="1" spc="-13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존재하지</a:t>
            </a:r>
            <a:r>
              <a:rPr b="1" spc="-13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7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않는다</a:t>
            </a:r>
            <a:r>
              <a:rPr b="1" spc="70" dirty="0">
                <a:solidFill>
                  <a:srgbClr val="006FC0"/>
                </a:solidFill>
                <a:latin typeface="Calibri"/>
                <a:cs typeface="Calibri"/>
              </a:rPr>
              <a:t>. </a:t>
            </a:r>
            <a:endParaRPr lang="en-US" b="1" spc="70" dirty="0">
              <a:solidFill>
                <a:srgbClr val="006FC0"/>
              </a:solidFill>
              <a:latin typeface="Calibri"/>
              <a:cs typeface="Calibri"/>
            </a:endParaRPr>
          </a:p>
          <a:p>
            <a:pPr marL="12697" marR="5710048">
              <a:lnSpc>
                <a:spcPct val="200000"/>
              </a:lnSpc>
              <a:spcBef>
                <a:spcPts val="5"/>
              </a:spcBef>
            </a:pPr>
            <a:r>
              <a:rPr b="1" spc="140" dirty="0" err="1">
                <a:solidFill>
                  <a:srgbClr val="006FC0"/>
                </a:solidFill>
                <a:latin typeface="Adobe Clean Han ExtraBold"/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횟수</a:t>
            </a:r>
            <a:r>
              <a:rPr b="1" spc="-13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1 +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0</a:t>
            </a:r>
            <a:r>
              <a:rPr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8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기존</a:t>
            </a:r>
            <a:r>
              <a:rPr b="1" spc="-11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횟수</a:t>
            </a:r>
            <a:r>
              <a:rPr b="1" spc="-14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보다</a:t>
            </a:r>
            <a:r>
              <a:rPr b="1" spc="-13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갱신</a:t>
            </a:r>
            <a:r>
              <a:rPr b="1" spc="-13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횟수가</a:t>
            </a:r>
            <a:r>
              <a:rPr b="1" spc="-14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8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작다</a:t>
            </a:r>
            <a:r>
              <a:rPr b="1" spc="8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b="1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INF</a:t>
            </a:r>
            <a:r>
              <a:rPr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vs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b="1" spc="-50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endParaRPr dirty="0">
              <a:latin typeface="Calibri"/>
              <a:cs typeface="Calibri"/>
            </a:endParaRPr>
          </a:p>
          <a:p>
            <a:pPr marL="12697"/>
            <a:r>
              <a:rPr b="1" spc="8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또한</a:t>
            </a:r>
            <a:r>
              <a:rPr b="1" spc="85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b="1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목표</a:t>
            </a:r>
            <a:r>
              <a:rPr b="1" spc="-8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좌표인</a:t>
            </a:r>
            <a:r>
              <a:rPr b="1" spc="-9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latin typeface="Calibri"/>
                <a:cs typeface="Calibri"/>
              </a:rPr>
              <a:t>(2,4)</a:t>
            </a:r>
            <a:r>
              <a:rPr b="1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에</a:t>
            </a:r>
            <a:r>
              <a:rPr b="1" spc="-110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latin typeface="Adobe Clean Han ExtraBold"/>
                <a:cs typeface="Adobe Clean Han ExtraBold"/>
              </a:rPr>
              <a:t>도착했다</a:t>
            </a:r>
            <a:r>
              <a:rPr b="1" spc="75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 marL="12697">
              <a:spcBef>
                <a:spcPts val="2160"/>
              </a:spcBef>
            </a:pPr>
            <a:r>
              <a:rPr b="1" spc="12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결론적으로</a:t>
            </a:r>
            <a:r>
              <a:rPr b="1" spc="-6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(1,1)</a:t>
            </a:r>
            <a:r>
              <a:rPr b="1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에서</a:t>
            </a:r>
            <a:r>
              <a:rPr b="1" spc="-10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(2,4)</a:t>
            </a:r>
            <a:r>
              <a:rPr b="1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까지</a:t>
            </a:r>
            <a:r>
              <a:rPr b="1" spc="-5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2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이동할</a:t>
            </a:r>
            <a:r>
              <a:rPr b="1" spc="-7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4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때</a:t>
            </a:r>
            <a:r>
              <a:rPr b="1" spc="-9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최소</a:t>
            </a:r>
            <a:r>
              <a:rPr b="1" spc="-9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8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b="1" spc="8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개의</a:t>
            </a:r>
            <a:r>
              <a:rPr b="1" spc="-9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4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벽을</a:t>
            </a:r>
            <a:r>
              <a:rPr b="1" spc="-8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부수고</a:t>
            </a:r>
            <a:r>
              <a:rPr b="1" spc="-10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3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도착할</a:t>
            </a:r>
            <a:r>
              <a:rPr b="1" spc="-10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14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수</a:t>
            </a:r>
            <a:r>
              <a:rPr b="1" spc="-50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 </a:t>
            </a:r>
            <a:r>
              <a:rPr b="1" spc="55" dirty="0">
                <a:solidFill>
                  <a:srgbClr val="FF0000"/>
                </a:solidFill>
                <a:latin typeface="Adobe Clean Han ExtraBold"/>
                <a:cs typeface="Adobe Clean Han ExtraBold"/>
              </a:rPr>
              <a:t>있다</a:t>
            </a:r>
            <a:r>
              <a:rPr b="1" spc="5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14" name="그림 1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61C1946-E530-7B86-9194-7B35C2004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21" y="8321729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spc="285" dirty="0" err="1">
                <a:latin typeface="+mn-lt"/>
              </a:rPr>
              <a:t>다익스트라</a:t>
            </a:r>
            <a:r>
              <a:rPr spc="-310" dirty="0">
                <a:latin typeface="+mn-lt"/>
              </a:rPr>
              <a:t> </a:t>
            </a:r>
            <a:r>
              <a:rPr spc="290" dirty="0" err="1">
                <a:latin typeface="+mn-lt"/>
              </a:rPr>
              <a:t>알고리즘</a:t>
            </a:r>
            <a:endParaRPr spc="240" dirty="0">
              <a:latin typeface="+mn-l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86115" y="7876466"/>
          <a:ext cx="9283535" cy="1187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72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17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번호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최소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비용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25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INF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4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150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직전</a:t>
                      </a:r>
                      <a:r>
                        <a:rPr sz="2000" b="1" spc="-13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1E1C11"/>
                          </a:solidFill>
                          <a:latin typeface="Adobe Clean Han ExtraBold"/>
                          <a:cs typeface="Adobe Clean Han ExtraBold"/>
                        </a:rPr>
                        <a:t>정점</a:t>
                      </a:r>
                      <a:endParaRPr sz="2000">
                        <a:latin typeface="Adobe Clean Han ExtraBold"/>
                        <a:cs typeface="Adobe Clean Han ExtraBold"/>
                      </a:endParaRPr>
                    </a:p>
                  </a:txBody>
                  <a:tcPr marL="0" marR="0" marT="34920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  <a:solidFill>
                      <a:srgbClr val="92CDD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b="1" spc="-50" dirty="0">
                          <a:solidFill>
                            <a:srgbClr val="1E1C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75" marB="0">
                    <a:lnL w="12700">
                      <a:solidFill>
                        <a:srgbClr val="5F5F5F"/>
                      </a:solidFill>
                      <a:prstDash val="solid"/>
                    </a:lnL>
                    <a:lnR w="12700">
                      <a:solidFill>
                        <a:srgbClr val="5F5F5F"/>
                      </a:solidFill>
                      <a:prstDash val="solid"/>
                    </a:lnR>
                    <a:lnT w="12700">
                      <a:solidFill>
                        <a:srgbClr val="5F5F5F"/>
                      </a:solidFill>
                      <a:prstDash val="solid"/>
                    </a:lnT>
                    <a:lnB w="12700">
                      <a:solidFill>
                        <a:srgbClr val="5F5F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079093" y="1596779"/>
            <a:ext cx="3695130" cy="580068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0" rIns="0" bIns="0" rtlCol="0">
            <a:spAutoFit/>
          </a:bodyPr>
          <a:lstStyle/>
          <a:p>
            <a:pPr marL="839937">
              <a:spcBef>
                <a:spcPts val="204"/>
              </a:spcBef>
            </a:pPr>
            <a:r>
              <a:rPr sz="3599" b="1" spc="-10" dirty="0">
                <a:solidFill>
                  <a:srgbClr val="1E1C11"/>
                </a:solidFill>
                <a:cs typeface="Calibri"/>
              </a:rPr>
              <a:t>Heap(</a:t>
            </a:r>
            <a:r>
              <a:rPr sz="3599" b="1" spc="-10" dirty="0">
                <a:solidFill>
                  <a:srgbClr val="1E1C11"/>
                </a:solidFill>
                <a:cs typeface="Adobe Clean Han ExtraBold"/>
              </a:rPr>
              <a:t>최소</a:t>
            </a:r>
            <a:r>
              <a:rPr sz="3599" b="1" spc="-10" dirty="0">
                <a:solidFill>
                  <a:srgbClr val="1E1C11"/>
                </a:solidFill>
                <a:cs typeface="Calibri"/>
              </a:rPr>
              <a:t>)</a:t>
            </a:r>
            <a:endParaRPr sz="3599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7308" y="2105081"/>
            <a:ext cx="4394030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65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정점은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65" dirty="0">
                <a:solidFill>
                  <a:srgbClr val="006FC0"/>
                </a:solidFill>
                <a:cs typeface="Calibri"/>
              </a:rPr>
              <a:t>1</a:t>
            </a:r>
            <a:r>
              <a:rPr b="1" spc="65" dirty="0">
                <a:solidFill>
                  <a:srgbClr val="006FC0"/>
                </a:solidFill>
                <a:cs typeface="Adobe Clean Han ExtraBold"/>
              </a:rPr>
              <a:t>번</a:t>
            </a:r>
            <a:r>
              <a:rPr b="1" spc="-9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0" dirty="0">
                <a:solidFill>
                  <a:srgbClr val="006FC0"/>
                </a:solidFill>
                <a:cs typeface="Adobe Clean Han ExtraBold"/>
              </a:rPr>
              <a:t>정점과</a:t>
            </a:r>
            <a:r>
              <a:rPr b="1" spc="-12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연결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되어있다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7308" y="2653635"/>
            <a:ext cx="3237318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35" dirty="0">
                <a:solidFill>
                  <a:srgbClr val="006FC0"/>
                </a:solidFill>
                <a:cs typeface="Adobe Clean Han ExtraBold"/>
              </a:rPr>
              <a:t>간선의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가중치는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40" dirty="0">
                <a:solidFill>
                  <a:srgbClr val="006FC0"/>
                </a:solidFill>
                <a:cs typeface="Adobe Clean Han ExtraBold"/>
              </a:rPr>
              <a:t>이다</a:t>
            </a:r>
            <a:r>
              <a:rPr b="1" spc="40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7307" y="3202190"/>
            <a:ext cx="2959795" cy="28982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0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+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2</a:t>
            </a:r>
            <a:r>
              <a:rPr b="1" spc="5" dirty="0">
                <a:solidFill>
                  <a:srgbClr val="006FC0"/>
                </a:solidFill>
                <a:cs typeface="Calibri"/>
              </a:rPr>
              <a:t> </a:t>
            </a:r>
            <a:r>
              <a:rPr b="1" dirty="0">
                <a:solidFill>
                  <a:srgbClr val="006FC0"/>
                </a:solidFill>
                <a:cs typeface="Calibri"/>
              </a:rPr>
              <a:t>=</a:t>
            </a:r>
            <a:r>
              <a:rPr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-50" dirty="0">
                <a:solidFill>
                  <a:srgbClr val="006FC0"/>
                </a:solidFill>
                <a:cs typeface="Calibri"/>
              </a:rPr>
              <a:t>2</a:t>
            </a:r>
            <a:endParaRPr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7308" y="3750747"/>
            <a:ext cx="4798644" cy="56682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b="1" spc="85" dirty="0">
                <a:solidFill>
                  <a:srgbClr val="006FC0"/>
                </a:solidFill>
                <a:cs typeface="Adobe Clean Han ExtraBold"/>
              </a:rPr>
              <a:t>이때</a:t>
            </a:r>
            <a:r>
              <a:rPr b="1" spc="85" dirty="0">
                <a:solidFill>
                  <a:srgbClr val="006FC0"/>
                </a:solidFill>
                <a:cs typeface="Calibri"/>
              </a:rPr>
              <a:t>,</a:t>
            </a:r>
            <a:r>
              <a:rPr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기존</a:t>
            </a:r>
            <a:r>
              <a:rPr b="1" spc="-10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</a:t>
            </a:r>
            <a:r>
              <a:rPr b="1" spc="-14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보다</a:t>
            </a:r>
            <a:r>
              <a:rPr b="1" spc="-13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갱신</a:t>
            </a:r>
            <a:r>
              <a:rPr b="1" spc="-135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35" dirty="0">
                <a:solidFill>
                  <a:srgbClr val="006FC0"/>
                </a:solidFill>
                <a:cs typeface="Adobe Clean Han ExtraBold"/>
              </a:rPr>
              <a:t>비용이</a:t>
            </a:r>
            <a:r>
              <a:rPr b="1" spc="-14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5" dirty="0">
                <a:solidFill>
                  <a:srgbClr val="006FC0"/>
                </a:solidFill>
                <a:cs typeface="Adobe Clean Han ExtraBold"/>
              </a:rPr>
              <a:t>더</a:t>
            </a:r>
            <a:r>
              <a:rPr b="1" spc="-11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05" dirty="0">
                <a:solidFill>
                  <a:srgbClr val="006FC0"/>
                </a:solidFill>
                <a:cs typeface="Adobe Clean Han ExtraBold"/>
              </a:rPr>
              <a:t>작으므로</a:t>
            </a:r>
            <a:endParaRPr dirty="0">
              <a:cs typeface="Adobe Clean Han ExtraBold"/>
            </a:endParaRPr>
          </a:p>
          <a:p>
            <a:pPr marL="12697"/>
            <a:r>
              <a:rPr b="1" dirty="0">
                <a:solidFill>
                  <a:srgbClr val="006FC0"/>
                </a:solidFill>
                <a:cs typeface="Calibri"/>
              </a:rPr>
              <a:t>( </a:t>
            </a:r>
            <a:r>
              <a:rPr b="1" dirty="0">
                <a:solidFill>
                  <a:srgbClr val="FF0000"/>
                </a:solidFill>
                <a:cs typeface="Calibri"/>
              </a:rPr>
              <a:t>INF vs</a:t>
            </a:r>
            <a:r>
              <a:rPr b="1" spc="-15" dirty="0">
                <a:solidFill>
                  <a:srgbClr val="FF0000"/>
                </a:solidFill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cs typeface="Calibri"/>
              </a:rPr>
              <a:t>2 </a:t>
            </a:r>
            <a:r>
              <a:rPr b="1" dirty="0">
                <a:solidFill>
                  <a:srgbClr val="006FC0"/>
                </a:solidFill>
                <a:cs typeface="Calibri"/>
              </a:rPr>
              <a:t>)</a:t>
            </a:r>
            <a:r>
              <a:rPr b="1" spc="20" dirty="0">
                <a:solidFill>
                  <a:srgbClr val="006FC0"/>
                </a:solidFill>
                <a:cs typeface="Calibri"/>
              </a:rPr>
              <a:t> </a:t>
            </a:r>
            <a:r>
              <a:rPr b="1" spc="125" dirty="0">
                <a:solidFill>
                  <a:srgbClr val="006FC0"/>
                </a:solidFill>
                <a:cs typeface="Adobe Clean Han ExtraBold"/>
              </a:rPr>
              <a:t>비용을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14" dirty="0">
                <a:solidFill>
                  <a:srgbClr val="006FC0"/>
                </a:solidFill>
                <a:cs typeface="Adobe Clean Han ExtraBold"/>
              </a:rPr>
              <a:t>갱신해주고</a:t>
            </a:r>
            <a:r>
              <a:rPr b="1" spc="-150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006FC0"/>
                </a:solidFill>
                <a:cs typeface="Adobe Clean Han ExtraBold"/>
              </a:rPr>
              <a:t>힙에</a:t>
            </a:r>
            <a:r>
              <a:rPr b="1" spc="-114" dirty="0">
                <a:solidFill>
                  <a:srgbClr val="006FC0"/>
                </a:solidFill>
                <a:cs typeface="Adobe Clean Han ExtraBold"/>
              </a:rPr>
              <a:t> </a:t>
            </a:r>
            <a:r>
              <a:rPr b="1" spc="75" dirty="0">
                <a:solidFill>
                  <a:srgbClr val="006FC0"/>
                </a:solidFill>
                <a:cs typeface="Adobe Clean Han ExtraBold"/>
              </a:rPr>
              <a:t>넣어준다</a:t>
            </a:r>
            <a:r>
              <a:rPr b="1" spc="75" dirty="0">
                <a:solidFill>
                  <a:srgbClr val="006FC0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61182" y="7072936"/>
            <a:ext cx="3264666" cy="38209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4123" rIns="0" bIns="0" rtlCol="0">
            <a:spAutoFit/>
          </a:bodyPr>
          <a:lstStyle/>
          <a:p>
            <a:pPr marL="806924">
              <a:spcBef>
                <a:spcPts val="819"/>
              </a:spcBef>
            </a:pPr>
            <a:r>
              <a:rPr b="1" spc="65" dirty="0">
                <a:solidFill>
                  <a:srgbClr val="1E1C11"/>
                </a:solidFill>
                <a:cs typeface="Calibri"/>
              </a:rPr>
              <a:t>2</a:t>
            </a:r>
            <a:r>
              <a:rPr b="1" spc="65" dirty="0">
                <a:solidFill>
                  <a:srgbClr val="1E1C11"/>
                </a:solidFill>
                <a:cs typeface="Adobe Clean Han ExtraBold"/>
              </a:rPr>
              <a:t>번</a:t>
            </a:r>
            <a:r>
              <a:rPr b="1" spc="-105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140" dirty="0">
                <a:solidFill>
                  <a:srgbClr val="1E1C11"/>
                </a:solidFill>
                <a:cs typeface="Adobe Clean Han ExtraBold"/>
              </a:rPr>
              <a:t>정점</a:t>
            </a:r>
            <a:r>
              <a:rPr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90" dirty="0">
                <a:solidFill>
                  <a:srgbClr val="1E1C11"/>
                </a:solidFill>
                <a:cs typeface="Calibri"/>
              </a:rPr>
              <a:t>(</a:t>
            </a:r>
            <a:r>
              <a:rPr b="1" spc="90" dirty="0">
                <a:solidFill>
                  <a:srgbClr val="1E1C11"/>
                </a:solidFill>
                <a:cs typeface="Adobe Clean Han ExtraBold"/>
              </a:rPr>
              <a:t>비용</a:t>
            </a:r>
            <a:r>
              <a:rPr b="1" spc="-130" dirty="0">
                <a:solidFill>
                  <a:srgbClr val="1E1C11"/>
                </a:solidFill>
                <a:cs typeface="Adobe Clean Han ExtraBold"/>
              </a:rPr>
              <a:t> </a:t>
            </a:r>
            <a:r>
              <a:rPr b="1" spc="-25" dirty="0">
                <a:solidFill>
                  <a:srgbClr val="1E1C11"/>
                </a:solidFill>
                <a:cs typeface="Calibri"/>
              </a:rPr>
              <a:t>2)</a:t>
            </a:r>
            <a:endParaRPr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3783" y="2982008"/>
            <a:ext cx="5829670" cy="5815702"/>
            <a:chOff x="312420" y="2982468"/>
            <a:chExt cx="5830570" cy="5816600"/>
          </a:xfrm>
        </p:grpSpPr>
        <p:sp>
          <p:nvSpPr>
            <p:cNvPr id="11" name="object 11"/>
            <p:cNvSpPr/>
            <p:nvPr/>
          </p:nvSpPr>
          <p:spPr>
            <a:xfrm>
              <a:off x="1085773" y="2982467"/>
              <a:ext cx="5057140" cy="5816600"/>
            </a:xfrm>
            <a:custGeom>
              <a:avLst/>
              <a:gdLst/>
              <a:ahLst/>
              <a:cxnLst/>
              <a:rect l="l" t="t" r="r" b="b"/>
              <a:pathLst>
                <a:path w="5057140" h="5816600">
                  <a:moveTo>
                    <a:pt x="1802206" y="3235579"/>
                  </a:moveTo>
                  <a:lnTo>
                    <a:pt x="1766951" y="3171571"/>
                  </a:lnTo>
                  <a:lnTo>
                    <a:pt x="1699463" y="3049016"/>
                  </a:lnTo>
                  <a:lnTo>
                    <a:pt x="1663369" y="3101327"/>
                  </a:lnTo>
                  <a:lnTo>
                    <a:pt x="281254" y="2148078"/>
                  </a:lnTo>
                  <a:lnTo>
                    <a:pt x="245186" y="2200402"/>
                  </a:lnTo>
                  <a:lnTo>
                    <a:pt x="1627339" y="3153549"/>
                  </a:lnTo>
                  <a:lnTo>
                    <a:pt x="1591259" y="3205861"/>
                  </a:lnTo>
                  <a:lnTo>
                    <a:pt x="1802206" y="3235579"/>
                  </a:lnTo>
                  <a:close/>
                </a:path>
                <a:path w="5057140" h="5816600">
                  <a:moveTo>
                    <a:pt x="1915109" y="5766943"/>
                  </a:moveTo>
                  <a:lnTo>
                    <a:pt x="1913750" y="5640959"/>
                  </a:lnTo>
                  <a:lnTo>
                    <a:pt x="1913737" y="5640197"/>
                  </a:lnTo>
                  <a:lnTo>
                    <a:pt x="1912823" y="5553964"/>
                  </a:lnTo>
                  <a:lnTo>
                    <a:pt x="1856397" y="5582945"/>
                  </a:lnTo>
                  <a:lnTo>
                    <a:pt x="56502" y="2073529"/>
                  </a:lnTo>
                  <a:lnTo>
                    <a:pt x="0" y="2102485"/>
                  </a:lnTo>
                  <a:lnTo>
                    <a:pt x="1799907" y="5611952"/>
                  </a:lnTo>
                  <a:lnTo>
                    <a:pt x="1743405" y="5640959"/>
                  </a:lnTo>
                  <a:lnTo>
                    <a:pt x="1915109" y="5766943"/>
                  </a:lnTo>
                  <a:close/>
                </a:path>
                <a:path w="5057140" h="5816600">
                  <a:moveTo>
                    <a:pt x="1963623" y="299593"/>
                  </a:moveTo>
                  <a:lnTo>
                    <a:pt x="1754327" y="339090"/>
                  </a:lnTo>
                  <a:lnTo>
                    <a:pt x="1792732" y="389597"/>
                  </a:lnTo>
                  <a:lnTo>
                    <a:pt x="397713" y="1449959"/>
                  </a:lnTo>
                  <a:lnTo>
                    <a:pt x="436194" y="1500505"/>
                  </a:lnTo>
                  <a:lnTo>
                    <a:pt x="1831200" y="440194"/>
                  </a:lnTo>
                  <a:lnTo>
                    <a:pt x="1869643" y="490728"/>
                  </a:lnTo>
                  <a:lnTo>
                    <a:pt x="1928837" y="370332"/>
                  </a:lnTo>
                  <a:lnTo>
                    <a:pt x="1963623" y="299593"/>
                  </a:lnTo>
                  <a:close/>
                </a:path>
                <a:path w="5057140" h="5816600">
                  <a:moveTo>
                    <a:pt x="2825953" y="5045583"/>
                  </a:moveTo>
                  <a:lnTo>
                    <a:pt x="2762453" y="5045583"/>
                  </a:lnTo>
                  <a:lnTo>
                    <a:pt x="2762453" y="3923665"/>
                  </a:lnTo>
                  <a:lnTo>
                    <a:pt x="2698953" y="3923665"/>
                  </a:lnTo>
                  <a:lnTo>
                    <a:pt x="2698953" y="5045583"/>
                  </a:lnTo>
                  <a:lnTo>
                    <a:pt x="2635453" y="5045583"/>
                  </a:lnTo>
                  <a:lnTo>
                    <a:pt x="2730703" y="5236083"/>
                  </a:lnTo>
                  <a:lnTo>
                    <a:pt x="2810078" y="5077333"/>
                  </a:lnTo>
                  <a:lnTo>
                    <a:pt x="2825953" y="5045583"/>
                  </a:lnTo>
                  <a:close/>
                </a:path>
                <a:path w="5057140" h="5816600">
                  <a:moveTo>
                    <a:pt x="3950487" y="1661375"/>
                  </a:moveTo>
                  <a:lnTo>
                    <a:pt x="3950068" y="1597875"/>
                  </a:lnTo>
                  <a:lnTo>
                    <a:pt x="492582" y="1620266"/>
                  </a:lnTo>
                  <a:lnTo>
                    <a:pt x="492963" y="1683766"/>
                  </a:lnTo>
                  <a:lnTo>
                    <a:pt x="3950487" y="1661375"/>
                  </a:lnTo>
                  <a:close/>
                </a:path>
                <a:path w="5057140" h="5816600">
                  <a:moveTo>
                    <a:pt x="4140784" y="1628394"/>
                  </a:moveTo>
                  <a:lnTo>
                    <a:pt x="4078274" y="1597660"/>
                  </a:lnTo>
                  <a:lnTo>
                    <a:pt x="3949649" y="1534414"/>
                  </a:lnTo>
                  <a:lnTo>
                    <a:pt x="3950068" y="1597660"/>
                  </a:lnTo>
                  <a:lnTo>
                    <a:pt x="3950068" y="1597875"/>
                  </a:lnTo>
                  <a:lnTo>
                    <a:pt x="3950487" y="1661160"/>
                  </a:lnTo>
                  <a:lnTo>
                    <a:pt x="3950487" y="1661375"/>
                  </a:lnTo>
                  <a:lnTo>
                    <a:pt x="3950919" y="1724914"/>
                  </a:lnTo>
                  <a:lnTo>
                    <a:pt x="4140784" y="1628394"/>
                  </a:lnTo>
                  <a:close/>
                </a:path>
                <a:path w="5057140" h="5816600">
                  <a:moveTo>
                    <a:pt x="4409897" y="1009650"/>
                  </a:moveTo>
                  <a:lnTo>
                    <a:pt x="4375340" y="955675"/>
                  </a:lnTo>
                  <a:lnTo>
                    <a:pt x="4295089" y="830326"/>
                  </a:lnTo>
                  <a:lnTo>
                    <a:pt x="4262602" y="884809"/>
                  </a:lnTo>
                  <a:lnTo>
                    <a:pt x="2778963" y="0"/>
                  </a:lnTo>
                  <a:lnTo>
                    <a:pt x="2746451" y="54610"/>
                  </a:lnTo>
                  <a:lnTo>
                    <a:pt x="4230052" y="939393"/>
                  </a:lnTo>
                  <a:lnTo>
                    <a:pt x="4197553" y="993902"/>
                  </a:lnTo>
                  <a:lnTo>
                    <a:pt x="4409897" y="1009650"/>
                  </a:lnTo>
                  <a:close/>
                </a:path>
                <a:path w="5057140" h="5816600">
                  <a:moveTo>
                    <a:pt x="4492320" y="2323211"/>
                  </a:moveTo>
                  <a:lnTo>
                    <a:pt x="4283024" y="2362581"/>
                  </a:lnTo>
                  <a:lnTo>
                    <a:pt x="4321467" y="2413190"/>
                  </a:lnTo>
                  <a:lnTo>
                    <a:pt x="2926410" y="3473577"/>
                  </a:lnTo>
                  <a:lnTo>
                    <a:pt x="2964764" y="3524123"/>
                  </a:lnTo>
                  <a:lnTo>
                    <a:pt x="4359859" y="2463711"/>
                  </a:lnTo>
                  <a:lnTo>
                    <a:pt x="4398340" y="2514346"/>
                  </a:lnTo>
                  <a:lnTo>
                    <a:pt x="4457535" y="2393950"/>
                  </a:lnTo>
                  <a:lnTo>
                    <a:pt x="4492320" y="2323211"/>
                  </a:lnTo>
                  <a:close/>
                </a:path>
                <a:path w="5057140" h="5816600">
                  <a:moveTo>
                    <a:pt x="5057089" y="2335022"/>
                  </a:moveTo>
                  <a:lnTo>
                    <a:pt x="4998161" y="2311400"/>
                  </a:lnTo>
                  <a:lnTo>
                    <a:pt x="3666718" y="5627725"/>
                  </a:lnTo>
                  <a:lnTo>
                    <a:pt x="3607892" y="5604129"/>
                  </a:lnTo>
                  <a:lnTo>
                    <a:pt x="3625291" y="5816346"/>
                  </a:lnTo>
                  <a:lnTo>
                    <a:pt x="3778085" y="5680837"/>
                  </a:lnTo>
                  <a:lnTo>
                    <a:pt x="3784676" y="5674995"/>
                  </a:lnTo>
                  <a:lnTo>
                    <a:pt x="3725646" y="5651347"/>
                  </a:lnTo>
                  <a:lnTo>
                    <a:pt x="5057089" y="2335022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81" y="0"/>
                  </a:moveTo>
                  <a:lnTo>
                    <a:pt x="869986" y="1213"/>
                  </a:lnTo>
                  <a:lnTo>
                    <a:pt x="821853" y="4811"/>
                  </a:lnTo>
                  <a:lnTo>
                    <a:pt x="774448" y="10735"/>
                  </a:lnTo>
                  <a:lnTo>
                    <a:pt x="727833" y="18924"/>
                  </a:lnTo>
                  <a:lnTo>
                    <a:pt x="682072" y="29316"/>
                  </a:lnTo>
                  <a:lnTo>
                    <a:pt x="637228" y="41853"/>
                  </a:lnTo>
                  <a:lnTo>
                    <a:pt x="593365" y="56473"/>
                  </a:lnTo>
                  <a:lnTo>
                    <a:pt x="550547" y="73115"/>
                  </a:lnTo>
                  <a:lnTo>
                    <a:pt x="508836" y="91720"/>
                  </a:lnTo>
                  <a:lnTo>
                    <a:pt x="468296" y="112226"/>
                  </a:lnTo>
                  <a:lnTo>
                    <a:pt x="428992" y="134574"/>
                  </a:lnTo>
                  <a:lnTo>
                    <a:pt x="390986" y="158702"/>
                  </a:lnTo>
                  <a:lnTo>
                    <a:pt x="354341" y="184551"/>
                  </a:lnTo>
                  <a:lnTo>
                    <a:pt x="319122" y="212059"/>
                  </a:lnTo>
                  <a:lnTo>
                    <a:pt x="285392" y="241167"/>
                  </a:lnTo>
                  <a:lnTo>
                    <a:pt x="253214" y="271813"/>
                  </a:lnTo>
                  <a:lnTo>
                    <a:pt x="222651" y="303938"/>
                  </a:lnTo>
                  <a:lnTo>
                    <a:pt x="193768" y="337481"/>
                  </a:lnTo>
                  <a:lnTo>
                    <a:pt x="166628" y="372380"/>
                  </a:lnTo>
                  <a:lnTo>
                    <a:pt x="141295" y="408577"/>
                  </a:lnTo>
                  <a:lnTo>
                    <a:pt x="117831" y="446010"/>
                  </a:lnTo>
                  <a:lnTo>
                    <a:pt x="96300" y="484619"/>
                  </a:lnTo>
                  <a:lnTo>
                    <a:pt x="76766" y="524343"/>
                  </a:lnTo>
                  <a:lnTo>
                    <a:pt x="59292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2" y="1184937"/>
                  </a:lnTo>
                  <a:lnTo>
                    <a:pt x="76766" y="1225716"/>
                  </a:lnTo>
                  <a:lnTo>
                    <a:pt x="96300" y="1265440"/>
                  </a:lnTo>
                  <a:lnTo>
                    <a:pt x="117831" y="1304049"/>
                  </a:lnTo>
                  <a:lnTo>
                    <a:pt x="141295" y="1341482"/>
                  </a:lnTo>
                  <a:lnTo>
                    <a:pt x="166628" y="1377679"/>
                  </a:lnTo>
                  <a:lnTo>
                    <a:pt x="193768" y="1412578"/>
                  </a:lnTo>
                  <a:lnTo>
                    <a:pt x="222651" y="1446121"/>
                  </a:lnTo>
                  <a:lnTo>
                    <a:pt x="253214" y="1478246"/>
                  </a:lnTo>
                  <a:lnTo>
                    <a:pt x="285392" y="1508892"/>
                  </a:lnTo>
                  <a:lnTo>
                    <a:pt x="319122" y="1538000"/>
                  </a:lnTo>
                  <a:lnTo>
                    <a:pt x="354341" y="1565508"/>
                  </a:lnTo>
                  <a:lnTo>
                    <a:pt x="390986" y="1591357"/>
                  </a:lnTo>
                  <a:lnTo>
                    <a:pt x="428992" y="1615485"/>
                  </a:lnTo>
                  <a:lnTo>
                    <a:pt x="468296" y="1637833"/>
                  </a:lnTo>
                  <a:lnTo>
                    <a:pt x="508836" y="1658339"/>
                  </a:lnTo>
                  <a:lnTo>
                    <a:pt x="550547" y="1676944"/>
                  </a:lnTo>
                  <a:lnTo>
                    <a:pt x="593365" y="1693586"/>
                  </a:lnTo>
                  <a:lnTo>
                    <a:pt x="637228" y="1708206"/>
                  </a:lnTo>
                  <a:lnTo>
                    <a:pt x="682072" y="1720743"/>
                  </a:lnTo>
                  <a:lnTo>
                    <a:pt x="727833" y="1731135"/>
                  </a:lnTo>
                  <a:lnTo>
                    <a:pt x="774448" y="1739324"/>
                  </a:lnTo>
                  <a:lnTo>
                    <a:pt x="821853" y="1745248"/>
                  </a:lnTo>
                  <a:lnTo>
                    <a:pt x="869986" y="1748846"/>
                  </a:lnTo>
                  <a:lnTo>
                    <a:pt x="918781" y="1750060"/>
                  </a:lnTo>
                  <a:lnTo>
                    <a:pt x="967576" y="1748846"/>
                  </a:lnTo>
                  <a:lnTo>
                    <a:pt x="1015709" y="1745248"/>
                  </a:lnTo>
                  <a:lnTo>
                    <a:pt x="1063114" y="1739324"/>
                  </a:lnTo>
                  <a:lnTo>
                    <a:pt x="1109729" y="1731135"/>
                  </a:lnTo>
                  <a:lnTo>
                    <a:pt x="1155490" y="1720743"/>
                  </a:lnTo>
                  <a:lnTo>
                    <a:pt x="1200334" y="1708206"/>
                  </a:lnTo>
                  <a:lnTo>
                    <a:pt x="1244197" y="1693586"/>
                  </a:lnTo>
                  <a:lnTo>
                    <a:pt x="1287015" y="1676944"/>
                  </a:lnTo>
                  <a:lnTo>
                    <a:pt x="1328726" y="1658339"/>
                  </a:lnTo>
                  <a:lnTo>
                    <a:pt x="1369266" y="1637833"/>
                  </a:lnTo>
                  <a:lnTo>
                    <a:pt x="1408570" y="1615485"/>
                  </a:lnTo>
                  <a:lnTo>
                    <a:pt x="1446576" y="1591357"/>
                  </a:lnTo>
                  <a:lnTo>
                    <a:pt x="1483221" y="1565508"/>
                  </a:lnTo>
                  <a:lnTo>
                    <a:pt x="1518440" y="1538000"/>
                  </a:lnTo>
                  <a:lnTo>
                    <a:pt x="1552170" y="1508892"/>
                  </a:lnTo>
                  <a:lnTo>
                    <a:pt x="1584348" y="1478246"/>
                  </a:lnTo>
                  <a:lnTo>
                    <a:pt x="1614911" y="1446121"/>
                  </a:lnTo>
                  <a:lnTo>
                    <a:pt x="1643794" y="1412578"/>
                  </a:lnTo>
                  <a:lnTo>
                    <a:pt x="1670934" y="1377679"/>
                  </a:lnTo>
                  <a:lnTo>
                    <a:pt x="1696267" y="1341482"/>
                  </a:lnTo>
                  <a:lnTo>
                    <a:pt x="1719731" y="1304049"/>
                  </a:lnTo>
                  <a:lnTo>
                    <a:pt x="1741262" y="1265440"/>
                  </a:lnTo>
                  <a:lnTo>
                    <a:pt x="1760796" y="1225716"/>
                  </a:lnTo>
                  <a:lnTo>
                    <a:pt x="1778270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70" y="565122"/>
                  </a:lnTo>
                  <a:lnTo>
                    <a:pt x="1760796" y="524343"/>
                  </a:lnTo>
                  <a:lnTo>
                    <a:pt x="1741262" y="484619"/>
                  </a:lnTo>
                  <a:lnTo>
                    <a:pt x="1719731" y="446010"/>
                  </a:lnTo>
                  <a:lnTo>
                    <a:pt x="1696267" y="408577"/>
                  </a:lnTo>
                  <a:lnTo>
                    <a:pt x="1670934" y="372380"/>
                  </a:lnTo>
                  <a:lnTo>
                    <a:pt x="1643794" y="337481"/>
                  </a:lnTo>
                  <a:lnTo>
                    <a:pt x="1614911" y="303938"/>
                  </a:lnTo>
                  <a:lnTo>
                    <a:pt x="1584348" y="271813"/>
                  </a:lnTo>
                  <a:lnTo>
                    <a:pt x="1552170" y="241167"/>
                  </a:lnTo>
                  <a:lnTo>
                    <a:pt x="1518440" y="212059"/>
                  </a:lnTo>
                  <a:lnTo>
                    <a:pt x="1483221" y="184551"/>
                  </a:lnTo>
                  <a:lnTo>
                    <a:pt x="1446576" y="158702"/>
                  </a:lnTo>
                  <a:lnTo>
                    <a:pt x="1408570" y="134574"/>
                  </a:lnTo>
                  <a:lnTo>
                    <a:pt x="1369266" y="112226"/>
                  </a:lnTo>
                  <a:lnTo>
                    <a:pt x="1328726" y="91720"/>
                  </a:lnTo>
                  <a:lnTo>
                    <a:pt x="1287015" y="73115"/>
                  </a:lnTo>
                  <a:lnTo>
                    <a:pt x="1244197" y="56473"/>
                  </a:lnTo>
                  <a:lnTo>
                    <a:pt x="1200334" y="41853"/>
                  </a:lnTo>
                  <a:lnTo>
                    <a:pt x="1155490" y="29316"/>
                  </a:lnTo>
                  <a:lnTo>
                    <a:pt x="1109729" y="18924"/>
                  </a:lnTo>
                  <a:lnTo>
                    <a:pt x="1063114" y="10735"/>
                  </a:lnTo>
                  <a:lnTo>
                    <a:pt x="1015709" y="4811"/>
                  </a:lnTo>
                  <a:lnTo>
                    <a:pt x="967576" y="1213"/>
                  </a:lnTo>
                  <a:lnTo>
                    <a:pt x="918781" y="0"/>
                  </a:lnTo>
                  <a:close/>
                </a:path>
              </a:pathLst>
            </a:custGeom>
            <a:solidFill>
              <a:srgbClr val="B3A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770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2" y="565122"/>
                  </a:lnTo>
                  <a:lnTo>
                    <a:pt x="76766" y="524343"/>
                  </a:lnTo>
                  <a:lnTo>
                    <a:pt x="96300" y="484619"/>
                  </a:lnTo>
                  <a:lnTo>
                    <a:pt x="117831" y="446010"/>
                  </a:lnTo>
                  <a:lnTo>
                    <a:pt x="141295" y="408577"/>
                  </a:lnTo>
                  <a:lnTo>
                    <a:pt x="166628" y="372380"/>
                  </a:lnTo>
                  <a:lnTo>
                    <a:pt x="193768" y="337481"/>
                  </a:lnTo>
                  <a:lnTo>
                    <a:pt x="222651" y="303938"/>
                  </a:lnTo>
                  <a:lnTo>
                    <a:pt x="253214" y="271813"/>
                  </a:lnTo>
                  <a:lnTo>
                    <a:pt x="285392" y="241167"/>
                  </a:lnTo>
                  <a:lnTo>
                    <a:pt x="319122" y="212059"/>
                  </a:lnTo>
                  <a:lnTo>
                    <a:pt x="354341" y="184551"/>
                  </a:lnTo>
                  <a:lnTo>
                    <a:pt x="390986" y="158702"/>
                  </a:lnTo>
                  <a:lnTo>
                    <a:pt x="428992" y="134574"/>
                  </a:lnTo>
                  <a:lnTo>
                    <a:pt x="468296" y="112226"/>
                  </a:lnTo>
                  <a:lnTo>
                    <a:pt x="508836" y="91720"/>
                  </a:lnTo>
                  <a:lnTo>
                    <a:pt x="550547" y="73115"/>
                  </a:lnTo>
                  <a:lnTo>
                    <a:pt x="593365" y="56473"/>
                  </a:lnTo>
                  <a:lnTo>
                    <a:pt x="637228" y="41853"/>
                  </a:lnTo>
                  <a:lnTo>
                    <a:pt x="682072" y="29316"/>
                  </a:lnTo>
                  <a:lnTo>
                    <a:pt x="727833" y="18924"/>
                  </a:lnTo>
                  <a:lnTo>
                    <a:pt x="774448" y="10735"/>
                  </a:lnTo>
                  <a:lnTo>
                    <a:pt x="821853" y="4811"/>
                  </a:lnTo>
                  <a:lnTo>
                    <a:pt x="869986" y="1213"/>
                  </a:lnTo>
                  <a:lnTo>
                    <a:pt x="918781" y="0"/>
                  </a:lnTo>
                  <a:lnTo>
                    <a:pt x="967576" y="1213"/>
                  </a:lnTo>
                  <a:lnTo>
                    <a:pt x="1015709" y="4811"/>
                  </a:lnTo>
                  <a:lnTo>
                    <a:pt x="1063114" y="10735"/>
                  </a:lnTo>
                  <a:lnTo>
                    <a:pt x="1109729" y="18924"/>
                  </a:lnTo>
                  <a:lnTo>
                    <a:pt x="1155490" y="29316"/>
                  </a:lnTo>
                  <a:lnTo>
                    <a:pt x="1200334" y="41853"/>
                  </a:lnTo>
                  <a:lnTo>
                    <a:pt x="1244197" y="56473"/>
                  </a:lnTo>
                  <a:lnTo>
                    <a:pt x="1287015" y="73115"/>
                  </a:lnTo>
                  <a:lnTo>
                    <a:pt x="1328726" y="91720"/>
                  </a:lnTo>
                  <a:lnTo>
                    <a:pt x="1369266" y="112226"/>
                  </a:lnTo>
                  <a:lnTo>
                    <a:pt x="1408570" y="134574"/>
                  </a:lnTo>
                  <a:lnTo>
                    <a:pt x="1446576" y="158702"/>
                  </a:lnTo>
                  <a:lnTo>
                    <a:pt x="1483221" y="184551"/>
                  </a:lnTo>
                  <a:lnTo>
                    <a:pt x="1518440" y="212059"/>
                  </a:lnTo>
                  <a:lnTo>
                    <a:pt x="1552170" y="241167"/>
                  </a:lnTo>
                  <a:lnTo>
                    <a:pt x="1584348" y="271813"/>
                  </a:lnTo>
                  <a:lnTo>
                    <a:pt x="1614911" y="303938"/>
                  </a:lnTo>
                  <a:lnTo>
                    <a:pt x="1643794" y="337481"/>
                  </a:lnTo>
                  <a:lnTo>
                    <a:pt x="1670934" y="372380"/>
                  </a:lnTo>
                  <a:lnTo>
                    <a:pt x="1696267" y="408577"/>
                  </a:lnTo>
                  <a:lnTo>
                    <a:pt x="1719731" y="446010"/>
                  </a:lnTo>
                  <a:lnTo>
                    <a:pt x="1741262" y="484619"/>
                  </a:lnTo>
                  <a:lnTo>
                    <a:pt x="1760796" y="524343"/>
                  </a:lnTo>
                  <a:lnTo>
                    <a:pt x="1778270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70" y="1184937"/>
                  </a:lnTo>
                  <a:lnTo>
                    <a:pt x="1760796" y="1225716"/>
                  </a:lnTo>
                  <a:lnTo>
                    <a:pt x="1741262" y="1265440"/>
                  </a:lnTo>
                  <a:lnTo>
                    <a:pt x="1719731" y="1304049"/>
                  </a:lnTo>
                  <a:lnTo>
                    <a:pt x="1696267" y="1341482"/>
                  </a:lnTo>
                  <a:lnTo>
                    <a:pt x="1670934" y="1377679"/>
                  </a:lnTo>
                  <a:lnTo>
                    <a:pt x="1643794" y="1412578"/>
                  </a:lnTo>
                  <a:lnTo>
                    <a:pt x="1614911" y="1446121"/>
                  </a:lnTo>
                  <a:lnTo>
                    <a:pt x="1584348" y="1478246"/>
                  </a:lnTo>
                  <a:lnTo>
                    <a:pt x="1552170" y="1508892"/>
                  </a:lnTo>
                  <a:lnTo>
                    <a:pt x="1518440" y="1538000"/>
                  </a:lnTo>
                  <a:lnTo>
                    <a:pt x="1483221" y="1565508"/>
                  </a:lnTo>
                  <a:lnTo>
                    <a:pt x="1446576" y="1591357"/>
                  </a:lnTo>
                  <a:lnTo>
                    <a:pt x="1408570" y="1615485"/>
                  </a:lnTo>
                  <a:lnTo>
                    <a:pt x="1369266" y="1637833"/>
                  </a:lnTo>
                  <a:lnTo>
                    <a:pt x="1328726" y="1658339"/>
                  </a:lnTo>
                  <a:lnTo>
                    <a:pt x="1287015" y="1676944"/>
                  </a:lnTo>
                  <a:lnTo>
                    <a:pt x="1244197" y="1693586"/>
                  </a:lnTo>
                  <a:lnTo>
                    <a:pt x="1200334" y="1708206"/>
                  </a:lnTo>
                  <a:lnTo>
                    <a:pt x="1155490" y="1720743"/>
                  </a:lnTo>
                  <a:lnTo>
                    <a:pt x="1109729" y="1731135"/>
                  </a:lnTo>
                  <a:lnTo>
                    <a:pt x="1063114" y="1739324"/>
                  </a:lnTo>
                  <a:lnTo>
                    <a:pt x="1015709" y="1745248"/>
                  </a:lnTo>
                  <a:lnTo>
                    <a:pt x="967576" y="1748846"/>
                  </a:lnTo>
                  <a:lnTo>
                    <a:pt x="918781" y="1750060"/>
                  </a:lnTo>
                  <a:lnTo>
                    <a:pt x="869986" y="1748846"/>
                  </a:lnTo>
                  <a:lnTo>
                    <a:pt x="821853" y="1745248"/>
                  </a:lnTo>
                  <a:lnTo>
                    <a:pt x="774448" y="1739324"/>
                  </a:lnTo>
                  <a:lnTo>
                    <a:pt x="727833" y="1731135"/>
                  </a:lnTo>
                  <a:lnTo>
                    <a:pt x="682072" y="1720743"/>
                  </a:lnTo>
                  <a:lnTo>
                    <a:pt x="637228" y="1708206"/>
                  </a:lnTo>
                  <a:lnTo>
                    <a:pt x="593365" y="1693586"/>
                  </a:lnTo>
                  <a:lnTo>
                    <a:pt x="550547" y="1676944"/>
                  </a:lnTo>
                  <a:lnTo>
                    <a:pt x="508836" y="1658339"/>
                  </a:lnTo>
                  <a:lnTo>
                    <a:pt x="468296" y="1637833"/>
                  </a:lnTo>
                  <a:lnTo>
                    <a:pt x="428992" y="1615485"/>
                  </a:lnTo>
                  <a:lnTo>
                    <a:pt x="390986" y="1591357"/>
                  </a:lnTo>
                  <a:lnTo>
                    <a:pt x="354341" y="1565508"/>
                  </a:lnTo>
                  <a:lnTo>
                    <a:pt x="319122" y="1538000"/>
                  </a:lnTo>
                  <a:lnTo>
                    <a:pt x="285392" y="1508892"/>
                  </a:lnTo>
                  <a:lnTo>
                    <a:pt x="253214" y="1478246"/>
                  </a:lnTo>
                  <a:lnTo>
                    <a:pt x="222651" y="1446121"/>
                  </a:lnTo>
                  <a:lnTo>
                    <a:pt x="193768" y="1412578"/>
                  </a:lnTo>
                  <a:lnTo>
                    <a:pt x="166628" y="1377679"/>
                  </a:lnTo>
                  <a:lnTo>
                    <a:pt x="141295" y="1341482"/>
                  </a:lnTo>
                  <a:lnTo>
                    <a:pt x="117831" y="1304049"/>
                  </a:lnTo>
                  <a:lnTo>
                    <a:pt x="96300" y="1265440"/>
                  </a:lnTo>
                  <a:lnTo>
                    <a:pt x="76766" y="1225716"/>
                  </a:lnTo>
                  <a:lnTo>
                    <a:pt x="59292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6489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1</a:t>
            </a:r>
            <a:endParaRPr sz="3999"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59613" y="1874230"/>
            <a:ext cx="1850103" cy="1762488"/>
            <a:chOff x="2858642" y="1874520"/>
            <a:chExt cx="1850389" cy="1762760"/>
          </a:xfrm>
        </p:grpSpPr>
        <p:sp>
          <p:nvSpPr>
            <p:cNvPr id="16" name="object 16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8"/>
                  </a:lnTo>
                  <a:lnTo>
                    <a:pt x="5051" y="967335"/>
                  </a:lnTo>
                  <a:lnTo>
                    <a:pt x="11271" y="1012479"/>
                  </a:lnTo>
                  <a:lnTo>
                    <a:pt x="19868" y="1056870"/>
                  </a:lnTo>
                  <a:lnTo>
                    <a:pt x="30780" y="1100447"/>
                  </a:lnTo>
                  <a:lnTo>
                    <a:pt x="43942" y="1143151"/>
                  </a:lnTo>
                  <a:lnTo>
                    <a:pt x="59292" y="1184920"/>
                  </a:lnTo>
                  <a:lnTo>
                    <a:pt x="76765" y="1225695"/>
                  </a:lnTo>
                  <a:lnTo>
                    <a:pt x="96298" y="1265414"/>
                  </a:lnTo>
                  <a:lnTo>
                    <a:pt x="117828" y="1304018"/>
                  </a:lnTo>
                  <a:lnTo>
                    <a:pt x="141292" y="1341445"/>
                  </a:lnTo>
                  <a:lnTo>
                    <a:pt x="166625" y="1377636"/>
                  </a:lnTo>
                  <a:lnTo>
                    <a:pt x="193764" y="1412530"/>
                  </a:lnTo>
                  <a:lnTo>
                    <a:pt x="222645" y="1446067"/>
                  </a:lnTo>
                  <a:lnTo>
                    <a:pt x="253206" y="1478185"/>
                  </a:lnTo>
                  <a:lnTo>
                    <a:pt x="285383" y="1508826"/>
                  </a:lnTo>
                  <a:lnTo>
                    <a:pt x="319111" y="1537927"/>
                  </a:lnTo>
                  <a:lnTo>
                    <a:pt x="354329" y="1565430"/>
                  </a:lnTo>
                  <a:lnTo>
                    <a:pt x="390971" y="1591272"/>
                  </a:lnTo>
                  <a:lnTo>
                    <a:pt x="428975" y="1615395"/>
                  </a:lnTo>
                  <a:lnTo>
                    <a:pt x="468277" y="1637737"/>
                  </a:lnTo>
                  <a:lnTo>
                    <a:pt x="508813" y="1658238"/>
                  </a:lnTo>
                  <a:lnTo>
                    <a:pt x="550521" y="1676838"/>
                  </a:lnTo>
                  <a:lnTo>
                    <a:pt x="593336" y="1693476"/>
                  </a:lnTo>
                  <a:lnTo>
                    <a:pt x="637195" y="1708092"/>
                  </a:lnTo>
                  <a:lnTo>
                    <a:pt x="682035" y="1720624"/>
                  </a:lnTo>
                  <a:lnTo>
                    <a:pt x="727791" y="1731014"/>
                  </a:lnTo>
                  <a:lnTo>
                    <a:pt x="774401" y="1739200"/>
                  </a:lnTo>
                  <a:lnTo>
                    <a:pt x="821801" y="1745122"/>
                  </a:lnTo>
                  <a:lnTo>
                    <a:pt x="869928" y="1748720"/>
                  </a:lnTo>
                  <a:lnTo>
                    <a:pt x="918718" y="1749932"/>
                  </a:lnTo>
                  <a:lnTo>
                    <a:pt x="967519" y="1748720"/>
                  </a:lnTo>
                  <a:lnTo>
                    <a:pt x="1015657" y="1745122"/>
                  </a:lnTo>
                  <a:lnTo>
                    <a:pt x="1063067" y="1739200"/>
                  </a:lnTo>
                  <a:lnTo>
                    <a:pt x="1109687" y="1731014"/>
                  </a:lnTo>
                  <a:lnTo>
                    <a:pt x="1155452" y="1720624"/>
                  </a:lnTo>
                  <a:lnTo>
                    <a:pt x="1200300" y="1708092"/>
                  </a:lnTo>
                  <a:lnTo>
                    <a:pt x="1244167" y="1693476"/>
                  </a:lnTo>
                  <a:lnTo>
                    <a:pt x="1286989" y="1676838"/>
                  </a:lnTo>
                  <a:lnTo>
                    <a:pt x="1328703" y="1658238"/>
                  </a:lnTo>
                  <a:lnTo>
                    <a:pt x="1369246" y="1637737"/>
                  </a:lnTo>
                  <a:lnTo>
                    <a:pt x="1408553" y="1615395"/>
                  </a:lnTo>
                  <a:lnTo>
                    <a:pt x="1446562" y="1591272"/>
                  </a:lnTo>
                  <a:lnTo>
                    <a:pt x="1483208" y="1565430"/>
                  </a:lnTo>
                  <a:lnTo>
                    <a:pt x="1518430" y="1537927"/>
                  </a:lnTo>
                  <a:lnTo>
                    <a:pt x="1552162" y="1508826"/>
                  </a:lnTo>
                  <a:lnTo>
                    <a:pt x="1584341" y="1478185"/>
                  </a:lnTo>
                  <a:lnTo>
                    <a:pt x="1614905" y="1446067"/>
                  </a:lnTo>
                  <a:lnTo>
                    <a:pt x="1643789" y="1412530"/>
                  </a:lnTo>
                  <a:lnTo>
                    <a:pt x="1670930" y="1377636"/>
                  </a:lnTo>
                  <a:lnTo>
                    <a:pt x="1696265" y="1341445"/>
                  </a:lnTo>
                  <a:lnTo>
                    <a:pt x="1719729" y="1304018"/>
                  </a:lnTo>
                  <a:lnTo>
                    <a:pt x="1741261" y="1265414"/>
                  </a:lnTo>
                  <a:lnTo>
                    <a:pt x="1760795" y="1225695"/>
                  </a:lnTo>
                  <a:lnTo>
                    <a:pt x="1778269" y="1184920"/>
                  </a:lnTo>
                  <a:lnTo>
                    <a:pt x="1793619" y="1143151"/>
                  </a:lnTo>
                  <a:lnTo>
                    <a:pt x="1806782" y="1100447"/>
                  </a:lnTo>
                  <a:lnTo>
                    <a:pt x="1817693" y="1056870"/>
                  </a:lnTo>
                  <a:lnTo>
                    <a:pt x="1826291" y="1012479"/>
                  </a:lnTo>
                  <a:lnTo>
                    <a:pt x="1832511" y="967335"/>
                  </a:lnTo>
                  <a:lnTo>
                    <a:pt x="1836289" y="921498"/>
                  </a:lnTo>
                  <a:lnTo>
                    <a:pt x="1837562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4992" y="1880870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60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2" y="875029"/>
                  </a:lnTo>
                  <a:lnTo>
                    <a:pt x="1836289" y="921498"/>
                  </a:lnTo>
                  <a:lnTo>
                    <a:pt x="1832511" y="967335"/>
                  </a:lnTo>
                  <a:lnTo>
                    <a:pt x="1826291" y="1012479"/>
                  </a:lnTo>
                  <a:lnTo>
                    <a:pt x="1817693" y="1056870"/>
                  </a:lnTo>
                  <a:lnTo>
                    <a:pt x="1806782" y="1100447"/>
                  </a:lnTo>
                  <a:lnTo>
                    <a:pt x="1793619" y="1143151"/>
                  </a:lnTo>
                  <a:lnTo>
                    <a:pt x="1778269" y="1184920"/>
                  </a:lnTo>
                  <a:lnTo>
                    <a:pt x="1760795" y="1225695"/>
                  </a:lnTo>
                  <a:lnTo>
                    <a:pt x="1741261" y="1265414"/>
                  </a:lnTo>
                  <a:lnTo>
                    <a:pt x="1719729" y="1304018"/>
                  </a:lnTo>
                  <a:lnTo>
                    <a:pt x="1696265" y="1341445"/>
                  </a:lnTo>
                  <a:lnTo>
                    <a:pt x="1670930" y="1377636"/>
                  </a:lnTo>
                  <a:lnTo>
                    <a:pt x="1643789" y="1412530"/>
                  </a:lnTo>
                  <a:lnTo>
                    <a:pt x="1614905" y="1446067"/>
                  </a:lnTo>
                  <a:lnTo>
                    <a:pt x="1584341" y="1478185"/>
                  </a:lnTo>
                  <a:lnTo>
                    <a:pt x="1552162" y="1508826"/>
                  </a:lnTo>
                  <a:lnTo>
                    <a:pt x="1518430" y="1537927"/>
                  </a:lnTo>
                  <a:lnTo>
                    <a:pt x="1483208" y="1565430"/>
                  </a:lnTo>
                  <a:lnTo>
                    <a:pt x="1446562" y="1591272"/>
                  </a:lnTo>
                  <a:lnTo>
                    <a:pt x="1408553" y="1615395"/>
                  </a:lnTo>
                  <a:lnTo>
                    <a:pt x="1369246" y="1637737"/>
                  </a:lnTo>
                  <a:lnTo>
                    <a:pt x="1328703" y="1658238"/>
                  </a:lnTo>
                  <a:lnTo>
                    <a:pt x="1286989" y="1676838"/>
                  </a:lnTo>
                  <a:lnTo>
                    <a:pt x="1244167" y="1693476"/>
                  </a:lnTo>
                  <a:lnTo>
                    <a:pt x="1200300" y="1708092"/>
                  </a:lnTo>
                  <a:lnTo>
                    <a:pt x="1155452" y="1720624"/>
                  </a:lnTo>
                  <a:lnTo>
                    <a:pt x="1109687" y="1731014"/>
                  </a:lnTo>
                  <a:lnTo>
                    <a:pt x="1063067" y="1739200"/>
                  </a:lnTo>
                  <a:lnTo>
                    <a:pt x="1015657" y="1745122"/>
                  </a:lnTo>
                  <a:lnTo>
                    <a:pt x="967519" y="1748720"/>
                  </a:lnTo>
                  <a:lnTo>
                    <a:pt x="918718" y="1749932"/>
                  </a:lnTo>
                  <a:lnTo>
                    <a:pt x="869928" y="1748720"/>
                  </a:lnTo>
                  <a:lnTo>
                    <a:pt x="821801" y="1745122"/>
                  </a:lnTo>
                  <a:lnTo>
                    <a:pt x="774401" y="1739200"/>
                  </a:lnTo>
                  <a:lnTo>
                    <a:pt x="727791" y="1731014"/>
                  </a:lnTo>
                  <a:lnTo>
                    <a:pt x="682035" y="1720624"/>
                  </a:lnTo>
                  <a:lnTo>
                    <a:pt x="637195" y="1708092"/>
                  </a:lnTo>
                  <a:lnTo>
                    <a:pt x="593336" y="1693476"/>
                  </a:lnTo>
                  <a:lnTo>
                    <a:pt x="550521" y="1676838"/>
                  </a:lnTo>
                  <a:lnTo>
                    <a:pt x="508813" y="1658238"/>
                  </a:lnTo>
                  <a:lnTo>
                    <a:pt x="468277" y="1637737"/>
                  </a:lnTo>
                  <a:lnTo>
                    <a:pt x="428975" y="1615395"/>
                  </a:lnTo>
                  <a:lnTo>
                    <a:pt x="390971" y="1591272"/>
                  </a:lnTo>
                  <a:lnTo>
                    <a:pt x="354329" y="1565430"/>
                  </a:lnTo>
                  <a:lnTo>
                    <a:pt x="319111" y="1537927"/>
                  </a:lnTo>
                  <a:lnTo>
                    <a:pt x="285383" y="1508826"/>
                  </a:lnTo>
                  <a:lnTo>
                    <a:pt x="253206" y="1478185"/>
                  </a:lnTo>
                  <a:lnTo>
                    <a:pt x="222645" y="1446067"/>
                  </a:lnTo>
                  <a:lnTo>
                    <a:pt x="193764" y="1412530"/>
                  </a:lnTo>
                  <a:lnTo>
                    <a:pt x="166625" y="1377636"/>
                  </a:lnTo>
                  <a:lnTo>
                    <a:pt x="141292" y="1341445"/>
                  </a:lnTo>
                  <a:lnTo>
                    <a:pt x="117828" y="1304018"/>
                  </a:lnTo>
                  <a:lnTo>
                    <a:pt x="96298" y="1265414"/>
                  </a:lnTo>
                  <a:lnTo>
                    <a:pt x="76765" y="1225695"/>
                  </a:lnTo>
                  <a:lnTo>
                    <a:pt x="59292" y="1184920"/>
                  </a:lnTo>
                  <a:lnTo>
                    <a:pt x="43942" y="1143151"/>
                  </a:lnTo>
                  <a:lnTo>
                    <a:pt x="30780" y="1100447"/>
                  </a:lnTo>
                  <a:lnTo>
                    <a:pt x="19868" y="1056870"/>
                  </a:lnTo>
                  <a:lnTo>
                    <a:pt x="11271" y="1012479"/>
                  </a:lnTo>
                  <a:lnTo>
                    <a:pt x="5051" y="967335"/>
                  </a:lnTo>
                  <a:lnTo>
                    <a:pt x="1273" y="921498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42446" y="2406405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2</a:t>
            </a:r>
            <a:endParaRPr sz="3999"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92374" y="5442507"/>
            <a:ext cx="1850103" cy="1762488"/>
            <a:chOff x="2891408" y="5443347"/>
            <a:chExt cx="1850389" cy="1762760"/>
          </a:xfrm>
        </p:grpSpPr>
        <p:sp>
          <p:nvSpPr>
            <p:cNvPr id="20" name="object 20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3"/>
                  </a:lnTo>
                  <a:lnTo>
                    <a:pt x="550521" y="73115"/>
                  </a:lnTo>
                  <a:lnTo>
                    <a:pt x="508813" y="91720"/>
                  </a:lnTo>
                  <a:lnTo>
                    <a:pt x="468277" y="112226"/>
                  </a:lnTo>
                  <a:lnTo>
                    <a:pt x="428975" y="134574"/>
                  </a:lnTo>
                  <a:lnTo>
                    <a:pt x="390971" y="158702"/>
                  </a:lnTo>
                  <a:lnTo>
                    <a:pt x="354329" y="184551"/>
                  </a:lnTo>
                  <a:lnTo>
                    <a:pt x="319111" y="212059"/>
                  </a:lnTo>
                  <a:lnTo>
                    <a:pt x="285383" y="241167"/>
                  </a:lnTo>
                  <a:lnTo>
                    <a:pt x="253206" y="271813"/>
                  </a:lnTo>
                  <a:lnTo>
                    <a:pt x="222645" y="303938"/>
                  </a:lnTo>
                  <a:lnTo>
                    <a:pt x="193764" y="337481"/>
                  </a:lnTo>
                  <a:lnTo>
                    <a:pt x="166625" y="372380"/>
                  </a:lnTo>
                  <a:lnTo>
                    <a:pt x="141292" y="408577"/>
                  </a:lnTo>
                  <a:lnTo>
                    <a:pt x="117828" y="446010"/>
                  </a:lnTo>
                  <a:lnTo>
                    <a:pt x="96298" y="484619"/>
                  </a:lnTo>
                  <a:lnTo>
                    <a:pt x="76765" y="524343"/>
                  </a:lnTo>
                  <a:lnTo>
                    <a:pt x="59292" y="565122"/>
                  </a:lnTo>
                  <a:lnTo>
                    <a:pt x="43942" y="606895"/>
                  </a:lnTo>
                  <a:lnTo>
                    <a:pt x="30780" y="649603"/>
                  </a:lnTo>
                  <a:lnTo>
                    <a:pt x="19868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29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8" y="1056876"/>
                  </a:lnTo>
                  <a:lnTo>
                    <a:pt x="30780" y="1100456"/>
                  </a:lnTo>
                  <a:lnTo>
                    <a:pt x="43942" y="1143164"/>
                  </a:lnTo>
                  <a:lnTo>
                    <a:pt x="59292" y="1184937"/>
                  </a:lnTo>
                  <a:lnTo>
                    <a:pt x="76765" y="1225716"/>
                  </a:lnTo>
                  <a:lnTo>
                    <a:pt x="96298" y="1265440"/>
                  </a:lnTo>
                  <a:lnTo>
                    <a:pt x="117828" y="1304049"/>
                  </a:lnTo>
                  <a:lnTo>
                    <a:pt x="141292" y="1341482"/>
                  </a:lnTo>
                  <a:lnTo>
                    <a:pt x="166625" y="1377679"/>
                  </a:lnTo>
                  <a:lnTo>
                    <a:pt x="193764" y="1412578"/>
                  </a:lnTo>
                  <a:lnTo>
                    <a:pt x="222645" y="1446121"/>
                  </a:lnTo>
                  <a:lnTo>
                    <a:pt x="253206" y="1478246"/>
                  </a:lnTo>
                  <a:lnTo>
                    <a:pt x="285383" y="1508892"/>
                  </a:lnTo>
                  <a:lnTo>
                    <a:pt x="319111" y="1538000"/>
                  </a:lnTo>
                  <a:lnTo>
                    <a:pt x="354329" y="1565508"/>
                  </a:lnTo>
                  <a:lnTo>
                    <a:pt x="390971" y="1591357"/>
                  </a:lnTo>
                  <a:lnTo>
                    <a:pt x="428975" y="1615485"/>
                  </a:lnTo>
                  <a:lnTo>
                    <a:pt x="468277" y="1637833"/>
                  </a:lnTo>
                  <a:lnTo>
                    <a:pt x="508813" y="1658339"/>
                  </a:lnTo>
                  <a:lnTo>
                    <a:pt x="550521" y="1676944"/>
                  </a:lnTo>
                  <a:lnTo>
                    <a:pt x="593336" y="1693586"/>
                  </a:lnTo>
                  <a:lnTo>
                    <a:pt x="637195" y="1708206"/>
                  </a:lnTo>
                  <a:lnTo>
                    <a:pt x="682035" y="1720743"/>
                  </a:lnTo>
                  <a:lnTo>
                    <a:pt x="727791" y="1731135"/>
                  </a:lnTo>
                  <a:lnTo>
                    <a:pt x="774401" y="1739324"/>
                  </a:lnTo>
                  <a:lnTo>
                    <a:pt x="821801" y="1745248"/>
                  </a:lnTo>
                  <a:lnTo>
                    <a:pt x="869928" y="1748846"/>
                  </a:lnTo>
                  <a:lnTo>
                    <a:pt x="918718" y="1750059"/>
                  </a:lnTo>
                  <a:lnTo>
                    <a:pt x="967519" y="1748846"/>
                  </a:lnTo>
                  <a:lnTo>
                    <a:pt x="1015657" y="1745248"/>
                  </a:lnTo>
                  <a:lnTo>
                    <a:pt x="1063067" y="1739324"/>
                  </a:lnTo>
                  <a:lnTo>
                    <a:pt x="1109687" y="1731135"/>
                  </a:lnTo>
                  <a:lnTo>
                    <a:pt x="1155452" y="1720743"/>
                  </a:lnTo>
                  <a:lnTo>
                    <a:pt x="1200300" y="1708206"/>
                  </a:lnTo>
                  <a:lnTo>
                    <a:pt x="1244167" y="1693586"/>
                  </a:lnTo>
                  <a:lnTo>
                    <a:pt x="1286989" y="1676944"/>
                  </a:lnTo>
                  <a:lnTo>
                    <a:pt x="1328703" y="1658339"/>
                  </a:lnTo>
                  <a:lnTo>
                    <a:pt x="1369246" y="1637833"/>
                  </a:lnTo>
                  <a:lnTo>
                    <a:pt x="1408553" y="1615485"/>
                  </a:lnTo>
                  <a:lnTo>
                    <a:pt x="1446562" y="1591357"/>
                  </a:lnTo>
                  <a:lnTo>
                    <a:pt x="1483208" y="1565508"/>
                  </a:lnTo>
                  <a:lnTo>
                    <a:pt x="1518430" y="1538000"/>
                  </a:lnTo>
                  <a:lnTo>
                    <a:pt x="1552162" y="1508892"/>
                  </a:lnTo>
                  <a:lnTo>
                    <a:pt x="1584341" y="1478246"/>
                  </a:lnTo>
                  <a:lnTo>
                    <a:pt x="1614905" y="1446121"/>
                  </a:lnTo>
                  <a:lnTo>
                    <a:pt x="1643789" y="1412578"/>
                  </a:lnTo>
                  <a:lnTo>
                    <a:pt x="1670930" y="1377679"/>
                  </a:lnTo>
                  <a:lnTo>
                    <a:pt x="1696265" y="1341482"/>
                  </a:lnTo>
                  <a:lnTo>
                    <a:pt x="1719729" y="1304049"/>
                  </a:lnTo>
                  <a:lnTo>
                    <a:pt x="1741261" y="1265440"/>
                  </a:lnTo>
                  <a:lnTo>
                    <a:pt x="1760795" y="1225716"/>
                  </a:lnTo>
                  <a:lnTo>
                    <a:pt x="1778269" y="1184937"/>
                  </a:lnTo>
                  <a:lnTo>
                    <a:pt x="1793619" y="1143164"/>
                  </a:lnTo>
                  <a:lnTo>
                    <a:pt x="1806782" y="1100456"/>
                  </a:lnTo>
                  <a:lnTo>
                    <a:pt x="1817693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29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3" y="693183"/>
                  </a:lnTo>
                  <a:lnTo>
                    <a:pt x="1806782" y="649603"/>
                  </a:lnTo>
                  <a:lnTo>
                    <a:pt x="1793619" y="606895"/>
                  </a:lnTo>
                  <a:lnTo>
                    <a:pt x="1778269" y="565122"/>
                  </a:lnTo>
                  <a:lnTo>
                    <a:pt x="1760795" y="524343"/>
                  </a:lnTo>
                  <a:lnTo>
                    <a:pt x="1741261" y="484619"/>
                  </a:lnTo>
                  <a:lnTo>
                    <a:pt x="1719729" y="446010"/>
                  </a:lnTo>
                  <a:lnTo>
                    <a:pt x="1696265" y="408577"/>
                  </a:lnTo>
                  <a:lnTo>
                    <a:pt x="1670930" y="372380"/>
                  </a:lnTo>
                  <a:lnTo>
                    <a:pt x="1643789" y="337481"/>
                  </a:lnTo>
                  <a:lnTo>
                    <a:pt x="1614905" y="303938"/>
                  </a:lnTo>
                  <a:lnTo>
                    <a:pt x="1584341" y="271813"/>
                  </a:lnTo>
                  <a:lnTo>
                    <a:pt x="1552162" y="241167"/>
                  </a:lnTo>
                  <a:lnTo>
                    <a:pt x="1518430" y="212059"/>
                  </a:lnTo>
                  <a:lnTo>
                    <a:pt x="1483208" y="184551"/>
                  </a:lnTo>
                  <a:lnTo>
                    <a:pt x="1446562" y="158702"/>
                  </a:lnTo>
                  <a:lnTo>
                    <a:pt x="1408553" y="134574"/>
                  </a:lnTo>
                  <a:lnTo>
                    <a:pt x="1369246" y="112226"/>
                  </a:lnTo>
                  <a:lnTo>
                    <a:pt x="1328703" y="91720"/>
                  </a:lnTo>
                  <a:lnTo>
                    <a:pt x="1286989" y="73115"/>
                  </a:lnTo>
                  <a:lnTo>
                    <a:pt x="1244167" y="56473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7758" y="5449697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29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8" y="693183"/>
                  </a:lnTo>
                  <a:lnTo>
                    <a:pt x="30780" y="649603"/>
                  </a:lnTo>
                  <a:lnTo>
                    <a:pt x="43942" y="606895"/>
                  </a:lnTo>
                  <a:lnTo>
                    <a:pt x="59292" y="565122"/>
                  </a:lnTo>
                  <a:lnTo>
                    <a:pt x="76765" y="524343"/>
                  </a:lnTo>
                  <a:lnTo>
                    <a:pt x="96298" y="484619"/>
                  </a:lnTo>
                  <a:lnTo>
                    <a:pt x="117828" y="446010"/>
                  </a:lnTo>
                  <a:lnTo>
                    <a:pt x="141292" y="408577"/>
                  </a:lnTo>
                  <a:lnTo>
                    <a:pt x="166625" y="372380"/>
                  </a:lnTo>
                  <a:lnTo>
                    <a:pt x="193764" y="337481"/>
                  </a:lnTo>
                  <a:lnTo>
                    <a:pt x="222645" y="303938"/>
                  </a:lnTo>
                  <a:lnTo>
                    <a:pt x="253206" y="271813"/>
                  </a:lnTo>
                  <a:lnTo>
                    <a:pt x="285383" y="241167"/>
                  </a:lnTo>
                  <a:lnTo>
                    <a:pt x="319111" y="212059"/>
                  </a:lnTo>
                  <a:lnTo>
                    <a:pt x="354329" y="184551"/>
                  </a:lnTo>
                  <a:lnTo>
                    <a:pt x="390971" y="158702"/>
                  </a:lnTo>
                  <a:lnTo>
                    <a:pt x="428975" y="134574"/>
                  </a:lnTo>
                  <a:lnTo>
                    <a:pt x="468277" y="112226"/>
                  </a:lnTo>
                  <a:lnTo>
                    <a:pt x="508813" y="91720"/>
                  </a:lnTo>
                  <a:lnTo>
                    <a:pt x="550521" y="73115"/>
                  </a:lnTo>
                  <a:lnTo>
                    <a:pt x="593336" y="56473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3"/>
                  </a:lnTo>
                  <a:lnTo>
                    <a:pt x="1286989" y="73115"/>
                  </a:lnTo>
                  <a:lnTo>
                    <a:pt x="1328703" y="91720"/>
                  </a:lnTo>
                  <a:lnTo>
                    <a:pt x="1369246" y="112226"/>
                  </a:lnTo>
                  <a:lnTo>
                    <a:pt x="1408553" y="134574"/>
                  </a:lnTo>
                  <a:lnTo>
                    <a:pt x="1446562" y="158702"/>
                  </a:lnTo>
                  <a:lnTo>
                    <a:pt x="1483208" y="184551"/>
                  </a:lnTo>
                  <a:lnTo>
                    <a:pt x="1518430" y="212059"/>
                  </a:lnTo>
                  <a:lnTo>
                    <a:pt x="1552162" y="241167"/>
                  </a:lnTo>
                  <a:lnTo>
                    <a:pt x="1584341" y="271813"/>
                  </a:lnTo>
                  <a:lnTo>
                    <a:pt x="1614905" y="303938"/>
                  </a:lnTo>
                  <a:lnTo>
                    <a:pt x="1643789" y="337481"/>
                  </a:lnTo>
                  <a:lnTo>
                    <a:pt x="1670930" y="372380"/>
                  </a:lnTo>
                  <a:lnTo>
                    <a:pt x="1696265" y="408577"/>
                  </a:lnTo>
                  <a:lnTo>
                    <a:pt x="1719729" y="446010"/>
                  </a:lnTo>
                  <a:lnTo>
                    <a:pt x="1741261" y="484619"/>
                  </a:lnTo>
                  <a:lnTo>
                    <a:pt x="1760795" y="524343"/>
                  </a:lnTo>
                  <a:lnTo>
                    <a:pt x="1778269" y="565122"/>
                  </a:lnTo>
                  <a:lnTo>
                    <a:pt x="1793619" y="606895"/>
                  </a:lnTo>
                  <a:lnTo>
                    <a:pt x="1806782" y="649603"/>
                  </a:lnTo>
                  <a:lnTo>
                    <a:pt x="1817693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29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3" y="1056876"/>
                  </a:lnTo>
                  <a:lnTo>
                    <a:pt x="1806782" y="1100456"/>
                  </a:lnTo>
                  <a:lnTo>
                    <a:pt x="1793619" y="1143164"/>
                  </a:lnTo>
                  <a:lnTo>
                    <a:pt x="1778269" y="1184937"/>
                  </a:lnTo>
                  <a:lnTo>
                    <a:pt x="1760795" y="1225716"/>
                  </a:lnTo>
                  <a:lnTo>
                    <a:pt x="1741261" y="1265440"/>
                  </a:lnTo>
                  <a:lnTo>
                    <a:pt x="1719729" y="1304049"/>
                  </a:lnTo>
                  <a:lnTo>
                    <a:pt x="1696265" y="1341482"/>
                  </a:lnTo>
                  <a:lnTo>
                    <a:pt x="1670930" y="1377679"/>
                  </a:lnTo>
                  <a:lnTo>
                    <a:pt x="1643789" y="1412578"/>
                  </a:lnTo>
                  <a:lnTo>
                    <a:pt x="1614905" y="1446121"/>
                  </a:lnTo>
                  <a:lnTo>
                    <a:pt x="1584341" y="1478246"/>
                  </a:lnTo>
                  <a:lnTo>
                    <a:pt x="1552162" y="1508892"/>
                  </a:lnTo>
                  <a:lnTo>
                    <a:pt x="1518430" y="1538000"/>
                  </a:lnTo>
                  <a:lnTo>
                    <a:pt x="1483208" y="1565508"/>
                  </a:lnTo>
                  <a:lnTo>
                    <a:pt x="1446562" y="1591357"/>
                  </a:lnTo>
                  <a:lnTo>
                    <a:pt x="1408553" y="1615485"/>
                  </a:lnTo>
                  <a:lnTo>
                    <a:pt x="1369246" y="1637833"/>
                  </a:lnTo>
                  <a:lnTo>
                    <a:pt x="1328703" y="1658339"/>
                  </a:lnTo>
                  <a:lnTo>
                    <a:pt x="1286989" y="1676944"/>
                  </a:lnTo>
                  <a:lnTo>
                    <a:pt x="1244167" y="1693586"/>
                  </a:lnTo>
                  <a:lnTo>
                    <a:pt x="1200300" y="1708206"/>
                  </a:lnTo>
                  <a:lnTo>
                    <a:pt x="1155452" y="1720743"/>
                  </a:lnTo>
                  <a:lnTo>
                    <a:pt x="1109687" y="1731135"/>
                  </a:lnTo>
                  <a:lnTo>
                    <a:pt x="1063067" y="1739324"/>
                  </a:lnTo>
                  <a:lnTo>
                    <a:pt x="1015657" y="1745248"/>
                  </a:lnTo>
                  <a:lnTo>
                    <a:pt x="967519" y="1748846"/>
                  </a:lnTo>
                  <a:lnTo>
                    <a:pt x="918718" y="1750059"/>
                  </a:lnTo>
                  <a:lnTo>
                    <a:pt x="869928" y="1748846"/>
                  </a:lnTo>
                  <a:lnTo>
                    <a:pt x="821801" y="1745248"/>
                  </a:lnTo>
                  <a:lnTo>
                    <a:pt x="774401" y="1739324"/>
                  </a:lnTo>
                  <a:lnTo>
                    <a:pt x="727791" y="1731135"/>
                  </a:lnTo>
                  <a:lnTo>
                    <a:pt x="682035" y="1720743"/>
                  </a:lnTo>
                  <a:lnTo>
                    <a:pt x="637195" y="1708206"/>
                  </a:lnTo>
                  <a:lnTo>
                    <a:pt x="593336" y="1693586"/>
                  </a:lnTo>
                  <a:lnTo>
                    <a:pt x="550521" y="1676944"/>
                  </a:lnTo>
                  <a:lnTo>
                    <a:pt x="508813" y="1658339"/>
                  </a:lnTo>
                  <a:lnTo>
                    <a:pt x="468277" y="1637833"/>
                  </a:lnTo>
                  <a:lnTo>
                    <a:pt x="428975" y="1615485"/>
                  </a:lnTo>
                  <a:lnTo>
                    <a:pt x="390971" y="1591357"/>
                  </a:lnTo>
                  <a:lnTo>
                    <a:pt x="354329" y="1565508"/>
                  </a:lnTo>
                  <a:lnTo>
                    <a:pt x="319111" y="1538000"/>
                  </a:lnTo>
                  <a:lnTo>
                    <a:pt x="285383" y="1508892"/>
                  </a:lnTo>
                  <a:lnTo>
                    <a:pt x="253206" y="1478246"/>
                  </a:lnTo>
                  <a:lnTo>
                    <a:pt x="222645" y="1446121"/>
                  </a:lnTo>
                  <a:lnTo>
                    <a:pt x="193764" y="1412578"/>
                  </a:lnTo>
                  <a:lnTo>
                    <a:pt x="166625" y="1377679"/>
                  </a:lnTo>
                  <a:lnTo>
                    <a:pt x="141292" y="1341482"/>
                  </a:lnTo>
                  <a:lnTo>
                    <a:pt x="117828" y="1304049"/>
                  </a:lnTo>
                  <a:lnTo>
                    <a:pt x="96298" y="1265440"/>
                  </a:lnTo>
                  <a:lnTo>
                    <a:pt x="76765" y="1225716"/>
                  </a:lnTo>
                  <a:lnTo>
                    <a:pt x="59292" y="1184937"/>
                  </a:lnTo>
                  <a:lnTo>
                    <a:pt x="43942" y="1143164"/>
                  </a:lnTo>
                  <a:lnTo>
                    <a:pt x="30780" y="1100456"/>
                  </a:lnTo>
                  <a:lnTo>
                    <a:pt x="19868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29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75334" y="597506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3</a:t>
            </a:r>
            <a:endParaRPr sz="3999"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20814" y="3728906"/>
            <a:ext cx="1850103" cy="1762488"/>
            <a:chOff x="5220208" y="3729482"/>
            <a:chExt cx="1850389" cy="1762760"/>
          </a:xfrm>
        </p:grpSpPr>
        <p:sp>
          <p:nvSpPr>
            <p:cNvPr id="24" name="object 24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918844" y="0"/>
                  </a:moveTo>
                  <a:lnTo>
                    <a:pt x="870043" y="1213"/>
                  </a:lnTo>
                  <a:lnTo>
                    <a:pt x="821905" y="4811"/>
                  </a:lnTo>
                  <a:lnTo>
                    <a:pt x="774495" y="10735"/>
                  </a:lnTo>
                  <a:lnTo>
                    <a:pt x="727875" y="18924"/>
                  </a:lnTo>
                  <a:lnTo>
                    <a:pt x="682110" y="29316"/>
                  </a:lnTo>
                  <a:lnTo>
                    <a:pt x="637262" y="41853"/>
                  </a:lnTo>
                  <a:lnTo>
                    <a:pt x="593395" y="56473"/>
                  </a:lnTo>
                  <a:lnTo>
                    <a:pt x="550573" y="73115"/>
                  </a:lnTo>
                  <a:lnTo>
                    <a:pt x="508859" y="91720"/>
                  </a:lnTo>
                  <a:lnTo>
                    <a:pt x="468316" y="112226"/>
                  </a:lnTo>
                  <a:lnTo>
                    <a:pt x="429009" y="134574"/>
                  </a:lnTo>
                  <a:lnTo>
                    <a:pt x="391000" y="158702"/>
                  </a:lnTo>
                  <a:lnTo>
                    <a:pt x="354354" y="184551"/>
                  </a:lnTo>
                  <a:lnTo>
                    <a:pt x="319132" y="212059"/>
                  </a:lnTo>
                  <a:lnTo>
                    <a:pt x="285400" y="241167"/>
                  </a:lnTo>
                  <a:lnTo>
                    <a:pt x="253221" y="271813"/>
                  </a:lnTo>
                  <a:lnTo>
                    <a:pt x="222657" y="303938"/>
                  </a:lnTo>
                  <a:lnTo>
                    <a:pt x="193773" y="337481"/>
                  </a:lnTo>
                  <a:lnTo>
                    <a:pt x="166632" y="372380"/>
                  </a:lnTo>
                  <a:lnTo>
                    <a:pt x="141297" y="408577"/>
                  </a:lnTo>
                  <a:lnTo>
                    <a:pt x="117833" y="446010"/>
                  </a:lnTo>
                  <a:lnTo>
                    <a:pt x="96301" y="484619"/>
                  </a:lnTo>
                  <a:lnTo>
                    <a:pt x="76767" y="524343"/>
                  </a:lnTo>
                  <a:lnTo>
                    <a:pt x="59293" y="565122"/>
                  </a:lnTo>
                  <a:lnTo>
                    <a:pt x="43943" y="606895"/>
                  </a:lnTo>
                  <a:lnTo>
                    <a:pt x="30780" y="649603"/>
                  </a:lnTo>
                  <a:lnTo>
                    <a:pt x="19869" y="693183"/>
                  </a:lnTo>
                  <a:lnTo>
                    <a:pt x="11271" y="737577"/>
                  </a:lnTo>
                  <a:lnTo>
                    <a:pt x="5051" y="782723"/>
                  </a:lnTo>
                  <a:lnTo>
                    <a:pt x="1273" y="828560"/>
                  </a:lnTo>
                  <a:lnTo>
                    <a:pt x="0" y="875030"/>
                  </a:lnTo>
                  <a:lnTo>
                    <a:pt x="1273" y="921499"/>
                  </a:lnTo>
                  <a:lnTo>
                    <a:pt x="5051" y="967336"/>
                  </a:lnTo>
                  <a:lnTo>
                    <a:pt x="11271" y="1012482"/>
                  </a:lnTo>
                  <a:lnTo>
                    <a:pt x="19869" y="1056876"/>
                  </a:lnTo>
                  <a:lnTo>
                    <a:pt x="30780" y="1100456"/>
                  </a:lnTo>
                  <a:lnTo>
                    <a:pt x="43943" y="1143164"/>
                  </a:lnTo>
                  <a:lnTo>
                    <a:pt x="59293" y="1184937"/>
                  </a:lnTo>
                  <a:lnTo>
                    <a:pt x="76767" y="1225716"/>
                  </a:lnTo>
                  <a:lnTo>
                    <a:pt x="96301" y="1265440"/>
                  </a:lnTo>
                  <a:lnTo>
                    <a:pt x="117833" y="1304049"/>
                  </a:lnTo>
                  <a:lnTo>
                    <a:pt x="141297" y="1341482"/>
                  </a:lnTo>
                  <a:lnTo>
                    <a:pt x="166632" y="1377679"/>
                  </a:lnTo>
                  <a:lnTo>
                    <a:pt x="193773" y="1412578"/>
                  </a:lnTo>
                  <a:lnTo>
                    <a:pt x="222657" y="1446121"/>
                  </a:lnTo>
                  <a:lnTo>
                    <a:pt x="253221" y="1478246"/>
                  </a:lnTo>
                  <a:lnTo>
                    <a:pt x="285400" y="1508892"/>
                  </a:lnTo>
                  <a:lnTo>
                    <a:pt x="319132" y="1538000"/>
                  </a:lnTo>
                  <a:lnTo>
                    <a:pt x="354354" y="1565508"/>
                  </a:lnTo>
                  <a:lnTo>
                    <a:pt x="391000" y="1591357"/>
                  </a:lnTo>
                  <a:lnTo>
                    <a:pt x="429009" y="1615485"/>
                  </a:lnTo>
                  <a:lnTo>
                    <a:pt x="468316" y="1637833"/>
                  </a:lnTo>
                  <a:lnTo>
                    <a:pt x="508859" y="1658339"/>
                  </a:lnTo>
                  <a:lnTo>
                    <a:pt x="550573" y="1676944"/>
                  </a:lnTo>
                  <a:lnTo>
                    <a:pt x="593395" y="1693586"/>
                  </a:lnTo>
                  <a:lnTo>
                    <a:pt x="637262" y="1708206"/>
                  </a:lnTo>
                  <a:lnTo>
                    <a:pt x="682110" y="1720743"/>
                  </a:lnTo>
                  <a:lnTo>
                    <a:pt x="727875" y="1731135"/>
                  </a:lnTo>
                  <a:lnTo>
                    <a:pt x="774495" y="1739324"/>
                  </a:lnTo>
                  <a:lnTo>
                    <a:pt x="821905" y="1745248"/>
                  </a:lnTo>
                  <a:lnTo>
                    <a:pt x="870043" y="1748846"/>
                  </a:lnTo>
                  <a:lnTo>
                    <a:pt x="918844" y="1750060"/>
                  </a:lnTo>
                  <a:lnTo>
                    <a:pt x="967634" y="1748846"/>
                  </a:lnTo>
                  <a:lnTo>
                    <a:pt x="1015761" y="1745248"/>
                  </a:lnTo>
                  <a:lnTo>
                    <a:pt x="1063161" y="1739324"/>
                  </a:lnTo>
                  <a:lnTo>
                    <a:pt x="1109771" y="1731135"/>
                  </a:lnTo>
                  <a:lnTo>
                    <a:pt x="1155527" y="1720743"/>
                  </a:lnTo>
                  <a:lnTo>
                    <a:pt x="1200367" y="1708206"/>
                  </a:lnTo>
                  <a:lnTo>
                    <a:pt x="1244226" y="1693586"/>
                  </a:lnTo>
                  <a:lnTo>
                    <a:pt x="1287041" y="1676944"/>
                  </a:lnTo>
                  <a:lnTo>
                    <a:pt x="1328749" y="1658339"/>
                  </a:lnTo>
                  <a:lnTo>
                    <a:pt x="1369285" y="1637833"/>
                  </a:lnTo>
                  <a:lnTo>
                    <a:pt x="1408587" y="1615485"/>
                  </a:lnTo>
                  <a:lnTo>
                    <a:pt x="1446591" y="1591357"/>
                  </a:lnTo>
                  <a:lnTo>
                    <a:pt x="1483233" y="1565508"/>
                  </a:lnTo>
                  <a:lnTo>
                    <a:pt x="1518451" y="1538000"/>
                  </a:lnTo>
                  <a:lnTo>
                    <a:pt x="1552179" y="1508892"/>
                  </a:lnTo>
                  <a:lnTo>
                    <a:pt x="1584356" y="1478246"/>
                  </a:lnTo>
                  <a:lnTo>
                    <a:pt x="1614917" y="1446121"/>
                  </a:lnTo>
                  <a:lnTo>
                    <a:pt x="1643798" y="1412578"/>
                  </a:lnTo>
                  <a:lnTo>
                    <a:pt x="1670937" y="1377679"/>
                  </a:lnTo>
                  <a:lnTo>
                    <a:pt x="1696270" y="1341482"/>
                  </a:lnTo>
                  <a:lnTo>
                    <a:pt x="1719734" y="1304049"/>
                  </a:lnTo>
                  <a:lnTo>
                    <a:pt x="1741264" y="1265440"/>
                  </a:lnTo>
                  <a:lnTo>
                    <a:pt x="1760797" y="1225716"/>
                  </a:lnTo>
                  <a:lnTo>
                    <a:pt x="1778270" y="1184937"/>
                  </a:lnTo>
                  <a:lnTo>
                    <a:pt x="1793620" y="1143164"/>
                  </a:lnTo>
                  <a:lnTo>
                    <a:pt x="1806782" y="1100456"/>
                  </a:lnTo>
                  <a:lnTo>
                    <a:pt x="1817694" y="1056876"/>
                  </a:lnTo>
                  <a:lnTo>
                    <a:pt x="1826291" y="1012482"/>
                  </a:lnTo>
                  <a:lnTo>
                    <a:pt x="1832511" y="967336"/>
                  </a:lnTo>
                  <a:lnTo>
                    <a:pt x="1836289" y="921499"/>
                  </a:lnTo>
                  <a:lnTo>
                    <a:pt x="1837563" y="875030"/>
                  </a:lnTo>
                  <a:lnTo>
                    <a:pt x="1836289" y="828560"/>
                  </a:lnTo>
                  <a:lnTo>
                    <a:pt x="1832511" y="782723"/>
                  </a:lnTo>
                  <a:lnTo>
                    <a:pt x="1826291" y="737577"/>
                  </a:lnTo>
                  <a:lnTo>
                    <a:pt x="1817694" y="693183"/>
                  </a:lnTo>
                  <a:lnTo>
                    <a:pt x="1806782" y="649603"/>
                  </a:lnTo>
                  <a:lnTo>
                    <a:pt x="1793620" y="606895"/>
                  </a:lnTo>
                  <a:lnTo>
                    <a:pt x="1778270" y="565122"/>
                  </a:lnTo>
                  <a:lnTo>
                    <a:pt x="1760797" y="524343"/>
                  </a:lnTo>
                  <a:lnTo>
                    <a:pt x="1741264" y="484619"/>
                  </a:lnTo>
                  <a:lnTo>
                    <a:pt x="1719734" y="446010"/>
                  </a:lnTo>
                  <a:lnTo>
                    <a:pt x="1696270" y="408577"/>
                  </a:lnTo>
                  <a:lnTo>
                    <a:pt x="1670937" y="372380"/>
                  </a:lnTo>
                  <a:lnTo>
                    <a:pt x="1643798" y="337481"/>
                  </a:lnTo>
                  <a:lnTo>
                    <a:pt x="1614917" y="303938"/>
                  </a:lnTo>
                  <a:lnTo>
                    <a:pt x="1584356" y="271813"/>
                  </a:lnTo>
                  <a:lnTo>
                    <a:pt x="1552179" y="241167"/>
                  </a:lnTo>
                  <a:lnTo>
                    <a:pt x="1518451" y="212059"/>
                  </a:lnTo>
                  <a:lnTo>
                    <a:pt x="1483233" y="184551"/>
                  </a:lnTo>
                  <a:lnTo>
                    <a:pt x="1446591" y="158702"/>
                  </a:lnTo>
                  <a:lnTo>
                    <a:pt x="1408587" y="134574"/>
                  </a:lnTo>
                  <a:lnTo>
                    <a:pt x="1369285" y="112226"/>
                  </a:lnTo>
                  <a:lnTo>
                    <a:pt x="1328749" y="91720"/>
                  </a:lnTo>
                  <a:lnTo>
                    <a:pt x="1287041" y="73115"/>
                  </a:lnTo>
                  <a:lnTo>
                    <a:pt x="1244226" y="56473"/>
                  </a:lnTo>
                  <a:lnTo>
                    <a:pt x="1200367" y="41853"/>
                  </a:lnTo>
                  <a:lnTo>
                    <a:pt x="1155527" y="29316"/>
                  </a:lnTo>
                  <a:lnTo>
                    <a:pt x="1109771" y="18924"/>
                  </a:lnTo>
                  <a:lnTo>
                    <a:pt x="1063161" y="10735"/>
                  </a:lnTo>
                  <a:lnTo>
                    <a:pt x="1015761" y="4811"/>
                  </a:lnTo>
                  <a:lnTo>
                    <a:pt x="967634" y="1213"/>
                  </a:lnTo>
                  <a:lnTo>
                    <a:pt x="9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6558" y="3735832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90" h="1750060">
                  <a:moveTo>
                    <a:pt x="0" y="875030"/>
                  </a:moveTo>
                  <a:lnTo>
                    <a:pt x="1273" y="828560"/>
                  </a:lnTo>
                  <a:lnTo>
                    <a:pt x="5051" y="782723"/>
                  </a:lnTo>
                  <a:lnTo>
                    <a:pt x="11271" y="737577"/>
                  </a:lnTo>
                  <a:lnTo>
                    <a:pt x="19869" y="693183"/>
                  </a:lnTo>
                  <a:lnTo>
                    <a:pt x="30780" y="649603"/>
                  </a:lnTo>
                  <a:lnTo>
                    <a:pt x="43943" y="606895"/>
                  </a:lnTo>
                  <a:lnTo>
                    <a:pt x="59293" y="565122"/>
                  </a:lnTo>
                  <a:lnTo>
                    <a:pt x="76767" y="524343"/>
                  </a:lnTo>
                  <a:lnTo>
                    <a:pt x="96301" y="484619"/>
                  </a:lnTo>
                  <a:lnTo>
                    <a:pt x="117833" y="446010"/>
                  </a:lnTo>
                  <a:lnTo>
                    <a:pt x="141297" y="408577"/>
                  </a:lnTo>
                  <a:lnTo>
                    <a:pt x="166632" y="372380"/>
                  </a:lnTo>
                  <a:lnTo>
                    <a:pt x="193773" y="337481"/>
                  </a:lnTo>
                  <a:lnTo>
                    <a:pt x="222657" y="303938"/>
                  </a:lnTo>
                  <a:lnTo>
                    <a:pt x="253221" y="271813"/>
                  </a:lnTo>
                  <a:lnTo>
                    <a:pt x="285400" y="241167"/>
                  </a:lnTo>
                  <a:lnTo>
                    <a:pt x="319132" y="212059"/>
                  </a:lnTo>
                  <a:lnTo>
                    <a:pt x="354354" y="184551"/>
                  </a:lnTo>
                  <a:lnTo>
                    <a:pt x="391000" y="158702"/>
                  </a:lnTo>
                  <a:lnTo>
                    <a:pt x="429009" y="134574"/>
                  </a:lnTo>
                  <a:lnTo>
                    <a:pt x="468316" y="112226"/>
                  </a:lnTo>
                  <a:lnTo>
                    <a:pt x="508859" y="91720"/>
                  </a:lnTo>
                  <a:lnTo>
                    <a:pt x="550573" y="73115"/>
                  </a:lnTo>
                  <a:lnTo>
                    <a:pt x="593395" y="56473"/>
                  </a:lnTo>
                  <a:lnTo>
                    <a:pt x="637262" y="41853"/>
                  </a:lnTo>
                  <a:lnTo>
                    <a:pt x="682110" y="29316"/>
                  </a:lnTo>
                  <a:lnTo>
                    <a:pt x="727875" y="18924"/>
                  </a:lnTo>
                  <a:lnTo>
                    <a:pt x="774495" y="10735"/>
                  </a:lnTo>
                  <a:lnTo>
                    <a:pt x="821905" y="4811"/>
                  </a:lnTo>
                  <a:lnTo>
                    <a:pt x="870043" y="1213"/>
                  </a:lnTo>
                  <a:lnTo>
                    <a:pt x="918844" y="0"/>
                  </a:lnTo>
                  <a:lnTo>
                    <a:pt x="967634" y="1213"/>
                  </a:lnTo>
                  <a:lnTo>
                    <a:pt x="1015761" y="4811"/>
                  </a:lnTo>
                  <a:lnTo>
                    <a:pt x="1063161" y="10735"/>
                  </a:lnTo>
                  <a:lnTo>
                    <a:pt x="1109771" y="18924"/>
                  </a:lnTo>
                  <a:lnTo>
                    <a:pt x="1155527" y="29316"/>
                  </a:lnTo>
                  <a:lnTo>
                    <a:pt x="1200367" y="41853"/>
                  </a:lnTo>
                  <a:lnTo>
                    <a:pt x="1244226" y="56473"/>
                  </a:lnTo>
                  <a:lnTo>
                    <a:pt x="1287041" y="73115"/>
                  </a:lnTo>
                  <a:lnTo>
                    <a:pt x="1328749" y="91720"/>
                  </a:lnTo>
                  <a:lnTo>
                    <a:pt x="1369285" y="112226"/>
                  </a:lnTo>
                  <a:lnTo>
                    <a:pt x="1408587" y="134574"/>
                  </a:lnTo>
                  <a:lnTo>
                    <a:pt x="1446591" y="158702"/>
                  </a:lnTo>
                  <a:lnTo>
                    <a:pt x="1483233" y="184551"/>
                  </a:lnTo>
                  <a:lnTo>
                    <a:pt x="1518451" y="212059"/>
                  </a:lnTo>
                  <a:lnTo>
                    <a:pt x="1552179" y="241167"/>
                  </a:lnTo>
                  <a:lnTo>
                    <a:pt x="1584356" y="271813"/>
                  </a:lnTo>
                  <a:lnTo>
                    <a:pt x="1614917" y="303938"/>
                  </a:lnTo>
                  <a:lnTo>
                    <a:pt x="1643798" y="337481"/>
                  </a:lnTo>
                  <a:lnTo>
                    <a:pt x="1670937" y="372380"/>
                  </a:lnTo>
                  <a:lnTo>
                    <a:pt x="1696270" y="408577"/>
                  </a:lnTo>
                  <a:lnTo>
                    <a:pt x="1719734" y="446010"/>
                  </a:lnTo>
                  <a:lnTo>
                    <a:pt x="1741264" y="484619"/>
                  </a:lnTo>
                  <a:lnTo>
                    <a:pt x="1760797" y="524343"/>
                  </a:lnTo>
                  <a:lnTo>
                    <a:pt x="1778270" y="565122"/>
                  </a:lnTo>
                  <a:lnTo>
                    <a:pt x="1793620" y="606895"/>
                  </a:lnTo>
                  <a:lnTo>
                    <a:pt x="1806782" y="649603"/>
                  </a:lnTo>
                  <a:lnTo>
                    <a:pt x="1817694" y="693183"/>
                  </a:lnTo>
                  <a:lnTo>
                    <a:pt x="1826291" y="737577"/>
                  </a:lnTo>
                  <a:lnTo>
                    <a:pt x="1832511" y="782723"/>
                  </a:lnTo>
                  <a:lnTo>
                    <a:pt x="1836289" y="828560"/>
                  </a:lnTo>
                  <a:lnTo>
                    <a:pt x="1837563" y="875030"/>
                  </a:lnTo>
                  <a:lnTo>
                    <a:pt x="1836289" y="921499"/>
                  </a:lnTo>
                  <a:lnTo>
                    <a:pt x="1832511" y="967336"/>
                  </a:lnTo>
                  <a:lnTo>
                    <a:pt x="1826291" y="1012482"/>
                  </a:lnTo>
                  <a:lnTo>
                    <a:pt x="1817694" y="1056876"/>
                  </a:lnTo>
                  <a:lnTo>
                    <a:pt x="1806782" y="1100456"/>
                  </a:lnTo>
                  <a:lnTo>
                    <a:pt x="1793620" y="1143164"/>
                  </a:lnTo>
                  <a:lnTo>
                    <a:pt x="1778270" y="1184937"/>
                  </a:lnTo>
                  <a:lnTo>
                    <a:pt x="1760797" y="1225716"/>
                  </a:lnTo>
                  <a:lnTo>
                    <a:pt x="1741264" y="1265440"/>
                  </a:lnTo>
                  <a:lnTo>
                    <a:pt x="1719734" y="1304049"/>
                  </a:lnTo>
                  <a:lnTo>
                    <a:pt x="1696270" y="1341482"/>
                  </a:lnTo>
                  <a:lnTo>
                    <a:pt x="1670937" y="1377679"/>
                  </a:lnTo>
                  <a:lnTo>
                    <a:pt x="1643798" y="1412578"/>
                  </a:lnTo>
                  <a:lnTo>
                    <a:pt x="1614917" y="1446121"/>
                  </a:lnTo>
                  <a:lnTo>
                    <a:pt x="1584356" y="1478246"/>
                  </a:lnTo>
                  <a:lnTo>
                    <a:pt x="1552179" y="1508892"/>
                  </a:lnTo>
                  <a:lnTo>
                    <a:pt x="1518451" y="1538000"/>
                  </a:lnTo>
                  <a:lnTo>
                    <a:pt x="1483233" y="1565508"/>
                  </a:lnTo>
                  <a:lnTo>
                    <a:pt x="1446591" y="1591357"/>
                  </a:lnTo>
                  <a:lnTo>
                    <a:pt x="1408587" y="1615485"/>
                  </a:lnTo>
                  <a:lnTo>
                    <a:pt x="1369285" y="1637833"/>
                  </a:lnTo>
                  <a:lnTo>
                    <a:pt x="1328749" y="1658339"/>
                  </a:lnTo>
                  <a:lnTo>
                    <a:pt x="1287041" y="1676944"/>
                  </a:lnTo>
                  <a:lnTo>
                    <a:pt x="1244226" y="1693586"/>
                  </a:lnTo>
                  <a:lnTo>
                    <a:pt x="1200367" y="1708206"/>
                  </a:lnTo>
                  <a:lnTo>
                    <a:pt x="1155527" y="1720743"/>
                  </a:lnTo>
                  <a:lnTo>
                    <a:pt x="1109771" y="1731135"/>
                  </a:lnTo>
                  <a:lnTo>
                    <a:pt x="1063161" y="1739324"/>
                  </a:lnTo>
                  <a:lnTo>
                    <a:pt x="1015761" y="1745248"/>
                  </a:lnTo>
                  <a:lnTo>
                    <a:pt x="967634" y="1748846"/>
                  </a:lnTo>
                  <a:lnTo>
                    <a:pt x="918844" y="1750060"/>
                  </a:lnTo>
                  <a:lnTo>
                    <a:pt x="870043" y="1748846"/>
                  </a:lnTo>
                  <a:lnTo>
                    <a:pt x="821905" y="1745248"/>
                  </a:lnTo>
                  <a:lnTo>
                    <a:pt x="774495" y="1739324"/>
                  </a:lnTo>
                  <a:lnTo>
                    <a:pt x="727875" y="1731135"/>
                  </a:lnTo>
                  <a:lnTo>
                    <a:pt x="682110" y="1720743"/>
                  </a:lnTo>
                  <a:lnTo>
                    <a:pt x="637262" y="1708206"/>
                  </a:lnTo>
                  <a:lnTo>
                    <a:pt x="593395" y="1693586"/>
                  </a:lnTo>
                  <a:lnTo>
                    <a:pt x="550573" y="1676944"/>
                  </a:lnTo>
                  <a:lnTo>
                    <a:pt x="508859" y="1658339"/>
                  </a:lnTo>
                  <a:lnTo>
                    <a:pt x="468316" y="1637833"/>
                  </a:lnTo>
                  <a:lnTo>
                    <a:pt x="429009" y="1615485"/>
                  </a:lnTo>
                  <a:lnTo>
                    <a:pt x="391000" y="1591357"/>
                  </a:lnTo>
                  <a:lnTo>
                    <a:pt x="354354" y="1565508"/>
                  </a:lnTo>
                  <a:lnTo>
                    <a:pt x="319132" y="1538000"/>
                  </a:lnTo>
                  <a:lnTo>
                    <a:pt x="285400" y="1508892"/>
                  </a:lnTo>
                  <a:lnTo>
                    <a:pt x="253221" y="1478246"/>
                  </a:lnTo>
                  <a:lnTo>
                    <a:pt x="222657" y="1446121"/>
                  </a:lnTo>
                  <a:lnTo>
                    <a:pt x="193773" y="1412578"/>
                  </a:lnTo>
                  <a:lnTo>
                    <a:pt x="166632" y="1377679"/>
                  </a:lnTo>
                  <a:lnTo>
                    <a:pt x="141297" y="1341482"/>
                  </a:lnTo>
                  <a:lnTo>
                    <a:pt x="117833" y="1304049"/>
                  </a:lnTo>
                  <a:lnTo>
                    <a:pt x="96301" y="1265440"/>
                  </a:lnTo>
                  <a:lnTo>
                    <a:pt x="76767" y="1225716"/>
                  </a:lnTo>
                  <a:lnTo>
                    <a:pt x="59293" y="1184937"/>
                  </a:lnTo>
                  <a:lnTo>
                    <a:pt x="43943" y="1143164"/>
                  </a:lnTo>
                  <a:lnTo>
                    <a:pt x="30780" y="1100456"/>
                  </a:lnTo>
                  <a:lnTo>
                    <a:pt x="19869" y="1056876"/>
                  </a:lnTo>
                  <a:lnTo>
                    <a:pt x="11271" y="1012482"/>
                  </a:lnTo>
                  <a:lnTo>
                    <a:pt x="5051" y="967336"/>
                  </a:lnTo>
                  <a:lnTo>
                    <a:pt x="1273" y="921499"/>
                  </a:lnTo>
                  <a:lnTo>
                    <a:pt x="0" y="875030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03901" y="4261462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4</a:t>
            </a:r>
            <a:endParaRPr sz="3999"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92374" y="8210933"/>
            <a:ext cx="1850103" cy="1762488"/>
            <a:chOff x="2891408" y="8212201"/>
            <a:chExt cx="1850389" cy="1762760"/>
          </a:xfrm>
        </p:grpSpPr>
        <p:sp>
          <p:nvSpPr>
            <p:cNvPr id="28" name="object 28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918718" y="0"/>
                  </a:moveTo>
                  <a:lnTo>
                    <a:pt x="869928" y="1213"/>
                  </a:lnTo>
                  <a:lnTo>
                    <a:pt x="821801" y="4811"/>
                  </a:lnTo>
                  <a:lnTo>
                    <a:pt x="774401" y="10735"/>
                  </a:lnTo>
                  <a:lnTo>
                    <a:pt x="727791" y="18924"/>
                  </a:lnTo>
                  <a:lnTo>
                    <a:pt x="682035" y="29316"/>
                  </a:lnTo>
                  <a:lnTo>
                    <a:pt x="637195" y="41853"/>
                  </a:lnTo>
                  <a:lnTo>
                    <a:pt x="593336" y="56472"/>
                  </a:lnTo>
                  <a:lnTo>
                    <a:pt x="550521" y="73115"/>
                  </a:lnTo>
                  <a:lnTo>
                    <a:pt x="508813" y="91719"/>
                  </a:lnTo>
                  <a:lnTo>
                    <a:pt x="468277" y="112226"/>
                  </a:lnTo>
                  <a:lnTo>
                    <a:pt x="428975" y="134573"/>
                  </a:lnTo>
                  <a:lnTo>
                    <a:pt x="390971" y="158701"/>
                  </a:lnTo>
                  <a:lnTo>
                    <a:pt x="354329" y="184550"/>
                  </a:lnTo>
                  <a:lnTo>
                    <a:pt x="319111" y="212058"/>
                  </a:lnTo>
                  <a:lnTo>
                    <a:pt x="285383" y="241165"/>
                  </a:lnTo>
                  <a:lnTo>
                    <a:pt x="253206" y="271811"/>
                  </a:lnTo>
                  <a:lnTo>
                    <a:pt x="222645" y="303936"/>
                  </a:lnTo>
                  <a:lnTo>
                    <a:pt x="193764" y="337478"/>
                  </a:lnTo>
                  <a:lnTo>
                    <a:pt x="166625" y="372377"/>
                  </a:lnTo>
                  <a:lnTo>
                    <a:pt x="141292" y="408574"/>
                  </a:lnTo>
                  <a:lnTo>
                    <a:pt x="117828" y="446006"/>
                  </a:lnTo>
                  <a:lnTo>
                    <a:pt x="96298" y="484614"/>
                  </a:lnTo>
                  <a:lnTo>
                    <a:pt x="76765" y="524338"/>
                  </a:lnTo>
                  <a:lnTo>
                    <a:pt x="59292" y="565116"/>
                  </a:lnTo>
                  <a:lnTo>
                    <a:pt x="43942" y="606889"/>
                  </a:lnTo>
                  <a:lnTo>
                    <a:pt x="30780" y="649595"/>
                  </a:lnTo>
                  <a:lnTo>
                    <a:pt x="19868" y="693175"/>
                  </a:lnTo>
                  <a:lnTo>
                    <a:pt x="11271" y="737567"/>
                  </a:lnTo>
                  <a:lnTo>
                    <a:pt x="5051" y="782712"/>
                  </a:lnTo>
                  <a:lnTo>
                    <a:pt x="1273" y="828549"/>
                  </a:lnTo>
                  <a:lnTo>
                    <a:pt x="0" y="875017"/>
                  </a:lnTo>
                  <a:lnTo>
                    <a:pt x="1273" y="921487"/>
                  </a:lnTo>
                  <a:lnTo>
                    <a:pt x="5051" y="967325"/>
                  </a:lnTo>
                  <a:lnTo>
                    <a:pt x="11271" y="1012472"/>
                  </a:lnTo>
                  <a:lnTo>
                    <a:pt x="19868" y="1056865"/>
                  </a:lnTo>
                  <a:lnTo>
                    <a:pt x="30780" y="1100445"/>
                  </a:lnTo>
                  <a:lnTo>
                    <a:pt x="43942" y="1143152"/>
                  </a:lnTo>
                  <a:lnTo>
                    <a:pt x="59292" y="1184924"/>
                  </a:lnTo>
                  <a:lnTo>
                    <a:pt x="76765" y="1225702"/>
                  </a:lnTo>
                  <a:lnTo>
                    <a:pt x="96298" y="1265425"/>
                  </a:lnTo>
                  <a:lnTo>
                    <a:pt x="117828" y="1304033"/>
                  </a:lnTo>
                  <a:lnTo>
                    <a:pt x="141292" y="1341464"/>
                  </a:lnTo>
                  <a:lnTo>
                    <a:pt x="166625" y="1377659"/>
                  </a:lnTo>
                  <a:lnTo>
                    <a:pt x="193764" y="1412557"/>
                  </a:lnTo>
                  <a:lnTo>
                    <a:pt x="222645" y="1446097"/>
                  </a:lnTo>
                  <a:lnTo>
                    <a:pt x="253206" y="1478220"/>
                  </a:lnTo>
                  <a:lnTo>
                    <a:pt x="285383" y="1508864"/>
                  </a:lnTo>
                  <a:lnTo>
                    <a:pt x="319111" y="1537970"/>
                  </a:lnTo>
                  <a:lnTo>
                    <a:pt x="354329" y="1565476"/>
                  </a:lnTo>
                  <a:lnTo>
                    <a:pt x="390971" y="1591322"/>
                  </a:lnTo>
                  <a:lnTo>
                    <a:pt x="428975" y="1615449"/>
                  </a:lnTo>
                  <a:lnTo>
                    <a:pt x="468277" y="1637794"/>
                  </a:lnTo>
                  <a:lnTo>
                    <a:pt x="508813" y="1658299"/>
                  </a:lnTo>
                  <a:lnTo>
                    <a:pt x="550521" y="1676901"/>
                  </a:lnTo>
                  <a:lnTo>
                    <a:pt x="593336" y="1693542"/>
                  </a:lnTo>
                  <a:lnTo>
                    <a:pt x="637195" y="1708160"/>
                  </a:lnTo>
                  <a:lnTo>
                    <a:pt x="682035" y="1720695"/>
                  </a:lnTo>
                  <a:lnTo>
                    <a:pt x="727791" y="1731087"/>
                  </a:lnTo>
                  <a:lnTo>
                    <a:pt x="774401" y="1739274"/>
                  </a:lnTo>
                  <a:lnTo>
                    <a:pt x="821801" y="1745198"/>
                  </a:lnTo>
                  <a:lnTo>
                    <a:pt x="869928" y="1748796"/>
                  </a:lnTo>
                  <a:lnTo>
                    <a:pt x="918718" y="1750009"/>
                  </a:lnTo>
                  <a:lnTo>
                    <a:pt x="967519" y="1748796"/>
                  </a:lnTo>
                  <a:lnTo>
                    <a:pt x="1015657" y="1745198"/>
                  </a:lnTo>
                  <a:lnTo>
                    <a:pt x="1063067" y="1739274"/>
                  </a:lnTo>
                  <a:lnTo>
                    <a:pt x="1109687" y="1731087"/>
                  </a:lnTo>
                  <a:lnTo>
                    <a:pt x="1155452" y="1720695"/>
                  </a:lnTo>
                  <a:lnTo>
                    <a:pt x="1200300" y="1708160"/>
                  </a:lnTo>
                  <a:lnTo>
                    <a:pt x="1244167" y="1693542"/>
                  </a:lnTo>
                  <a:lnTo>
                    <a:pt x="1286989" y="1676901"/>
                  </a:lnTo>
                  <a:lnTo>
                    <a:pt x="1328703" y="1658299"/>
                  </a:lnTo>
                  <a:lnTo>
                    <a:pt x="1369246" y="1637794"/>
                  </a:lnTo>
                  <a:lnTo>
                    <a:pt x="1408553" y="1615449"/>
                  </a:lnTo>
                  <a:lnTo>
                    <a:pt x="1446562" y="1591322"/>
                  </a:lnTo>
                  <a:lnTo>
                    <a:pt x="1483208" y="1565476"/>
                  </a:lnTo>
                  <a:lnTo>
                    <a:pt x="1518430" y="1537970"/>
                  </a:lnTo>
                  <a:lnTo>
                    <a:pt x="1552162" y="1508864"/>
                  </a:lnTo>
                  <a:lnTo>
                    <a:pt x="1584341" y="1478220"/>
                  </a:lnTo>
                  <a:lnTo>
                    <a:pt x="1614905" y="1446097"/>
                  </a:lnTo>
                  <a:lnTo>
                    <a:pt x="1643789" y="1412557"/>
                  </a:lnTo>
                  <a:lnTo>
                    <a:pt x="1670930" y="1377659"/>
                  </a:lnTo>
                  <a:lnTo>
                    <a:pt x="1696265" y="1341464"/>
                  </a:lnTo>
                  <a:lnTo>
                    <a:pt x="1719729" y="1304033"/>
                  </a:lnTo>
                  <a:lnTo>
                    <a:pt x="1741261" y="1265425"/>
                  </a:lnTo>
                  <a:lnTo>
                    <a:pt x="1760795" y="1225702"/>
                  </a:lnTo>
                  <a:lnTo>
                    <a:pt x="1778269" y="1184924"/>
                  </a:lnTo>
                  <a:lnTo>
                    <a:pt x="1793619" y="1143152"/>
                  </a:lnTo>
                  <a:lnTo>
                    <a:pt x="1806782" y="1100445"/>
                  </a:lnTo>
                  <a:lnTo>
                    <a:pt x="1817693" y="1056865"/>
                  </a:lnTo>
                  <a:lnTo>
                    <a:pt x="1826291" y="1012472"/>
                  </a:lnTo>
                  <a:lnTo>
                    <a:pt x="1832511" y="967325"/>
                  </a:lnTo>
                  <a:lnTo>
                    <a:pt x="1836289" y="921487"/>
                  </a:lnTo>
                  <a:lnTo>
                    <a:pt x="1837563" y="875017"/>
                  </a:lnTo>
                  <a:lnTo>
                    <a:pt x="1836289" y="828549"/>
                  </a:lnTo>
                  <a:lnTo>
                    <a:pt x="1832511" y="782712"/>
                  </a:lnTo>
                  <a:lnTo>
                    <a:pt x="1826291" y="737567"/>
                  </a:lnTo>
                  <a:lnTo>
                    <a:pt x="1817693" y="693175"/>
                  </a:lnTo>
                  <a:lnTo>
                    <a:pt x="1806782" y="649595"/>
                  </a:lnTo>
                  <a:lnTo>
                    <a:pt x="1793619" y="606889"/>
                  </a:lnTo>
                  <a:lnTo>
                    <a:pt x="1778269" y="565116"/>
                  </a:lnTo>
                  <a:lnTo>
                    <a:pt x="1760795" y="524338"/>
                  </a:lnTo>
                  <a:lnTo>
                    <a:pt x="1741261" y="484614"/>
                  </a:lnTo>
                  <a:lnTo>
                    <a:pt x="1719729" y="446006"/>
                  </a:lnTo>
                  <a:lnTo>
                    <a:pt x="1696265" y="408574"/>
                  </a:lnTo>
                  <a:lnTo>
                    <a:pt x="1670930" y="372377"/>
                  </a:lnTo>
                  <a:lnTo>
                    <a:pt x="1643789" y="337478"/>
                  </a:lnTo>
                  <a:lnTo>
                    <a:pt x="1614905" y="303936"/>
                  </a:lnTo>
                  <a:lnTo>
                    <a:pt x="1584341" y="271811"/>
                  </a:lnTo>
                  <a:lnTo>
                    <a:pt x="1552162" y="241165"/>
                  </a:lnTo>
                  <a:lnTo>
                    <a:pt x="1518430" y="212058"/>
                  </a:lnTo>
                  <a:lnTo>
                    <a:pt x="1483208" y="184550"/>
                  </a:lnTo>
                  <a:lnTo>
                    <a:pt x="1446562" y="158701"/>
                  </a:lnTo>
                  <a:lnTo>
                    <a:pt x="1408553" y="134573"/>
                  </a:lnTo>
                  <a:lnTo>
                    <a:pt x="1369246" y="112226"/>
                  </a:lnTo>
                  <a:lnTo>
                    <a:pt x="1328703" y="91719"/>
                  </a:lnTo>
                  <a:lnTo>
                    <a:pt x="1286989" y="73115"/>
                  </a:lnTo>
                  <a:lnTo>
                    <a:pt x="1244167" y="56472"/>
                  </a:lnTo>
                  <a:lnTo>
                    <a:pt x="1200300" y="41853"/>
                  </a:lnTo>
                  <a:lnTo>
                    <a:pt x="1155452" y="29316"/>
                  </a:lnTo>
                  <a:lnTo>
                    <a:pt x="1109687" y="18924"/>
                  </a:lnTo>
                  <a:lnTo>
                    <a:pt x="1063067" y="10735"/>
                  </a:lnTo>
                  <a:lnTo>
                    <a:pt x="1015657" y="4811"/>
                  </a:lnTo>
                  <a:lnTo>
                    <a:pt x="967519" y="1213"/>
                  </a:lnTo>
                  <a:lnTo>
                    <a:pt x="918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97758" y="8218551"/>
              <a:ext cx="1837689" cy="1750060"/>
            </a:xfrm>
            <a:custGeom>
              <a:avLst/>
              <a:gdLst/>
              <a:ahLst/>
              <a:cxnLst/>
              <a:rect l="l" t="t" r="r" b="b"/>
              <a:pathLst>
                <a:path w="1837689" h="1750059">
                  <a:moveTo>
                    <a:pt x="0" y="875017"/>
                  </a:moveTo>
                  <a:lnTo>
                    <a:pt x="1273" y="828549"/>
                  </a:lnTo>
                  <a:lnTo>
                    <a:pt x="5051" y="782712"/>
                  </a:lnTo>
                  <a:lnTo>
                    <a:pt x="11271" y="737567"/>
                  </a:lnTo>
                  <a:lnTo>
                    <a:pt x="19868" y="693175"/>
                  </a:lnTo>
                  <a:lnTo>
                    <a:pt x="30780" y="649595"/>
                  </a:lnTo>
                  <a:lnTo>
                    <a:pt x="43942" y="606889"/>
                  </a:lnTo>
                  <a:lnTo>
                    <a:pt x="59292" y="565116"/>
                  </a:lnTo>
                  <a:lnTo>
                    <a:pt x="76765" y="524338"/>
                  </a:lnTo>
                  <a:lnTo>
                    <a:pt x="96298" y="484614"/>
                  </a:lnTo>
                  <a:lnTo>
                    <a:pt x="117828" y="446006"/>
                  </a:lnTo>
                  <a:lnTo>
                    <a:pt x="141292" y="408574"/>
                  </a:lnTo>
                  <a:lnTo>
                    <a:pt x="166625" y="372377"/>
                  </a:lnTo>
                  <a:lnTo>
                    <a:pt x="193764" y="337478"/>
                  </a:lnTo>
                  <a:lnTo>
                    <a:pt x="222645" y="303936"/>
                  </a:lnTo>
                  <a:lnTo>
                    <a:pt x="253206" y="271811"/>
                  </a:lnTo>
                  <a:lnTo>
                    <a:pt x="285383" y="241165"/>
                  </a:lnTo>
                  <a:lnTo>
                    <a:pt x="319111" y="212058"/>
                  </a:lnTo>
                  <a:lnTo>
                    <a:pt x="354329" y="184550"/>
                  </a:lnTo>
                  <a:lnTo>
                    <a:pt x="390971" y="158701"/>
                  </a:lnTo>
                  <a:lnTo>
                    <a:pt x="428975" y="134573"/>
                  </a:lnTo>
                  <a:lnTo>
                    <a:pt x="468277" y="112226"/>
                  </a:lnTo>
                  <a:lnTo>
                    <a:pt x="508813" y="91719"/>
                  </a:lnTo>
                  <a:lnTo>
                    <a:pt x="550521" y="73115"/>
                  </a:lnTo>
                  <a:lnTo>
                    <a:pt x="593336" y="56472"/>
                  </a:lnTo>
                  <a:lnTo>
                    <a:pt x="637195" y="41853"/>
                  </a:lnTo>
                  <a:lnTo>
                    <a:pt x="682035" y="29316"/>
                  </a:lnTo>
                  <a:lnTo>
                    <a:pt x="727791" y="18924"/>
                  </a:lnTo>
                  <a:lnTo>
                    <a:pt x="774401" y="10735"/>
                  </a:lnTo>
                  <a:lnTo>
                    <a:pt x="821801" y="4811"/>
                  </a:lnTo>
                  <a:lnTo>
                    <a:pt x="869928" y="1213"/>
                  </a:lnTo>
                  <a:lnTo>
                    <a:pt x="918718" y="0"/>
                  </a:lnTo>
                  <a:lnTo>
                    <a:pt x="967519" y="1213"/>
                  </a:lnTo>
                  <a:lnTo>
                    <a:pt x="1015657" y="4811"/>
                  </a:lnTo>
                  <a:lnTo>
                    <a:pt x="1063067" y="10735"/>
                  </a:lnTo>
                  <a:lnTo>
                    <a:pt x="1109687" y="18924"/>
                  </a:lnTo>
                  <a:lnTo>
                    <a:pt x="1155452" y="29316"/>
                  </a:lnTo>
                  <a:lnTo>
                    <a:pt x="1200300" y="41853"/>
                  </a:lnTo>
                  <a:lnTo>
                    <a:pt x="1244167" y="56472"/>
                  </a:lnTo>
                  <a:lnTo>
                    <a:pt x="1286989" y="73115"/>
                  </a:lnTo>
                  <a:lnTo>
                    <a:pt x="1328703" y="91719"/>
                  </a:lnTo>
                  <a:lnTo>
                    <a:pt x="1369246" y="112226"/>
                  </a:lnTo>
                  <a:lnTo>
                    <a:pt x="1408553" y="134573"/>
                  </a:lnTo>
                  <a:lnTo>
                    <a:pt x="1446562" y="158701"/>
                  </a:lnTo>
                  <a:lnTo>
                    <a:pt x="1483208" y="184550"/>
                  </a:lnTo>
                  <a:lnTo>
                    <a:pt x="1518430" y="212058"/>
                  </a:lnTo>
                  <a:lnTo>
                    <a:pt x="1552162" y="241165"/>
                  </a:lnTo>
                  <a:lnTo>
                    <a:pt x="1584341" y="271811"/>
                  </a:lnTo>
                  <a:lnTo>
                    <a:pt x="1614905" y="303936"/>
                  </a:lnTo>
                  <a:lnTo>
                    <a:pt x="1643789" y="337478"/>
                  </a:lnTo>
                  <a:lnTo>
                    <a:pt x="1670930" y="372377"/>
                  </a:lnTo>
                  <a:lnTo>
                    <a:pt x="1696265" y="408574"/>
                  </a:lnTo>
                  <a:lnTo>
                    <a:pt x="1719729" y="446006"/>
                  </a:lnTo>
                  <a:lnTo>
                    <a:pt x="1741261" y="484614"/>
                  </a:lnTo>
                  <a:lnTo>
                    <a:pt x="1760795" y="524338"/>
                  </a:lnTo>
                  <a:lnTo>
                    <a:pt x="1778269" y="565116"/>
                  </a:lnTo>
                  <a:lnTo>
                    <a:pt x="1793619" y="606889"/>
                  </a:lnTo>
                  <a:lnTo>
                    <a:pt x="1806782" y="649595"/>
                  </a:lnTo>
                  <a:lnTo>
                    <a:pt x="1817693" y="693175"/>
                  </a:lnTo>
                  <a:lnTo>
                    <a:pt x="1826291" y="737567"/>
                  </a:lnTo>
                  <a:lnTo>
                    <a:pt x="1832511" y="782712"/>
                  </a:lnTo>
                  <a:lnTo>
                    <a:pt x="1836289" y="828549"/>
                  </a:lnTo>
                  <a:lnTo>
                    <a:pt x="1837563" y="875017"/>
                  </a:lnTo>
                  <a:lnTo>
                    <a:pt x="1836289" y="921487"/>
                  </a:lnTo>
                  <a:lnTo>
                    <a:pt x="1832511" y="967325"/>
                  </a:lnTo>
                  <a:lnTo>
                    <a:pt x="1826291" y="1012472"/>
                  </a:lnTo>
                  <a:lnTo>
                    <a:pt x="1817693" y="1056865"/>
                  </a:lnTo>
                  <a:lnTo>
                    <a:pt x="1806782" y="1100445"/>
                  </a:lnTo>
                  <a:lnTo>
                    <a:pt x="1793619" y="1143152"/>
                  </a:lnTo>
                  <a:lnTo>
                    <a:pt x="1778269" y="1184924"/>
                  </a:lnTo>
                  <a:lnTo>
                    <a:pt x="1760795" y="1225702"/>
                  </a:lnTo>
                  <a:lnTo>
                    <a:pt x="1741261" y="1265425"/>
                  </a:lnTo>
                  <a:lnTo>
                    <a:pt x="1719729" y="1304033"/>
                  </a:lnTo>
                  <a:lnTo>
                    <a:pt x="1696265" y="1341464"/>
                  </a:lnTo>
                  <a:lnTo>
                    <a:pt x="1670930" y="1377659"/>
                  </a:lnTo>
                  <a:lnTo>
                    <a:pt x="1643789" y="1412557"/>
                  </a:lnTo>
                  <a:lnTo>
                    <a:pt x="1614905" y="1446097"/>
                  </a:lnTo>
                  <a:lnTo>
                    <a:pt x="1584341" y="1478220"/>
                  </a:lnTo>
                  <a:lnTo>
                    <a:pt x="1552162" y="1508864"/>
                  </a:lnTo>
                  <a:lnTo>
                    <a:pt x="1518430" y="1537970"/>
                  </a:lnTo>
                  <a:lnTo>
                    <a:pt x="1483208" y="1565476"/>
                  </a:lnTo>
                  <a:lnTo>
                    <a:pt x="1446562" y="1591322"/>
                  </a:lnTo>
                  <a:lnTo>
                    <a:pt x="1408553" y="1615449"/>
                  </a:lnTo>
                  <a:lnTo>
                    <a:pt x="1369246" y="1637794"/>
                  </a:lnTo>
                  <a:lnTo>
                    <a:pt x="1328703" y="1658299"/>
                  </a:lnTo>
                  <a:lnTo>
                    <a:pt x="1286989" y="1676901"/>
                  </a:lnTo>
                  <a:lnTo>
                    <a:pt x="1244167" y="1693542"/>
                  </a:lnTo>
                  <a:lnTo>
                    <a:pt x="1200300" y="1708160"/>
                  </a:lnTo>
                  <a:lnTo>
                    <a:pt x="1155452" y="1720695"/>
                  </a:lnTo>
                  <a:lnTo>
                    <a:pt x="1109687" y="1731087"/>
                  </a:lnTo>
                  <a:lnTo>
                    <a:pt x="1063067" y="1739274"/>
                  </a:lnTo>
                  <a:lnTo>
                    <a:pt x="1015657" y="1745198"/>
                  </a:lnTo>
                  <a:lnTo>
                    <a:pt x="967519" y="1748796"/>
                  </a:lnTo>
                  <a:lnTo>
                    <a:pt x="918718" y="1750009"/>
                  </a:lnTo>
                  <a:lnTo>
                    <a:pt x="869928" y="1748796"/>
                  </a:lnTo>
                  <a:lnTo>
                    <a:pt x="821801" y="1745198"/>
                  </a:lnTo>
                  <a:lnTo>
                    <a:pt x="774401" y="1739274"/>
                  </a:lnTo>
                  <a:lnTo>
                    <a:pt x="727791" y="1731087"/>
                  </a:lnTo>
                  <a:lnTo>
                    <a:pt x="682035" y="1720695"/>
                  </a:lnTo>
                  <a:lnTo>
                    <a:pt x="637195" y="1708160"/>
                  </a:lnTo>
                  <a:lnTo>
                    <a:pt x="593336" y="1693542"/>
                  </a:lnTo>
                  <a:lnTo>
                    <a:pt x="550521" y="1676901"/>
                  </a:lnTo>
                  <a:lnTo>
                    <a:pt x="508813" y="1658299"/>
                  </a:lnTo>
                  <a:lnTo>
                    <a:pt x="468277" y="1637794"/>
                  </a:lnTo>
                  <a:lnTo>
                    <a:pt x="428975" y="1615449"/>
                  </a:lnTo>
                  <a:lnTo>
                    <a:pt x="390971" y="1591322"/>
                  </a:lnTo>
                  <a:lnTo>
                    <a:pt x="354329" y="1565476"/>
                  </a:lnTo>
                  <a:lnTo>
                    <a:pt x="319111" y="1537970"/>
                  </a:lnTo>
                  <a:lnTo>
                    <a:pt x="285383" y="1508864"/>
                  </a:lnTo>
                  <a:lnTo>
                    <a:pt x="253206" y="1478220"/>
                  </a:lnTo>
                  <a:lnTo>
                    <a:pt x="222645" y="1446097"/>
                  </a:lnTo>
                  <a:lnTo>
                    <a:pt x="193764" y="1412557"/>
                  </a:lnTo>
                  <a:lnTo>
                    <a:pt x="166625" y="1377659"/>
                  </a:lnTo>
                  <a:lnTo>
                    <a:pt x="141292" y="1341464"/>
                  </a:lnTo>
                  <a:lnTo>
                    <a:pt x="117828" y="1304033"/>
                  </a:lnTo>
                  <a:lnTo>
                    <a:pt x="96298" y="1265425"/>
                  </a:lnTo>
                  <a:lnTo>
                    <a:pt x="76765" y="1225702"/>
                  </a:lnTo>
                  <a:lnTo>
                    <a:pt x="59292" y="1184924"/>
                  </a:lnTo>
                  <a:lnTo>
                    <a:pt x="43942" y="1143152"/>
                  </a:lnTo>
                  <a:lnTo>
                    <a:pt x="30780" y="1100445"/>
                  </a:lnTo>
                  <a:lnTo>
                    <a:pt x="19868" y="1056865"/>
                  </a:lnTo>
                  <a:lnTo>
                    <a:pt x="11271" y="1012472"/>
                  </a:lnTo>
                  <a:lnTo>
                    <a:pt x="5051" y="967325"/>
                  </a:lnTo>
                  <a:lnTo>
                    <a:pt x="1273" y="921487"/>
                  </a:lnTo>
                  <a:lnTo>
                    <a:pt x="0" y="875017"/>
                  </a:lnTo>
                  <a:close/>
                </a:path>
              </a:pathLst>
            </a:custGeom>
            <a:ln w="12700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75334" y="8744073"/>
            <a:ext cx="283166" cy="6349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7">
              <a:spcBef>
                <a:spcPts val="95"/>
              </a:spcBef>
            </a:pPr>
            <a:r>
              <a:rPr sz="3999" b="1" spc="-50" dirty="0">
                <a:solidFill>
                  <a:srgbClr val="1E1C11"/>
                </a:solidFill>
                <a:cs typeface="Calibri"/>
              </a:rPr>
              <a:t>5</a:t>
            </a:r>
            <a:endParaRPr sz="3999"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02810" y="3073560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24959" y="5281826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5878" y="3913409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1781" y="6843989"/>
            <a:ext cx="48887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25" dirty="0">
                <a:solidFill>
                  <a:srgbClr val="FF0000"/>
                </a:solidFill>
                <a:cs typeface="Calibri"/>
              </a:rPr>
              <a:t>10</a:t>
            </a:r>
            <a:endParaRPr sz="3599"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5025" y="7390004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09560" y="6645850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3</a:t>
            </a:r>
            <a:endParaRPr sz="3599"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98415" y="5118783"/>
            <a:ext cx="257770" cy="574586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1</a:t>
            </a:r>
            <a:endParaRPr sz="3599"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60691" y="3044862"/>
            <a:ext cx="257135" cy="573951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>
              <a:spcBef>
                <a:spcPts val="100"/>
              </a:spcBef>
            </a:pPr>
            <a:r>
              <a:rPr sz="3599" spc="-50" dirty="0">
                <a:solidFill>
                  <a:srgbClr val="FF0000"/>
                </a:solidFill>
                <a:cs typeface="Calibri"/>
              </a:rPr>
              <a:t>2</a:t>
            </a:r>
            <a:endParaRPr sz="3599"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64214"/>
            <a:ext cx="736486" cy="2600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0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005"/>
                </a:lnSpc>
              </a:pPr>
              <a:t>9</a:t>
            </a:fld>
            <a:endParaRPr spc="-25" dirty="0">
              <a:latin typeface="+mn-lt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75A44802-AB0E-6C0A-670D-77A7BB3CB41C}"/>
              </a:ext>
            </a:extLst>
          </p:cNvPr>
          <p:cNvSpPr txBox="1"/>
          <p:nvPr/>
        </p:nvSpPr>
        <p:spPr>
          <a:xfrm>
            <a:off x="14079855" y="1597025"/>
            <a:ext cx="3695700" cy="580286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204"/>
              </a:spcBef>
            </a:pPr>
            <a:r>
              <a:rPr sz="3600" b="1" spc="-10" dirty="0">
                <a:solidFill>
                  <a:srgbClr val="1E1C11"/>
                </a:solidFill>
                <a:cs typeface="Calibri"/>
              </a:rPr>
              <a:t>Heap(</a:t>
            </a:r>
            <a:r>
              <a:rPr sz="3600" b="1" spc="-10" dirty="0">
                <a:solidFill>
                  <a:srgbClr val="1E1C11"/>
                </a:solidFill>
                <a:cs typeface="Adobe Clean Han ExtraBold"/>
              </a:rPr>
              <a:t>최소</a:t>
            </a:r>
            <a:r>
              <a:rPr sz="3600" b="1" spc="-10" dirty="0">
                <a:solidFill>
                  <a:srgbClr val="1E1C11"/>
                </a:solidFill>
                <a:cs typeface="Calibri"/>
              </a:rPr>
              <a:t>)</a:t>
            </a:r>
            <a:endParaRPr sz="3600">
              <a:cs typeface="Calibri"/>
            </a:endParaRP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6562DF1C-BA47-CC91-9A33-07F1550C1688}"/>
              </a:ext>
            </a:extLst>
          </p:cNvPr>
          <p:cNvSpPr txBox="1"/>
          <p:nvPr/>
        </p:nvSpPr>
        <p:spPr>
          <a:xfrm>
            <a:off x="14079855" y="1597025"/>
            <a:ext cx="3695700" cy="6011545"/>
          </a:xfrm>
          <a:prstGeom prst="rect">
            <a:avLst/>
          </a:prstGeom>
          <a:ln w="12700">
            <a:solidFill>
              <a:srgbClr val="1E1C11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204"/>
              </a:spcBef>
            </a:pPr>
            <a:r>
              <a:rPr sz="3600" b="1" spc="-10" dirty="0">
                <a:solidFill>
                  <a:srgbClr val="1E1C11"/>
                </a:solidFill>
                <a:latin typeface="Calibri"/>
                <a:cs typeface="Calibri"/>
              </a:rPr>
              <a:t>Heap(</a:t>
            </a:r>
            <a:r>
              <a:rPr sz="3600" b="1" spc="-10" dirty="0">
                <a:solidFill>
                  <a:srgbClr val="1E1C11"/>
                </a:solidFill>
                <a:latin typeface="Adobe Clean Han ExtraBold"/>
                <a:cs typeface="Adobe Clean Han ExtraBold"/>
              </a:rPr>
              <a:t>최소</a:t>
            </a:r>
            <a:r>
              <a:rPr sz="3600" b="1" spc="-10" dirty="0">
                <a:solidFill>
                  <a:srgbClr val="1E1C11"/>
                </a:solidFill>
                <a:latin typeface="Calibri"/>
                <a:cs typeface="Calibri"/>
              </a:rPr>
              <a:t>)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3" name="그림 4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E8FB05B-87B5-D564-06F0-6864F716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111" y="1227988"/>
            <a:ext cx="1203305" cy="1203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3980</TotalTime>
  <Words>6379</Words>
  <Application>Microsoft Office PowerPoint</Application>
  <PresentationFormat>사용자 지정</PresentationFormat>
  <Paragraphs>2249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83</vt:i4>
      </vt:variant>
    </vt:vector>
  </HeadingPairs>
  <TitlesOfParts>
    <vt:vector size="95" baseType="lpstr">
      <vt:lpstr>Adobe Clean Han ExtraBold</vt:lpstr>
      <vt:lpstr>Spica Neue P</vt:lpstr>
      <vt:lpstr>Spica Neue P Bold</vt:lpstr>
      <vt:lpstr>Spica Neue P Light</vt:lpstr>
      <vt:lpstr>游ゴシック</vt:lpstr>
      <vt:lpstr>Arial</vt:lpstr>
      <vt:lpstr>Calibri</vt:lpstr>
      <vt:lpstr>Times New Roman</vt:lpstr>
      <vt:lpstr>Wingdings</vt:lpstr>
      <vt:lpstr>Uranus - Contents</vt:lpstr>
      <vt:lpstr>Uranus - No Header</vt:lpstr>
      <vt:lpstr>Uranus - Free Layout</vt:lpstr>
      <vt:lpstr>최단경로 알고리즘</vt:lpstr>
      <vt:lpstr>목차</vt:lpstr>
      <vt:lpstr>다익스트라 알고리즘</vt:lpstr>
      <vt:lpstr>다익스트라 알고리즘</vt:lpstr>
      <vt:lpstr>다익스트라 알고리즘</vt:lpstr>
      <vt:lpstr>다익스트라 알고리즘</vt:lpstr>
      <vt:lpstr>다익스트라 알고리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다익스트라 알고리즘</vt:lpstr>
      <vt:lpstr>플로이드-워셜 알고리즘</vt:lpstr>
      <vt:lpstr>플로이드-워셜 알고리즘</vt:lpstr>
      <vt:lpstr>플로이드-워셜 알고리즘</vt:lpstr>
      <vt:lpstr>플로이드-워셜 알고리</vt:lpstr>
      <vt:lpstr>플로이드-워셜 알고리즘</vt:lpstr>
      <vt:lpstr>플로이드-워셜 알고리즘</vt:lpstr>
      <vt:lpstr>플로이드-워셜 알고리즘</vt:lpstr>
      <vt:lpstr>플로이드-워셜 알고리즘</vt:lpstr>
      <vt:lpstr>플로이드-워셜 알고리즘</vt:lpstr>
      <vt:lpstr>플로이드-워셜 알고리즘</vt:lpstr>
      <vt:lpstr>플로이드-워셜 알고리즘</vt:lpstr>
      <vt:lpstr>벨만-포드 알고리즘</vt:lpstr>
      <vt:lpstr>벨만-포드 알고리즘</vt:lpstr>
      <vt:lpstr>벨만-포드 알고리즘</vt:lpstr>
      <vt:lpstr>벨만-포드 알고리즘</vt:lpstr>
      <vt:lpstr>벨만-포드 알고리즘 문제 풀이 예시</vt:lpstr>
      <vt:lpstr>벨만-포드 알고리</vt:lpstr>
      <vt:lpstr>벨만-포드 알고리즘</vt:lpstr>
      <vt:lpstr>벨만-포드 알고리즘</vt:lpstr>
      <vt:lpstr>벨만-포드 알고리즘</vt:lpstr>
      <vt:lpstr>벨만-포드 알고리즘</vt:lpstr>
      <vt:lpstr>벨만-포드 알고리즘</vt:lpstr>
      <vt:lpstr>왜 V-1번 반복해야하나?</vt:lpstr>
      <vt:lpstr>음수 사이클 검출하기</vt:lpstr>
      <vt:lpstr>음수 사이클 검출하기 (V번째)</vt:lpstr>
      <vt:lpstr>음수 사이클 검출하기 (V번째)</vt:lpstr>
      <vt:lpstr>음수 사이클 검출하기 (V번째)</vt:lpstr>
      <vt:lpstr>음수 사이클 검출하기 (V번째)</vt:lpstr>
      <vt:lpstr>음수 사이클 검출하기 (V번째)</vt:lpstr>
      <vt:lpstr>음수 사이클 검출하기 (V번째)</vt:lpstr>
      <vt:lpstr>음수 사이클 검출하기 (V번째)</vt:lpstr>
      <vt:lpstr>음수 사이클 검출하기 (V+1번째)</vt:lpstr>
      <vt:lpstr>음수 사이클 검출하기 (V+1번째)</vt:lpstr>
      <vt:lpstr>음수 사이클 검출하기 (V+1번째)</vt:lpstr>
      <vt:lpstr>음수 사이클 검출하기 (V+1번째)</vt:lpstr>
      <vt:lpstr>음수 사이클 검출하기 (V+1번째)</vt:lpstr>
      <vt:lpstr>음수 사이클 검출하기 (V+1번째)</vt:lpstr>
      <vt:lpstr>음수 사이클 검출하기 (V+1번째)</vt:lpstr>
      <vt:lpstr>음수 사이클 검출하기</vt:lpstr>
      <vt:lpstr>0 - 1 bfs</vt:lpstr>
      <vt:lpstr>0 - 1 bfs</vt:lpstr>
      <vt:lpstr>0 – 1 너비 우선 탐색 문제 풀이 예시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  <vt:lpstr>0 – 1 bfs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147</cp:revision>
  <dcterms:created xsi:type="dcterms:W3CDTF">2016-06-18T12:18:23Z</dcterms:created>
  <dcterms:modified xsi:type="dcterms:W3CDTF">2025-02-23T11:52:09Z</dcterms:modified>
</cp:coreProperties>
</file>