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32"/>
  </p:notesMasterIdLst>
  <p:sldIdLst>
    <p:sldId id="260" r:id="rId4"/>
    <p:sldId id="267" r:id="rId5"/>
    <p:sldId id="366" r:id="rId6"/>
    <p:sldId id="495" r:id="rId7"/>
    <p:sldId id="496" r:id="rId8"/>
    <p:sldId id="393" r:id="rId9"/>
    <p:sldId id="437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451" r:id="rId20"/>
    <p:sldId id="506" r:id="rId21"/>
    <p:sldId id="507" r:id="rId22"/>
    <p:sldId id="508" r:id="rId23"/>
    <p:sldId id="509" r:id="rId24"/>
    <p:sldId id="510" r:id="rId25"/>
    <p:sldId id="511" r:id="rId26"/>
    <p:sldId id="513" r:id="rId27"/>
    <p:sldId id="514" r:id="rId28"/>
    <p:sldId id="515" r:id="rId29"/>
    <p:sldId id="516" r:id="rId30"/>
    <p:sldId id="517" r:id="rId3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102" y="198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동적 계획법</a:t>
            </a:r>
            <a:r>
              <a:rPr kumimoji="1" lang="en-US" altLang="ko-KR" b="1" dirty="0"/>
              <a:t>(Bottom-up)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275F4-8DF8-7EFC-3E70-03558260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492FC34-B578-3EF3-EA22-487B2193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7C149EB-9F02-B655-0B49-7C97E1E38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D7683-3091-4A90-350A-3FF8DEE247E7}"/>
              </a:ext>
            </a:extLst>
          </p:cNvPr>
          <p:cNvSpPr txBox="1"/>
          <p:nvPr/>
        </p:nvSpPr>
        <p:spPr>
          <a:xfrm>
            <a:off x="385010" y="6351883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k-1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오기위한 방법을 구할 때 직접적으로 우리가 연속 카운트를 세지 않는 이상 그대로 전이를 시킬 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(k-2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계속 올라왔다면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방식은 조건에 위배 됨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따라서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k – 3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k –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점프를 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올 때의 최댓값을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구해야한다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수식으로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[k] =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[k-3] + score[k-1] + score[k]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강제로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번만 사용하도록 상황을 제한하는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B7A24-9D8C-1637-872A-994667696C20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9E53A7-5B5C-F02A-6601-CD9AECDB45EB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F2B468-BAFB-326E-F997-42062318E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30803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234161-1782-1C69-75A3-E7ED1C0CB843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</p:spTree>
    <p:extLst>
      <p:ext uri="{BB962C8B-B14F-4D97-AF65-F5344CB8AC3E}">
        <p14:creationId xmlns:p14="http://schemas.microsoft.com/office/powerpoint/2010/main" val="3772017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97977-AC0F-7BBC-7167-20DD1BAE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CD76098-7093-D815-C33F-9E55A3BD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AD08843-7945-7A2D-2C85-009E24AA7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B922-19B2-9A0D-2855-3D6AA6BE63D2}"/>
              </a:ext>
            </a:extLst>
          </p:cNvPr>
          <p:cNvSpPr txBox="1"/>
          <p:nvPr/>
        </p:nvSpPr>
        <p:spPr>
          <a:xfrm>
            <a:off x="262021" y="6594696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최종적으로 점화식을 제시하자면 아래와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[k] = max(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[k-2] + score[k],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[k-3] + score[k-1] + score[k])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전에서 현재 칸으로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점프하는 것이 이득인지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혹은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전에서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점프하고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바로 직전 칸과 현재 칸을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밟는게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이득인지를 비교하면서 테이블을 채워 나가면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DAAA5-51BE-02EF-F5F8-91FCF303C54A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52E4AD-884F-D26F-E5A2-2AAD8F0A8B53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5B64A4-E050-E451-C619-13F622F5E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06698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398DE3-F77A-1D61-9BD0-B77AC9DDFF01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</p:spTree>
    <p:extLst>
      <p:ext uri="{BB962C8B-B14F-4D97-AF65-F5344CB8AC3E}">
        <p14:creationId xmlns:p14="http://schemas.microsoft.com/office/powerpoint/2010/main" val="3959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516A-F795-9658-9221-5057F39B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D034816-0193-04BB-2446-A11E5C85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01FC4B6-C216-561E-C256-E470F6129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67ACC-CC92-419B-AABD-24F3C95243F4}"/>
              </a:ext>
            </a:extLst>
          </p:cNvPr>
          <p:cNvSpPr txBox="1"/>
          <p:nvPr/>
        </p:nvSpPr>
        <p:spPr>
          <a:xfrm>
            <a:off x="262021" y="7290568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처음 인덱스는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시작한다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테이블을 채웠기 때문에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 + 15 = 25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점프한 뒤에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 + 20 + 15 = 35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35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더 큰 값이므로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[3]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정한다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FBC3F2-A751-7566-19C5-653B8EB05CE3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ADBE0E-E43B-6426-F3B2-180CB0D1296F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B10762-BE30-9C87-C70B-629AA5DCB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4507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473404-25B1-D609-B9DE-B897A1F961D0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C3E9B-C37E-7766-644C-ED6BB3DF7FA6}"/>
              </a:ext>
            </a:extLst>
          </p:cNvPr>
          <p:cNvSpPr txBox="1"/>
          <p:nvPr/>
        </p:nvSpPr>
        <p:spPr>
          <a:xfrm>
            <a:off x="262021" y="6656078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idx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: 3</a:t>
            </a:r>
          </a:p>
        </p:txBody>
      </p:sp>
    </p:spTree>
    <p:extLst>
      <p:ext uri="{BB962C8B-B14F-4D97-AF65-F5344CB8AC3E}">
        <p14:creationId xmlns:p14="http://schemas.microsoft.com/office/powerpoint/2010/main" val="12060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27850-4DFC-2D2C-6F33-98416E95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D5017EA-928D-99E9-8B1E-7D81A754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C132E84-481E-43E2-A2E0-C2EFACF34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05E8F-2C95-A261-0A7E-C6CE07F3797B}"/>
              </a:ext>
            </a:extLst>
          </p:cNvPr>
          <p:cNvSpPr txBox="1"/>
          <p:nvPr/>
        </p:nvSpPr>
        <p:spPr>
          <a:xfrm>
            <a:off x="262021" y="7290568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인덱스의 위치가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30 + 25 = 55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점프한 뒤에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 + 15 + 25 = 50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55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더 큰 값이므로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[4]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정한다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94C06B-20F5-0805-18F7-523111BFA6AD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793773-ABA5-960B-67D9-E9B6749F2493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ED290C6-A60B-F13E-E0F2-01BB621A9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77698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8B357-54EA-525A-33F6-767E19BDFA19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B65FA-BE80-C941-F1B9-D650569A4B33}"/>
              </a:ext>
            </a:extLst>
          </p:cNvPr>
          <p:cNvSpPr txBox="1"/>
          <p:nvPr/>
        </p:nvSpPr>
        <p:spPr>
          <a:xfrm>
            <a:off x="262021" y="6656078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idx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: 4</a:t>
            </a:r>
          </a:p>
        </p:txBody>
      </p:sp>
    </p:spTree>
    <p:extLst>
      <p:ext uri="{BB962C8B-B14F-4D97-AF65-F5344CB8AC3E}">
        <p14:creationId xmlns:p14="http://schemas.microsoft.com/office/powerpoint/2010/main" val="19502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5AA8-9BFB-CA98-0BAF-B8C15A94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E498050-F030-0A68-0C1A-EF1656B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74BCECB-06F0-F206-3332-5BD5F4024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E1CA6-A5CB-0009-F4EE-555938BCBB5F}"/>
              </a:ext>
            </a:extLst>
          </p:cNvPr>
          <p:cNvSpPr txBox="1"/>
          <p:nvPr/>
        </p:nvSpPr>
        <p:spPr>
          <a:xfrm>
            <a:off x="262021" y="7290568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인덱스의 위치가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35 + 10 = 45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점프한 뒤에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 + 25 + 10 = 55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55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더 큰 값이므로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[5]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정한다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FE9461E-7EB0-B77E-BD5B-810E2F769B34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077438-E918-AD3A-3935-44B34CC9C792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57FC20-6BAB-5687-71D4-1E6C086C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6623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E70906-C1BD-6343-02BE-7D0A6C9088FC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41D94-4B64-0D68-9765-54856C8D054A}"/>
              </a:ext>
            </a:extLst>
          </p:cNvPr>
          <p:cNvSpPr txBox="1"/>
          <p:nvPr/>
        </p:nvSpPr>
        <p:spPr>
          <a:xfrm>
            <a:off x="262021" y="6656078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idx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: 5</a:t>
            </a:r>
          </a:p>
        </p:txBody>
      </p:sp>
    </p:spTree>
    <p:extLst>
      <p:ext uri="{BB962C8B-B14F-4D97-AF65-F5344CB8AC3E}">
        <p14:creationId xmlns:p14="http://schemas.microsoft.com/office/powerpoint/2010/main" val="18147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3F9D6-D3F1-C5F7-C46D-F226DCFCB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C28C276-83A8-E20B-BD28-1EF04779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EA04D3E-E6DE-E9FB-F41E-FCBF751BD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BF330-2F55-88C4-5B89-029CF532081F}"/>
              </a:ext>
            </a:extLst>
          </p:cNvPr>
          <p:cNvSpPr txBox="1"/>
          <p:nvPr/>
        </p:nvSpPr>
        <p:spPr>
          <a:xfrm>
            <a:off x="262021" y="7290568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인덱스의 위치가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 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55 + 20 = 75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514350" indent="-514350">
              <a:buAutoNum type="alphaUcParenR"/>
            </a:pP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점프한 뒤에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점프해서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번째에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도달하는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35 + 10 + 20 = 65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더 큰 값이므로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[6]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정한다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고로 정답은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75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BDEE3F-E5D9-24B0-2A28-552588F08E9E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CC12AB-D8FC-C699-5D53-E941717A2422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FEF9BDE-87F5-2EBD-1370-9305638FD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82694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0D3447-5A3D-6174-AB5E-F3E73A88025B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579A-A822-B1FA-E061-345D3479575F}"/>
              </a:ext>
            </a:extLst>
          </p:cNvPr>
          <p:cNvSpPr txBox="1"/>
          <p:nvPr/>
        </p:nvSpPr>
        <p:spPr>
          <a:xfrm>
            <a:off x="262021" y="6656078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idx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: 6</a:t>
            </a:r>
          </a:p>
        </p:txBody>
      </p:sp>
    </p:spTree>
    <p:extLst>
      <p:ext uri="{BB962C8B-B14F-4D97-AF65-F5344CB8AC3E}">
        <p14:creationId xmlns:p14="http://schemas.microsoft.com/office/powerpoint/2010/main" val="337409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1D32-1185-4527-CA67-610D7996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D69B0BA-033A-7B21-D272-A41ACFFC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65E7739-E1FF-8ED7-C860-FC434EA9C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B68F0-6525-D0BD-ACBE-12DAD0454A4D}"/>
              </a:ext>
            </a:extLst>
          </p:cNvPr>
          <p:cNvSpPr txBox="1"/>
          <p:nvPr/>
        </p:nvSpPr>
        <p:spPr>
          <a:xfrm>
            <a:off x="262021" y="5759227"/>
            <a:ext cx="18025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이번 문제에서 배울 수 있던 점을 요약하면 아래와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1 -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Table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통해 복잡한 상태 공간을 압축할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상태 전이를 통해 최적의 해를 구할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 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최적 부분 구조를 가지므로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직전에 사용한 값을 재활용 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4 – </a:t>
            </a:r>
            <a:r>
              <a:rPr lang="ko-KR" altLang="en-US" sz="3200" b="1" dirty="0">
                <a:solidFill>
                  <a:srgbClr val="FF0000"/>
                </a:solidFill>
              </a:rPr>
              <a:t>제약 조건을 활용한 상태 전이 테크닉이 중요하다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</a:rPr>
              <a:t>이번 문제에서는 연속된 </a:t>
            </a:r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r>
              <a:rPr lang="ko-KR" altLang="en-US" sz="3200" b="1" dirty="0">
                <a:solidFill>
                  <a:srgbClr val="FF0000"/>
                </a:solidFill>
              </a:rPr>
              <a:t>칸 이동을 방지하기 위해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ko-KR" altLang="en-US" sz="3200" b="1" dirty="0">
                <a:solidFill>
                  <a:srgbClr val="FF0000"/>
                </a:solidFill>
              </a:rPr>
              <a:t>칸 점프의 사용 조건을 특정 방식으로 강제했다</a:t>
            </a:r>
            <a:r>
              <a:rPr lang="en-US" altLang="ko-KR" sz="3200" b="1" dirty="0">
                <a:solidFill>
                  <a:srgbClr val="FF0000"/>
                </a:solidFill>
              </a:rPr>
              <a:t>.)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테크닉은 상당히 많이 쓰이는 테크닉이므로 익혀두면 매우 유용하다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48D980B-2EAA-1AE6-9E20-C964DF74B252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0AD38D-7450-55BC-7F72-0D090CB4D6E0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C937B8-AE5B-E8BB-8974-5B6C8C2D2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08851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B34481-13C9-0259-F351-E1BB4C82E157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</p:spTree>
    <p:extLst>
      <p:ext uri="{BB962C8B-B14F-4D97-AF65-F5344CB8AC3E}">
        <p14:creationId xmlns:p14="http://schemas.microsoft.com/office/powerpoint/2010/main" val="198880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5B451-C881-732D-073A-AF318539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ED272AB-D993-28E3-10E8-958E4CD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05EEC21-8FAB-1EC5-3356-F50139E1C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B5EBD-D573-7062-2274-F1919455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3106615"/>
            <a:ext cx="8290044" cy="3662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468B3B-C9B1-32FF-4781-7A088D66684D}"/>
              </a:ext>
            </a:extLst>
          </p:cNvPr>
          <p:cNvSpPr txBox="1"/>
          <p:nvPr/>
        </p:nvSpPr>
        <p:spPr>
          <a:xfrm>
            <a:off x="9311342" y="2521840"/>
            <a:ext cx="84686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또 하나의 </a:t>
            </a:r>
            <a:r>
              <a:rPr lang="en-US" altLang="ko-KR" sz="2800" b="1" dirty="0">
                <a:solidFill>
                  <a:srgbClr val="0070C0"/>
                </a:solidFill>
              </a:rPr>
              <a:t>Well-Known</a:t>
            </a:r>
            <a:r>
              <a:rPr lang="ko-KR" altLang="en-US" sz="2800" b="1" dirty="0">
                <a:solidFill>
                  <a:srgbClr val="0070C0"/>
                </a:solidFill>
              </a:rPr>
              <a:t>인 배낭문제다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rgbClr val="0070C0"/>
                </a:solidFill>
              </a:rPr>
              <a:t>이 문제 또한 완전탐색으로 풀 수 없다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이런 유형을 </a:t>
            </a:r>
            <a:r>
              <a:rPr lang="en-US" altLang="ko-KR" sz="2800" b="1" dirty="0">
                <a:solidFill>
                  <a:srgbClr val="0070C0"/>
                </a:solidFill>
              </a:rPr>
              <a:t>0/1 Knapsack</a:t>
            </a:r>
            <a:r>
              <a:rPr lang="ko-KR" altLang="en-US" sz="2800" b="1" dirty="0">
                <a:solidFill>
                  <a:srgbClr val="0070C0"/>
                </a:solidFill>
              </a:rPr>
              <a:t>이라고 하는데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어떤 물건을 넣을지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말지의 </a:t>
            </a:r>
            <a:r>
              <a:rPr lang="en-US" altLang="ko-KR" sz="2800" b="1" dirty="0">
                <a:solidFill>
                  <a:srgbClr val="0070C0"/>
                </a:solidFill>
              </a:rPr>
              <a:t>2</a:t>
            </a:r>
            <a:r>
              <a:rPr lang="ko-KR" altLang="en-US" sz="2800" b="1" dirty="0">
                <a:solidFill>
                  <a:srgbClr val="0070C0"/>
                </a:solidFill>
              </a:rPr>
              <a:t>가지 선택만 가리키기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때문이다</a:t>
            </a:r>
            <a:r>
              <a:rPr lang="en-US" altLang="ko-KR" sz="2800" b="1" dirty="0">
                <a:solidFill>
                  <a:srgbClr val="0070C0"/>
                </a:solidFill>
              </a:rPr>
              <a:t>. (0 -&gt; </a:t>
            </a:r>
            <a:r>
              <a:rPr lang="ko-KR" altLang="en-US" sz="2800" b="1" dirty="0">
                <a:solidFill>
                  <a:srgbClr val="0070C0"/>
                </a:solidFill>
              </a:rPr>
              <a:t>안 넣는다 </a:t>
            </a:r>
            <a:r>
              <a:rPr lang="en-US" altLang="ko-KR" sz="2800" b="1" dirty="0">
                <a:solidFill>
                  <a:srgbClr val="0070C0"/>
                </a:solidFill>
              </a:rPr>
              <a:t>/ 1 -&gt; </a:t>
            </a:r>
            <a:r>
              <a:rPr lang="ko-KR" altLang="en-US" sz="2800" b="1" dirty="0">
                <a:solidFill>
                  <a:srgbClr val="0070C0"/>
                </a:solidFill>
              </a:rPr>
              <a:t>넣는다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어떻게 상태를 정의하고 테이블을 구성해서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최적해를 찾을 수 있을까</a:t>
            </a:r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584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2387E-99A3-5272-6715-0B654D08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0F62B63-FDB9-EB1D-32D3-19AE5C0E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BD6B577-B732-2099-69FE-7639C3D8B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E201CD-4F99-FDE0-4EFC-AF6021C3C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10840"/>
              </p:ext>
            </p:extLst>
          </p:nvPr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30636C-5F25-AD11-11CC-EF452E367015}"/>
              </a:ext>
            </a:extLst>
          </p:cNvPr>
          <p:cNvSpPr txBox="1"/>
          <p:nvPr/>
        </p:nvSpPr>
        <p:spPr>
          <a:xfrm>
            <a:off x="297190" y="7067410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배낭 문제는 보통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바텀업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방식으로 해결하는 경향이 강하다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문제에서는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 Table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차원이며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모든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초기화한다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그렇다면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테이블을 어떤 방식으로 채울 수 있을까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9F13D-E5E7-B424-9AC0-9B584DF41AEE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0508C-2D6B-73C8-9D4A-B81F3A2C8FA6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E01DA-C17E-9A0B-247F-65DDA45E510F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EF514A5-B3C6-9FDC-2692-FC2FB6DB7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33603"/>
              </p:ext>
            </p:extLst>
          </p:nvPr>
        </p:nvGraphicFramePr>
        <p:xfrm>
          <a:off x="8789864" y="488592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211604178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86452341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0867305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448000273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57117800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22249772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6196037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9867106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520453209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31735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28769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7146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24940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1919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449DCD-9E96-4A34-B3D8-33F4C6D32630}"/>
              </a:ext>
            </a:extLst>
          </p:cNvPr>
          <p:cNvSpPr txBox="1"/>
          <p:nvPr/>
        </p:nvSpPr>
        <p:spPr>
          <a:xfrm>
            <a:off x="876797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2407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01D99-7028-68EF-0618-C22D6C86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4F4D61D-58DD-68E0-9202-DD23CC57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5ECB700-7EC6-5562-4CA8-3F8370D3B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390546-76C2-8636-C75E-FD04F905D31A}"/>
              </a:ext>
            </a:extLst>
          </p:cNvPr>
          <p:cNvGraphicFramePr>
            <a:graphicFrameLocks noGrp="1"/>
          </p:cNvGraphicFramePr>
          <p:nvPr/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EABC6A-F9BA-9843-8548-42C50A9E4659}"/>
              </a:ext>
            </a:extLst>
          </p:cNvPr>
          <p:cNvSpPr txBox="1"/>
          <p:nvPr/>
        </p:nvSpPr>
        <p:spPr>
          <a:xfrm>
            <a:off x="385010" y="7341545"/>
            <a:ext cx="17517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0/1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배낭 문제는 전형적인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문제로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상태 전이의 논리가 직관적이다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아이템 정렬 없이 순차적으로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테이블을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채워나가며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상태를 활용하는 구조이다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199DA-F47F-FED1-AD06-F0C897B70CAB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54097-E4EA-91EA-260C-782A98EF27E7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657EA-EDC0-068E-4106-1D4EC602517D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C3B4A7-19A5-E90E-FF3D-66497885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54443"/>
              </p:ext>
            </p:extLst>
          </p:nvPr>
        </p:nvGraphicFramePr>
        <p:xfrm>
          <a:off x="8789864" y="488592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211604178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86452341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0867305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448000273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57117800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22249772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6196037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9867106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520453209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31735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28769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7146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24940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19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534459-519D-B92E-801A-ECEF91FEAFC7}"/>
              </a:ext>
            </a:extLst>
          </p:cNvPr>
          <p:cNvSpPr txBox="1"/>
          <p:nvPr/>
        </p:nvSpPr>
        <p:spPr>
          <a:xfrm>
            <a:off x="876797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21863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8171543" y="1783556"/>
            <a:ext cx="9915735" cy="6718300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동적 계획법이란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계단 오르기 문제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배낭 문제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 (0-1 Knapsack)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AA5B3-9F54-71B8-6F70-2116DEE44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9B1B2C6-2A98-C7D8-B709-C5CAB98F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8D85502-C598-C4B1-5F6D-76AF1EB39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862E57-4FF5-D668-C26F-466D3E5F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32138"/>
              </p:ext>
            </p:extLst>
          </p:nvPr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0251B8-3639-557A-E363-CA2D8BE2349B}"/>
              </a:ext>
            </a:extLst>
          </p:cNvPr>
          <p:cNvSpPr txBox="1"/>
          <p:nvPr/>
        </p:nvSpPr>
        <p:spPr>
          <a:xfrm>
            <a:off x="297190" y="694087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무게가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아이템을 넣을 수 없지만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6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이상에서는 가능하다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아이템만 고려한다면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무게의 최대 가치는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이처럼 첫 번째 행은 직전 상태가 없으므로 단순한 방식으로 채워진다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BA826-459E-7D40-086F-75B6F81A977D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524A-328D-28D6-033C-F64D2FE5A1C7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A6283-B153-CD12-59F1-7528E9A0821B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1855DB-6A90-C0CA-0176-FA7DD0D8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40654"/>
              </p:ext>
            </p:extLst>
          </p:nvPr>
        </p:nvGraphicFramePr>
        <p:xfrm>
          <a:off x="8789864" y="488592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211604178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86452341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0867305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448000273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57117800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22249772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6196037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9867106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520453209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31735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28769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7146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24940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19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6D7CA1-C378-3410-1B02-B3F9F02339E6}"/>
              </a:ext>
            </a:extLst>
          </p:cNvPr>
          <p:cNvSpPr txBox="1"/>
          <p:nvPr/>
        </p:nvSpPr>
        <p:spPr>
          <a:xfrm>
            <a:off x="876797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60901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FBF5-D4EA-7213-E9CB-9F8C4A61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0BB1AA5-9676-4621-AE85-E6A0F105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9BF8E28-9B91-4DAE-1B1D-323720B81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C627B7-BC8D-1F7E-EB6E-5E9E5AE2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18616"/>
              </p:ext>
            </p:extLst>
          </p:nvPr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79EF26-7ED3-B8A8-D4EC-9F2C86138302}"/>
              </a:ext>
            </a:extLst>
          </p:cNvPr>
          <p:cNvSpPr txBox="1"/>
          <p:nvPr/>
        </p:nvSpPr>
        <p:spPr>
          <a:xfrm>
            <a:off x="262021" y="6941503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아이템을 고려하자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무게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가치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상태를 활용해 테이블을 채운다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최적해를 찾기 위해 이전 상태를 반드시 반영해야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6DE89-275F-59A1-71C4-0EAD394EE9A1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405BE-7BDA-9A98-C96A-D8DCA094C6F7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161F1-6373-3846-8573-CD83C20E67B2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196CEF-9D94-09BA-75DD-92ED38DE9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084203"/>
              </p:ext>
            </p:extLst>
          </p:nvPr>
        </p:nvGraphicFramePr>
        <p:xfrm>
          <a:off x="8789864" y="488592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211604178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86452341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0867305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448000273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57117800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22249772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96196037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9867106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520453209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31735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28769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7146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24940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191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0E8708-3351-CF92-9C49-A9F70115971F}"/>
              </a:ext>
            </a:extLst>
          </p:cNvPr>
          <p:cNvSpPr txBox="1"/>
          <p:nvPr/>
        </p:nvSpPr>
        <p:spPr>
          <a:xfrm>
            <a:off x="876797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332322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361A2-BB0C-BD03-C641-1F4F33BAB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36F2FA9-AB2F-9257-8593-0FB6DBEA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C24AEF9-8279-2DBD-A974-CC6CC123E6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5DF270-DE44-7ABF-F456-80CFD7C64BA5}"/>
              </a:ext>
            </a:extLst>
          </p:cNvPr>
          <p:cNvGraphicFramePr>
            <a:graphicFrameLocks noGrp="1"/>
          </p:cNvGraphicFramePr>
          <p:nvPr/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1534DA6-7E01-0D47-633A-CAB20381E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46431"/>
              </p:ext>
            </p:extLst>
          </p:nvPr>
        </p:nvGraphicFramePr>
        <p:xfrm>
          <a:off x="8722256" y="475091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828784387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6579084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25826077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41093440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1561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3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727F4B-8389-6C75-EBE6-A32EEB4DFC08}"/>
              </a:ext>
            </a:extLst>
          </p:cNvPr>
          <p:cNvSpPr txBox="1"/>
          <p:nvPr/>
        </p:nvSpPr>
        <p:spPr>
          <a:xfrm>
            <a:off x="329915" y="697216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점화식의 논리는 다음과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아이템이 넣을 무게보다 크면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상태 값을 그대로 가져온다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B)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넣을 수 있다면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기존 값과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최댓값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아이템 가치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중 큰 값을 선택한다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A4E6C-1928-7727-78F2-295ADC9160C8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EFD62-566A-4C14-3E2E-F091AF6F5EFC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843EE-85C5-943A-1C4E-295658CCEF33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F3F3-2ECC-8973-2B5B-A315550F2F1E}"/>
              </a:ext>
            </a:extLst>
          </p:cNvPr>
          <p:cNvSpPr txBox="1"/>
          <p:nvPr/>
        </p:nvSpPr>
        <p:spPr>
          <a:xfrm>
            <a:off x="872225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404624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C4F64-5214-BEA0-A9C4-23AD6D781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F8BE625-6C42-683C-2CB9-2B59356F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3325D82-7DAE-B74F-CE2E-78F6378C2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5A19AD-1FEC-2D7C-634D-CB305F8A1E66}"/>
              </a:ext>
            </a:extLst>
          </p:cNvPr>
          <p:cNvGraphicFramePr>
            <a:graphicFrameLocks noGrp="1"/>
          </p:cNvGraphicFramePr>
          <p:nvPr/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1C1B842-00A4-83BD-CA90-784E18B76ED7}"/>
              </a:ext>
            </a:extLst>
          </p:cNvPr>
          <p:cNvGraphicFramePr>
            <a:graphicFrameLocks noGrp="1"/>
          </p:cNvGraphicFramePr>
          <p:nvPr/>
        </p:nvGraphicFramePr>
        <p:xfrm>
          <a:off x="8722256" y="475091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828784387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6579084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25826077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41093440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1561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3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25AE95-A862-C0FA-C142-21C2542D623C}"/>
              </a:ext>
            </a:extLst>
          </p:cNvPr>
          <p:cNvSpPr txBox="1"/>
          <p:nvPr/>
        </p:nvSpPr>
        <p:spPr>
          <a:xfrm>
            <a:off x="329915" y="6848768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B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과정이 중요한 이유는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아이템을 넣을 때 이전 정보를 활용해야 하기 때문이다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무게를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아이템 무게를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 할 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][j-1]=max(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][j-1],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−k][j-1]+item)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기존 상태를 유지할지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새로운 아이템을 넣을지 비교해 최댓값을 선택한다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23529-24F7-8FBC-AA58-FCEBCA735E67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FC7BC-8BD1-028E-46E4-8A96447BE6A4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C46CD-DD9F-88E4-4D4C-4F8A0410C1C1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2527A-07C5-0A09-423A-7351E9FD65B3}"/>
              </a:ext>
            </a:extLst>
          </p:cNvPr>
          <p:cNvSpPr txBox="1"/>
          <p:nvPr/>
        </p:nvSpPr>
        <p:spPr>
          <a:xfrm>
            <a:off x="872225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294093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AA154-217E-E535-12C5-3200D2AA4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FB6BB6F-F767-EC4E-8186-A8299655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EC5FE44-5984-4ABC-633B-F68B76028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AA3FF7-4E2F-65CA-B0A3-3B8745DFB2E7}"/>
              </a:ext>
            </a:extLst>
          </p:cNvPr>
          <p:cNvGraphicFramePr>
            <a:graphicFrameLocks noGrp="1"/>
          </p:cNvGraphicFramePr>
          <p:nvPr/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9CCAE50-3162-ECBD-AEC6-2D53A92DC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27397"/>
              </p:ext>
            </p:extLst>
          </p:nvPr>
        </p:nvGraphicFramePr>
        <p:xfrm>
          <a:off x="8722256" y="475091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828784387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6579084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25826077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41093440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1561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3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027911-E087-615A-A57A-FC7F20F8454E}"/>
              </a:ext>
            </a:extLst>
          </p:cNvPr>
          <p:cNvSpPr txBox="1"/>
          <p:nvPr/>
        </p:nvSpPr>
        <p:spPr>
          <a:xfrm>
            <a:off x="297190" y="670775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아이템을 다시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0~3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무게는 그대로 유지한다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이상에서는 이전 값과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최댓값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+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가치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비교해 최댓값을 채운다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12BBB-0B39-9D1E-7579-EBD357E88E6E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63ED7-726F-3A1F-415E-67A757115601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B1866-DE1F-73EB-C5F9-1CB21DD7C94A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B65A3-FE49-D1D5-38B6-DD97736382E8}"/>
              </a:ext>
            </a:extLst>
          </p:cNvPr>
          <p:cNvSpPr txBox="1"/>
          <p:nvPr/>
        </p:nvSpPr>
        <p:spPr>
          <a:xfrm>
            <a:off x="872225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748847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F3E7-EBAC-E706-1DC1-BAB53F4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593F2EB-DA77-EA31-A46F-18825CE0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62E72A-DA1F-0D31-2F1F-F31D709AEC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09B2A3-FF92-9F35-8006-345E823B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29523"/>
              </p:ext>
            </p:extLst>
          </p:nvPr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6D83682-0E3F-A205-7280-0B08B93DC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816496"/>
              </p:ext>
            </p:extLst>
          </p:nvPr>
        </p:nvGraphicFramePr>
        <p:xfrm>
          <a:off x="8722256" y="475091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828784387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6579084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25826077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41093440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1561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3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BD63E6-B1F5-D61C-B4BF-C850EFD43C5A}"/>
              </a:ext>
            </a:extLst>
          </p:cNvPr>
          <p:cNvSpPr txBox="1"/>
          <p:nvPr/>
        </p:nvSpPr>
        <p:spPr>
          <a:xfrm>
            <a:off x="297190" y="7027881"/>
            <a:ext cx="175179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아이템도 같은 방식으로 채운다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무게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에서 중요한 점은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상태의 값과 전이할 값을 비교하는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8CA20-8858-D5C9-9024-A3821D9A01B4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6A62A-DCCE-B25E-E89E-1CCA6F6C7EDC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62294-4599-23E6-EDE0-20079AAEA748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E9F29-D273-6D6A-68B4-B9A70905BF89}"/>
              </a:ext>
            </a:extLst>
          </p:cNvPr>
          <p:cNvSpPr txBox="1"/>
          <p:nvPr/>
        </p:nvSpPr>
        <p:spPr>
          <a:xfrm>
            <a:off x="872225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709142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D23D-0484-CAA3-3279-126C1FBEE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8B03B02-92D1-5FEF-915B-A2D598DF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CBBAE73-2285-D9D7-4C05-412643E41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B6431B-FCEE-1A56-E461-2B65962B71B6}"/>
              </a:ext>
            </a:extLst>
          </p:cNvPr>
          <p:cNvGraphicFramePr>
            <a:graphicFrameLocks noGrp="1"/>
          </p:cNvGraphicFramePr>
          <p:nvPr/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0C094EB-B534-53BA-6467-2D5937547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12224"/>
              </p:ext>
            </p:extLst>
          </p:nvPr>
        </p:nvGraphicFramePr>
        <p:xfrm>
          <a:off x="8722256" y="475091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828784387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6579084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25826077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41093440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1561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3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83A22C-3075-D93A-0DE1-35B7E62C09E1}"/>
              </a:ext>
            </a:extLst>
          </p:cNvPr>
          <p:cNvSpPr txBox="1"/>
          <p:nvPr/>
        </p:nvSpPr>
        <p:spPr>
          <a:xfrm>
            <a:off x="210142" y="697216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아이템의 무게는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무게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만들려면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상태를 참고한다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max(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[4][2]+item[3],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[7][2])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비교하여 최댓값을 채운다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경우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되어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[7][2]=14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9FF02-230C-13A8-84B8-5A534B62A7F2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ADAD7-385E-5BE1-133E-B4285A7A3F1F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7BF9B-57A7-8A72-15A3-AFF90FF91F59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2F5FE-D0CB-258A-951E-AC2899EF94BF}"/>
              </a:ext>
            </a:extLst>
          </p:cNvPr>
          <p:cNvSpPr txBox="1"/>
          <p:nvPr/>
        </p:nvSpPr>
        <p:spPr>
          <a:xfrm>
            <a:off x="872225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41A2D0-AD32-68C1-C86F-EDD242243013}"/>
              </a:ext>
            </a:extLst>
          </p:cNvPr>
          <p:cNvCxnSpPr>
            <a:cxnSpLocks/>
          </p:cNvCxnSpPr>
          <p:nvPr/>
        </p:nvCxnSpPr>
        <p:spPr>
          <a:xfrm flipH="1" flipV="1">
            <a:off x="14313877" y="3165231"/>
            <a:ext cx="2479431" cy="949569"/>
          </a:xfrm>
          <a:prstGeom prst="straightConnector1">
            <a:avLst/>
          </a:prstGeom>
          <a:ln w="50800"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F9CB49-C40B-FBFB-B151-9493B38771D5}"/>
              </a:ext>
            </a:extLst>
          </p:cNvPr>
          <p:cNvCxnSpPr>
            <a:cxnSpLocks/>
          </p:cNvCxnSpPr>
          <p:nvPr/>
        </p:nvCxnSpPr>
        <p:spPr>
          <a:xfrm flipV="1">
            <a:off x="17146955" y="3323492"/>
            <a:ext cx="0" cy="580293"/>
          </a:xfrm>
          <a:prstGeom prst="straightConnector1">
            <a:avLst/>
          </a:prstGeom>
          <a:ln w="50800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5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82E03-BD91-E418-4EC8-820442463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B5F8B57-65DA-F3E2-E625-EE6D9862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23C0177-CA80-0AE6-81C3-9C48FE3DF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E48392-F844-DAFA-74A7-D47386AE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54393"/>
              </p:ext>
            </p:extLst>
          </p:nvPr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A81135C-7EED-DE2E-052B-27B49BD10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09457"/>
              </p:ext>
            </p:extLst>
          </p:nvPr>
        </p:nvGraphicFramePr>
        <p:xfrm>
          <a:off x="8722256" y="475091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828784387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6579084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25826077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41093440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1561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3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99E1EB-6C98-9A50-2441-B3FFB49C5534}"/>
              </a:ext>
            </a:extLst>
          </p:cNvPr>
          <p:cNvSpPr txBox="1"/>
          <p:nvPr/>
        </p:nvSpPr>
        <p:spPr>
          <a:xfrm>
            <a:off x="297190" y="7185550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같은 방식으로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아이템도 전이하면 최대 가치는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배낭 문제는 아이템을 선택할지 말지를 결정하며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테이블을 채우는 과정이다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49082-1BD8-E8E9-0F33-ABB258DED987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0E9BE-3311-8814-95EF-4CBF5E172555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5B13E-74FE-022C-6343-8E8666B5668F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62EEF-BF4A-8067-6DBB-3AB7C68F95FB}"/>
              </a:ext>
            </a:extLst>
          </p:cNvPr>
          <p:cNvSpPr txBox="1"/>
          <p:nvPr/>
        </p:nvSpPr>
        <p:spPr>
          <a:xfrm>
            <a:off x="872225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744A65-EA29-070F-A7E9-C2E30064F71D}"/>
              </a:ext>
            </a:extLst>
          </p:cNvPr>
          <p:cNvCxnSpPr>
            <a:cxnSpLocks/>
          </p:cNvCxnSpPr>
          <p:nvPr/>
        </p:nvCxnSpPr>
        <p:spPr>
          <a:xfrm flipV="1">
            <a:off x="15169565" y="4328538"/>
            <a:ext cx="0" cy="393720"/>
          </a:xfrm>
          <a:prstGeom prst="straightConnector1">
            <a:avLst/>
          </a:prstGeom>
          <a:ln w="50800"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663C0E9-FF59-3C26-9EE9-DBB9C217A3C2}"/>
              </a:ext>
            </a:extLst>
          </p:cNvPr>
          <p:cNvCxnSpPr>
            <a:cxnSpLocks/>
          </p:cNvCxnSpPr>
          <p:nvPr/>
        </p:nvCxnSpPr>
        <p:spPr>
          <a:xfrm flipV="1">
            <a:off x="16171595" y="4339968"/>
            <a:ext cx="0" cy="39372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01FC61C-ECBA-726D-C093-931D1B0F907A}"/>
              </a:ext>
            </a:extLst>
          </p:cNvPr>
          <p:cNvCxnSpPr>
            <a:cxnSpLocks/>
          </p:cNvCxnSpPr>
          <p:nvPr/>
        </p:nvCxnSpPr>
        <p:spPr>
          <a:xfrm flipV="1">
            <a:off x="17158385" y="4335302"/>
            <a:ext cx="0" cy="393720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073EFA-A7F5-8538-3D0E-A56AAFDCC7CC}"/>
              </a:ext>
            </a:extLst>
          </p:cNvPr>
          <p:cNvCxnSpPr>
            <a:cxnSpLocks/>
          </p:cNvCxnSpPr>
          <p:nvPr/>
        </p:nvCxnSpPr>
        <p:spPr>
          <a:xfrm flipV="1">
            <a:off x="13194514" y="4328538"/>
            <a:ext cx="0" cy="723522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9A29CC-9C2F-C931-3F2E-7D5B2C70990C}"/>
              </a:ext>
            </a:extLst>
          </p:cNvPr>
          <p:cNvCxnSpPr>
            <a:cxnSpLocks/>
          </p:cNvCxnSpPr>
          <p:nvPr/>
        </p:nvCxnSpPr>
        <p:spPr>
          <a:xfrm flipH="1" flipV="1">
            <a:off x="12154200" y="4335302"/>
            <a:ext cx="4825864" cy="835729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0F0344-8224-49F7-8D79-30EF9307CB30}"/>
              </a:ext>
            </a:extLst>
          </p:cNvPr>
          <p:cNvCxnSpPr>
            <a:cxnSpLocks/>
          </p:cNvCxnSpPr>
          <p:nvPr/>
        </p:nvCxnSpPr>
        <p:spPr>
          <a:xfrm flipH="1" flipV="1">
            <a:off x="11220600" y="4339169"/>
            <a:ext cx="4710526" cy="838626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0C2B43-BD15-1EBC-95AF-B6F4CA3910D7}"/>
              </a:ext>
            </a:extLst>
          </p:cNvPr>
          <p:cNvCxnSpPr>
            <a:cxnSpLocks/>
          </p:cNvCxnSpPr>
          <p:nvPr/>
        </p:nvCxnSpPr>
        <p:spPr>
          <a:xfrm flipH="1" flipV="1">
            <a:off x="10287000" y="4351398"/>
            <a:ext cx="4704245" cy="899657"/>
          </a:xfrm>
          <a:prstGeom prst="straightConnector1">
            <a:avLst/>
          </a:prstGeom>
          <a:ln w="50800"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DAE44F-92CC-2097-9C07-36AF9336C7D0}"/>
              </a:ext>
            </a:extLst>
          </p:cNvPr>
          <p:cNvCxnSpPr>
            <a:cxnSpLocks/>
          </p:cNvCxnSpPr>
          <p:nvPr/>
        </p:nvCxnSpPr>
        <p:spPr>
          <a:xfrm flipV="1">
            <a:off x="14184819" y="4317108"/>
            <a:ext cx="0" cy="723522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37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2762-BB1A-7A63-1EEB-89A916A8C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9FC3046-B874-9BB8-2634-5AC85B7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배낭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C63F951-3203-4A50-FEE8-1D19FD387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7061671-4694-35BF-A01B-AC9150104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59977"/>
              </p:ext>
            </p:extLst>
          </p:nvPr>
        </p:nvGraphicFramePr>
        <p:xfrm>
          <a:off x="297190" y="2596969"/>
          <a:ext cx="7485185" cy="318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037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1497037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무게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3DE6B0D-B7E9-456C-28EB-AFF2487A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11914"/>
              </p:ext>
            </p:extLst>
          </p:nvPr>
        </p:nvGraphicFramePr>
        <p:xfrm>
          <a:off x="8722256" y="475091"/>
          <a:ext cx="8932986" cy="530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54">
                  <a:extLst>
                    <a:ext uri="{9D8B030D-6E8A-4147-A177-3AD203B41FA5}">
                      <a16:colId xmlns:a16="http://schemas.microsoft.com/office/drawing/2014/main" val="368805105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4499642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069971021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2342265355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116112766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3828784387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657908404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1258260779"/>
                    </a:ext>
                  </a:extLst>
                </a:gridCol>
                <a:gridCol w="992554">
                  <a:extLst>
                    <a:ext uri="{9D8B030D-6E8A-4147-A177-3AD203B41FA5}">
                      <a16:colId xmlns:a16="http://schemas.microsoft.com/office/drawing/2014/main" val="41093440"/>
                    </a:ext>
                  </a:extLst>
                </a:gridCol>
              </a:tblGrid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6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무게</a:t>
                      </a:r>
                      <a:endParaRPr lang="en-US" altLang="ko-KR" sz="16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2043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114652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12534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31561"/>
                  </a:ext>
                </a:extLst>
              </a:tr>
              <a:tr h="10609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863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14905A-5502-DEAA-DA7B-26D694A8E63A}"/>
              </a:ext>
            </a:extLst>
          </p:cNvPr>
          <p:cNvSpPr txBox="1"/>
          <p:nvPr/>
        </p:nvSpPr>
        <p:spPr>
          <a:xfrm>
            <a:off x="329915" y="7429994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설명이 다소 길었을 수 있지만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핵심은 점화식이 아니라 상태 전이의 논리를 이해하는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상태를 그대로 유지할지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새로운 상황을 추가할지 선택하는 과정이 중요하다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3C5B5-0BF1-04A3-3A13-A7AD58D72DDB}"/>
              </a:ext>
            </a:extLst>
          </p:cNvPr>
          <p:cNvSpPr txBox="1"/>
          <p:nvPr/>
        </p:nvSpPr>
        <p:spPr>
          <a:xfrm>
            <a:off x="3473851" y="6017906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8FC57-AD9F-F365-141B-D5C386DC54E0}"/>
              </a:ext>
            </a:extLst>
          </p:cNvPr>
          <p:cNvSpPr txBox="1"/>
          <p:nvPr/>
        </p:nvSpPr>
        <p:spPr>
          <a:xfrm>
            <a:off x="12787836" y="601790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EB7D6-FBAD-FA36-F391-E3DB63A08AE2}"/>
              </a:ext>
            </a:extLst>
          </p:cNvPr>
          <p:cNvSpPr txBox="1"/>
          <p:nvPr/>
        </p:nvSpPr>
        <p:spPr>
          <a:xfrm>
            <a:off x="3031002" y="1744436"/>
            <a:ext cx="574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배낭 무게 </a:t>
            </a:r>
            <a:r>
              <a:rPr lang="en-US" altLang="ko-KR" sz="3200" b="1" dirty="0">
                <a:solidFill>
                  <a:srgbClr val="FF0000"/>
                </a:solidFill>
              </a:rPr>
              <a:t>: 7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93B1E-7947-697E-B226-86C422F2D016}"/>
              </a:ext>
            </a:extLst>
          </p:cNvPr>
          <p:cNvSpPr txBox="1"/>
          <p:nvPr/>
        </p:nvSpPr>
        <p:spPr>
          <a:xfrm>
            <a:off x="8722256" y="1071377"/>
            <a:ext cx="73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118989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동적 계획법이란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C35C6-81BB-7103-47C0-8CA49BD04E95}"/>
              </a:ext>
            </a:extLst>
          </p:cNvPr>
          <p:cNvSpPr txBox="1"/>
          <p:nvPr/>
        </p:nvSpPr>
        <p:spPr>
          <a:xfrm>
            <a:off x="642353" y="1603276"/>
            <a:ext cx="1701288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동적 계획법</a:t>
            </a:r>
            <a:r>
              <a:rPr lang="en-US" altLang="ko-KR" sz="3200" b="1" dirty="0">
                <a:solidFill>
                  <a:srgbClr val="0070C0"/>
                </a:solidFill>
              </a:rPr>
              <a:t>(DP)</a:t>
            </a:r>
            <a:r>
              <a:rPr lang="ko-KR" altLang="en-US" sz="3200" b="1" dirty="0">
                <a:solidFill>
                  <a:srgbClr val="0070C0"/>
                </a:solidFill>
              </a:rPr>
              <a:t>은 복잡한 문제를 해결하기 위해 작은 부분 문제로 나누고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그 결과를 저장하여 중복 계산을 방지하는 기법이다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이를 통해 </a:t>
            </a:r>
            <a:r>
              <a:rPr lang="ko-KR" altLang="en-US" sz="3200" b="1" dirty="0" err="1">
                <a:solidFill>
                  <a:srgbClr val="0070C0"/>
                </a:solidFill>
              </a:rPr>
              <a:t>연산량을</a:t>
            </a:r>
            <a:r>
              <a:rPr lang="ko-KR" altLang="en-US" sz="3200" b="1" dirty="0">
                <a:solidFill>
                  <a:srgbClr val="0070C0"/>
                </a:solidFill>
              </a:rPr>
              <a:t> 줄이고 효율적으로 답을 구할 수 있다</a:t>
            </a:r>
            <a:r>
              <a:rPr lang="en-US" altLang="ko-KR" sz="3200" b="1" dirty="0">
                <a:solidFill>
                  <a:srgbClr val="0070C0"/>
                </a:solidFill>
              </a:rPr>
              <a:t>. DP</a:t>
            </a:r>
            <a:r>
              <a:rPr lang="ko-KR" altLang="en-US" sz="3200" b="1" dirty="0">
                <a:solidFill>
                  <a:srgbClr val="0070C0"/>
                </a:solidFill>
              </a:rPr>
              <a:t>의 핵심 개념은 이전 결과를 활용하여 새로운 문제를 빠르게 해결하는 것이다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동일한 계산을 반복하지 않도록 값을 저장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 err="1">
                <a:solidFill>
                  <a:srgbClr val="0070C0"/>
                </a:solidFill>
              </a:rPr>
              <a:t>메모이제이션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하는 방식을 사용한다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51D5C3-CE8A-0BFE-2B04-1286BCA2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69" y="3866877"/>
            <a:ext cx="7357701" cy="3589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BA5E06-CEC9-9D01-761F-68085946D48A}"/>
              </a:ext>
            </a:extLst>
          </p:cNvPr>
          <p:cNvSpPr txBox="1"/>
          <p:nvPr/>
        </p:nvSpPr>
        <p:spPr>
          <a:xfrm>
            <a:off x="4367871" y="7862235"/>
            <a:ext cx="9552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풀이 방식은 분할정복과 비슷한 면이 상당히 많다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FF0000"/>
                </a:solidFill>
              </a:rPr>
              <a:t>분할 정복 </a:t>
            </a:r>
            <a:r>
              <a:rPr lang="en-US" altLang="ko-KR" sz="3200" b="1" dirty="0">
                <a:solidFill>
                  <a:srgbClr val="FF0000"/>
                </a:solidFill>
              </a:rPr>
              <a:t>: </a:t>
            </a:r>
            <a:r>
              <a:rPr lang="ko-KR" altLang="en-US" sz="3200" b="1" dirty="0">
                <a:solidFill>
                  <a:srgbClr val="FF0000"/>
                </a:solidFill>
              </a:rPr>
              <a:t>독립적인 부분 문제 해결에 특화</a:t>
            </a:r>
            <a:endParaRPr lang="en-US" altLang="ko-KR" sz="3200" b="1" dirty="0">
              <a:solidFill>
                <a:srgbClr val="FF0000"/>
              </a:solidFill>
            </a:endParaRPr>
          </a:p>
          <a:p>
            <a:r>
              <a:rPr lang="en-US" altLang="ko-KR" sz="3200" b="1" dirty="0">
                <a:solidFill>
                  <a:srgbClr val="FF0000"/>
                </a:solidFill>
              </a:rPr>
              <a:t>DP : </a:t>
            </a:r>
            <a:r>
              <a:rPr lang="ko-KR" altLang="en-US" sz="3200" b="1" dirty="0">
                <a:solidFill>
                  <a:srgbClr val="FF0000"/>
                </a:solidFill>
              </a:rPr>
              <a:t>중복되는 하위 문제를 저장하여 활용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42318-03C0-6F15-F16F-1F328C0F2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C107EB7-4479-463B-27C4-E3377B24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동적 계획법의</a:t>
            </a:r>
            <a:r>
              <a:rPr lang="en-US" altLang="ko-KR" b="1" dirty="0"/>
              <a:t> </a:t>
            </a:r>
            <a:r>
              <a:rPr lang="ko-KR" altLang="en-US" b="1" dirty="0"/>
              <a:t>특징 </a:t>
            </a:r>
            <a:r>
              <a:rPr lang="en-US" altLang="ko-KR" b="1" dirty="0"/>
              <a:t>- </a:t>
            </a:r>
            <a:r>
              <a:rPr lang="ko-KR" altLang="en-US" b="1" dirty="0" err="1"/>
              <a:t>메모이제이션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045CE9-A661-CCE3-2408-D68020DEB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67AF9D-CD3D-0B8B-6BA2-13115564663F}"/>
                  </a:ext>
                </a:extLst>
              </p:cNvPr>
              <p:cNvSpPr txBox="1"/>
              <p:nvPr/>
            </p:nvSpPr>
            <p:spPr>
              <a:xfrm>
                <a:off x="326200" y="1705952"/>
                <a:ext cx="17329042" cy="326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0070C0"/>
                    </a:solidFill>
                  </a:rPr>
                  <a:t>지금부터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  <m:e>
                        <m:r>
                          <a:rPr lang="en-US" altLang="ko-K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ko-KR" altLang="en-US" sz="3200" b="1" dirty="0">
                    <a:solidFill>
                      <a:srgbClr val="0070C0"/>
                    </a:solidFill>
                  </a:rPr>
                  <a:t>의 값을 한번 구해보자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.</a:t>
                </a:r>
              </a:p>
              <a:p>
                <a:endParaRPr lang="en-US" altLang="ko-KR" sz="32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1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까지는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1, 2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까지는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3, 3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까지는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6, 4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까지는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10.....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10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까지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55!!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r>
                  <a:rPr lang="ko-KR" altLang="en-US" sz="2800" b="1" dirty="0">
                    <a:solidFill>
                      <a:srgbClr val="FF0000"/>
                    </a:solidFill>
                  </a:rPr>
                  <a:t>어떤 식으로 구했나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??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물론 외우고 있는 사람도 있을 것이다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FF0000"/>
                    </a:solidFill>
                  </a:rPr>
                  <a:t>	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하지만 더 큰 수에 대해서는 우리가 직접 세면서 더하는 방식을 많이 쓸 것이다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FF0000"/>
                    </a:solidFill>
                  </a:rPr>
                  <a:t>	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그 큰 수에 대해서 누적이 </a:t>
                </a:r>
                <a:r>
                  <a:rPr lang="ko-KR" altLang="en-US" sz="2800" b="1" dirty="0" err="1">
                    <a:solidFill>
                      <a:srgbClr val="FF0000"/>
                    </a:solidFill>
                  </a:rPr>
                  <a:t>가능한건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직전 값에 대한 정보를 우리의 뇌가 일시적으로 저장하고 있기 때문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67AF9D-CD3D-0B8B-6BA2-131155646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0" y="1705952"/>
                <a:ext cx="17329042" cy="3269678"/>
              </a:xfrm>
              <a:prstGeom prst="rect">
                <a:avLst/>
              </a:prstGeom>
              <a:blipFill>
                <a:blip r:embed="rId2"/>
                <a:stretch>
                  <a:fillRect l="-915" t="-1866" b="-4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F38B30-FF09-E8A2-AE1D-B57FE1AC3F09}"/>
              </a:ext>
            </a:extLst>
          </p:cNvPr>
          <p:cNvSpPr txBox="1"/>
          <p:nvPr/>
        </p:nvSpPr>
        <p:spPr>
          <a:xfrm>
            <a:off x="326200" y="5058127"/>
            <a:ext cx="173290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메모이제이션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ko-KR" altLang="en-US" sz="2800" b="1" dirty="0" err="1">
                <a:solidFill>
                  <a:schemeClr val="tx1">
                    <a:lumMod val="50000"/>
                  </a:schemeClr>
                </a:solidFill>
              </a:rPr>
              <a:t>메모이제이션은</a:t>
            </a:r>
            <a:r>
              <a:rPr lang="ko-KR" altLang="en-US" sz="2800" b="1" dirty="0">
                <a:solidFill>
                  <a:schemeClr val="tx1">
                    <a:lumMod val="50000"/>
                  </a:schemeClr>
                </a:solidFill>
              </a:rPr>
              <a:t> 이전 계산 결과를 저장하여 중복 연산을 방지하는 기법이다</a:t>
            </a:r>
            <a:r>
              <a:rPr lang="en-US" altLang="ko-KR" sz="2800" b="1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tx1">
                    <a:lumMod val="50000"/>
                  </a:schemeClr>
                </a:solidFill>
              </a:rPr>
              <a:t>이를 통해 불필요한 계산을 줄이고 더 효율적으로 문제를 해결할 수 있다</a:t>
            </a:r>
            <a:r>
              <a:rPr lang="en-US" altLang="ko-KR" sz="28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6E871-7193-6908-0056-32A7F6FE2F02}"/>
              </a:ext>
            </a:extLst>
          </p:cNvPr>
          <p:cNvSpPr txBox="1"/>
          <p:nvPr/>
        </p:nvSpPr>
        <p:spPr>
          <a:xfrm>
            <a:off x="326200" y="7084520"/>
            <a:ext cx="18077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ko-KR" altLang="en-US" sz="3200" b="1" dirty="0">
                <a:solidFill>
                  <a:srgbClr val="FF0000"/>
                </a:solidFill>
              </a:rPr>
              <a:t>점화식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포함할 수 있지만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반드시 </a:t>
            </a:r>
            <a:r>
              <a:rPr lang="ko-KR" altLang="en-US" sz="3200" b="1" dirty="0">
                <a:solidFill>
                  <a:srgbClr val="FF0000"/>
                </a:solidFill>
              </a:rPr>
              <a:t>점화식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필요하지는 않다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</a:rPr>
              <a:t>비트마스크 </a:t>
            </a:r>
            <a:r>
              <a:rPr lang="en-US" altLang="ko-KR" sz="3200" b="1" dirty="0">
                <a:solidFill>
                  <a:srgbClr val="FF0000"/>
                </a:solidFill>
              </a:rPr>
              <a:t>/ </a:t>
            </a:r>
            <a:r>
              <a:rPr lang="ko-KR" altLang="en-US" sz="3200" b="1" dirty="0">
                <a:solidFill>
                  <a:srgbClr val="FF0000"/>
                </a:solidFill>
              </a:rPr>
              <a:t>트리 </a:t>
            </a:r>
            <a:r>
              <a:rPr lang="en-US" altLang="ko-KR" sz="3200" b="1" dirty="0">
                <a:solidFill>
                  <a:srgbClr val="FF0000"/>
                </a:solidFill>
              </a:rPr>
              <a:t>/ </a:t>
            </a:r>
            <a:r>
              <a:rPr lang="ko-KR" altLang="en-US" sz="3200" b="1" dirty="0">
                <a:solidFill>
                  <a:srgbClr val="FF0000"/>
                </a:solidFill>
              </a:rPr>
              <a:t>게임이론 </a:t>
            </a:r>
            <a:r>
              <a:rPr lang="en-US" altLang="ko-KR" sz="3200" b="1" dirty="0">
                <a:solidFill>
                  <a:srgbClr val="FF0000"/>
                </a:solidFill>
              </a:rPr>
              <a:t>DP</a:t>
            </a:r>
            <a:r>
              <a:rPr lang="ko-KR" altLang="en-US" sz="3200" b="1" dirty="0">
                <a:solidFill>
                  <a:srgbClr val="FF0000"/>
                </a:solidFill>
              </a:rPr>
              <a:t>는 일반적인 점화식으로 표현하기 어렵거나 비효율적일 수 있음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DP</a:t>
            </a:r>
            <a:r>
              <a:rPr lang="ko-KR" altLang="en-US" sz="3200" b="1" dirty="0">
                <a:solidFill>
                  <a:srgbClr val="0070C0"/>
                </a:solidFill>
              </a:rPr>
              <a:t>의 꽃 </a:t>
            </a:r>
            <a:r>
              <a:rPr lang="en-US" altLang="ko-KR" sz="3200" b="1" dirty="0">
                <a:solidFill>
                  <a:srgbClr val="0070C0"/>
                </a:solidFill>
              </a:rPr>
              <a:t>= </a:t>
            </a:r>
            <a:r>
              <a:rPr lang="ko-KR" altLang="en-US" sz="3200" b="1" dirty="0" err="1">
                <a:solidFill>
                  <a:srgbClr val="0070C0"/>
                </a:solidFill>
              </a:rPr>
              <a:t>메모이제이션</a:t>
            </a:r>
            <a:r>
              <a:rPr lang="en-US" altLang="ko-KR" sz="3200" b="1" dirty="0">
                <a:solidFill>
                  <a:srgbClr val="0070C0"/>
                </a:solidFill>
              </a:rPr>
              <a:t>! (</a:t>
            </a:r>
            <a:r>
              <a:rPr lang="ko-KR" altLang="en-US" sz="3200" b="1" dirty="0">
                <a:solidFill>
                  <a:srgbClr val="0070C0"/>
                </a:solidFill>
              </a:rPr>
              <a:t>문제의 최적 해가 부분 문제들의 최적 해로부터 구성될 수 있는 성질을 이용해서 최적화 하는 기법이 </a:t>
            </a:r>
            <a:r>
              <a:rPr lang="en-US" altLang="ko-KR" sz="3200" b="1" dirty="0">
                <a:solidFill>
                  <a:srgbClr val="0070C0"/>
                </a:solidFill>
              </a:rPr>
              <a:t>DP</a:t>
            </a:r>
            <a:r>
              <a:rPr lang="ko-KR" altLang="en-US" sz="3200" b="1" dirty="0">
                <a:solidFill>
                  <a:srgbClr val="0070C0"/>
                </a:solidFill>
              </a:rPr>
              <a:t>다</a:t>
            </a:r>
            <a:r>
              <a:rPr lang="en-US" altLang="ko-KR" sz="3200" b="1" dirty="0">
                <a:solidFill>
                  <a:srgbClr val="0070C0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36229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5BE0F-56BE-EE2A-F3C1-3A44B550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0C323A4-0AD1-F918-C7CD-AED4F57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동적 계획법을 푸는 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57C937C-82A8-C131-85F0-D4AF3160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25CF5-967D-6EB3-AE6C-841D51474123}"/>
              </a:ext>
            </a:extLst>
          </p:cNvPr>
          <p:cNvSpPr txBox="1"/>
          <p:nvPr/>
        </p:nvSpPr>
        <p:spPr>
          <a:xfrm>
            <a:off x="326200" y="1705952"/>
            <a:ext cx="17329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동적 계획법</a:t>
            </a:r>
            <a:r>
              <a:rPr lang="en-US" altLang="ko-KR" sz="3200" b="1" dirty="0">
                <a:solidFill>
                  <a:srgbClr val="0070C0"/>
                </a:solidFill>
              </a:rPr>
              <a:t>(DP)</a:t>
            </a:r>
            <a:r>
              <a:rPr lang="ko-KR" altLang="en-US" sz="3200" b="1" dirty="0">
                <a:solidFill>
                  <a:srgbClr val="0070C0"/>
                </a:solidFill>
              </a:rPr>
              <a:t>의 기본 개념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큰 문제를 작은 부분 문제로 나누고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그 결과를 저장하여 중복계산을 방지하는 </a:t>
            </a:r>
            <a:r>
              <a:rPr lang="ko-KR" altLang="en-US" sz="2800" b="1" dirty="0">
                <a:solidFill>
                  <a:srgbClr val="FF0000"/>
                </a:solidFill>
              </a:rPr>
              <a:t>최적화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기법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B7AABF-0DEF-2FFA-0AB6-4FD1AD29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35633"/>
              </p:ext>
            </p:extLst>
          </p:nvPr>
        </p:nvGraphicFramePr>
        <p:xfrm>
          <a:off x="419894" y="3215812"/>
          <a:ext cx="158584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829">
                  <a:extLst>
                    <a:ext uri="{9D8B030D-6E8A-4147-A177-3AD203B41FA5}">
                      <a16:colId xmlns:a16="http://schemas.microsoft.com/office/drawing/2014/main" val="843122694"/>
                    </a:ext>
                  </a:extLst>
                </a:gridCol>
                <a:gridCol w="7979021">
                  <a:extLst>
                    <a:ext uri="{9D8B030D-6E8A-4147-A177-3AD203B41FA5}">
                      <a16:colId xmlns:a16="http://schemas.microsoft.com/office/drawing/2014/main" val="997837906"/>
                    </a:ext>
                  </a:extLst>
                </a:gridCol>
                <a:gridCol w="4936586">
                  <a:extLst>
                    <a:ext uri="{9D8B030D-6E8A-4147-A177-3AD203B41FA5}">
                      <a16:colId xmlns:a16="http://schemas.microsoft.com/office/drawing/2014/main" val="176498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바텀업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(Bottom-up)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탑다운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(Top-down)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0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반복문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재귀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메모이제이션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있음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테이블 갱신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필수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이미 계산된 값 저장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2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호출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작은 문제부터 차례대로 계산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필요할 때만 계산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23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재귀 오버헤드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O(1) (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스택 부담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O(N) 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이상의 호출 스택 부담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0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코드 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배열을 기반으로 모든 부분 문제를 순차적으로 계산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논리적으로 문제를 나누어 해결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92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유리한 문제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모든 부분 문제를 다 풀어야 하는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특정 경우만 계산하는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계단 오르기 문제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배낭 문제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LIS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행렬 곱셈 순서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LCS / 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트리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DP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743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4A837E-A200-1868-9182-8E24C64DAFA0}"/>
              </a:ext>
            </a:extLst>
          </p:cNvPr>
          <p:cNvSpPr txBox="1"/>
          <p:nvPr/>
        </p:nvSpPr>
        <p:spPr>
          <a:xfrm>
            <a:off x="3775532" y="7813756"/>
            <a:ext cx="10232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이번 장에서는 </a:t>
            </a:r>
            <a:r>
              <a:rPr lang="ko-KR" altLang="en-US" sz="3200" b="1" dirty="0" err="1">
                <a:solidFill>
                  <a:srgbClr val="FF0000"/>
                </a:solidFill>
              </a:rPr>
              <a:t>바텀업</a:t>
            </a:r>
            <a:r>
              <a:rPr lang="ko-KR" altLang="en-US" sz="3200" b="1" dirty="0">
                <a:solidFill>
                  <a:srgbClr val="FF0000"/>
                </a:solidFill>
              </a:rPr>
              <a:t> 기반의 동적계획법 풀이를 배운다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sz="3200" b="1" dirty="0" err="1">
                <a:solidFill>
                  <a:srgbClr val="FF0000"/>
                </a:solidFill>
              </a:rPr>
              <a:t>바텀업은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 err="1">
                <a:solidFill>
                  <a:srgbClr val="FF0000"/>
                </a:solidFill>
              </a:rPr>
              <a:t>점화식</a:t>
            </a:r>
            <a:r>
              <a:rPr lang="ko-KR" altLang="en-US" sz="3200" b="1" dirty="0">
                <a:solidFill>
                  <a:srgbClr val="FF0000"/>
                </a:solidFill>
              </a:rPr>
              <a:t> 기반의 풀이가 상당히 많다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52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02D62-1809-E83A-CE64-843738AA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6" y="1939825"/>
            <a:ext cx="6130067" cy="7278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30FB2-0124-ED88-197B-935AC7232C92}"/>
                  </a:ext>
                </a:extLst>
              </p:cNvPr>
              <p:cNvSpPr txBox="1"/>
              <p:nvPr/>
            </p:nvSpPr>
            <p:spPr>
              <a:xfrm>
                <a:off x="7772400" y="2215906"/>
                <a:ext cx="10163908" cy="6432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3200" b="1" dirty="0">
                    <a:solidFill>
                      <a:srgbClr val="0070C0"/>
                    </a:solidFill>
                  </a:rPr>
                  <a:t>너무 전형적인 유형인 계단 오르기 문제이다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ko-KR" altLang="en-US" sz="3200" b="1" dirty="0">
                    <a:solidFill>
                      <a:srgbClr val="0070C0"/>
                    </a:solidFill>
                  </a:rPr>
                  <a:t>이 문제를 완전 탐색으로 풀 수 있을까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?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r>
                  <a:rPr lang="ko-KR" altLang="en-US" sz="2800" b="1" dirty="0">
                    <a:solidFill>
                      <a:srgbClr val="FF0000"/>
                    </a:solidFill>
                  </a:rPr>
                  <a:t>불가능하다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 (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상태 공간 개수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endParaRPr lang="en-US" altLang="ko-KR" sz="28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3200" b="1" dirty="0">
                    <a:solidFill>
                      <a:srgbClr val="0070C0"/>
                    </a:solidFill>
                  </a:rPr>
                  <a:t>잘 보니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3200" b="1" dirty="0">
                    <a:solidFill>
                      <a:srgbClr val="0070C0"/>
                    </a:solidFill>
                  </a:rPr>
                  <a:t>어떤 </a:t>
                </a:r>
                <a:r>
                  <a:rPr lang="en-US" altLang="ko-KR" sz="32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ko-KR" altLang="en-US" sz="3200" b="1" dirty="0">
                    <a:solidFill>
                      <a:srgbClr val="0070C0"/>
                    </a:solidFill>
                  </a:rPr>
                  <a:t>단계의 값은 이전 상태에 항상 </a:t>
                </a:r>
                <a:r>
                  <a:rPr lang="ko-KR" altLang="en-US" sz="3200" b="1" dirty="0">
                    <a:solidFill>
                      <a:srgbClr val="FF0000"/>
                    </a:solidFill>
                  </a:rPr>
                  <a:t>종속</a:t>
                </a:r>
                <a:r>
                  <a:rPr lang="ko-KR" altLang="en-US" sz="3200" b="1" dirty="0">
                    <a:solidFill>
                      <a:srgbClr val="0070C0"/>
                    </a:solidFill>
                  </a:rPr>
                  <a:t>적이다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ex) 3</a:t>
                </a:r>
                <a:r>
                  <a:rPr lang="ko-KR" altLang="en-US" sz="2800" b="1" dirty="0" err="1">
                    <a:solidFill>
                      <a:srgbClr val="0070C0"/>
                    </a:solidFill>
                  </a:rPr>
                  <a:t>번째에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 도달 하기 위해선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?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0 -&gt; 1 -&gt; 3 (O)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0 -&gt; 2 -&gt; 3 (O)</a:t>
                </a:r>
              </a:p>
              <a:p>
                <a:r>
                  <a:rPr lang="en-US" altLang="ko-KR" sz="2800" b="1" dirty="0">
                    <a:solidFill>
                      <a:srgbClr val="FF0000"/>
                    </a:solidFill>
                  </a:rPr>
                  <a:t>0 -&gt; 1 -&gt; 2 -&gt; 3 (X)</a:t>
                </a:r>
              </a:p>
              <a:p>
                <a:endParaRPr lang="en-US" altLang="ko-KR" sz="3200" b="1" dirty="0">
                  <a:solidFill>
                    <a:srgbClr val="FF0000"/>
                  </a:solidFill>
                </a:endParaRPr>
              </a:p>
              <a:p>
                <a:r>
                  <a:rPr lang="ko-KR" altLang="en-US" sz="3200" b="1" dirty="0" err="1">
                    <a:solidFill>
                      <a:srgbClr val="0070C0"/>
                    </a:solidFill>
                  </a:rPr>
                  <a:t>종속적인걸</a:t>
                </a:r>
                <a:r>
                  <a:rPr lang="ko-KR" altLang="en-US" sz="3200" b="1" dirty="0">
                    <a:solidFill>
                      <a:srgbClr val="0070C0"/>
                    </a:solidFill>
                  </a:rPr>
                  <a:t> 알았는데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3200" b="1" dirty="0">
                    <a:solidFill>
                      <a:srgbClr val="0070C0"/>
                    </a:solidFill>
                  </a:rPr>
                  <a:t>연속 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3</a:t>
                </a:r>
                <a:r>
                  <a:rPr lang="ko-KR" altLang="en-US" sz="3200" b="1" dirty="0">
                    <a:solidFill>
                      <a:srgbClr val="0070C0"/>
                    </a:solidFill>
                  </a:rPr>
                  <a:t>개는 안된다</a:t>
                </a:r>
                <a:r>
                  <a:rPr lang="en-US" altLang="ko-KR" sz="3200" b="1" dirty="0">
                    <a:solidFill>
                      <a:srgbClr val="0070C0"/>
                    </a:solidFill>
                  </a:rPr>
                  <a:t>?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번째 값은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(i-1)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에서 </a:t>
                </a:r>
                <a:r>
                  <a:rPr lang="en-US" altLang="ko-KR" sz="28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로 직접 상태를 전이 시킬 수 없음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FF0000"/>
                    </a:solidFill>
                  </a:rPr>
                  <a:t>	(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연속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칸인지 판정 불가 하거나 구조가 복잡해짐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è"/>
                </a:pPr>
                <a:r>
                  <a:rPr lang="ko-KR" altLang="en-US" sz="2800" b="1" dirty="0">
                    <a:solidFill>
                      <a:srgbClr val="FF0000"/>
                    </a:solidFill>
                  </a:rPr>
                  <a:t>즉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, (i-3),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(i-2)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에서만 전이를 시킬 수 있다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30FB2-0124-ED88-197B-935AC723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215906"/>
                <a:ext cx="10163908" cy="6432530"/>
              </a:xfrm>
              <a:prstGeom prst="rect">
                <a:avLst/>
              </a:prstGeom>
              <a:blipFill>
                <a:blip r:embed="rId3"/>
                <a:stretch>
                  <a:fillRect l="-1500" t="-1517" r="-1620" b="-1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05FF-8134-1245-4D0D-BCA4FDB1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7B80E39-DD67-62F3-6A9A-E4F8BAED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C41CDD-D0BA-57FC-1DD9-0008E7E24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1FD74-7331-AE17-765E-1EC7ED2BE2E2}"/>
              </a:ext>
            </a:extLst>
          </p:cNvPr>
          <p:cNvSpPr txBox="1"/>
          <p:nvPr/>
        </p:nvSpPr>
        <p:spPr>
          <a:xfrm>
            <a:off x="262021" y="6848768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일반적으로 계단 오르기 문제는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바텀업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접근법을 많이 이용한다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바텀업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특징은 앞서 보았던 것 처럼 모든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테이블을 채워 나가면서 문제를 해결하는 방식이다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점수를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입력받은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SCORE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배열과 상태전이를 시킬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 Table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준비한다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모든 테이블을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초기화한다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8B13DFC-D3BF-A6FC-299C-621B6767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69641"/>
              </p:ext>
            </p:extLst>
          </p:nvPr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3F86F4F-9A82-706D-96DA-7850EDC3235C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AE559B4-B575-6375-12E9-ED3EA5BAE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68935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01FC3CF-F288-158D-34D2-CC10368C9D76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</p:spTree>
    <p:extLst>
      <p:ext uri="{BB962C8B-B14F-4D97-AF65-F5344CB8AC3E}">
        <p14:creationId xmlns:p14="http://schemas.microsoft.com/office/powerpoint/2010/main" val="91209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27E2-0306-8311-D981-71AA9D065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430903B-1438-2AEF-2FD3-D0DE1B56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D7B209-D352-C75E-E9D7-FB5030421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C7CB7-01FF-059D-2BDE-74AB81E24768}"/>
              </a:ext>
            </a:extLst>
          </p:cNvPr>
          <p:cNvSpPr txBox="1"/>
          <p:nvPr/>
        </p:nvSpPr>
        <p:spPr>
          <a:xfrm>
            <a:off x="262021" y="6594696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idx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idx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2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일때는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이전에 아무런 계단이 없었기 때문에 그대로 값을 업데이트 시키면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idx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일때는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score[1]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최대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idx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일때는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score[1] + score[2]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최대가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문제 상황에서 나왔듯이 한 칸이나 두 칸을 연속해서 올라갈 수 있으며 연속된 세 칸을 올라가지 못하게끔 상태전이를 제한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시켜야한다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전자의 조건은 만족하기 쉬워 보인다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후자의 조건을 어떻게 충족할 수 있을까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71CF4F-91A4-464A-D4F8-455EBB9E5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59776"/>
              </p:ext>
            </p:extLst>
          </p:nvPr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735F91-F25F-906D-3944-CA60141B6413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98327D-9122-4480-A6B6-143559B17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45544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4EF834-1C8D-4576-15F9-B6BE01C033E6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</p:spTree>
    <p:extLst>
      <p:ext uri="{BB962C8B-B14F-4D97-AF65-F5344CB8AC3E}">
        <p14:creationId xmlns:p14="http://schemas.microsoft.com/office/powerpoint/2010/main" val="101489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3892A-0CBB-1ECC-60BD-81CD32DB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A96A997-7522-322A-B399-AA650D7B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계단 오르기 문제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6DF44C6-38B2-053A-4ED5-C71CB9D3F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6FE12-776C-5554-14DD-CE2878DEBE82}"/>
              </a:ext>
            </a:extLst>
          </p:cNvPr>
          <p:cNvSpPr txBox="1"/>
          <p:nvPr/>
        </p:nvSpPr>
        <p:spPr>
          <a:xfrm>
            <a:off x="262021" y="6422221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가령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계단이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번째 계단이라고 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그렇다면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계단이 가질 수 있는 점수는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[k] =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[k-1] + score[k]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혹은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[k] =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[k-2] + score[k]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아까도 언급했듯이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칸씩 점프할 때 연속적으로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세칸을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올라가면 안된다는 제약이 발목을 잡는다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올라가는건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연속 카운트가 초기화되어서 상관없지만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칸씩 올라갔을 때 우리가 몇 칸을 올라갔는지 따로 체크해주어야 할까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134273-70D4-093D-E5A5-2646F4316732}"/>
              </a:ext>
            </a:extLst>
          </p:cNvPr>
          <p:cNvGraphicFramePr>
            <a:graphicFrameLocks noGrp="1"/>
          </p:cNvGraphicFramePr>
          <p:nvPr/>
        </p:nvGraphicFramePr>
        <p:xfrm>
          <a:off x="967442" y="3604465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00395290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25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A81F05-2266-57F9-7091-2AB841A61E66}"/>
              </a:ext>
            </a:extLst>
          </p:cNvPr>
          <p:cNvSpPr txBox="1"/>
          <p:nvPr/>
        </p:nvSpPr>
        <p:spPr>
          <a:xfrm>
            <a:off x="3438681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SCORE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10EF92D-6504-EB38-2E44-C31B316E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54447"/>
              </p:ext>
            </p:extLst>
          </p:nvPr>
        </p:nvGraphicFramePr>
        <p:xfrm>
          <a:off x="10826550" y="3604464"/>
          <a:ext cx="6055161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308312013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1639567809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34D385-5A68-E791-5F97-4C2545CB95AA}"/>
              </a:ext>
            </a:extLst>
          </p:cNvPr>
          <p:cNvSpPr txBox="1"/>
          <p:nvPr/>
        </p:nvSpPr>
        <p:spPr>
          <a:xfrm>
            <a:off x="13000028" y="4788841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DP Table</a:t>
            </a:r>
          </a:p>
        </p:txBody>
      </p:sp>
    </p:spTree>
    <p:extLst>
      <p:ext uri="{BB962C8B-B14F-4D97-AF65-F5344CB8AC3E}">
        <p14:creationId xmlns:p14="http://schemas.microsoft.com/office/powerpoint/2010/main" val="8228334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3530</TotalTime>
  <Words>2807</Words>
  <Application>Microsoft Office PowerPoint</Application>
  <PresentationFormat>사용자 지정</PresentationFormat>
  <Paragraphs>1099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동적 계획법(Bottom-up)</vt:lpstr>
      <vt:lpstr>목차</vt:lpstr>
      <vt:lpstr>동적 계획법이란?</vt:lpstr>
      <vt:lpstr>동적 계획법의 특징 - 메모이제이션</vt:lpstr>
      <vt:lpstr>동적 계획법을 푸는 방법</vt:lpstr>
      <vt:lpstr>계단 오르기 문제</vt:lpstr>
      <vt:lpstr>계단 오르기 문제</vt:lpstr>
      <vt:lpstr>계단 오르기 문제</vt:lpstr>
      <vt:lpstr>계단 오르기 문제</vt:lpstr>
      <vt:lpstr>계단 오르기 문제</vt:lpstr>
      <vt:lpstr>계단 오르기 문제</vt:lpstr>
      <vt:lpstr>계단 오르기 문제</vt:lpstr>
      <vt:lpstr>계단 오르기 문제</vt:lpstr>
      <vt:lpstr>계단 오르기 문제</vt:lpstr>
      <vt:lpstr>계단 오르기 문제</vt:lpstr>
      <vt:lpstr>계단 오르기 문제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</vt:lpstr>
      <vt:lpstr>배낭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145</cp:revision>
  <dcterms:created xsi:type="dcterms:W3CDTF">2016-06-18T12:18:23Z</dcterms:created>
  <dcterms:modified xsi:type="dcterms:W3CDTF">2025-02-09T04:35:52Z</dcterms:modified>
</cp:coreProperties>
</file>