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  <p:sldMasterId id="2147483676" r:id="rId2"/>
    <p:sldMasterId id="2147483664" r:id="rId3"/>
  </p:sldMasterIdLst>
  <p:notesMasterIdLst>
    <p:notesMasterId r:id="rId16"/>
  </p:notesMasterIdLst>
  <p:sldIdLst>
    <p:sldId id="260" r:id="rId4"/>
    <p:sldId id="267" r:id="rId5"/>
    <p:sldId id="292" r:id="rId6"/>
    <p:sldId id="364" r:id="rId7"/>
    <p:sldId id="374" r:id="rId8"/>
    <p:sldId id="375" r:id="rId9"/>
    <p:sldId id="370" r:id="rId10"/>
    <p:sldId id="376" r:id="rId11"/>
    <p:sldId id="377" r:id="rId12"/>
    <p:sldId id="378" r:id="rId13"/>
    <p:sldId id="379" r:id="rId14"/>
    <p:sldId id="371" r:id="rId15"/>
  </p:sldIdLst>
  <p:sldSz cx="18288000" cy="102854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42" autoAdjust="0"/>
    <p:restoredTop sz="94660"/>
  </p:normalViewPr>
  <p:slideViewPr>
    <p:cSldViewPr snapToGrid="0" showGuides="1">
      <p:cViewPr varScale="1">
        <p:scale>
          <a:sx n="95" d="100"/>
          <a:sy n="95" d="100"/>
        </p:scale>
        <p:origin x="102" y="48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25ABCC-732D-4DFB-BF35-D5B0D3F49F74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2FBDB-533E-4526-9ECF-B2ACD996C9F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4618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68575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1371509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2057263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2743017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3428771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4114526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4800280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5486034" algn="l" defTabSz="1371509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ヘッダーと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29073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87212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320038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303625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4816369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5144633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676061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708887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692474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2420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2111045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43930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227517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4" name="直線コネクタ 13"/>
          <p:cNvCxnSpPr/>
          <p:nvPr userDrawn="1"/>
        </p:nvCxnSpPr>
        <p:spPr>
          <a:xfrm>
            <a:off x="5375812" y="3914594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424285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6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4078725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7" name="直線コネクタ 16"/>
          <p:cNvCxnSpPr/>
          <p:nvPr userDrawn="1"/>
        </p:nvCxnSpPr>
        <p:spPr>
          <a:xfrm>
            <a:off x="5375812" y="571814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604640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9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588227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0" name="直線コネクタ 19"/>
          <p:cNvCxnSpPr/>
          <p:nvPr userDrawn="1"/>
        </p:nvCxnSpPr>
        <p:spPr>
          <a:xfrm>
            <a:off x="5375812" y="7521693"/>
            <a:ext cx="0" cy="153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7849957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2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768582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23270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つのキーワー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5375812" y="1905140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27100" y="2151338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1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5501836" y="1987206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3" name="直線コネクタ 22"/>
          <p:cNvCxnSpPr/>
          <p:nvPr userDrawn="1"/>
        </p:nvCxnSpPr>
        <p:spPr>
          <a:xfrm>
            <a:off x="5375812" y="3401787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27100" y="3647985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5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5501836" y="3483853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6" name="直線コネクタ 25"/>
          <p:cNvCxnSpPr/>
          <p:nvPr userDrawn="1"/>
        </p:nvCxnSpPr>
        <p:spPr>
          <a:xfrm>
            <a:off x="5375812" y="4898434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プレースホルダー 5"/>
          <p:cNvSpPr>
            <a:spLocks noGrp="1"/>
          </p:cNvSpPr>
          <p:nvPr>
            <p:ph type="body" sz="quarter" idx="16" hasCustomPrompt="1"/>
          </p:nvPr>
        </p:nvSpPr>
        <p:spPr>
          <a:xfrm>
            <a:off x="927100" y="5144632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28" name="テキスト プレースホルダー 5"/>
          <p:cNvSpPr>
            <a:spLocks noGrp="1"/>
          </p:cNvSpPr>
          <p:nvPr>
            <p:ph type="body" sz="quarter" idx="17" hasCustomPrompt="1"/>
          </p:nvPr>
        </p:nvSpPr>
        <p:spPr>
          <a:xfrm>
            <a:off x="5501836" y="4980500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29" name="直線コネクタ 28"/>
          <p:cNvCxnSpPr/>
          <p:nvPr userDrawn="1"/>
        </p:nvCxnSpPr>
        <p:spPr>
          <a:xfrm>
            <a:off x="5375812" y="6395081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プレースホルダー 5"/>
          <p:cNvSpPr>
            <a:spLocks noGrp="1"/>
          </p:cNvSpPr>
          <p:nvPr>
            <p:ph type="body" sz="quarter" idx="18" hasCustomPrompt="1"/>
          </p:nvPr>
        </p:nvSpPr>
        <p:spPr>
          <a:xfrm>
            <a:off x="927100" y="6641279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1" name="テキスト プレースホルダー 5"/>
          <p:cNvSpPr>
            <a:spLocks noGrp="1"/>
          </p:cNvSpPr>
          <p:nvPr>
            <p:ph type="body" sz="quarter" idx="19" hasCustomPrompt="1"/>
          </p:nvPr>
        </p:nvSpPr>
        <p:spPr>
          <a:xfrm>
            <a:off x="5501836" y="6477147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32" name="直線コネクタ 31"/>
          <p:cNvCxnSpPr/>
          <p:nvPr userDrawn="1"/>
        </p:nvCxnSpPr>
        <p:spPr>
          <a:xfrm>
            <a:off x="5375812" y="7891728"/>
            <a:ext cx="0" cy="13742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927100" y="8137926"/>
            <a:ext cx="4322689" cy="881856"/>
          </a:xfrm>
        </p:spPr>
        <p:txBody>
          <a:bodyPr anchor="ctr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キーワード</a:t>
            </a:r>
            <a:endParaRPr kumimoji="1" lang="en-US" altLang="ja-JP" dirty="0"/>
          </a:p>
        </p:txBody>
      </p:sp>
      <p:sp>
        <p:nvSpPr>
          <p:cNvPr id="34" name="テキスト プレースホルダー 5"/>
          <p:cNvSpPr>
            <a:spLocks noGrp="1"/>
          </p:cNvSpPr>
          <p:nvPr>
            <p:ph type="body" sz="quarter" idx="21" hasCustomPrompt="1"/>
          </p:nvPr>
        </p:nvSpPr>
        <p:spPr>
          <a:xfrm>
            <a:off x="5501836" y="7973794"/>
            <a:ext cx="11916116" cy="1210121"/>
          </a:xfrm>
        </p:spPr>
        <p:txBody>
          <a:bodyPr anchor="ctr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6120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画面いっぱ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1549400"/>
            <a:ext cx="13030200" cy="807243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393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6892118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24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5920" y="2110511"/>
            <a:ext cx="5776546" cy="6892119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0022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に画像を挿入できるレイアウト - 箇条書き - 2つず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7677053" y="2110512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1640645" y="2110512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7677053" y="5866117"/>
            <a:ext cx="9175847" cy="3320981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sp>
        <p:nvSpPr>
          <p:cNvPr id="11" name="図プレースホルダー 7"/>
          <p:cNvSpPr>
            <a:spLocks noGrp="1"/>
          </p:cNvSpPr>
          <p:nvPr>
            <p:ph type="pic" sz="quarter" idx="15"/>
          </p:nvPr>
        </p:nvSpPr>
        <p:spPr>
          <a:xfrm>
            <a:off x="1640645" y="5866117"/>
            <a:ext cx="5781821" cy="3320981"/>
          </a:xfrm>
          <a:solidFill>
            <a:schemeClr val="accent1">
              <a:lumMod val="20000"/>
              <a:lumOff val="80000"/>
            </a:schemeClr>
          </a:solidFill>
          <a:effectLst>
            <a:outerShdw dist="127000" dir="2700000" algn="tl" rotWithShape="0">
              <a:schemeClr val="accent1"/>
            </a:outerShdw>
          </a:effectLst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439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幅の広い画像を挿入でき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図プレースホルダー 7"/>
          <p:cNvSpPr>
            <a:spLocks noGrp="1"/>
          </p:cNvSpPr>
          <p:nvPr>
            <p:ph type="pic" sz="quarter" idx="13"/>
          </p:nvPr>
        </p:nvSpPr>
        <p:spPr>
          <a:xfrm>
            <a:off x="0" y="1969832"/>
            <a:ext cx="18288000" cy="5043558"/>
          </a:xfrm>
          <a:solidFill>
            <a:schemeClr val="accent1">
              <a:lumMod val="20000"/>
              <a:lumOff val="80000"/>
            </a:schemeClr>
          </a:solidFill>
          <a:effectLst/>
        </p:spPr>
        <p:txBody>
          <a:bodyPr>
            <a:normAutofit/>
          </a:bodyPr>
          <a:lstStyle>
            <a:lvl1pPr>
              <a:defRPr sz="2400"/>
            </a:lvl1pPr>
          </a:lstStyle>
          <a:p>
            <a:endParaRPr kumimoji="1" lang="ja-JP" altLang="en-US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9" name="直線コネクタ 8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095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 - 番号付き箇条書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 userDrawn="1"/>
        </p:nvSpPr>
        <p:spPr>
          <a:xfrm>
            <a:off x="0" y="0"/>
            <a:ext cx="7576457" cy="10285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56344" y="2051163"/>
            <a:ext cx="6110514" cy="6183086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8171543" y="1783556"/>
            <a:ext cx="9100457" cy="6718300"/>
          </a:xfrm>
        </p:spPr>
        <p:txBody>
          <a:bodyPr anchor="ctr">
            <a:normAutofit/>
          </a:bodyPr>
          <a:lstStyle>
            <a:lvl1pPr marL="504000" indent="-828000" algn="l">
              <a:lnSpc>
                <a:spcPct val="100000"/>
              </a:lnSpc>
              <a:spcBef>
                <a:spcPts val="42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253308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左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340948" y="1856206"/>
            <a:ext cx="8054746" cy="3142846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800">
                <a:solidFill>
                  <a:schemeClr val="accent1"/>
                </a:solidFill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0" y="5153800"/>
            <a:ext cx="1828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9340948" y="5266345"/>
            <a:ext cx="8054746" cy="3807314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1978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画像が上半分を占める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図プレースホルダー 3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8288000" cy="5430129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5728337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11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7045482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2" name="直線コネクタ 11"/>
          <p:cNvCxnSpPr/>
          <p:nvPr userDrawn="1"/>
        </p:nvCxnSpPr>
        <p:spPr>
          <a:xfrm>
            <a:off x="2628900" y="691183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0328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053556"/>
            <a:ext cx="13030200" cy="4178300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/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2469481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スライドタイトルとテキスト - 中央寄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3728076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/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045221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911578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06748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47741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6833881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印象的な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6243827"/>
            <a:ext cx="13030200" cy="198993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2" name="正方形/長方形 1"/>
          <p:cNvSpPr/>
          <p:nvPr userDrawn="1"/>
        </p:nvSpPr>
        <p:spPr>
          <a:xfrm>
            <a:off x="0" y="0"/>
            <a:ext cx="18288000" cy="51419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745588" y="829993"/>
            <a:ext cx="16796825" cy="3896751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8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169054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"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bg1"/>
              </a:buClr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2738355"/>
            <a:ext cx="13030200" cy="1077996"/>
          </a:xfrm>
        </p:spPr>
        <p:txBody>
          <a:bodyPr anchor="b"/>
          <a:lstStyle>
            <a:lvl1pPr algn="l">
              <a:lnSpc>
                <a:spcPct val="100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スライドのタイトル</a:t>
            </a:r>
          </a:p>
        </p:txBody>
      </p:sp>
    </p:spTree>
    <p:extLst>
      <p:ext uri="{BB962C8B-B14F-4D97-AF65-F5344CB8AC3E}">
        <p14:creationId xmlns:p14="http://schemas.microsoft.com/office/powerpoint/2010/main" val="821454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シンプ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782942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830596"/>
            <a:ext cx="16878300" cy="1478004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5308600"/>
            <a:ext cx="13030200" cy="1473200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719164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3445631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サブタイトル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846596"/>
            <a:ext cx="16878300" cy="13383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3937000"/>
            <a:ext cx="13030200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4"/>
          </p:nvPr>
        </p:nvSpPr>
        <p:spPr>
          <a:xfrm>
            <a:off x="8570687" y="279037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83472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505200" y="4494202"/>
            <a:ext cx="14077950" cy="109540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517900" y="5791210"/>
            <a:ext cx="13030200" cy="2024856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正方形/長方形 3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98633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矩形とサブ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3479800" y="4986296"/>
            <a:ext cx="14243050" cy="11351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5400"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3505200" y="4152900"/>
            <a:ext cx="12319000" cy="909596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  <p:sp>
        <p:nvSpPr>
          <p:cNvPr id="5" name="正方形/長方形 4"/>
          <p:cNvSpPr/>
          <p:nvPr userDrawn="1"/>
        </p:nvSpPr>
        <p:spPr>
          <a:xfrm>
            <a:off x="0" y="4494202"/>
            <a:ext cx="3238500" cy="12970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08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6732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0" y="0"/>
            <a:ext cx="9144000" cy="10285413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9417956" y="7924800"/>
            <a:ext cx="844913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9392557" y="5160468"/>
            <a:ext cx="8474529" cy="18209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4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9417957" y="4269016"/>
            <a:ext cx="8450833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1084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スライド - 画像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10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5878287"/>
            <a:ext cx="18288000" cy="3381828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3671661" y="8069943"/>
            <a:ext cx="10944679" cy="1008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7" name="タイトル 1"/>
          <p:cNvSpPr>
            <a:spLocks noGrp="1"/>
          </p:cNvSpPr>
          <p:nvPr>
            <p:ph type="title" hasCustomPrompt="1"/>
          </p:nvPr>
        </p:nvSpPr>
        <p:spPr>
          <a:xfrm>
            <a:off x="1029597" y="6761719"/>
            <a:ext cx="16228806" cy="996933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solidFill>
                  <a:schemeClr val="bg1"/>
                </a:solidFill>
                <a:latin typeface="Spica Neue P Bold" panose="02000803000000000000" pitchFamily="2" charset="-128"/>
                <a:ea typeface="Spica Neue P Bold" panose="02000803000000000000" pitchFamily="2" charset="-128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プレゼンテーションタイトル</a:t>
            </a:r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2286" y="5870267"/>
            <a:ext cx="16183428" cy="90959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サブタイトル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7195084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403704"/>
            <a:ext cx="16878300" cy="1478004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4892099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おわりに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4994547"/>
            <a:ext cx="16878300" cy="1478004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3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924800"/>
            <a:ext cx="13030200" cy="2024856"/>
          </a:xfrm>
        </p:spPr>
        <p:txBody>
          <a:bodyPr anchor="b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5" name="図プレースホルダー 4"/>
          <p:cNvSpPr>
            <a:spLocks noGrp="1"/>
          </p:cNvSpPr>
          <p:nvPr>
            <p:ph type="pic" sz="quarter" idx="13"/>
          </p:nvPr>
        </p:nvSpPr>
        <p:spPr>
          <a:xfrm>
            <a:off x="8570687" y="3468094"/>
            <a:ext cx="1146627" cy="1146626"/>
          </a:xfrm>
          <a:noFill/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50430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 userDrawn="1"/>
        </p:nvSpPr>
        <p:spPr>
          <a:xfrm>
            <a:off x="0" y="2392472"/>
            <a:ext cx="18288000" cy="55004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" name="タイトル 1"/>
          <p:cNvSpPr>
            <a:spLocks noGrp="1"/>
          </p:cNvSpPr>
          <p:nvPr>
            <p:ph type="title" hasCustomPrompt="1"/>
          </p:nvPr>
        </p:nvSpPr>
        <p:spPr>
          <a:xfrm>
            <a:off x="704850" y="3178600"/>
            <a:ext cx="16878300" cy="946851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defRPr sz="4800">
                <a:latin typeface="+mj-ea"/>
                <a:ea typeface="+mj-ea"/>
                <a:cs typeface="Spica Neue P Bold" panose="02000803000000000000" pitchFamily="2" charset="-128"/>
              </a:defRPr>
            </a:lvl1pPr>
          </a:lstStyle>
          <a:p>
            <a:r>
              <a:rPr kumimoji="1" lang="ja-JP" altLang="en-US" dirty="0"/>
              <a:t>テキスト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35251" y="4531628"/>
            <a:ext cx="13253357" cy="2667207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8" name="直線コネクタ 7"/>
          <p:cNvCxnSpPr/>
          <p:nvPr userDrawn="1"/>
        </p:nvCxnSpPr>
        <p:spPr>
          <a:xfrm>
            <a:off x="2628900" y="4389064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2308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補足 - メインカラーの背景 - 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>
            <a:spLocks noChangeAspect="1"/>
          </p:cNvSpPr>
          <p:nvPr userDrawn="1"/>
        </p:nvSpPr>
        <p:spPr>
          <a:xfrm>
            <a:off x="535147" y="542571"/>
            <a:ext cx="17217707" cy="920027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517322" y="2552032"/>
            <a:ext cx="13253357" cy="5181349"/>
          </a:xfrm>
        </p:spPr>
        <p:txBody>
          <a:bodyPr anchor="ctr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3pPr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070444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ブレイ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8124859"/>
            <a:ext cx="15659100" cy="107799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セクションタイトル</a:t>
            </a:r>
          </a:p>
        </p:txBody>
      </p:sp>
      <p:cxnSp>
        <p:nvCxnSpPr>
          <p:cNvPr id="3" name="直線コネクタ 2"/>
          <p:cNvCxnSpPr/>
          <p:nvPr userDrawn="1"/>
        </p:nvCxnSpPr>
        <p:spPr>
          <a:xfrm>
            <a:off x="2628900" y="7994650"/>
            <a:ext cx="156591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1051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見出しとテキスト - メインカラーの背景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1314450" y="3733231"/>
            <a:ext cx="15659100" cy="1292568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見出しを入力</a:t>
            </a:r>
          </a:p>
        </p:txBody>
      </p:sp>
      <p:sp>
        <p:nvSpPr>
          <p:cNvPr id="4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221798"/>
            <a:ext cx="13030200" cy="1989931"/>
          </a:xfrm>
        </p:spPr>
        <p:txBody>
          <a:bodyPr anchor="t">
            <a:norm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657997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39" userDrawn="1">
          <p15:clr>
            <a:srgbClr val="FBAE40"/>
          </p15:clr>
        </p15:guide>
        <p15:guide id="2" pos="5760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5908530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0" y="8004517"/>
            <a:ext cx="18288000" cy="1224475"/>
          </a:xfrm>
          <a:solidFill>
            <a:schemeClr val="tx1">
              <a:alpha val="20000"/>
            </a:schemeClr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</p:spTree>
    <p:extLst>
      <p:ext uri="{BB962C8B-B14F-4D97-AF65-F5344CB8AC3E}">
        <p14:creationId xmlns:p14="http://schemas.microsoft.com/office/powerpoint/2010/main" val="3138547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8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5031978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65848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フルスクリーン画像とタイトルおよび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図プレースホルダー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8288000" cy="1028541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>
              <a:defRPr sz="1800"/>
            </a:lvl1pPr>
          </a:lstStyle>
          <a:p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6344529"/>
            <a:ext cx="18288000" cy="3940884"/>
          </a:xfrm>
          <a:solidFill>
            <a:schemeClr val="accent1">
              <a:alpha val="30000"/>
            </a:schemeClr>
          </a:solidFill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 dirty="0"/>
              <a:t> 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2628900" y="6541481"/>
            <a:ext cx="13030200" cy="1097866"/>
          </a:xfrm>
          <a:noFill/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スライドタイトル</a:t>
            </a:r>
          </a:p>
        </p:txBody>
      </p:sp>
      <p:sp>
        <p:nvSpPr>
          <p:cNvPr id="7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7696462"/>
            <a:ext cx="13030200" cy="2024318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032789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順番説明用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653366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65278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2101453"/>
            <a:ext cx="14986000" cy="4253309"/>
          </a:xfrm>
        </p:spPr>
        <p:txBody>
          <a:bodyPr anchor="ctr">
            <a:normAutofit/>
          </a:bodyPr>
          <a:lstStyle>
            <a:lvl1pPr marL="742950" indent="-792000" algn="l">
              <a:lnSpc>
                <a:spcPct val="120000"/>
              </a:lnSpc>
              <a:spcBef>
                <a:spcPts val="3000"/>
              </a:spcBef>
              <a:buClr>
                <a:schemeClr val="accent1"/>
              </a:buClr>
              <a:buSzPct val="150000"/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70782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テキスト - 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5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7458869"/>
            <a:ext cx="13030200" cy="1989931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 dirty="0"/>
              <a:t>テキストを入力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7306469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06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4102100"/>
            <a:ext cx="13030200" cy="4583906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9116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024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上が広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5689600"/>
            <a:ext cx="13030200" cy="34036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32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5499100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00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箇条書きスライド - 見出し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1" lang="ja-JP" altLang="en-US" dirty="0"/>
              <a:t>スライドのタイトル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 hasCustomPrompt="1"/>
          </p:nvPr>
        </p:nvSpPr>
        <p:spPr>
          <a:xfrm>
            <a:off x="2628900" y="3259137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2628900" y="3170237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プレースホルダー 5"/>
          <p:cNvSpPr>
            <a:spLocks noGrp="1"/>
          </p:cNvSpPr>
          <p:nvPr>
            <p:ph type="body" sz="quarter" idx="13" hasCustomPrompt="1"/>
          </p:nvPr>
        </p:nvSpPr>
        <p:spPr>
          <a:xfrm>
            <a:off x="2628900" y="2204150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  <p:sp>
        <p:nvSpPr>
          <p:cNvPr id="9" name="テキスト プレースホルダー 5"/>
          <p:cNvSpPr>
            <a:spLocks noGrp="1"/>
          </p:cNvSpPr>
          <p:nvPr>
            <p:ph type="body" sz="quarter" idx="14" hasCustomPrompt="1"/>
          </p:nvPr>
        </p:nvSpPr>
        <p:spPr>
          <a:xfrm>
            <a:off x="2628900" y="6821092"/>
            <a:ext cx="13030200" cy="2336800"/>
          </a:xfrm>
        </p:spPr>
        <p:txBody>
          <a:bodyPr anchor="t">
            <a:normAutofit/>
          </a:bodyPr>
          <a:lstStyle>
            <a:lvl1pPr marL="457200" indent="-457200" algn="l">
              <a:lnSpc>
                <a:spcPct val="12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800"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>
                <a:solidFill>
                  <a:schemeClr val="tx2"/>
                </a:solidFill>
              </a:defRPr>
            </a:lvl3pPr>
          </a:lstStyle>
          <a:p>
            <a:pPr lvl="0"/>
            <a:r>
              <a:rPr kumimoji="1" lang="ja-JP" altLang="en-US" dirty="0"/>
              <a:t>第</a:t>
            </a:r>
            <a:r>
              <a:rPr kumimoji="1" lang="en-US" altLang="ja-JP" dirty="0"/>
              <a:t>1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第</a:t>
            </a:r>
            <a:r>
              <a:rPr kumimoji="1" lang="en-US" altLang="ja-JP" dirty="0"/>
              <a:t>2</a:t>
            </a:r>
            <a:r>
              <a:rPr kumimoji="1" lang="ja-JP" altLang="en-US" dirty="0"/>
              <a:t>レベル</a:t>
            </a:r>
            <a:endParaRPr kumimoji="1" lang="en-US" altLang="ja-JP" dirty="0"/>
          </a:p>
          <a:p>
            <a:pPr lvl="2"/>
            <a:r>
              <a:rPr kumimoji="1" lang="ja-JP" altLang="en-US" dirty="0"/>
              <a:t>第</a:t>
            </a:r>
            <a:r>
              <a:rPr kumimoji="1" lang="en-US" altLang="ja-JP" dirty="0"/>
              <a:t>3</a:t>
            </a:r>
            <a:r>
              <a:rPr kumimoji="1" lang="ja-JP" altLang="en-US" dirty="0"/>
              <a:t>レベル</a:t>
            </a:r>
            <a:endParaRPr kumimoji="1" lang="en-US" altLang="ja-JP" dirty="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2628900" y="6749656"/>
            <a:ext cx="156591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プレースホルダー 5"/>
          <p:cNvSpPr>
            <a:spLocks noGrp="1"/>
          </p:cNvSpPr>
          <p:nvPr>
            <p:ph type="body" sz="quarter" idx="15" hasCustomPrompt="1"/>
          </p:nvPr>
        </p:nvSpPr>
        <p:spPr>
          <a:xfrm>
            <a:off x="2628900" y="5780619"/>
            <a:ext cx="13030200" cy="881856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  <a:latin typeface="+mn-ea"/>
                <a:ea typeface="+mn-ea"/>
                <a:cs typeface="Spica Neue P Bold" panose="02000803000000000000" pitchFamily="2" charset="-128"/>
              </a:defRPr>
            </a:lvl1pPr>
          </a:lstStyle>
          <a:p>
            <a:pPr lvl="0"/>
            <a:r>
              <a:rPr kumimoji="1" lang="ja-JP" altLang="en-US" dirty="0"/>
              <a:t>見出しを入力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81640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 userDrawn="1"/>
        </p:nvSpPr>
        <p:spPr>
          <a:xfrm>
            <a:off x="-12700" y="589932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561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90" r:id="rId4"/>
    <p:sldLayoutId id="2147483691" r:id="rId5"/>
    <p:sldLayoutId id="2147483670" r:id="rId6"/>
    <p:sldLayoutId id="2147483671" r:id="rId7"/>
    <p:sldLayoutId id="2147483674" r:id="rId8"/>
    <p:sldLayoutId id="2147483673" r:id="rId9"/>
    <p:sldLayoutId id="2147483687" r:id="rId10"/>
    <p:sldLayoutId id="2147483688" r:id="rId11"/>
    <p:sldLayoutId id="2147483689" r:id="rId12"/>
    <p:sldLayoutId id="2147483672" r:id="rId13"/>
    <p:sldLayoutId id="2147483679" r:id="rId14"/>
    <p:sldLayoutId id="2147483693" r:id="rId15"/>
    <p:sldLayoutId id="2147483680" r:id="rId16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27100" y="471404"/>
            <a:ext cx="166878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981200"/>
            <a:ext cx="166751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7" name="正方形/長方形 6"/>
          <p:cNvSpPr/>
          <p:nvPr userDrawn="1"/>
        </p:nvSpPr>
        <p:spPr>
          <a:xfrm>
            <a:off x="17043400" y="9533055"/>
            <a:ext cx="736600" cy="752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043400" y="9621955"/>
            <a:ext cx="736600" cy="5476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  <a:latin typeface="+mn-lt"/>
              </a:defRPr>
            </a:lvl1pPr>
          </a:lstStyle>
          <a:p>
            <a:fld id="{D28C7C6D-0F52-4FBA-8358-35C6083C213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3"/>
          </p:nvPr>
        </p:nvSpPr>
        <p:spPr>
          <a:xfrm>
            <a:off x="10680700" y="9621838"/>
            <a:ext cx="6172200" cy="5476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-US" altLang="ja-JP"/>
              <a:t>The Power of PowerPoint - thepopp.com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8195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84" r:id="rId2"/>
    <p:sldLayoutId id="2147483692" r:id="rId3"/>
    <p:sldLayoutId id="2147483685" r:id="rId4"/>
    <p:sldLayoutId id="2147483686" r:id="rId5"/>
    <p:sldLayoutId id="2147483696" r:id="rId6"/>
    <p:sldLayoutId id="2147483697" r:id="rId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0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3900" y="484104"/>
            <a:ext cx="16878300" cy="107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981200"/>
            <a:ext cx="16878300" cy="740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224536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700" r:id="rId4"/>
    <p:sldLayoutId id="2147483668" r:id="rId5"/>
    <p:sldLayoutId id="2147483669" r:id="rId6"/>
    <p:sldLayoutId id="2147483701" r:id="rId7"/>
    <p:sldLayoutId id="2147483702" r:id="rId8"/>
    <p:sldLayoutId id="2147483694" r:id="rId9"/>
    <p:sldLayoutId id="2147483695" r:id="rId10"/>
    <p:sldLayoutId id="2147483698" r:id="rId11"/>
    <p:sldLayoutId id="2147483699" r:id="rId12"/>
    <p:sldLayoutId id="2147483675" r:id="rId13"/>
    <p:sldLayoutId id="2147483703" r:id="rId14"/>
    <p:sldLayoutId id="2147483682" r:id="rId15"/>
    <p:sldLayoutId id="2147483681" r:id="rId16"/>
    <p:sldLayoutId id="2147483683" r:id="rId17"/>
  </p:sldLayoutIdLst>
  <p:hf hdr="0" dt="0"/>
  <p:txStyles>
    <p:titleStyle>
      <a:lvl1pPr algn="l" defTabSz="1371417" rtl="0" eaLnBrk="1" latinLnBrk="0" hangingPunct="1">
        <a:lnSpc>
          <a:spcPct val="90000"/>
        </a:lnSpc>
        <a:spcBef>
          <a:spcPct val="0"/>
        </a:spcBef>
        <a:buNone/>
        <a:defRPr kumimoji="1" sz="4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1371417" rtl="0" eaLnBrk="1" latinLnBrk="0" hangingPunct="1">
        <a:lnSpc>
          <a:spcPct val="90000"/>
        </a:lnSpc>
        <a:spcBef>
          <a:spcPts val="1500"/>
        </a:spcBef>
        <a:buFont typeface="Wingdings" panose="05000000000000000000" pitchFamily="2" charset="2"/>
        <a:buNone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46" indent="0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None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332000" indent="-342854" algn="l" defTabSz="1371417" rtl="0" eaLnBrk="1" latinLnBrk="0" hangingPunct="1">
        <a:lnSpc>
          <a:spcPct val="90000"/>
        </a:lnSpc>
        <a:spcBef>
          <a:spcPts val="1200"/>
        </a:spcBef>
        <a:buFont typeface="Wingdings" panose="05000000000000000000" pitchFamily="2" charset="2"/>
        <a:buChar char="l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399980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3085689" indent="-342854" algn="l" defTabSz="1371417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397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106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2814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8523" indent="-342854" algn="l" defTabSz="1371417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09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17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126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834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8543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251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799960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5668" algn="l" defTabSz="1371417" rtl="0" eaLnBrk="1" latinLnBrk="0" hangingPunct="1">
        <a:defRPr kumimoji="1"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タイトル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간단한 메모리 관리자</a:t>
            </a:r>
            <a:endParaRPr kumimoji="1" lang="ja-JP" altLang="en-US" b="1" dirty="0"/>
          </a:p>
        </p:txBody>
      </p:sp>
      <p:sp>
        <p:nvSpPr>
          <p:cNvPr id="7" name="テキスト プレースホルダー 6"/>
          <p:cNvSpPr>
            <a:spLocks noGrp="1"/>
          </p:cNvSpPr>
          <p:nvPr>
            <p:ph type="body" sz="quarter" idx="12"/>
          </p:nvPr>
        </p:nvSpPr>
        <p:spPr>
          <a:xfrm>
            <a:off x="6890904" y="7107377"/>
            <a:ext cx="4506191" cy="2024856"/>
          </a:xfrm>
        </p:spPr>
        <p:txBody>
          <a:bodyPr/>
          <a:lstStyle/>
          <a:p>
            <a:r>
              <a:rPr lang="ko-KR" altLang="en-US" dirty="0"/>
              <a:t>컴퓨터 공학과 </a:t>
            </a:r>
            <a:r>
              <a:rPr lang="en-US" altLang="ko-KR" dirty="0"/>
              <a:t>20230546 </a:t>
            </a:r>
            <a:r>
              <a:rPr lang="ko-KR" altLang="en-US" dirty="0"/>
              <a:t>서보경</a:t>
            </a:r>
            <a:endParaRPr kumimoji="1" lang="ja-JP" altLang="en-US" dirty="0"/>
          </a:p>
        </p:txBody>
      </p:sp>
      <p:sp>
        <p:nvSpPr>
          <p:cNvPr id="8" name="テキスト プレースホルダー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어드벤처 디자인</a:t>
            </a:r>
            <a:r>
              <a:rPr lang="ja-JP" altLang="en-US" dirty="0"/>
              <a:t> </a:t>
            </a:r>
            <a:r>
              <a:rPr lang="en-US" altLang="ja-JP" dirty="0"/>
              <a:t>| LEVEL 1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8349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[Best-Fit]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F8166AA-E56E-2603-8516-C054D783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1" y="2032288"/>
            <a:ext cx="13468350" cy="73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998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결과 분석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5DBACB-064F-5F77-6831-926FE9963A84}"/>
              </a:ext>
            </a:extLst>
          </p:cNvPr>
          <p:cNvSpPr txBox="1"/>
          <p:nvPr/>
        </p:nvSpPr>
        <p:spPr>
          <a:xfrm>
            <a:off x="1086897" y="1668250"/>
            <a:ext cx="16096203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Worst-Fit</a:t>
            </a:r>
            <a:r>
              <a:rPr lang="en-US" altLang="ko-KR" sz="32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 </a:t>
            </a:r>
          </a:p>
          <a:p>
            <a:endParaRPr lang="en-US" altLang="ko-KR" sz="2800" b="1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큰 공간을 사용하지만 메모리 활용률이 떨어졌으며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중간에 비는 공간이 많아져 다음 할당이 어려워졌다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-&gt;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이번 케이스에선 이름 못지않게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Worst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BBB7D2-4DBC-66AE-B207-A9DE0A665E7C}"/>
              </a:ext>
            </a:extLst>
          </p:cNvPr>
          <p:cNvSpPr txBox="1"/>
          <p:nvPr/>
        </p:nvSpPr>
        <p:spPr>
          <a:xfrm>
            <a:off x="1086897" y="4156980"/>
            <a:ext cx="1461555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First-Fit</a:t>
            </a:r>
          </a:p>
          <a:p>
            <a:endParaRPr lang="en-US" altLang="ko-KR" sz="3600" b="1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할당 속도는 빠르지만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공간 단편화가 발생하였다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또한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,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최종적으로 남는 공간을 활용 하기 어려워 졌다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-&gt;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이번 케이스에선 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Worst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보단 낫지만 그래도 </a:t>
            </a:r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별로다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.</a:t>
            </a:r>
          </a:p>
          <a:p>
            <a:endParaRPr lang="en-US" altLang="ko-KR" sz="3600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ADF96-1E5C-7DA9-1D45-B61A790A19F1}"/>
              </a:ext>
            </a:extLst>
          </p:cNvPr>
          <p:cNvSpPr txBox="1"/>
          <p:nvPr/>
        </p:nvSpPr>
        <p:spPr>
          <a:xfrm>
            <a:off x="1086897" y="6964034"/>
            <a:ext cx="1461555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Best-Fit</a:t>
            </a:r>
          </a:p>
          <a:p>
            <a:endParaRPr lang="en-US" altLang="ko-KR" sz="3600" b="1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  <a:p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메모리 공간을 효율적으로 사용하여 활용도가 높았다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.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남는 공간의 크기가 최소화 되었다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.</a:t>
            </a:r>
          </a:p>
          <a:p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-&gt; </a:t>
            </a:r>
            <a:r>
              <a:rPr lang="ko-KR" altLang="en-US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이번 케이스에선 최고의 메모리 할당 </a:t>
            </a:r>
            <a:r>
              <a:rPr lang="ko-KR" altLang="en-US" sz="2800" b="1" dirty="0" err="1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방식이였다</a:t>
            </a:r>
            <a:r>
              <a:rPr lang="en-US" altLang="ko-KR" sz="2800" b="1" dirty="0">
                <a:solidFill>
                  <a:schemeClr val="bg2">
                    <a:lumMod val="10000"/>
                  </a:schemeClr>
                </a:solidFill>
                <a:latin typeface="+mn-ea"/>
                <a:cs typeface="ADLaM Display" panose="020F0502020204030204" pitchFamily="2" charset="0"/>
              </a:rPr>
              <a:t>.</a:t>
            </a:r>
          </a:p>
          <a:p>
            <a:endParaRPr lang="en-US" altLang="ko-KR" sz="3600" dirty="0">
              <a:solidFill>
                <a:schemeClr val="bg2">
                  <a:lumMod val="10000"/>
                </a:schemeClr>
              </a:solidFill>
              <a:latin typeface="+mn-ea"/>
              <a:cs typeface="ADLaM Display" panose="020F050202020403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5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결론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EF64A3-E797-D39F-F632-ECE0D0B6E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652" y="1925813"/>
            <a:ext cx="3702050" cy="200376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AA3AF42-2254-43AA-2AA5-4F2304CC2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176" y="1889750"/>
            <a:ext cx="4044951" cy="200251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58963CB-98FC-2220-0A4F-CF111033C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0601" y="1889750"/>
            <a:ext cx="4044951" cy="20385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880-D571-CB66-F289-7BA3D4E8032B}"/>
              </a:ext>
            </a:extLst>
          </p:cNvPr>
          <p:cNvSpPr txBox="1"/>
          <p:nvPr/>
        </p:nvSpPr>
        <p:spPr>
          <a:xfrm>
            <a:off x="1507565" y="4044385"/>
            <a:ext cx="40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Worst-Fit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9478B-3C05-5E83-0B03-5B21086DE27D}"/>
              </a:ext>
            </a:extLst>
          </p:cNvPr>
          <p:cNvSpPr txBox="1"/>
          <p:nvPr/>
        </p:nvSpPr>
        <p:spPr>
          <a:xfrm>
            <a:off x="7506157" y="4044385"/>
            <a:ext cx="40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rgbClr val="FF0000"/>
                </a:solidFill>
                <a:latin typeface="+mn-ea"/>
              </a:rPr>
              <a:t>First-Fit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FCB0B9-32FD-16E3-2528-4FC02CB60F6C}"/>
              </a:ext>
            </a:extLst>
          </p:cNvPr>
          <p:cNvSpPr txBox="1"/>
          <p:nvPr/>
        </p:nvSpPr>
        <p:spPr>
          <a:xfrm>
            <a:off x="13673085" y="4050220"/>
            <a:ext cx="40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Best-Fit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DC7F06-80FB-96C4-5C05-DCE75FD3CFCA}"/>
              </a:ext>
            </a:extLst>
          </p:cNvPr>
          <p:cNvSpPr txBox="1"/>
          <p:nvPr/>
        </p:nvSpPr>
        <p:spPr>
          <a:xfrm>
            <a:off x="514651" y="4682408"/>
            <a:ext cx="555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강점 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- </a:t>
            </a:r>
            <a:r>
              <a:rPr lang="ko-KR" altLang="en-US" sz="2000" b="1" dirty="0">
                <a:solidFill>
                  <a:srgbClr val="7030A0"/>
                </a:solidFill>
              </a:rPr>
              <a:t>큰 메모리 조각을 남겨야 하는 경우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- </a:t>
            </a:r>
            <a:r>
              <a:rPr lang="ko-KR" altLang="en-US" sz="2000" b="1" dirty="0">
                <a:solidFill>
                  <a:srgbClr val="7030A0"/>
                </a:solidFill>
              </a:rPr>
              <a:t>작은 블록 들이 많이 할당 되는 경우</a:t>
            </a:r>
            <a:endParaRPr lang="en-US" altLang="ko-KR" sz="2000" b="1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D275A-C8F6-5025-2FE6-CA12835FA192}"/>
              </a:ext>
            </a:extLst>
          </p:cNvPr>
          <p:cNvSpPr txBox="1"/>
          <p:nvPr/>
        </p:nvSpPr>
        <p:spPr>
          <a:xfrm>
            <a:off x="514651" y="6308537"/>
            <a:ext cx="555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장점 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en-US" altLang="ko-KR" sz="2000" b="1" dirty="0">
                <a:solidFill>
                  <a:srgbClr val="0070C0"/>
                </a:solidFill>
              </a:rPr>
              <a:t>- </a:t>
            </a:r>
            <a:r>
              <a:rPr lang="ko-KR" altLang="en-US" sz="2000" b="1" dirty="0">
                <a:solidFill>
                  <a:srgbClr val="0070C0"/>
                </a:solidFill>
              </a:rPr>
              <a:t>큰 메모리 블록을 나중에 할당할 기회를 남긴다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- </a:t>
            </a:r>
            <a:r>
              <a:rPr lang="ko-KR" altLang="en-US" sz="2000" b="1" dirty="0">
                <a:solidFill>
                  <a:srgbClr val="0070C0"/>
                </a:solidFill>
              </a:rPr>
              <a:t>작은 블록이 많으면 메모리 단편화가 줄어든다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4B422A-5108-01D5-7CC5-838356DA810C}"/>
              </a:ext>
            </a:extLst>
          </p:cNvPr>
          <p:cNvSpPr txBox="1"/>
          <p:nvPr/>
        </p:nvSpPr>
        <p:spPr>
          <a:xfrm>
            <a:off x="514651" y="7934666"/>
            <a:ext cx="555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단점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>
                <a:solidFill>
                  <a:srgbClr val="FF0000"/>
                </a:solidFill>
              </a:rPr>
              <a:t>작은 빈 공간이 여기저기 남을 수 있다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>
                <a:solidFill>
                  <a:srgbClr val="FF0000"/>
                </a:solidFill>
              </a:rPr>
              <a:t>최적의 메모리 사용이 어렵다</a:t>
            </a:r>
            <a:r>
              <a:rPr lang="en-US" altLang="ko-KR" sz="2000" b="1">
                <a:solidFill>
                  <a:srgbClr val="FF0000"/>
                </a:solidFill>
              </a:rPr>
              <a:t>.</a:t>
            </a:r>
            <a:endParaRPr lang="en-US" altLang="ko-KR" sz="20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21B799-7B9C-29A5-1E7D-0B2830C77EC9}"/>
              </a:ext>
            </a:extLst>
          </p:cNvPr>
          <p:cNvSpPr txBox="1"/>
          <p:nvPr/>
        </p:nvSpPr>
        <p:spPr>
          <a:xfrm>
            <a:off x="6366175" y="4719725"/>
            <a:ext cx="555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강점 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- </a:t>
            </a:r>
            <a:r>
              <a:rPr lang="ko-KR" altLang="en-US" sz="2000" b="1" dirty="0">
                <a:solidFill>
                  <a:srgbClr val="7030A0"/>
                </a:solidFill>
              </a:rPr>
              <a:t>빠른 할당이 필요한 경우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- </a:t>
            </a:r>
            <a:r>
              <a:rPr lang="ko-KR" altLang="en-US" sz="2000" b="1" dirty="0">
                <a:solidFill>
                  <a:srgbClr val="7030A0"/>
                </a:solidFill>
              </a:rPr>
              <a:t>작은 메모리 조각의 효율적 관리가 필요한 경우</a:t>
            </a:r>
            <a:endParaRPr lang="en-US" altLang="ko-KR" sz="2000" b="1" dirty="0">
              <a:solidFill>
                <a:srgbClr val="7030A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BA86AE-456A-20D1-A961-14C9C2C38BC8}"/>
              </a:ext>
            </a:extLst>
          </p:cNvPr>
          <p:cNvSpPr txBox="1"/>
          <p:nvPr/>
        </p:nvSpPr>
        <p:spPr>
          <a:xfrm>
            <a:off x="6366175" y="6345854"/>
            <a:ext cx="555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장점 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en-US" altLang="ko-KR" sz="2000" b="1" dirty="0">
                <a:solidFill>
                  <a:srgbClr val="0070C0"/>
                </a:solidFill>
              </a:rPr>
              <a:t>- </a:t>
            </a:r>
            <a:r>
              <a:rPr lang="ko-KR" altLang="en-US" sz="2000" b="1" dirty="0">
                <a:solidFill>
                  <a:srgbClr val="0070C0"/>
                </a:solidFill>
              </a:rPr>
              <a:t>할당 속도가 빠르다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- </a:t>
            </a:r>
            <a:r>
              <a:rPr lang="ko-KR" altLang="en-US" sz="2000" b="1" dirty="0">
                <a:solidFill>
                  <a:srgbClr val="0070C0"/>
                </a:solidFill>
              </a:rPr>
              <a:t>적은 </a:t>
            </a:r>
            <a:r>
              <a:rPr lang="ko-KR" altLang="en-US" sz="2000" b="1" dirty="0" err="1">
                <a:solidFill>
                  <a:srgbClr val="0070C0"/>
                </a:solidFill>
              </a:rPr>
              <a:t>연산량으로</a:t>
            </a:r>
            <a:r>
              <a:rPr lang="ko-KR" altLang="en-US" sz="2000" b="1" dirty="0">
                <a:solidFill>
                  <a:srgbClr val="0070C0"/>
                </a:solidFill>
              </a:rPr>
              <a:t> 많은 메모리 요청 처리 가능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FA400D-6A79-BA5D-4F17-B6DED338A5AE}"/>
              </a:ext>
            </a:extLst>
          </p:cNvPr>
          <p:cNvSpPr txBox="1"/>
          <p:nvPr/>
        </p:nvSpPr>
        <p:spPr>
          <a:xfrm>
            <a:off x="6366175" y="7971983"/>
            <a:ext cx="55540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단점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>
                <a:solidFill>
                  <a:srgbClr val="FF0000"/>
                </a:solidFill>
              </a:rPr>
              <a:t>할당 후 단편화가 발생할 수 있다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>
                <a:solidFill>
                  <a:srgbClr val="FF0000"/>
                </a:solidFill>
              </a:rPr>
              <a:t>큰 메모리 블록이 필요할 때</a:t>
            </a:r>
            <a:r>
              <a:rPr lang="en-US" altLang="ko-KR" sz="2000" b="1" dirty="0">
                <a:solidFill>
                  <a:srgbClr val="FF0000"/>
                </a:solidFill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</a:rPr>
              <a:t>남는 공간이 작은 조각으로 나뉘기 때문에 대형 할당 요청 처리 못할 가능성이 높다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F59076-99FB-30B6-424C-CE7515B519D3}"/>
              </a:ext>
            </a:extLst>
          </p:cNvPr>
          <p:cNvSpPr txBox="1"/>
          <p:nvPr/>
        </p:nvSpPr>
        <p:spPr>
          <a:xfrm>
            <a:off x="12420837" y="4717516"/>
            <a:ext cx="575680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7030A0"/>
                </a:solidFill>
              </a:rPr>
              <a:t>강점 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- </a:t>
            </a:r>
            <a:r>
              <a:rPr lang="ko-KR" altLang="en-US" sz="2000" b="1" dirty="0">
                <a:solidFill>
                  <a:srgbClr val="7030A0"/>
                </a:solidFill>
              </a:rPr>
              <a:t>최대한 메모리를 효율적으로 사용해야 하는 경우</a:t>
            </a:r>
            <a:endParaRPr lang="en-US" altLang="ko-KR" sz="2000" b="1" dirty="0">
              <a:solidFill>
                <a:srgbClr val="7030A0"/>
              </a:solidFill>
            </a:endParaRPr>
          </a:p>
          <a:p>
            <a:r>
              <a:rPr lang="en-US" altLang="ko-KR" sz="2000" b="1" dirty="0">
                <a:solidFill>
                  <a:srgbClr val="7030A0"/>
                </a:solidFill>
              </a:rPr>
              <a:t>- </a:t>
            </a:r>
            <a:r>
              <a:rPr lang="ko-KR" altLang="en-US" sz="2000" b="1" dirty="0">
                <a:solidFill>
                  <a:srgbClr val="7030A0"/>
                </a:solidFill>
              </a:rPr>
              <a:t>연속적인 큰 메모리 블록이 필요한 경우</a:t>
            </a:r>
            <a:endParaRPr lang="en-US" altLang="ko-KR" sz="2000" b="1" dirty="0">
              <a:solidFill>
                <a:srgbClr val="7030A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63E80-9BDF-C7DB-8D91-3850D16641B1}"/>
              </a:ext>
            </a:extLst>
          </p:cNvPr>
          <p:cNvSpPr txBox="1"/>
          <p:nvPr/>
        </p:nvSpPr>
        <p:spPr>
          <a:xfrm>
            <a:off x="12420837" y="6343645"/>
            <a:ext cx="55540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장점 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endParaRPr lang="en-US" altLang="ko-KR" sz="2000" b="1" dirty="0">
              <a:solidFill>
                <a:srgbClr val="0070C0"/>
              </a:solidFill>
            </a:endParaRPr>
          </a:p>
          <a:p>
            <a:r>
              <a:rPr lang="en-US" altLang="ko-KR" sz="2000" b="1" dirty="0">
                <a:solidFill>
                  <a:srgbClr val="0070C0"/>
                </a:solidFill>
              </a:rPr>
              <a:t>- </a:t>
            </a:r>
            <a:r>
              <a:rPr lang="ko-KR" altLang="en-US" sz="2000" b="1" dirty="0">
                <a:solidFill>
                  <a:srgbClr val="0070C0"/>
                </a:solidFill>
              </a:rPr>
              <a:t>남는 공간 최소화 </a:t>
            </a:r>
            <a:r>
              <a:rPr lang="en-US" altLang="ko-KR" sz="2000" b="1" dirty="0">
                <a:solidFill>
                  <a:srgbClr val="0070C0"/>
                </a:solidFill>
              </a:rPr>
              <a:t>,</a:t>
            </a:r>
            <a:r>
              <a:rPr lang="ko-KR" altLang="en-US" sz="2000" b="1" dirty="0">
                <a:solidFill>
                  <a:srgbClr val="0070C0"/>
                </a:solidFill>
              </a:rPr>
              <a:t>메모리 사용 효율 극대화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000" b="1" dirty="0">
                <a:solidFill>
                  <a:srgbClr val="0070C0"/>
                </a:solidFill>
              </a:rPr>
              <a:t>- </a:t>
            </a:r>
            <a:r>
              <a:rPr lang="ko-KR" altLang="en-US" sz="2000" b="1" dirty="0">
                <a:solidFill>
                  <a:srgbClr val="0070C0"/>
                </a:solidFill>
              </a:rPr>
              <a:t>메모리 단편화를 최소화 할 수 있다</a:t>
            </a:r>
            <a:r>
              <a:rPr lang="en-US" altLang="ko-KR" sz="2000" b="1" dirty="0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07445D-AF21-29AA-8FFC-8139892E25C9}"/>
              </a:ext>
            </a:extLst>
          </p:cNvPr>
          <p:cNvSpPr txBox="1"/>
          <p:nvPr/>
        </p:nvSpPr>
        <p:spPr>
          <a:xfrm>
            <a:off x="12420837" y="7969774"/>
            <a:ext cx="55540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</a:rPr>
              <a:t>단점 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endParaRPr lang="en-US" altLang="ko-KR" sz="20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>
                <a:solidFill>
                  <a:srgbClr val="FF0000"/>
                </a:solidFill>
              </a:rPr>
              <a:t>할당 시간이 길어질 수 있다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ko-KR" sz="2000" b="1" dirty="0">
                <a:solidFill>
                  <a:srgbClr val="FF0000"/>
                </a:solidFill>
              </a:rPr>
              <a:t>- </a:t>
            </a:r>
            <a:r>
              <a:rPr lang="ko-KR" altLang="en-US" sz="2000" b="1" dirty="0">
                <a:solidFill>
                  <a:srgbClr val="FF0000"/>
                </a:solidFill>
              </a:rPr>
              <a:t>메모리 요청이 빈번하면 오버헤드가 발생 하여 성능 저하가 발생할 수 있다</a:t>
            </a:r>
            <a:r>
              <a:rPr lang="en-US" altLang="ko-KR" sz="20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0753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목차</a:t>
            </a:r>
            <a:endParaRPr kumimoji="1" lang="ja-JP" altLang="en-US" b="1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문제를 선택한 이유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사용하는 자료구조 및 알고리즘</a:t>
            </a:r>
            <a:endParaRPr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테스트 시나리오 실행</a:t>
            </a:r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 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kumimoji="1" lang="ko-KR" altLang="en-US" b="1" dirty="0">
                <a:solidFill>
                  <a:schemeClr val="tx1">
                    <a:lumMod val="50000"/>
                  </a:schemeClr>
                </a:solidFill>
              </a:rPr>
              <a:t>결과 분석</a:t>
            </a:r>
            <a:endParaRPr kumimoji="1" lang="en-US" altLang="ko-KR" b="1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</a:schemeClr>
                </a:solidFill>
              </a:rPr>
              <a:t>결론</a:t>
            </a:r>
            <a:endParaRPr kumimoji="1" lang="en-US" altLang="ja-JP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8" name="スライド番号プレースホルダー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144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문제를 선택한 이유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5B0FCD6-A1F3-9554-BBCF-AD0B7733B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88" y="2963821"/>
            <a:ext cx="7124700" cy="4007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자료구조] 스택 (Stack)">
            <a:extLst>
              <a:ext uri="{FF2B5EF4-FFF2-40B4-BE49-F238E27FC236}">
                <a16:creationId xmlns:a16="http://schemas.microsoft.com/office/drawing/2014/main" id="{7305E83A-77CC-7494-1D93-300C08FBB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1830" y="2476500"/>
            <a:ext cx="3058339" cy="4494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힙(heap) 자료구조">
            <a:extLst>
              <a:ext uri="{FF2B5EF4-FFF2-40B4-BE49-F238E27FC236}">
                <a16:creationId xmlns:a16="http://schemas.microsoft.com/office/drawing/2014/main" id="{88820172-50D6-DCC4-9A93-F2D07051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91307" y="3553603"/>
            <a:ext cx="5823593" cy="317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368B12-1F9F-4527-81E2-2505D82E980B}"/>
              </a:ext>
            </a:extLst>
          </p:cNvPr>
          <p:cNvSpPr txBox="1"/>
          <p:nvPr/>
        </p:nvSpPr>
        <p:spPr>
          <a:xfrm>
            <a:off x="2576158" y="7201323"/>
            <a:ext cx="29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메모리 구조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0132E-25FA-6E18-2935-8E11425E8BE1}"/>
              </a:ext>
            </a:extLst>
          </p:cNvPr>
          <p:cNvSpPr txBox="1"/>
          <p:nvPr/>
        </p:nvSpPr>
        <p:spPr>
          <a:xfrm>
            <a:off x="8697017" y="7201323"/>
            <a:ext cx="29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스택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2FCEF-5C02-2014-75A0-7B97D6EDB5CF}"/>
              </a:ext>
            </a:extLst>
          </p:cNvPr>
          <p:cNvSpPr txBox="1"/>
          <p:nvPr/>
        </p:nvSpPr>
        <p:spPr>
          <a:xfrm>
            <a:off x="14243087" y="7201323"/>
            <a:ext cx="2937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0000"/>
                </a:solidFill>
                <a:latin typeface="+mn-ea"/>
              </a:rPr>
              <a:t>힙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5755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사용하는 자료 구조 및 알고리즘 </a:t>
            </a:r>
            <a:r>
              <a:rPr kumimoji="1" lang="en-US" altLang="ko-KR" b="1" dirty="0"/>
              <a:t>– </a:t>
            </a:r>
            <a:r>
              <a:rPr kumimoji="1" lang="ko-KR" altLang="en-US" b="1" dirty="0"/>
              <a:t>연결 리스트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2596D17-C807-2E8C-4485-A3683C59E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084" y="2722344"/>
            <a:ext cx="6849431" cy="31246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D5EC13-568B-7400-A329-F5CA22411844}"/>
              </a:ext>
            </a:extLst>
          </p:cNvPr>
          <p:cNvSpPr txBox="1"/>
          <p:nvPr/>
        </p:nvSpPr>
        <p:spPr>
          <a:xfrm>
            <a:off x="1707178" y="5585370"/>
            <a:ext cx="40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이중 원형 연결 리스트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CE2CA-C4BE-54A0-8F2D-FAD7EBB2EC83}"/>
              </a:ext>
            </a:extLst>
          </p:cNvPr>
          <p:cNvSpPr txBox="1"/>
          <p:nvPr/>
        </p:nvSpPr>
        <p:spPr>
          <a:xfrm>
            <a:off x="7739892" y="2515314"/>
            <a:ext cx="407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rgbClr val="0070C0"/>
                </a:solidFill>
              </a:rPr>
              <a:t>장점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E900CD-71D5-110F-D9E5-BE2D02EB7411}"/>
              </a:ext>
            </a:extLst>
          </p:cNvPr>
          <p:cNvSpPr txBox="1"/>
          <p:nvPr/>
        </p:nvSpPr>
        <p:spPr>
          <a:xfrm>
            <a:off x="7739892" y="3659137"/>
            <a:ext cx="94602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크기를 미리 정의할 필요가 없으며 필요에 따라 메모리를 동적으로 할당할 수 있다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배열과 다르게 중간 위치에 대한 삽입과 삭제가 용이하다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사용자가 메모리 관리를 잘하면 필요한 만큼 메모리를 할당 하므로 메모리를 낭비할 필요가 없다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양방향 탐색이 가능하며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순환 구조로 효율적인 리스트 순회가 가능하다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13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사용하는 자료 구조 및 알고리즘 </a:t>
            </a:r>
            <a:r>
              <a:rPr kumimoji="1" lang="en-US" altLang="ko-KR" b="1" dirty="0"/>
              <a:t>– </a:t>
            </a:r>
            <a:r>
              <a:rPr kumimoji="1" lang="ko-KR" altLang="en-US" b="1" dirty="0"/>
              <a:t>이진 탐색 트리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pic>
        <p:nvPicPr>
          <p:cNvPr id="3074" name="Picture 2" descr="Binary Search Tree - GeeksforGeeks">
            <a:extLst>
              <a:ext uri="{FF2B5EF4-FFF2-40B4-BE49-F238E27FC236}">
                <a16:creationId xmlns:a16="http://schemas.microsoft.com/office/drawing/2014/main" id="{18E9C814-6E6A-A734-DEEB-3B5ED8AA9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7206"/>
            <a:ext cx="7241956" cy="3931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B2E1C0-3FAB-A2CE-7E85-8E252CB64982}"/>
              </a:ext>
            </a:extLst>
          </p:cNvPr>
          <p:cNvSpPr txBox="1"/>
          <p:nvPr/>
        </p:nvSpPr>
        <p:spPr>
          <a:xfrm>
            <a:off x="2316778" y="6671527"/>
            <a:ext cx="40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이진 검색 트리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1F3EC-4FFF-5BDC-66BD-4BCFB3E9FDDD}"/>
              </a:ext>
            </a:extLst>
          </p:cNvPr>
          <p:cNvSpPr txBox="1"/>
          <p:nvPr/>
        </p:nvSpPr>
        <p:spPr>
          <a:xfrm>
            <a:off x="7739892" y="2515314"/>
            <a:ext cx="407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rgbClr val="0070C0"/>
                </a:solidFill>
              </a:rPr>
              <a:t>장점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541F0-821D-7477-DD55-02A443AF15E5}"/>
              </a:ext>
            </a:extLst>
          </p:cNvPr>
          <p:cNvSpPr txBox="1"/>
          <p:nvPr/>
        </p:nvSpPr>
        <p:spPr>
          <a:xfrm>
            <a:off x="7739892" y="3659137"/>
            <a:ext cx="946028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기본적으로 정렬된 구조를 가지고 있어서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평균적으로 </a:t>
            </a:r>
            <a:r>
              <a:rPr lang="en-US" altLang="ko-KR" sz="2400" b="1" dirty="0">
                <a:solidFill>
                  <a:srgbClr val="0070C0"/>
                </a:solidFill>
              </a:rPr>
              <a:t>O(</a:t>
            </a:r>
            <a:r>
              <a:rPr lang="en-US" altLang="ko-KR" sz="2400" b="1" dirty="0" err="1">
                <a:solidFill>
                  <a:srgbClr val="0070C0"/>
                </a:solidFill>
              </a:rPr>
              <a:t>logn</a:t>
            </a:r>
            <a:r>
              <a:rPr lang="en-US" altLang="ko-KR" sz="2400" b="1" dirty="0">
                <a:solidFill>
                  <a:srgbClr val="0070C0"/>
                </a:solidFill>
              </a:rPr>
              <a:t>) </a:t>
            </a:r>
            <a:r>
              <a:rPr lang="ko-KR" altLang="en-US" sz="2400" b="1" dirty="0">
                <a:solidFill>
                  <a:srgbClr val="0070C0"/>
                </a:solidFill>
              </a:rPr>
              <a:t>시간 복잡도로 데이터를 검색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삽입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삭제할 수 있다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정렬된 구조를 가지고 있기 때문에 중위</a:t>
            </a:r>
            <a:r>
              <a:rPr lang="en-US" altLang="ko-KR" sz="2400" b="1" dirty="0">
                <a:solidFill>
                  <a:srgbClr val="0070C0"/>
                </a:solidFill>
              </a:rPr>
              <a:t> </a:t>
            </a:r>
            <a:r>
              <a:rPr lang="ko-KR" altLang="en-US" sz="2400" b="1" dirty="0">
                <a:solidFill>
                  <a:srgbClr val="0070C0"/>
                </a:solidFill>
              </a:rPr>
              <a:t>순회 기법을 이용하면 정렬된 순서로 데이터를 출력할 수 있다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동적인 데이터 구조로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데이터를 삽입할 때마다 삭제할 때마다 트리의 구조가 변화한다</a:t>
            </a:r>
            <a:r>
              <a:rPr lang="en-US" altLang="ko-KR" sz="2400" b="1" dirty="0">
                <a:solidFill>
                  <a:srgbClr val="0070C0"/>
                </a:solidFill>
              </a:rPr>
              <a:t>. </a:t>
            </a:r>
            <a:r>
              <a:rPr lang="ko-KR" altLang="en-US" sz="2400" b="1" dirty="0">
                <a:solidFill>
                  <a:srgbClr val="0070C0"/>
                </a:solidFill>
              </a:rPr>
              <a:t>덕분에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배열처럼 크기를 미리 지정할 필요가 없다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이진 탐색 트리에서는 최솟값과 최댓값을 매우 빠르게 찾을 수 있다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sz="2400" b="1" dirty="0">
                <a:solidFill>
                  <a:srgbClr val="0070C0"/>
                </a:solidFill>
              </a:rPr>
              <a:t>(</a:t>
            </a:r>
            <a:r>
              <a:rPr lang="ko-KR" altLang="en-US" sz="2400" b="1" dirty="0">
                <a:solidFill>
                  <a:srgbClr val="0070C0"/>
                </a:solidFill>
              </a:rPr>
              <a:t>최솟값 </a:t>
            </a:r>
            <a:r>
              <a:rPr lang="en-US" altLang="ko-KR" sz="2400" b="1" dirty="0">
                <a:solidFill>
                  <a:srgbClr val="0070C0"/>
                </a:solidFill>
              </a:rPr>
              <a:t>= </a:t>
            </a:r>
            <a:r>
              <a:rPr lang="ko-KR" altLang="en-US" sz="2400" b="1" dirty="0">
                <a:solidFill>
                  <a:srgbClr val="0070C0"/>
                </a:solidFill>
              </a:rPr>
              <a:t>맨 왼쪽 자식 노드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최댓값 </a:t>
            </a:r>
            <a:r>
              <a:rPr lang="en-US" altLang="ko-KR" sz="2400" b="1" dirty="0">
                <a:solidFill>
                  <a:srgbClr val="0070C0"/>
                </a:solidFill>
              </a:rPr>
              <a:t>= </a:t>
            </a:r>
            <a:r>
              <a:rPr lang="ko-KR" altLang="en-US" sz="2400" b="1" dirty="0">
                <a:solidFill>
                  <a:srgbClr val="0070C0"/>
                </a:solidFill>
              </a:rPr>
              <a:t>맨 오른쪽 자식 노드</a:t>
            </a:r>
            <a:r>
              <a:rPr lang="en-US" altLang="ko-KR" sz="2400" b="1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966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사용하는 자료 구조 및 알고리즘 </a:t>
            </a:r>
            <a:r>
              <a:rPr kumimoji="1" lang="en-US" altLang="ko-KR" b="1" dirty="0"/>
              <a:t>– </a:t>
            </a:r>
            <a:r>
              <a:rPr kumimoji="1" lang="ko-KR" altLang="en-US" b="1" dirty="0" err="1"/>
              <a:t>힙</a:t>
            </a:r>
            <a:r>
              <a:rPr kumimoji="1" lang="en-US" altLang="ko-KR" b="1" dirty="0"/>
              <a:t>(</a:t>
            </a:r>
            <a:r>
              <a:rPr kumimoji="1" lang="ko-KR" altLang="en-US" b="1" dirty="0"/>
              <a:t>우선순위 큐</a:t>
            </a:r>
            <a:r>
              <a:rPr kumimoji="1" lang="en-US" altLang="ko-KR" b="1" dirty="0"/>
              <a:t>)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02EAD0-242C-9085-A8A2-E8BF2D250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4" y="2938790"/>
            <a:ext cx="5766006" cy="2978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7A4A65-5C7F-81AC-77EF-9E31BC5932E1}"/>
              </a:ext>
            </a:extLst>
          </p:cNvPr>
          <p:cNvSpPr txBox="1"/>
          <p:nvPr/>
        </p:nvSpPr>
        <p:spPr>
          <a:xfrm>
            <a:off x="2564428" y="6214327"/>
            <a:ext cx="4053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err="1">
                <a:solidFill>
                  <a:srgbClr val="FF0000"/>
                </a:solidFill>
                <a:latin typeface="+mn-ea"/>
              </a:rPr>
              <a:t>힙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2800" b="1" dirty="0">
                <a:solidFill>
                  <a:srgbClr val="FF0000"/>
                </a:solidFill>
                <a:latin typeface="+mn-ea"/>
              </a:rPr>
              <a:t>우선순위 큐</a:t>
            </a:r>
            <a:r>
              <a:rPr lang="en-US" altLang="ko-KR" sz="2800" b="1" dirty="0">
                <a:solidFill>
                  <a:srgbClr val="FF0000"/>
                </a:solidFill>
                <a:latin typeface="+mn-ea"/>
              </a:rPr>
              <a:t>)</a:t>
            </a:r>
            <a:endParaRPr lang="ko-KR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762-6D20-2944-3720-9AD9FFCE2073}"/>
              </a:ext>
            </a:extLst>
          </p:cNvPr>
          <p:cNvSpPr txBox="1"/>
          <p:nvPr/>
        </p:nvSpPr>
        <p:spPr>
          <a:xfrm>
            <a:off x="7739892" y="2515314"/>
            <a:ext cx="407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>
                <a:solidFill>
                  <a:srgbClr val="0070C0"/>
                </a:solidFill>
              </a:rPr>
              <a:t>장점</a:t>
            </a:r>
            <a:endParaRPr lang="ko-KR" altLang="en-US" sz="3600" b="1" dirty="0">
              <a:solidFill>
                <a:srgbClr val="0070C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9D186-89B2-8CDC-1D23-2F114ACF4D1F}"/>
              </a:ext>
            </a:extLst>
          </p:cNvPr>
          <p:cNvSpPr txBox="1"/>
          <p:nvPr/>
        </p:nvSpPr>
        <p:spPr>
          <a:xfrm>
            <a:off x="7739892" y="3659137"/>
            <a:ext cx="946028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0070C0"/>
                </a:solidFill>
              </a:rPr>
              <a:t>최대 </a:t>
            </a:r>
            <a:r>
              <a:rPr lang="ko-KR" altLang="en-US" sz="2400" b="1" dirty="0" err="1">
                <a:solidFill>
                  <a:srgbClr val="0070C0"/>
                </a:solidFill>
              </a:rPr>
              <a:t>힙에서는</a:t>
            </a:r>
            <a:r>
              <a:rPr lang="ko-KR" altLang="en-US" sz="2400" b="1" dirty="0">
                <a:solidFill>
                  <a:srgbClr val="0070C0"/>
                </a:solidFill>
              </a:rPr>
              <a:t> 최댓값을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최소 </a:t>
            </a:r>
            <a:r>
              <a:rPr lang="ko-KR" altLang="en-US" sz="2400" b="1" dirty="0" err="1">
                <a:solidFill>
                  <a:srgbClr val="0070C0"/>
                </a:solidFill>
              </a:rPr>
              <a:t>힙에서는</a:t>
            </a:r>
            <a:r>
              <a:rPr lang="ko-KR" altLang="en-US" sz="2400" b="1" dirty="0">
                <a:solidFill>
                  <a:srgbClr val="0070C0"/>
                </a:solidFill>
              </a:rPr>
              <a:t> 최솟값을 </a:t>
            </a:r>
            <a:r>
              <a:rPr lang="en-US" altLang="ko-KR" sz="2400" b="1" dirty="0">
                <a:solidFill>
                  <a:srgbClr val="0070C0"/>
                </a:solidFill>
              </a:rPr>
              <a:t>O(1)</a:t>
            </a:r>
            <a:r>
              <a:rPr lang="ko-KR" altLang="en-US" sz="2400" b="1" dirty="0">
                <a:solidFill>
                  <a:srgbClr val="0070C0"/>
                </a:solidFill>
              </a:rPr>
              <a:t>의 시간 복잡도로 매우 빠르게 추출할 수 있다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삽입과 삭제 연산이 평균적으로 </a:t>
            </a:r>
            <a:r>
              <a:rPr lang="en-US" altLang="ko-KR" sz="2400" b="1" dirty="0">
                <a:solidFill>
                  <a:srgbClr val="0070C0"/>
                </a:solidFill>
              </a:rPr>
              <a:t>O(log n)</a:t>
            </a:r>
            <a:r>
              <a:rPr lang="ko-KR" altLang="en-US" sz="2400" b="1" dirty="0">
                <a:solidFill>
                  <a:srgbClr val="0070C0"/>
                </a:solidFill>
              </a:rPr>
              <a:t>의 시간 복잡도를 가지기 때문에 효율적이다</a:t>
            </a:r>
            <a:r>
              <a:rPr lang="en-US" altLang="ko-KR" sz="2400" b="1" dirty="0">
                <a:solidFill>
                  <a:srgbClr val="0070C0"/>
                </a:solidFill>
              </a:rPr>
              <a:t>. (</a:t>
            </a:r>
            <a:r>
              <a:rPr lang="ko-KR" altLang="en-US" sz="2400" b="1" dirty="0">
                <a:solidFill>
                  <a:srgbClr val="0070C0"/>
                </a:solidFill>
              </a:rPr>
              <a:t>완전 이진 </a:t>
            </a:r>
            <a:r>
              <a:rPr lang="ko-KR" altLang="en-US" sz="2400" b="1" dirty="0" err="1">
                <a:solidFill>
                  <a:srgbClr val="0070C0"/>
                </a:solidFill>
              </a:rPr>
              <a:t>트리기</a:t>
            </a:r>
            <a:r>
              <a:rPr lang="ko-KR" altLang="en-US" sz="2400" b="1" dirty="0">
                <a:solidFill>
                  <a:srgbClr val="0070C0"/>
                </a:solidFill>
              </a:rPr>
              <a:t> 때문에 트리의 높이인 </a:t>
            </a:r>
            <a:r>
              <a:rPr lang="en-US" altLang="ko-KR" sz="2400" b="1" dirty="0">
                <a:solidFill>
                  <a:srgbClr val="0070C0"/>
                </a:solidFill>
              </a:rPr>
              <a:t>log n)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 err="1">
                <a:solidFill>
                  <a:srgbClr val="0070C0"/>
                </a:solidFill>
              </a:rPr>
              <a:t>힙은</a:t>
            </a:r>
            <a:r>
              <a:rPr lang="ko-KR" altLang="en-US" sz="2400" b="1" dirty="0">
                <a:solidFill>
                  <a:srgbClr val="0070C0"/>
                </a:solidFill>
              </a:rPr>
              <a:t> 우선순위 큐를 구현하는데 매우 적합하다</a:t>
            </a:r>
            <a:r>
              <a:rPr lang="en-US" altLang="ko-KR" sz="2400" b="1" dirty="0">
                <a:solidFill>
                  <a:srgbClr val="0070C0"/>
                </a:solidFill>
              </a:rPr>
              <a:t>. </a:t>
            </a:r>
            <a:r>
              <a:rPr lang="ko-KR" altLang="en-US" sz="2400" b="1" dirty="0">
                <a:solidFill>
                  <a:srgbClr val="0070C0"/>
                </a:solidFill>
              </a:rPr>
              <a:t>우선순위 큐는 가장 높은 우선순위를 가진 요소를 빠르게 꺼내는 데이터 구조인데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최대 </a:t>
            </a:r>
            <a:r>
              <a:rPr lang="ko-KR" altLang="en-US" sz="2400" b="1" dirty="0" err="1">
                <a:solidFill>
                  <a:srgbClr val="0070C0"/>
                </a:solidFill>
              </a:rPr>
              <a:t>힙이나</a:t>
            </a:r>
            <a:r>
              <a:rPr lang="ko-KR" altLang="en-US" sz="2400" b="1" dirty="0">
                <a:solidFill>
                  <a:srgbClr val="0070C0"/>
                </a:solidFill>
              </a:rPr>
              <a:t> 최소 </a:t>
            </a:r>
            <a:r>
              <a:rPr lang="ko-KR" altLang="en-US" sz="2400" b="1" dirty="0" err="1">
                <a:solidFill>
                  <a:srgbClr val="0070C0"/>
                </a:solidFill>
              </a:rPr>
              <a:t>힙도</a:t>
            </a:r>
            <a:r>
              <a:rPr lang="ko-KR" altLang="en-US" sz="2400" b="1" dirty="0">
                <a:solidFill>
                  <a:srgbClr val="0070C0"/>
                </a:solidFill>
              </a:rPr>
              <a:t> 우선순위 큐의 일종이다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0070C0"/>
              </a:solidFill>
            </a:endParaRPr>
          </a:p>
          <a:p>
            <a:r>
              <a:rPr lang="ko-KR" altLang="en-US" sz="2400" b="1" dirty="0">
                <a:solidFill>
                  <a:srgbClr val="0070C0"/>
                </a:solidFill>
              </a:rPr>
              <a:t>배열로 구현되어 노드 간의 포인터가 필요하지 않고</a:t>
            </a:r>
            <a:r>
              <a:rPr lang="en-US" altLang="ko-KR" sz="2400" b="1" dirty="0">
                <a:solidFill>
                  <a:srgbClr val="0070C0"/>
                </a:solidFill>
              </a:rPr>
              <a:t>, </a:t>
            </a:r>
            <a:r>
              <a:rPr lang="ko-KR" altLang="en-US" sz="2400" b="1" dirty="0">
                <a:solidFill>
                  <a:srgbClr val="0070C0"/>
                </a:solidFill>
              </a:rPr>
              <a:t>인덱스를 이용해 부모와 자식 간의 관계를 쉽게 파악 가능하다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  <a:r>
              <a:rPr lang="ko-KR" altLang="en-US" sz="2400" b="1" dirty="0">
                <a:solidFill>
                  <a:srgbClr val="0070C0"/>
                </a:solidFill>
              </a:rPr>
              <a:t> 메모리 관리가 단순하다</a:t>
            </a:r>
            <a:r>
              <a:rPr lang="en-US" altLang="ko-KR" sz="2400" b="1" dirty="0">
                <a:solidFill>
                  <a:srgbClr val="0070C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49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C0FB0E-1169-C41C-C5C7-E719450A1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1" y="4298068"/>
            <a:ext cx="5645150" cy="20761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942950-632A-2548-3CEB-76B2005D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7498" y="519197"/>
            <a:ext cx="4238211" cy="910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[Worst-Fit]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A1F4621-739E-DF42-5251-18FA7D58C2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900" y="1853099"/>
            <a:ext cx="13792200" cy="746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4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b="1" dirty="0"/>
              <a:t>테스트 시나리오 </a:t>
            </a:r>
            <a:r>
              <a:rPr kumimoji="1" lang="en-US" altLang="ko-KR" b="1" dirty="0"/>
              <a:t>– [First-Fit]</a:t>
            </a:r>
            <a:endParaRPr kumimoji="1" lang="en-US" altLang="ja-JP" b="1" dirty="0"/>
          </a:p>
        </p:txBody>
      </p:sp>
      <p:sp>
        <p:nvSpPr>
          <p:cNvPr id="12" name="スライド番号プレースホルダー 1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8C7C6D-0F52-4FBA-8358-35C6083C213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1BA9DA-B517-48D5-1CDE-7B82FBEB6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775" y="1786743"/>
            <a:ext cx="13506450" cy="733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91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Uranus - Contents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Uranus - No Header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kumimoji="1" sz="28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ranus - Free Layout">
  <a:themeElements>
    <a:clrScheme name="Uranus Blue">
      <a:dk1>
        <a:srgbClr val="5F5F5F"/>
      </a:dk1>
      <a:lt1>
        <a:sysClr val="window" lastClr="FFFFFF"/>
      </a:lt1>
      <a:dk2>
        <a:srgbClr val="777777"/>
      </a:dk2>
      <a:lt2>
        <a:srgbClr val="EEECE1"/>
      </a:lt2>
      <a:accent1>
        <a:srgbClr val="0086AB"/>
      </a:accent1>
      <a:accent2>
        <a:srgbClr val="DA627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6AB"/>
      </a:hlink>
      <a:folHlink>
        <a:srgbClr val="006480"/>
      </a:folHlink>
    </a:clrScheme>
    <a:fontScheme name="Uranus">
      <a:majorFont>
        <a:latin typeface="Spica Neue P Light"/>
        <a:ea typeface="Spica Neue P Light"/>
        <a:cs typeface=""/>
      </a:majorFont>
      <a:minorFont>
        <a:latin typeface="Spica Neue P"/>
        <a:ea typeface="Spica Neue P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1416</TotalTime>
  <Words>579</Words>
  <Application>Microsoft Office PowerPoint</Application>
  <PresentationFormat>사용자 지정</PresentationFormat>
  <Paragraphs>112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21" baseType="lpstr">
      <vt:lpstr>Spica Neue P</vt:lpstr>
      <vt:lpstr>Spica Neue P Bold</vt:lpstr>
      <vt:lpstr>Spica Neue P Light</vt:lpstr>
      <vt:lpstr>游ゴシック</vt:lpstr>
      <vt:lpstr>Arial</vt:lpstr>
      <vt:lpstr>Wingdings</vt:lpstr>
      <vt:lpstr>Uranus - Contents</vt:lpstr>
      <vt:lpstr>Uranus - No Header</vt:lpstr>
      <vt:lpstr>Uranus - Free Layout</vt:lpstr>
      <vt:lpstr>간단한 메모리 관리자</vt:lpstr>
      <vt:lpstr>목차</vt:lpstr>
      <vt:lpstr>문제를 선택한 이유</vt:lpstr>
      <vt:lpstr>사용하는 자료 구조 및 알고리즘 – 연결 리스트</vt:lpstr>
      <vt:lpstr>사용하는 자료 구조 및 알고리즘 – 이진 탐색 트리</vt:lpstr>
      <vt:lpstr>사용하는 자료 구조 및 알고리즘 – 힙(우선순위 큐)</vt:lpstr>
      <vt:lpstr>테스트 시나리오</vt:lpstr>
      <vt:lpstr>테스트 시나리오 – [Worst-Fit]</vt:lpstr>
      <vt:lpstr>테스트 시나리오 – [First-Fit]</vt:lpstr>
      <vt:lpstr>테스트 시나리오 – [Best-Fit]</vt:lpstr>
      <vt:lpstr>결과 분석</vt:lpstr>
      <vt:lpstr>결론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Uranus</dc:title>
  <dc:subject>Uranus</dc:subject>
  <dc:creator>Jun Akizaki</dc:creator>
  <cp:keywords>Template</cp:keywords>
  <cp:lastModifiedBy>서보경</cp:lastModifiedBy>
  <cp:revision>115</cp:revision>
  <dcterms:created xsi:type="dcterms:W3CDTF">2016-06-18T12:18:23Z</dcterms:created>
  <dcterms:modified xsi:type="dcterms:W3CDTF">2024-09-29T21:42:25Z</dcterms:modified>
</cp:coreProperties>
</file>