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21"/>
  </p:notesMasterIdLst>
  <p:sldIdLst>
    <p:sldId id="260" r:id="rId4"/>
    <p:sldId id="267" r:id="rId5"/>
    <p:sldId id="409" r:id="rId6"/>
    <p:sldId id="381" r:id="rId7"/>
    <p:sldId id="376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379" r:id="rId20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42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2" y="48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2024/10/27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외판원 순회 문제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6890904" y="7107377"/>
            <a:ext cx="4506191" cy="2024856"/>
          </a:xfrm>
        </p:spPr>
        <p:txBody>
          <a:bodyPr/>
          <a:lstStyle/>
          <a:p>
            <a:r>
              <a:rPr lang="ko-KR" altLang="en-US" dirty="0"/>
              <a:t>컴퓨터 공학과 </a:t>
            </a:r>
            <a:r>
              <a:rPr lang="en-US" altLang="ko-KR" dirty="0"/>
              <a:t>20230546 </a:t>
            </a:r>
            <a:r>
              <a:rPr lang="ko-KR" altLang="en-US" dirty="0"/>
              <a:t>서보경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어드벤처 디자인</a:t>
            </a:r>
            <a:r>
              <a:rPr lang="ja-JP" altLang="en-US" dirty="0"/>
              <a:t> </a:t>
            </a:r>
            <a:r>
              <a:rPr lang="en-US" altLang="ja-JP" dirty="0"/>
              <a:t>| LEVEL 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113CE-3816-2AAB-DD08-AFB162E5E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8481D0C-445B-3A98-5CC5-77092497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테스트 시나리오 </a:t>
            </a:r>
            <a:r>
              <a:rPr kumimoji="1" lang="en-US" altLang="ko-KR" b="1" dirty="0"/>
              <a:t>– (</a:t>
            </a:r>
            <a:r>
              <a:rPr lang="en-US" altLang="ko-KR" b="1" dirty="0"/>
              <a:t>N = 40)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A956A70-0C61-44A2-544C-5360B90EE0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5C9D1C-59D8-210F-BA6B-D322BD36ECB0}"/>
              </a:ext>
            </a:extLst>
          </p:cNvPr>
          <p:cNvSpPr txBox="1"/>
          <p:nvPr/>
        </p:nvSpPr>
        <p:spPr>
          <a:xfrm>
            <a:off x="4170550" y="6949002"/>
            <a:ext cx="37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rgbClr val="FF0000"/>
                </a:solidFill>
              </a:rPr>
              <a:t>브루트</a:t>
            </a:r>
            <a:r>
              <a:rPr lang="ko-KR" altLang="en-US" sz="3200" b="1" dirty="0">
                <a:solidFill>
                  <a:srgbClr val="FF0000"/>
                </a:solidFill>
              </a:rPr>
              <a:t> 포스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F928E-7E6F-BB74-9F51-856189226D62}"/>
              </a:ext>
            </a:extLst>
          </p:cNvPr>
          <p:cNvSpPr txBox="1"/>
          <p:nvPr/>
        </p:nvSpPr>
        <p:spPr>
          <a:xfrm>
            <a:off x="11275630" y="6897542"/>
            <a:ext cx="37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담금질 기법</a:t>
            </a:r>
          </a:p>
        </p:txBody>
      </p:sp>
      <p:pic>
        <p:nvPicPr>
          <p:cNvPr id="2" name="그림 1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8B0AD3B2-D9CD-A4B6-BD35-52006D81D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296" y="2760263"/>
            <a:ext cx="5536565" cy="3793490"/>
          </a:xfrm>
          <a:prstGeom prst="rect">
            <a:avLst/>
          </a:prstGeom>
        </p:spPr>
      </p:pic>
      <p:pic>
        <p:nvPicPr>
          <p:cNvPr id="6" name="그림 5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4A6F2E97-1AEF-EE20-90C9-EC39469E8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62" y="2898844"/>
            <a:ext cx="5555677" cy="365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3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91074-FDEE-0E6F-DD67-65909EAA0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D18E660-794F-685B-B2DE-DD09E9D4B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테스트 시나리오 </a:t>
            </a:r>
            <a:r>
              <a:rPr kumimoji="1" lang="en-US" altLang="ko-KR" b="1" dirty="0"/>
              <a:t>– (</a:t>
            </a:r>
            <a:r>
              <a:rPr lang="en-US" altLang="ko-KR" b="1" dirty="0"/>
              <a:t>N = 50)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1059EB0-D4C8-4B50-4F2F-31BE467D0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71917-7521-7D77-49E0-117FF4F228BD}"/>
              </a:ext>
            </a:extLst>
          </p:cNvPr>
          <p:cNvSpPr txBox="1"/>
          <p:nvPr/>
        </p:nvSpPr>
        <p:spPr>
          <a:xfrm>
            <a:off x="7559664" y="7014274"/>
            <a:ext cx="37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담금질 기법</a:t>
            </a:r>
          </a:p>
        </p:txBody>
      </p:sp>
      <p:pic>
        <p:nvPicPr>
          <p:cNvPr id="3" name="그림 2" descr="텍스트, 스크린샷, 도표, 지도이(가) 표시된 사진&#10;&#10;자동 생성된 설명">
            <a:extLst>
              <a:ext uri="{FF2B5EF4-FFF2-40B4-BE49-F238E27FC236}">
                <a16:creationId xmlns:a16="http://schemas.microsoft.com/office/drawing/2014/main" id="{727905DE-A8AB-84C4-7A9C-322C0BEA1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11" y="2215229"/>
            <a:ext cx="6645910" cy="44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75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F9C9B-2232-6AD9-FDC7-54DFA614B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7EFD503-4920-B240-6AC3-620861F4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테스트 시나리오 </a:t>
            </a:r>
            <a:r>
              <a:rPr kumimoji="1" lang="en-US" altLang="ko-KR" b="1" dirty="0"/>
              <a:t>– (</a:t>
            </a:r>
            <a:r>
              <a:rPr lang="en-US" altLang="ko-KR" b="1" dirty="0"/>
              <a:t>N = 60)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AA89A4F-F073-8645-3A51-98D313EEA2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81A69-4E5A-5C69-E1E6-B40DEAE13BCA}"/>
              </a:ext>
            </a:extLst>
          </p:cNvPr>
          <p:cNvSpPr txBox="1"/>
          <p:nvPr/>
        </p:nvSpPr>
        <p:spPr>
          <a:xfrm>
            <a:off x="7559664" y="7014274"/>
            <a:ext cx="37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담금질 기법</a:t>
            </a:r>
          </a:p>
        </p:txBody>
      </p:sp>
      <p:pic>
        <p:nvPicPr>
          <p:cNvPr id="2" name="그림 1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DA5F5A00-15D6-913B-C501-2A5C40A89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45" y="2143474"/>
            <a:ext cx="664591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23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32EAC-FAAE-8E39-BC8C-01D16B8E9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6CB86A9-1522-EE4F-D37F-F0CAFB08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테스트 시나리오 </a:t>
            </a:r>
            <a:r>
              <a:rPr kumimoji="1" lang="en-US" altLang="ko-KR" b="1" dirty="0"/>
              <a:t>– (</a:t>
            </a:r>
            <a:r>
              <a:rPr lang="en-US" altLang="ko-KR" b="1" dirty="0"/>
              <a:t>N = 70)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DA27363-2392-E427-6309-3209D576E1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821EC-6FC1-7515-7E61-29EB788F33C3}"/>
              </a:ext>
            </a:extLst>
          </p:cNvPr>
          <p:cNvSpPr txBox="1"/>
          <p:nvPr/>
        </p:nvSpPr>
        <p:spPr>
          <a:xfrm>
            <a:off x="7559664" y="7014274"/>
            <a:ext cx="37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담금질 기법</a:t>
            </a:r>
          </a:p>
        </p:txBody>
      </p:sp>
      <p:pic>
        <p:nvPicPr>
          <p:cNvPr id="3" name="그림 2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131D6662-BA3A-1FDB-66A1-BDF3FA384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245" y="2090134"/>
            <a:ext cx="6645910" cy="438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9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48ECC-DDA5-33AF-DB10-DBE1374B2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9954F9A-6B1E-8D39-47D5-2043FC97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테스트 시나리오 </a:t>
            </a:r>
            <a:r>
              <a:rPr kumimoji="1" lang="en-US" altLang="ko-KR" b="1" dirty="0"/>
              <a:t>– (</a:t>
            </a:r>
            <a:r>
              <a:rPr lang="en-US" altLang="ko-KR" b="1" dirty="0"/>
              <a:t>N = 80)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3B0537A-56C9-78D9-CC63-3D53639CEC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797C4-8F4E-E7DF-D768-16C8645EC7DF}"/>
              </a:ext>
            </a:extLst>
          </p:cNvPr>
          <p:cNvSpPr txBox="1"/>
          <p:nvPr/>
        </p:nvSpPr>
        <p:spPr>
          <a:xfrm>
            <a:off x="7559664" y="7014274"/>
            <a:ext cx="37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담금질 기법</a:t>
            </a:r>
          </a:p>
        </p:txBody>
      </p:sp>
      <p:pic>
        <p:nvPicPr>
          <p:cNvPr id="3" name="그림 2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608EEE3F-DBF0-1DE5-8297-AB5B88856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045" y="2061877"/>
            <a:ext cx="6645910" cy="44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38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1F282-080A-2861-C9E2-C3566C3D6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41D4ABE-9393-3E90-CC3C-DD3E27CB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테스트 시나리오 </a:t>
            </a:r>
            <a:r>
              <a:rPr kumimoji="1" lang="en-US" altLang="ko-KR" b="1" dirty="0"/>
              <a:t>– (</a:t>
            </a:r>
            <a:r>
              <a:rPr lang="en-US" altLang="ko-KR" b="1" dirty="0"/>
              <a:t>N = 90)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0645CA3-BE4A-4099-A734-5DCC24BA9B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D6DC8-BFF0-91B6-8C7F-76E914B5831A}"/>
              </a:ext>
            </a:extLst>
          </p:cNvPr>
          <p:cNvSpPr txBox="1"/>
          <p:nvPr/>
        </p:nvSpPr>
        <p:spPr>
          <a:xfrm>
            <a:off x="7559664" y="7014274"/>
            <a:ext cx="37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담금질 기법</a:t>
            </a:r>
          </a:p>
        </p:txBody>
      </p:sp>
      <p:pic>
        <p:nvPicPr>
          <p:cNvPr id="3" name="그림 2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923FBB3C-5575-1BF0-C467-A29E8D41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445" y="2086324"/>
            <a:ext cx="664591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85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686DB-0867-5D4D-8676-D372076E5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6196D94-F47A-313B-3B8E-F7BFD372A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테스트 시나리오 </a:t>
            </a:r>
            <a:r>
              <a:rPr kumimoji="1" lang="en-US" altLang="ko-KR" b="1" dirty="0"/>
              <a:t>– (</a:t>
            </a:r>
            <a:r>
              <a:rPr lang="en-US" altLang="ko-KR" b="1" dirty="0"/>
              <a:t>N = 100)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0F1A1C9-72B6-E06C-1A0A-33888DE2A0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0409A-89C2-3D82-7AFC-AC673D20C3C1}"/>
              </a:ext>
            </a:extLst>
          </p:cNvPr>
          <p:cNvSpPr txBox="1"/>
          <p:nvPr/>
        </p:nvSpPr>
        <p:spPr>
          <a:xfrm>
            <a:off x="7559664" y="7014274"/>
            <a:ext cx="37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담금질 기법</a:t>
            </a:r>
          </a:p>
        </p:txBody>
      </p:sp>
      <p:pic>
        <p:nvPicPr>
          <p:cNvPr id="3" name="그림 2" descr="텍스트, 스크린샷, 그래픽, 도표이(가) 표시된 사진&#10;&#10;자동 생성된 설명">
            <a:extLst>
              <a:ext uri="{FF2B5EF4-FFF2-40B4-BE49-F238E27FC236}">
                <a16:creationId xmlns:a16="http://schemas.microsoft.com/office/drawing/2014/main" id="{BB37DCEF-4E91-E511-68E2-EDC9C84E4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045" y="2092039"/>
            <a:ext cx="6645910" cy="437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64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결과 분석 및 결론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DBACB-064F-5F77-6831-926FE9963A84}"/>
              </a:ext>
            </a:extLst>
          </p:cNvPr>
          <p:cNvSpPr txBox="1"/>
          <p:nvPr/>
        </p:nvSpPr>
        <p:spPr>
          <a:xfrm>
            <a:off x="1086897" y="1668250"/>
            <a:ext cx="160962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DP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  <a:latin typeface="+mn-ea"/>
              <a:cs typeface="ADLaM Display" panose="020F0502020204030204" pitchFamily="2" charset="0"/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최적의 해를 보장하지만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상태 공간의 증가로 인해 메모리 사용량이 급격히 늘어나고 관리가 어려워졌다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-&gt;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상태 공간 문제 때문에 큰 문제를 다룰 수가 없었다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BB7D2-4DBC-66AE-B207-A9DE0A665E7C}"/>
              </a:ext>
            </a:extLst>
          </p:cNvPr>
          <p:cNvSpPr txBox="1"/>
          <p:nvPr/>
        </p:nvSpPr>
        <p:spPr>
          <a:xfrm>
            <a:off x="1086897" y="4156980"/>
            <a:ext cx="1461555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브루트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 포스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  <a:latin typeface="+mn-ea"/>
              <a:cs typeface="ADLaM Display" panose="020F0502020204030204" pitchFamily="2" charset="0"/>
            </a:endParaRPr>
          </a:p>
          <a:p>
            <a:endParaRPr lang="en-US" altLang="ko-KR" sz="3600" b="1" dirty="0">
              <a:solidFill>
                <a:schemeClr val="bg2">
                  <a:lumMod val="10000"/>
                </a:schemeClr>
              </a:solidFill>
              <a:latin typeface="+mn-ea"/>
              <a:cs typeface="ADLaM Display" panose="020F0502020204030204" pitchFamily="2" charset="0"/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가능한 모든 경로를 탐색하여 해를 찾는 전략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문제를 작게 나누어 빠르게 할당할 수 있지만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전체 탐색 시간이 기하급수적으로 증가했다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-&gt;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여전히 문제 크기가 커질수록 적합하지 않다는 것이 드러났다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600" b="1" dirty="0">
              <a:solidFill>
                <a:schemeClr val="bg2">
                  <a:lumMod val="10000"/>
                </a:schemeClr>
              </a:solidFill>
              <a:latin typeface="+mn-ea"/>
              <a:cs typeface="ADLaM Display" panose="020F05020202040302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ADF96-1E5C-7DA9-1D45-B61A790A19F1}"/>
              </a:ext>
            </a:extLst>
          </p:cNvPr>
          <p:cNvSpPr txBox="1"/>
          <p:nvPr/>
        </p:nvSpPr>
        <p:spPr>
          <a:xfrm>
            <a:off x="1086897" y="6964034"/>
            <a:ext cx="1461555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담금질 기법</a:t>
            </a:r>
            <a:endParaRPr lang="en-US" altLang="ko-KR" sz="2800" b="1" dirty="0">
              <a:solidFill>
                <a:schemeClr val="bg2">
                  <a:lumMod val="10000"/>
                </a:schemeClr>
              </a:solidFill>
              <a:latin typeface="+mn-ea"/>
              <a:cs typeface="ADLaM Display" panose="020F0502020204030204" pitchFamily="2" charset="0"/>
            </a:endParaRPr>
          </a:p>
          <a:p>
            <a:endParaRPr lang="en-US" altLang="ko-KR" sz="3600" b="1" dirty="0">
              <a:solidFill>
                <a:schemeClr val="bg2">
                  <a:lumMod val="10000"/>
                </a:schemeClr>
              </a:solidFill>
              <a:latin typeface="+mn-ea"/>
              <a:cs typeface="ADLaM Display" panose="020F0502020204030204" pitchFamily="2" charset="0"/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넓은 범위에서 전역 최적화를 시도하면서 점차적으로 국지적 최적화에 집중하는 전략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메모리와 시간 복잡도에서의 효율성을 고려하지만 근사해 만을 제시한다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-&gt;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시간 복잡도가 중요한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이번 실험에서 최고의 방법으로 평가되었다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ko-KR" sz="3600" b="1" dirty="0">
              <a:solidFill>
                <a:schemeClr val="bg2">
                  <a:lumMod val="10000"/>
                </a:schemeClr>
              </a:solidFill>
              <a:latin typeface="+mn-ea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6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시스템 구성과 실행 흐름 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테스트 시나리오 실행</a:t>
            </a:r>
            <a:r>
              <a:rPr kumimoji="1" lang="ko-KR" altLang="en-US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kumimoji="1"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kumimoji="1" lang="ko-KR" altLang="en-US" b="1" dirty="0">
                <a:solidFill>
                  <a:schemeClr val="tx1">
                    <a:lumMod val="50000"/>
                  </a:schemeClr>
                </a:solidFill>
              </a:rPr>
              <a:t>결과 분석</a:t>
            </a:r>
            <a:endParaRPr kumimoji="1"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결론</a:t>
            </a:r>
            <a:endParaRPr kumimoji="1" lang="en-US" altLang="ja-JP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D500E09-495E-6E18-02B5-82E84A60B7C5}"/>
              </a:ext>
            </a:extLst>
          </p:cNvPr>
          <p:cNvCxnSpPr>
            <a:cxnSpLocks/>
          </p:cNvCxnSpPr>
          <p:nvPr/>
        </p:nvCxnSpPr>
        <p:spPr>
          <a:xfrm flipH="1">
            <a:off x="9153861" y="4657532"/>
            <a:ext cx="1" cy="155639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269EF70-956D-662E-4C36-8FE62A6D53B5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9163049" y="7211161"/>
            <a:ext cx="1" cy="155639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54203FB-E558-2819-8136-45038710E25A}"/>
              </a:ext>
            </a:extLst>
          </p:cNvPr>
          <p:cNvCxnSpPr>
            <a:cxnSpLocks/>
          </p:cNvCxnSpPr>
          <p:nvPr/>
        </p:nvCxnSpPr>
        <p:spPr>
          <a:xfrm>
            <a:off x="4514850" y="7613204"/>
            <a:ext cx="3511550" cy="1154347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B4CBE42-EB12-0C6E-7223-C1146D01C651}"/>
              </a:ext>
            </a:extLst>
          </p:cNvPr>
          <p:cNvCxnSpPr>
            <a:cxnSpLocks/>
          </p:cNvCxnSpPr>
          <p:nvPr/>
        </p:nvCxnSpPr>
        <p:spPr>
          <a:xfrm flipH="1">
            <a:off x="10256108" y="7695059"/>
            <a:ext cx="2037492" cy="1251233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3E5DD13-810D-DA1E-4D47-6B842E7B82D1}"/>
              </a:ext>
            </a:extLst>
          </p:cNvPr>
          <p:cNvCxnSpPr>
            <a:cxnSpLocks/>
          </p:cNvCxnSpPr>
          <p:nvPr/>
        </p:nvCxnSpPr>
        <p:spPr>
          <a:xfrm flipH="1">
            <a:off x="10256108" y="2129207"/>
            <a:ext cx="3749270" cy="21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시스템 구성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D437F51-6DBC-8F7D-2A9B-E1C994742F92}"/>
              </a:ext>
            </a:extLst>
          </p:cNvPr>
          <p:cNvSpPr/>
          <p:nvPr/>
        </p:nvSpPr>
        <p:spPr>
          <a:xfrm>
            <a:off x="7683500" y="7986501"/>
            <a:ext cx="2959100" cy="1562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 err="1"/>
              <a:t>mainwindow.h</a:t>
            </a:r>
            <a:endParaRPr kumimoji="1" lang="en-US" altLang="ko-KR" sz="2000" b="1" dirty="0"/>
          </a:p>
          <a:p>
            <a:pPr algn="ctr"/>
            <a:r>
              <a:rPr kumimoji="1" lang="en-US" altLang="ko-KR" sz="2000" b="1" dirty="0"/>
              <a:t>(Qt </a:t>
            </a:r>
            <a:r>
              <a:rPr kumimoji="1" lang="ko-KR" altLang="en-US" sz="2000" b="1" dirty="0"/>
              <a:t>기반 </a:t>
            </a:r>
            <a:r>
              <a:rPr kumimoji="1" lang="en-US" altLang="ko-KR" sz="2000" b="1" dirty="0"/>
              <a:t>GUI </a:t>
            </a:r>
            <a:r>
              <a:rPr kumimoji="1" lang="ko-KR" altLang="en-US" sz="2000" b="1" dirty="0"/>
              <a:t>구성</a:t>
            </a:r>
            <a:r>
              <a:rPr kumimoji="1" lang="en-US" altLang="ko-KR" sz="2000" b="1" dirty="0"/>
              <a:t>)</a:t>
            </a:r>
            <a:endParaRPr kumimoji="1" lang="ko-KR" altLang="en-US" sz="20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B7A03F6-3345-4DCA-BDE9-A4A218D3283F}"/>
              </a:ext>
            </a:extLst>
          </p:cNvPr>
          <p:cNvSpPr/>
          <p:nvPr/>
        </p:nvSpPr>
        <p:spPr>
          <a:xfrm>
            <a:off x="7664450" y="1336094"/>
            <a:ext cx="2959100" cy="1562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/>
              <a:t>utility.cpp</a:t>
            </a:r>
          </a:p>
          <a:p>
            <a:pPr algn="ctr"/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도시 생성과 순열 함수</a:t>
            </a:r>
            <a:r>
              <a:rPr kumimoji="1" lang="en-US" altLang="ko-KR" sz="2000" b="1" dirty="0"/>
              <a:t>)</a:t>
            </a:r>
            <a:endParaRPr kumimoji="1" lang="ko-KR" altLang="en-US" sz="20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C0BD5F8-C95B-D811-B792-28D16EDE32E7}"/>
              </a:ext>
            </a:extLst>
          </p:cNvPr>
          <p:cNvSpPr/>
          <p:nvPr/>
        </p:nvSpPr>
        <p:spPr>
          <a:xfrm>
            <a:off x="13773150" y="1336094"/>
            <a:ext cx="2959100" cy="1562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/>
              <a:t>tsp.cpp</a:t>
            </a:r>
          </a:p>
          <a:p>
            <a:pPr algn="ctr"/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구체적인 알고리즘 구현</a:t>
            </a:r>
            <a:r>
              <a:rPr kumimoji="1" lang="en-US" altLang="ko-KR" sz="2000" b="1" dirty="0"/>
              <a:t>)</a:t>
            </a:r>
            <a:endParaRPr kumimoji="1" lang="ko-KR" altLang="en-US" sz="20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EFED428-8DCA-01E7-C4EA-8D71A71DF17D}"/>
              </a:ext>
            </a:extLst>
          </p:cNvPr>
          <p:cNvSpPr/>
          <p:nvPr/>
        </p:nvSpPr>
        <p:spPr>
          <a:xfrm>
            <a:off x="3311525" y="3248635"/>
            <a:ext cx="2959100" cy="1562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 err="1"/>
              <a:t>sub.h</a:t>
            </a:r>
            <a:endParaRPr kumimoji="1" lang="en-US" altLang="ko-KR" sz="2000" b="1" dirty="0"/>
          </a:p>
          <a:p>
            <a:pPr algn="ctr"/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전역 변수와 함수 프로토 타입</a:t>
            </a:r>
            <a:r>
              <a:rPr kumimoji="1" lang="en-US" altLang="ko-KR" sz="2000" b="1" dirty="0"/>
              <a:t>)</a:t>
            </a:r>
            <a:endParaRPr kumimoji="1" lang="ko-KR" altLang="en-US" sz="2000" b="1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455A8EF-5632-9F5D-57DB-92067A1FFC35}"/>
              </a:ext>
            </a:extLst>
          </p:cNvPr>
          <p:cNvSpPr/>
          <p:nvPr/>
        </p:nvSpPr>
        <p:spPr>
          <a:xfrm>
            <a:off x="1663700" y="6792177"/>
            <a:ext cx="2959100" cy="1562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/>
              <a:t>main.cpp</a:t>
            </a:r>
          </a:p>
          <a:p>
            <a:pPr algn="ctr"/>
            <a:r>
              <a:rPr kumimoji="1" lang="en-US" altLang="ko-KR" sz="2000" b="1" dirty="0"/>
              <a:t>(GUI </a:t>
            </a:r>
            <a:r>
              <a:rPr kumimoji="1" lang="ko-KR" altLang="en-US" sz="2000" b="1" dirty="0"/>
              <a:t>호출</a:t>
            </a:r>
            <a:r>
              <a:rPr kumimoji="1" lang="en-US" altLang="ko-KR" sz="2000" b="1" dirty="0"/>
              <a:t>)</a:t>
            </a:r>
            <a:endParaRPr kumimoji="1" lang="ko-KR" altLang="en-US" sz="2000" b="1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3D8386E-96BA-307E-7377-B0E605B338D3}"/>
              </a:ext>
            </a:extLst>
          </p:cNvPr>
          <p:cNvSpPr/>
          <p:nvPr/>
        </p:nvSpPr>
        <p:spPr>
          <a:xfrm>
            <a:off x="7683500" y="5649061"/>
            <a:ext cx="2959100" cy="1562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 err="1"/>
              <a:t>tspthread.h</a:t>
            </a:r>
            <a:endParaRPr kumimoji="1" lang="en-US" altLang="ko-KR" sz="2000" b="1" dirty="0"/>
          </a:p>
          <a:p>
            <a:pPr algn="ctr"/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알고리즘을 별도의 스레드에서 실행</a:t>
            </a:r>
            <a:r>
              <a:rPr kumimoji="1" lang="en-US" altLang="ko-KR" sz="2000" b="1" dirty="0"/>
              <a:t>)</a:t>
            </a:r>
            <a:endParaRPr kumimoji="1"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04C37D7-8DE3-3FDE-270B-EFB9F1D8276E}"/>
              </a:ext>
            </a:extLst>
          </p:cNvPr>
          <p:cNvSpPr/>
          <p:nvPr/>
        </p:nvSpPr>
        <p:spPr>
          <a:xfrm>
            <a:off x="12293600" y="6914009"/>
            <a:ext cx="2959100" cy="1562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/>
              <a:t>mainwindow.cpp</a:t>
            </a:r>
          </a:p>
          <a:p>
            <a:pPr algn="ctr"/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이벤트와 그래픽 업데이트</a:t>
            </a:r>
            <a:r>
              <a:rPr kumimoji="1" lang="en-US" altLang="ko-KR" sz="2000" b="1" dirty="0"/>
              <a:t>)</a:t>
            </a:r>
            <a:endParaRPr kumimoji="1" lang="ko-KR" altLang="en-US" sz="2000" b="1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1AFF999-7292-4D63-B652-65F955CCE09B}"/>
              </a:ext>
            </a:extLst>
          </p:cNvPr>
          <p:cNvCxnSpPr>
            <a:cxnSpLocks/>
          </p:cNvCxnSpPr>
          <p:nvPr/>
        </p:nvCxnSpPr>
        <p:spPr>
          <a:xfrm>
            <a:off x="6270625" y="4117312"/>
            <a:ext cx="3000375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01A409B-C4AC-0934-46A8-A16DC7E57A0C}"/>
              </a:ext>
            </a:extLst>
          </p:cNvPr>
          <p:cNvSpPr/>
          <p:nvPr/>
        </p:nvSpPr>
        <p:spPr>
          <a:xfrm>
            <a:off x="7708494" y="3343537"/>
            <a:ext cx="2959100" cy="1562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/>
              <a:t>tspthread.cpp</a:t>
            </a:r>
          </a:p>
          <a:p>
            <a:pPr algn="ctr"/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알고리즘 로직</a:t>
            </a:r>
            <a:r>
              <a:rPr kumimoji="1" lang="en-US" altLang="ko-KR" sz="2000" b="1" dirty="0"/>
              <a:t>)</a:t>
            </a:r>
            <a:endParaRPr kumimoji="1" lang="ko-KR" altLang="en-US" sz="2000" b="1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09D6523F-E902-1849-4A25-418A64477860}"/>
              </a:ext>
            </a:extLst>
          </p:cNvPr>
          <p:cNvCxnSpPr>
            <a:cxnSpLocks/>
            <a:stCxn id="7" idx="1"/>
            <a:endCxn id="10" idx="0"/>
          </p:cNvCxnSpPr>
          <p:nvPr/>
        </p:nvCxnSpPr>
        <p:spPr>
          <a:xfrm rot="10800000" flipV="1">
            <a:off x="4791076" y="2117143"/>
            <a:ext cx="2873375" cy="1131491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3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49D3F29-9C9B-DEEF-C6E2-8CB73B04E362}"/>
              </a:ext>
            </a:extLst>
          </p:cNvPr>
          <p:cNvCxnSpPr>
            <a:cxnSpLocks/>
          </p:cNvCxnSpPr>
          <p:nvPr/>
        </p:nvCxnSpPr>
        <p:spPr>
          <a:xfrm>
            <a:off x="7986836" y="6873248"/>
            <a:ext cx="25528" cy="150667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0348D56-976A-D8A5-5E9E-70B2DB02C2F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981655" y="4959558"/>
            <a:ext cx="14634" cy="1553631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/>
              <a:t>실행 흐름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7899C1D-90C1-3832-CB0C-019E6360BE05}"/>
              </a:ext>
            </a:extLst>
          </p:cNvPr>
          <p:cNvSpPr/>
          <p:nvPr/>
        </p:nvSpPr>
        <p:spPr>
          <a:xfrm>
            <a:off x="3516400" y="1894667"/>
            <a:ext cx="2963917" cy="10779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solidFill>
                  <a:schemeClr val="bg2"/>
                </a:solidFill>
              </a:rPr>
              <a:t>도시 개수 입력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A5C7CE4-FAA7-710E-4B94-C1CF5E70D77E}"/>
              </a:ext>
            </a:extLst>
          </p:cNvPr>
          <p:cNvSpPr/>
          <p:nvPr/>
        </p:nvSpPr>
        <p:spPr>
          <a:xfrm>
            <a:off x="6514329" y="8361341"/>
            <a:ext cx="2963917" cy="10779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bg2"/>
                </a:solidFill>
              </a:rPr>
              <a:t>경로에 따라서 경로 찾기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59C9789-6FC5-B5D8-970B-375AE778D819}"/>
              </a:ext>
            </a:extLst>
          </p:cNvPr>
          <p:cNvSpPr/>
          <p:nvPr/>
        </p:nvSpPr>
        <p:spPr>
          <a:xfrm>
            <a:off x="6510591" y="4189402"/>
            <a:ext cx="2963917" cy="10779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800" b="1" dirty="0">
                <a:solidFill>
                  <a:schemeClr val="bg2"/>
                </a:solidFill>
              </a:rPr>
              <a:t>DP, </a:t>
            </a:r>
            <a:r>
              <a:rPr kumimoji="1" lang="ko-KR" altLang="en-US" sz="2800" b="1" dirty="0">
                <a:solidFill>
                  <a:schemeClr val="bg2"/>
                </a:solidFill>
              </a:rPr>
              <a:t>담금질 기법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487E67A-4037-5F8C-F130-5E14C7FA5A6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4998359" y="2972663"/>
            <a:ext cx="2994191" cy="1216739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964B94-630F-410F-9717-364C0BDB4952}"/>
              </a:ext>
            </a:extLst>
          </p:cNvPr>
          <p:cNvSpPr txBox="1"/>
          <p:nvPr/>
        </p:nvSpPr>
        <p:spPr>
          <a:xfrm>
            <a:off x="4283682" y="3499738"/>
            <a:ext cx="376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n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이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20 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이하인가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D75DCEF-3C58-BC0C-EE76-40F122FFB298}"/>
              </a:ext>
            </a:extLst>
          </p:cNvPr>
          <p:cNvSpPr/>
          <p:nvPr/>
        </p:nvSpPr>
        <p:spPr>
          <a:xfrm>
            <a:off x="6514330" y="6513189"/>
            <a:ext cx="2963917" cy="10779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bg2"/>
                </a:solidFill>
              </a:rPr>
              <a:t>순열 생성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E1F31EC-733E-692B-D131-EDA826821C2A}"/>
              </a:ext>
            </a:extLst>
          </p:cNvPr>
          <p:cNvSpPr/>
          <p:nvPr/>
        </p:nvSpPr>
        <p:spPr>
          <a:xfrm>
            <a:off x="1117036" y="4163203"/>
            <a:ext cx="2963917" cy="10779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 err="1">
                <a:solidFill>
                  <a:schemeClr val="bg2"/>
                </a:solidFill>
              </a:rPr>
              <a:t>브루트포스</a:t>
            </a:r>
            <a:r>
              <a:rPr kumimoji="1" lang="en-US" altLang="ko-KR" sz="2400" b="1" dirty="0">
                <a:solidFill>
                  <a:schemeClr val="bg2"/>
                </a:solidFill>
              </a:rPr>
              <a:t>, DP, </a:t>
            </a:r>
            <a:r>
              <a:rPr kumimoji="1" lang="ko-KR" altLang="en-US" sz="2400" b="1" dirty="0">
                <a:solidFill>
                  <a:schemeClr val="bg2"/>
                </a:solidFill>
              </a:rPr>
              <a:t>담금질 기법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BD42BC2-B05B-13B5-BC47-CE715F2B19B1}"/>
              </a:ext>
            </a:extLst>
          </p:cNvPr>
          <p:cNvCxnSpPr>
            <a:cxnSpLocks/>
            <a:stCxn id="7" idx="2"/>
            <a:endCxn id="36" idx="0"/>
          </p:cNvCxnSpPr>
          <p:nvPr/>
        </p:nvCxnSpPr>
        <p:spPr>
          <a:xfrm flipH="1">
            <a:off x="2598995" y="2972663"/>
            <a:ext cx="2399364" cy="119054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465DEB-E1E1-7E8B-DE4F-093922429822}"/>
              </a:ext>
            </a:extLst>
          </p:cNvPr>
          <p:cNvSpPr/>
          <p:nvPr/>
        </p:nvSpPr>
        <p:spPr>
          <a:xfrm>
            <a:off x="3320459" y="3359365"/>
            <a:ext cx="812798" cy="4983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bg2">
                    <a:lumMod val="10000"/>
                  </a:schemeClr>
                </a:solidFill>
              </a:rPr>
              <a:t>OK</a:t>
            </a:r>
            <a:endParaRPr kumimoji="1"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8C3C2B-A0F2-25DE-E73F-9B7A99B962E3}"/>
              </a:ext>
            </a:extLst>
          </p:cNvPr>
          <p:cNvSpPr/>
          <p:nvPr/>
        </p:nvSpPr>
        <p:spPr>
          <a:xfrm>
            <a:off x="6351068" y="3369884"/>
            <a:ext cx="812798" cy="4983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bg2">
                    <a:lumMod val="10000"/>
                  </a:schemeClr>
                </a:solidFill>
              </a:rPr>
              <a:t>NO</a:t>
            </a:r>
            <a:endParaRPr kumimoji="1"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0B2D1F-0503-E07F-F271-5CC3F910E4F7}"/>
              </a:ext>
            </a:extLst>
          </p:cNvPr>
          <p:cNvSpPr txBox="1"/>
          <p:nvPr/>
        </p:nvSpPr>
        <p:spPr>
          <a:xfrm>
            <a:off x="3006433" y="7447587"/>
            <a:ext cx="376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를 사용하는가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173422F-748B-EDB6-5E95-84F0ED0F4150}"/>
              </a:ext>
            </a:extLst>
          </p:cNvPr>
          <p:cNvCxnSpPr>
            <a:cxnSpLocks/>
            <a:stCxn id="36" idx="2"/>
            <a:endCxn id="31" idx="1"/>
          </p:cNvCxnSpPr>
          <p:nvPr/>
        </p:nvCxnSpPr>
        <p:spPr>
          <a:xfrm rot="16200000" flipH="1">
            <a:off x="3651168" y="4189025"/>
            <a:ext cx="1810988" cy="3915335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BB25A14-A909-B1C5-9E5E-8566499ADB40}"/>
              </a:ext>
            </a:extLst>
          </p:cNvPr>
          <p:cNvSpPr/>
          <p:nvPr/>
        </p:nvSpPr>
        <p:spPr>
          <a:xfrm>
            <a:off x="4580944" y="6823365"/>
            <a:ext cx="812798" cy="4983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bg2">
                    <a:lumMod val="10000"/>
                  </a:schemeClr>
                </a:solidFill>
              </a:rPr>
              <a:t>NO</a:t>
            </a:r>
            <a:endParaRPr kumimoji="1"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C54E9F24-E9A4-F14F-92CC-BDBF9CB94F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6695" y="5963705"/>
            <a:ext cx="1810989" cy="3963898"/>
          </a:xfrm>
          <a:prstGeom prst="bentConnector2">
            <a:avLst/>
          </a:prstGeom>
          <a:ln w="38100">
            <a:solidFill>
              <a:schemeClr val="bg2">
                <a:lumMod val="1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6D90C26-D126-19E9-8652-65196F76A64F}"/>
              </a:ext>
            </a:extLst>
          </p:cNvPr>
          <p:cNvSpPr/>
          <p:nvPr/>
        </p:nvSpPr>
        <p:spPr>
          <a:xfrm>
            <a:off x="2223184" y="7727102"/>
            <a:ext cx="812798" cy="4983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bg2">
                    <a:lumMod val="10000"/>
                  </a:schemeClr>
                </a:solidFill>
              </a:rPr>
              <a:t>OK</a:t>
            </a:r>
            <a:endParaRPr kumimoji="1"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A585AB4-854E-D59D-BF4C-E09D488723A0}"/>
              </a:ext>
            </a:extLst>
          </p:cNvPr>
          <p:cNvCxnSpPr>
            <a:cxnSpLocks/>
          </p:cNvCxnSpPr>
          <p:nvPr/>
        </p:nvCxnSpPr>
        <p:spPr>
          <a:xfrm flipH="1">
            <a:off x="9445480" y="8880177"/>
            <a:ext cx="4340236" cy="0"/>
          </a:xfrm>
          <a:prstGeom prst="straightConnector1">
            <a:avLst/>
          </a:prstGeom>
          <a:ln w="381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42285F6-F815-DFFB-585F-EBC62D7E7965}"/>
              </a:ext>
            </a:extLst>
          </p:cNvPr>
          <p:cNvSpPr/>
          <p:nvPr/>
        </p:nvSpPr>
        <p:spPr>
          <a:xfrm>
            <a:off x="11330898" y="8601988"/>
            <a:ext cx="812798" cy="49832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b="1" dirty="0">
                <a:solidFill>
                  <a:schemeClr val="bg2">
                    <a:lumMod val="10000"/>
                  </a:schemeClr>
                </a:solidFill>
              </a:rPr>
              <a:t>OK</a:t>
            </a:r>
            <a:endParaRPr kumimoji="1"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926E30-20C8-BF15-2361-9822C3A6A96F}"/>
              </a:ext>
            </a:extLst>
          </p:cNvPr>
          <p:cNvSpPr txBox="1"/>
          <p:nvPr/>
        </p:nvSpPr>
        <p:spPr>
          <a:xfrm>
            <a:off x="9856712" y="8031091"/>
            <a:ext cx="376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새로운 경로가 더 거리가 짧은가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?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D271DDA-8EC9-5C53-A00A-62115CA922BB}"/>
              </a:ext>
            </a:extLst>
          </p:cNvPr>
          <p:cNvSpPr/>
          <p:nvPr/>
        </p:nvSpPr>
        <p:spPr>
          <a:xfrm>
            <a:off x="13785716" y="8379918"/>
            <a:ext cx="2963917" cy="10779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bg2"/>
                </a:solidFill>
              </a:rPr>
              <a:t>새로운 경로</a:t>
            </a:r>
          </a:p>
        </p:txBody>
      </p:sp>
    </p:spTree>
    <p:extLst>
      <p:ext uri="{BB962C8B-B14F-4D97-AF65-F5344CB8AC3E}">
        <p14:creationId xmlns:p14="http://schemas.microsoft.com/office/powerpoint/2010/main" val="201919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테스트 시나리오 </a:t>
            </a:r>
            <a:r>
              <a:rPr kumimoji="1" lang="en-US" altLang="ko-KR" b="1" dirty="0"/>
              <a:t>– (</a:t>
            </a:r>
            <a:r>
              <a:rPr lang="en-US" altLang="ko-KR" b="1" dirty="0"/>
              <a:t>N = 5)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50695A-7C9A-6A44-94B8-D115D0030BDB}"/>
              </a:ext>
            </a:extLst>
          </p:cNvPr>
          <p:cNvSpPr txBox="1"/>
          <p:nvPr/>
        </p:nvSpPr>
        <p:spPr>
          <a:xfrm>
            <a:off x="2972365" y="6929958"/>
            <a:ext cx="37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DP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A837D-2110-B115-2AD2-55BE24C9E546}"/>
              </a:ext>
            </a:extLst>
          </p:cNvPr>
          <p:cNvSpPr txBox="1"/>
          <p:nvPr/>
        </p:nvSpPr>
        <p:spPr>
          <a:xfrm>
            <a:off x="8139435" y="6949002"/>
            <a:ext cx="37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rgbClr val="FF0000"/>
                </a:solidFill>
              </a:rPr>
              <a:t>브루트</a:t>
            </a:r>
            <a:r>
              <a:rPr lang="ko-KR" altLang="en-US" sz="3200" b="1" dirty="0">
                <a:solidFill>
                  <a:srgbClr val="FF0000"/>
                </a:solidFill>
              </a:rPr>
              <a:t> 포스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F31A-368C-DF64-D1C7-6F1AD78EB775}"/>
              </a:ext>
            </a:extLst>
          </p:cNvPr>
          <p:cNvSpPr txBox="1"/>
          <p:nvPr/>
        </p:nvSpPr>
        <p:spPr>
          <a:xfrm>
            <a:off x="14018830" y="6929957"/>
            <a:ext cx="37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담금질 기법</a:t>
            </a:r>
          </a:p>
        </p:txBody>
      </p:sp>
      <p:pic>
        <p:nvPicPr>
          <p:cNvPr id="6" name="그림 5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D5D97E87-EB8B-1D82-74F5-BBA7D98D3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51" y="3040672"/>
            <a:ext cx="5504113" cy="3513081"/>
          </a:xfrm>
          <a:prstGeom prst="rect">
            <a:avLst/>
          </a:prstGeom>
        </p:spPr>
      </p:pic>
      <p:pic>
        <p:nvPicPr>
          <p:cNvPr id="7" name="그림 6" descr="스크린샷, 텍스트, 도표, 디자인이(가) 표시된 사진&#10;&#10;자동 생성된 설명">
            <a:extLst>
              <a:ext uri="{FF2B5EF4-FFF2-40B4-BE49-F238E27FC236}">
                <a16:creationId xmlns:a16="http://schemas.microsoft.com/office/drawing/2014/main" id="{C39FE8F7-70A4-0351-8AC9-6EFB1D8BBF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75" y="3040671"/>
            <a:ext cx="5341230" cy="3513081"/>
          </a:xfrm>
          <a:prstGeom prst="rect">
            <a:avLst/>
          </a:prstGeom>
        </p:spPr>
      </p:pic>
      <p:pic>
        <p:nvPicPr>
          <p:cNvPr id="8" name="그림 7" descr="스크린샷, 텍스트, 도표, 디자인이(가) 표시된 사진&#10;&#10;자동 생성된 설명">
            <a:extLst>
              <a:ext uri="{FF2B5EF4-FFF2-40B4-BE49-F238E27FC236}">
                <a16:creationId xmlns:a16="http://schemas.microsoft.com/office/drawing/2014/main" id="{99068A37-C7FC-E99B-33D9-633717C797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017" y="3040672"/>
            <a:ext cx="5430983" cy="351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42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1B79C-2D4E-ED21-70F6-B525A614A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A41840E5-99E9-3CB0-AE92-128862AB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테스트 시나리오 </a:t>
            </a:r>
            <a:r>
              <a:rPr kumimoji="1" lang="en-US" altLang="ko-KR" b="1" dirty="0"/>
              <a:t>– (</a:t>
            </a:r>
            <a:r>
              <a:rPr lang="en-US" altLang="ko-KR" b="1" dirty="0"/>
              <a:t>N = 10)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67E613D-5614-57E0-0389-34EA87E954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E9E3C0-D40E-8B88-ECC4-5F0F52D70D42}"/>
              </a:ext>
            </a:extLst>
          </p:cNvPr>
          <p:cNvSpPr txBox="1"/>
          <p:nvPr/>
        </p:nvSpPr>
        <p:spPr>
          <a:xfrm>
            <a:off x="2972365" y="6929958"/>
            <a:ext cx="37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DP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3178C-78E3-7FFD-4D2B-5E83F6EC01BC}"/>
              </a:ext>
            </a:extLst>
          </p:cNvPr>
          <p:cNvSpPr txBox="1"/>
          <p:nvPr/>
        </p:nvSpPr>
        <p:spPr>
          <a:xfrm>
            <a:off x="8139435" y="6949002"/>
            <a:ext cx="37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rgbClr val="FF0000"/>
                </a:solidFill>
              </a:rPr>
              <a:t>브루트</a:t>
            </a:r>
            <a:r>
              <a:rPr lang="ko-KR" altLang="en-US" sz="3200" b="1" dirty="0">
                <a:solidFill>
                  <a:srgbClr val="FF0000"/>
                </a:solidFill>
              </a:rPr>
              <a:t> 포스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95842-4D05-C599-9508-EC8E9FDDFDD0}"/>
              </a:ext>
            </a:extLst>
          </p:cNvPr>
          <p:cNvSpPr txBox="1"/>
          <p:nvPr/>
        </p:nvSpPr>
        <p:spPr>
          <a:xfrm>
            <a:off x="14018830" y="6949002"/>
            <a:ext cx="37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담금질 기법</a:t>
            </a:r>
          </a:p>
        </p:txBody>
      </p:sp>
      <p:pic>
        <p:nvPicPr>
          <p:cNvPr id="3" name="그림 2" descr="스크린샷, 텍스트, 우주이(가) 표시된 사진&#10;&#10;자동 생성된 설명">
            <a:extLst>
              <a:ext uri="{FF2B5EF4-FFF2-40B4-BE49-F238E27FC236}">
                <a16:creationId xmlns:a16="http://schemas.microsoft.com/office/drawing/2014/main" id="{64A8495E-158A-B3D7-543B-B46C6EFF2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51" y="3040671"/>
            <a:ext cx="5430982" cy="3503178"/>
          </a:xfrm>
          <a:prstGeom prst="rect">
            <a:avLst/>
          </a:prstGeom>
        </p:spPr>
      </p:pic>
      <p:pic>
        <p:nvPicPr>
          <p:cNvPr id="10" name="그림 9" descr="스크린샷, 텍스트, 라인, 도표이(가) 표시된 사진&#10;&#10;자동 생성된 설명">
            <a:extLst>
              <a:ext uri="{FF2B5EF4-FFF2-40B4-BE49-F238E27FC236}">
                <a16:creationId xmlns:a16="http://schemas.microsoft.com/office/drawing/2014/main" id="{B50C3110-50F0-81E1-F8CE-23B98D3CE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748" y="3040672"/>
            <a:ext cx="5298102" cy="3446330"/>
          </a:xfrm>
          <a:prstGeom prst="rect">
            <a:avLst/>
          </a:prstGeom>
        </p:spPr>
      </p:pic>
      <p:pic>
        <p:nvPicPr>
          <p:cNvPr id="11" name="그림 10" descr="스크린샷, 텍스트, 라인, 도표이(가) 표시된 사진&#10;&#10;자동 생성된 설명">
            <a:extLst>
              <a:ext uri="{FF2B5EF4-FFF2-40B4-BE49-F238E27FC236}">
                <a16:creationId xmlns:a16="http://schemas.microsoft.com/office/drawing/2014/main" id="{728C93B2-14A7-0646-8AD4-3277F491D8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65" y="2967835"/>
            <a:ext cx="5253759" cy="344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49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5DC63-C77F-D266-F112-4BA623100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C837D4E7-9BFD-440A-B040-4862D926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테스트 시나리오 </a:t>
            </a:r>
            <a:r>
              <a:rPr kumimoji="1" lang="en-US" altLang="ko-KR" b="1" dirty="0"/>
              <a:t>– (</a:t>
            </a:r>
            <a:r>
              <a:rPr lang="en-US" altLang="ko-KR" b="1" dirty="0"/>
              <a:t>N = 15)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B3AD776-0889-29ED-9DA4-F423B9E568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3E094E-CEF0-8754-3C92-9DBC365FC4AD}"/>
              </a:ext>
            </a:extLst>
          </p:cNvPr>
          <p:cNvSpPr txBox="1"/>
          <p:nvPr/>
        </p:nvSpPr>
        <p:spPr>
          <a:xfrm>
            <a:off x="2972365" y="6929958"/>
            <a:ext cx="37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DP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D6DE9-E5B3-8106-48D7-996FD2ACB0FA}"/>
              </a:ext>
            </a:extLst>
          </p:cNvPr>
          <p:cNvSpPr txBox="1"/>
          <p:nvPr/>
        </p:nvSpPr>
        <p:spPr>
          <a:xfrm>
            <a:off x="8139435" y="6949002"/>
            <a:ext cx="37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rgbClr val="FF0000"/>
                </a:solidFill>
              </a:rPr>
              <a:t>브루트</a:t>
            </a:r>
            <a:r>
              <a:rPr lang="ko-KR" altLang="en-US" sz="3200" b="1" dirty="0">
                <a:solidFill>
                  <a:srgbClr val="FF0000"/>
                </a:solidFill>
              </a:rPr>
              <a:t> 포스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413E7-1AE4-E76F-F6E3-10930386B387}"/>
              </a:ext>
            </a:extLst>
          </p:cNvPr>
          <p:cNvSpPr txBox="1"/>
          <p:nvPr/>
        </p:nvSpPr>
        <p:spPr>
          <a:xfrm>
            <a:off x="14018830" y="6929957"/>
            <a:ext cx="37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담금질 기법</a:t>
            </a:r>
          </a:p>
        </p:txBody>
      </p:sp>
      <p:pic>
        <p:nvPicPr>
          <p:cNvPr id="10" name="그림 9" descr="스크린샷, 텍스트, 우주이(가) 표시된 사진&#10;&#10;자동 생성된 설명">
            <a:extLst>
              <a:ext uri="{FF2B5EF4-FFF2-40B4-BE49-F238E27FC236}">
                <a16:creationId xmlns:a16="http://schemas.microsoft.com/office/drawing/2014/main" id="{FE2487A4-2388-66BC-C750-291BDE3248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0" y="3040671"/>
            <a:ext cx="5401921" cy="3493955"/>
          </a:xfrm>
          <a:prstGeom prst="rect">
            <a:avLst/>
          </a:prstGeom>
        </p:spPr>
      </p:pic>
      <p:pic>
        <p:nvPicPr>
          <p:cNvPr id="11" name="그림 10" descr="스크린샷, 텍스트, 라인, 도표이(가) 표시된 사진&#10;&#10;자동 생성된 설명">
            <a:extLst>
              <a:ext uri="{FF2B5EF4-FFF2-40B4-BE49-F238E27FC236}">
                <a16:creationId xmlns:a16="http://schemas.microsoft.com/office/drawing/2014/main" id="{2DB3FCEE-9CE6-F9B0-550A-4B3305B446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93" y="3059797"/>
            <a:ext cx="5362094" cy="3493955"/>
          </a:xfrm>
          <a:prstGeom prst="rect">
            <a:avLst/>
          </a:prstGeom>
        </p:spPr>
      </p:pic>
      <p:pic>
        <p:nvPicPr>
          <p:cNvPr id="13" name="그림 12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85B15965-9247-D05F-6461-D70EB34387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508" y="3016185"/>
            <a:ext cx="5335641" cy="351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89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5E450-95B3-626F-0496-B1FFFE8C9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2D2BAD7-F3AE-7775-E92B-419CECC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테스트 시나리오 </a:t>
            </a:r>
            <a:r>
              <a:rPr kumimoji="1" lang="en-US" altLang="ko-KR" b="1" dirty="0"/>
              <a:t>– (</a:t>
            </a:r>
            <a:r>
              <a:rPr lang="en-US" altLang="ko-KR" b="1" dirty="0"/>
              <a:t>N = 20)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FA116B3-5314-587C-4D19-31BF8FB802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6C438F-FC55-8E42-0566-D309066CF37D}"/>
              </a:ext>
            </a:extLst>
          </p:cNvPr>
          <p:cNvSpPr txBox="1"/>
          <p:nvPr/>
        </p:nvSpPr>
        <p:spPr>
          <a:xfrm>
            <a:off x="2972365" y="6929958"/>
            <a:ext cx="37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DP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BC406-5AAE-D5A3-A022-6F069A8ED0AF}"/>
              </a:ext>
            </a:extLst>
          </p:cNvPr>
          <p:cNvSpPr txBox="1"/>
          <p:nvPr/>
        </p:nvSpPr>
        <p:spPr>
          <a:xfrm>
            <a:off x="8139435" y="6949002"/>
            <a:ext cx="37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rgbClr val="FF0000"/>
                </a:solidFill>
              </a:rPr>
              <a:t>브루트</a:t>
            </a:r>
            <a:r>
              <a:rPr lang="ko-KR" altLang="en-US" sz="3200" b="1" dirty="0">
                <a:solidFill>
                  <a:srgbClr val="FF0000"/>
                </a:solidFill>
              </a:rPr>
              <a:t> 포스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85619-174E-0600-5797-2267846CB045}"/>
              </a:ext>
            </a:extLst>
          </p:cNvPr>
          <p:cNvSpPr txBox="1"/>
          <p:nvPr/>
        </p:nvSpPr>
        <p:spPr>
          <a:xfrm>
            <a:off x="13990394" y="6929957"/>
            <a:ext cx="37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담금질 기법</a:t>
            </a:r>
          </a:p>
        </p:txBody>
      </p:sp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8EE8E81-D3D8-C222-E9BE-08FEEF710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51" y="2995147"/>
            <a:ext cx="5504112" cy="3558605"/>
          </a:xfrm>
          <a:prstGeom prst="rect">
            <a:avLst/>
          </a:prstGeom>
        </p:spPr>
      </p:pic>
      <p:pic>
        <p:nvPicPr>
          <p:cNvPr id="10" name="그림 9" descr="스크린샷, 텍스트, 라인, 도표이(가) 표시된 사진&#10;&#10;자동 생성된 설명">
            <a:extLst>
              <a:ext uri="{FF2B5EF4-FFF2-40B4-BE49-F238E27FC236}">
                <a16:creationId xmlns:a16="http://schemas.microsoft.com/office/drawing/2014/main" id="{B94F4A57-7FEF-2EE6-22B3-92332073FA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375" y="3040671"/>
            <a:ext cx="5397322" cy="3513081"/>
          </a:xfrm>
          <a:prstGeom prst="rect">
            <a:avLst/>
          </a:prstGeom>
        </p:spPr>
      </p:pic>
      <p:pic>
        <p:nvPicPr>
          <p:cNvPr id="11" name="그림 10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37CAF5B0-A714-B347-B8B7-247F9125CC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5109" y="3040671"/>
            <a:ext cx="5346455" cy="351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B7665-40E0-9C88-7D84-CD15F6547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5C03FB1-E556-8443-2A3B-BDAED5C2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테스트 시나리오 </a:t>
            </a:r>
            <a:r>
              <a:rPr kumimoji="1" lang="en-US" altLang="ko-KR" b="1" dirty="0"/>
              <a:t>– (</a:t>
            </a:r>
            <a:r>
              <a:rPr lang="en-US" altLang="ko-KR" b="1" dirty="0"/>
              <a:t>N = 30)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87FC719-BEA3-A335-010D-A1C6DBF6AD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095489-7DE8-68F4-1B5F-3674E4B48E36}"/>
              </a:ext>
            </a:extLst>
          </p:cNvPr>
          <p:cNvSpPr txBox="1"/>
          <p:nvPr/>
        </p:nvSpPr>
        <p:spPr>
          <a:xfrm>
            <a:off x="4170550" y="6949002"/>
            <a:ext cx="37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rgbClr val="FF0000"/>
                </a:solidFill>
              </a:rPr>
              <a:t>브루트</a:t>
            </a:r>
            <a:r>
              <a:rPr lang="ko-KR" altLang="en-US" sz="3200" b="1" dirty="0">
                <a:solidFill>
                  <a:srgbClr val="FF0000"/>
                </a:solidFill>
              </a:rPr>
              <a:t> 포스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714BF-3556-2409-BA69-F75E82588313}"/>
              </a:ext>
            </a:extLst>
          </p:cNvPr>
          <p:cNvSpPr txBox="1"/>
          <p:nvPr/>
        </p:nvSpPr>
        <p:spPr>
          <a:xfrm>
            <a:off x="10594693" y="6913544"/>
            <a:ext cx="3761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담금질 기법</a:t>
            </a:r>
          </a:p>
        </p:txBody>
      </p:sp>
      <p:pic>
        <p:nvPicPr>
          <p:cNvPr id="3" name="그림 2" descr="스크린샷, 도표, 라인, 텍스트이(가) 표시된 사진&#10;&#10;자동 생성된 설명">
            <a:extLst>
              <a:ext uri="{FF2B5EF4-FFF2-40B4-BE49-F238E27FC236}">
                <a16:creationId xmlns:a16="http://schemas.microsoft.com/office/drawing/2014/main" id="{9A1E31BE-6728-B089-D6ED-D7CBEE45B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903" y="2748833"/>
            <a:ext cx="5731510" cy="3804920"/>
          </a:xfrm>
          <a:prstGeom prst="rect">
            <a:avLst/>
          </a:prstGeom>
        </p:spPr>
      </p:pic>
      <p:pic>
        <p:nvPicPr>
          <p:cNvPr id="10" name="그림 9" descr="텍스트, 스크린샷, 도표, 디자인이(가) 표시된 사진&#10;&#10;자동 생성된 설명">
            <a:extLst>
              <a:ext uri="{FF2B5EF4-FFF2-40B4-BE49-F238E27FC236}">
                <a16:creationId xmlns:a16="http://schemas.microsoft.com/office/drawing/2014/main" id="{A596840C-8FCE-B044-9793-2AEC39141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0" y="2805983"/>
            <a:ext cx="5731510" cy="374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53951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1686</TotalTime>
  <Words>384</Words>
  <Application>Microsoft Office PowerPoint</Application>
  <PresentationFormat>사용자 지정</PresentationFormat>
  <Paragraphs>103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외판원 순회 문제</vt:lpstr>
      <vt:lpstr>목차</vt:lpstr>
      <vt:lpstr>시스템 구성</vt:lpstr>
      <vt:lpstr>실행 흐름</vt:lpstr>
      <vt:lpstr>테스트 시나리오 – (N = 5)</vt:lpstr>
      <vt:lpstr>테스트 시나리오 – (N = 10)</vt:lpstr>
      <vt:lpstr>테스트 시나리오 – (N = 15)</vt:lpstr>
      <vt:lpstr>테스트 시나리오 – (N = 20)</vt:lpstr>
      <vt:lpstr>테스트 시나리오 – (N = 30)</vt:lpstr>
      <vt:lpstr>테스트 시나리오 – (N = 40)</vt:lpstr>
      <vt:lpstr>테스트 시나리오 – (N = 50)</vt:lpstr>
      <vt:lpstr>테스트 시나리오 – (N = 60)</vt:lpstr>
      <vt:lpstr>테스트 시나리오 – (N = 70)</vt:lpstr>
      <vt:lpstr>테스트 시나리오 – (N = 80)</vt:lpstr>
      <vt:lpstr>테스트 시나리오 – (N = 90)</vt:lpstr>
      <vt:lpstr>테스트 시나리오 – (N = 100)</vt:lpstr>
      <vt:lpstr>결과 분석 및 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서보경</cp:lastModifiedBy>
  <cp:revision>119</cp:revision>
  <dcterms:created xsi:type="dcterms:W3CDTF">2016-06-18T12:18:23Z</dcterms:created>
  <dcterms:modified xsi:type="dcterms:W3CDTF">2024-10-27T16:24:16Z</dcterms:modified>
</cp:coreProperties>
</file>