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3"/>
  </p:notesMasterIdLst>
  <p:sldIdLst>
    <p:sldId id="260" r:id="rId4"/>
    <p:sldId id="267" r:id="rId5"/>
    <p:sldId id="292" r:id="rId6"/>
    <p:sldId id="410" r:id="rId7"/>
    <p:sldId id="381" r:id="rId8"/>
    <p:sldId id="370" r:id="rId9"/>
    <p:sldId id="411" r:id="rId10"/>
    <p:sldId id="412" r:id="rId11"/>
    <p:sldId id="371" r:id="rId1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72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Ucode</a:t>
            </a:r>
            <a:r>
              <a:rPr kumimoji="1" lang="en-US" altLang="ja-JP" b="1" dirty="0"/>
              <a:t> Interpreter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890904" y="7107377"/>
            <a:ext cx="4506191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어드벤처 디자인</a:t>
            </a:r>
            <a:r>
              <a:rPr lang="ja-JP" altLang="en-US" dirty="0"/>
              <a:t> </a:t>
            </a:r>
            <a:r>
              <a:rPr lang="en-US" altLang="ja-JP" dirty="0"/>
              <a:t>| LEVEL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문제를 선택한 이유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시스템 구성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실행 흐름 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테스트 시나리오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실행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결론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문제를 선택한 이유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68B12-1F9F-4527-81E2-2505D82E980B}"/>
              </a:ext>
            </a:extLst>
          </p:cNvPr>
          <p:cNvSpPr txBox="1"/>
          <p:nvPr/>
        </p:nvSpPr>
        <p:spPr>
          <a:xfrm>
            <a:off x="1623658" y="720132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+mn-ea"/>
              </a:rPr>
              <a:t>메모리 스택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2FCEF-5C02-2014-75A0-7B97D6EDB5CF}"/>
              </a:ext>
            </a:extLst>
          </p:cNvPr>
          <p:cNvSpPr txBox="1"/>
          <p:nvPr/>
        </p:nvSpPr>
        <p:spPr>
          <a:xfrm>
            <a:off x="8102600" y="720132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  <a:latin typeface="+mn-ea"/>
              </a:rPr>
              <a:t>어셈블리어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26" name="Picture 2" descr="Assembly Language">
            <a:extLst>
              <a:ext uri="{FF2B5EF4-FFF2-40B4-BE49-F238E27FC236}">
                <a16:creationId xmlns:a16="http://schemas.microsoft.com/office/drawing/2014/main" id="{87AF82ED-D7C4-ABA9-62DD-70BADB54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06" y="2963820"/>
            <a:ext cx="5411291" cy="365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emory Stack Organization in Computer Architecture - GeeksforGeeks">
            <a:extLst>
              <a:ext uri="{FF2B5EF4-FFF2-40B4-BE49-F238E27FC236}">
                <a16:creationId xmlns:a16="http://schemas.microsoft.com/office/drawing/2014/main" id="{5212BC18-4337-118D-30AC-49819989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06702"/>
            <a:ext cx="5546725" cy="39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ython (programming language) - Wikipedia">
            <a:extLst>
              <a:ext uri="{FF2B5EF4-FFF2-40B4-BE49-F238E27FC236}">
                <a16:creationId xmlns:a16="http://schemas.microsoft.com/office/drawing/2014/main" id="{C9123947-6822-F241-6B8F-8C8CF5B3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200" y="3173368"/>
            <a:ext cx="3138840" cy="34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C5825C-3D0A-C402-8485-D80A7F5C701A}"/>
              </a:ext>
            </a:extLst>
          </p:cNvPr>
          <p:cNvSpPr txBox="1"/>
          <p:nvPr/>
        </p:nvSpPr>
        <p:spPr>
          <a:xfrm>
            <a:off x="12585700" y="6985879"/>
            <a:ext cx="45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대표적 인터프리터 언어</a:t>
            </a:r>
            <a:endParaRPr lang="en-US" altLang="ko-KR" sz="28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Python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1E038-0687-4E93-D4EE-55D9975ED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A43B51-4955-5751-AB00-76C526DCBB9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1513751" y="-181523"/>
            <a:ext cx="679037" cy="5463387"/>
          </a:xfrm>
          <a:prstGeom prst="bentConnector3">
            <a:avLst>
              <a:gd name="adj1" fmla="val 41121"/>
            </a:avLst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5D7511-A7C5-E3CA-A4D8-E2250EA699C0}"/>
              </a:ext>
            </a:extLst>
          </p:cNvPr>
          <p:cNvCxnSpPr>
            <a:cxnSpLocks/>
          </p:cNvCxnSpPr>
          <p:nvPr/>
        </p:nvCxnSpPr>
        <p:spPr>
          <a:xfrm>
            <a:off x="2991640" y="4320147"/>
            <a:ext cx="0" cy="99063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92B62F-B2E5-8B9D-077B-670E22FA00B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584963" y="4451790"/>
            <a:ext cx="0" cy="88814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DD120743-7110-3B24-4728-6511CD7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시스템 구성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907C5D-F852-39AD-52BE-2DFEB125D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9E4306-E518-D16A-A69D-E1762E389DB5}"/>
              </a:ext>
            </a:extLst>
          </p:cNvPr>
          <p:cNvSpPr/>
          <p:nvPr/>
        </p:nvSpPr>
        <p:spPr>
          <a:xfrm>
            <a:off x="7642026" y="648553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main.cpp</a:t>
            </a:r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프로그램의 </a:t>
            </a:r>
            <a:r>
              <a:rPr kumimoji="1" lang="ko-KR" altLang="en-US" b="1" dirty="0" err="1"/>
              <a:t>진입점</a:t>
            </a:r>
            <a:endParaRPr kumimoji="1"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E2973D-6C34-45C5-93F5-7F2867C6068E}"/>
              </a:ext>
            </a:extLst>
          </p:cNvPr>
          <p:cNvSpPr/>
          <p:nvPr/>
        </p:nvSpPr>
        <p:spPr>
          <a:xfrm>
            <a:off x="1601590" y="5289107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/>
              <a:t>Instruction.h</a:t>
            </a:r>
            <a:endParaRPr kumimoji="1" lang="en-US" altLang="ko-KR" b="1" dirty="0"/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명령어의 구조를 정의하고 실행을 지원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D419213-51A0-B686-4924-9D61A7054482}"/>
              </a:ext>
            </a:extLst>
          </p:cNvPr>
          <p:cNvSpPr/>
          <p:nvPr/>
        </p:nvSpPr>
        <p:spPr>
          <a:xfrm>
            <a:off x="4955182" y="8059855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/>
              <a:t>Memory.h</a:t>
            </a:r>
            <a:endParaRPr kumimoji="1" lang="en-US" altLang="ko-KR" b="1" dirty="0"/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가상머신이 사용하는 메모리를 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5D9F59-CD9B-A17F-E4A1-82FDCF563F49}"/>
              </a:ext>
            </a:extLst>
          </p:cNvPr>
          <p:cNvSpPr/>
          <p:nvPr/>
        </p:nvSpPr>
        <p:spPr>
          <a:xfrm>
            <a:off x="13105413" y="2889690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/>
              <a:t>input.h</a:t>
            </a:r>
            <a:endParaRPr kumimoji="1" lang="en-US" altLang="ko-KR" b="1" dirty="0"/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입력에 관련된 </a:t>
            </a:r>
            <a:r>
              <a:rPr kumimoji="1" lang="en-US" altLang="ko-KR" b="1" dirty="0"/>
              <a:t>UI </a:t>
            </a:r>
            <a:r>
              <a:rPr kumimoji="1" lang="ko-KR" altLang="en-US" b="1" dirty="0"/>
              <a:t>처리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482B75-B9F3-C831-28F7-E20645A21F98}"/>
              </a:ext>
            </a:extLst>
          </p:cNvPr>
          <p:cNvSpPr/>
          <p:nvPr/>
        </p:nvSpPr>
        <p:spPr>
          <a:xfrm>
            <a:off x="1512090" y="2758047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/>
              <a:t>VirtualMachine.h</a:t>
            </a:r>
            <a:endParaRPr kumimoji="1" lang="en-US" altLang="ko-KR" b="1" dirty="0"/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명령어 구조와 실행 로직 사용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DD4188D-4789-5FA8-C3E4-4977D695520A}"/>
              </a:ext>
            </a:extLst>
          </p:cNvPr>
          <p:cNvSpPr/>
          <p:nvPr/>
        </p:nvSpPr>
        <p:spPr>
          <a:xfrm>
            <a:off x="10146313" y="8059855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VirtualMachine.cpp</a:t>
            </a:r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명령어 디코딩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실행 루프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메모리 상태 갱신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9B62E-03F3-1F42-E48A-D84ADDD8D8B4}"/>
              </a:ext>
            </a:extLst>
          </p:cNvPr>
          <p:cNvSpPr/>
          <p:nvPr/>
        </p:nvSpPr>
        <p:spPr>
          <a:xfrm>
            <a:off x="13105413" y="5339938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input.cpp</a:t>
            </a:r>
          </a:p>
          <a:p>
            <a:pPr algn="ctr"/>
            <a:r>
              <a:rPr kumimoji="1" lang="en-US" altLang="ko-KR" b="1" dirty="0"/>
              <a:t>-&gt; </a:t>
            </a:r>
            <a:r>
              <a:rPr kumimoji="1" lang="ko-KR" altLang="en-US" b="1" dirty="0"/>
              <a:t>입력에 관련된 </a:t>
            </a:r>
            <a:r>
              <a:rPr kumimoji="1" lang="en-US" altLang="ko-KR" b="1" dirty="0"/>
              <a:t>UI </a:t>
            </a:r>
            <a:r>
              <a:rPr kumimoji="1" lang="ko-KR" altLang="en-US" b="1" dirty="0"/>
              <a:t>처리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D728234-BB05-14AF-97D6-DF46DB1643C7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782911" y="-580618"/>
            <a:ext cx="547394" cy="612993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174B3F8-9441-14CC-1BFE-F2247D3396F4}"/>
              </a:ext>
            </a:extLst>
          </p:cNvPr>
          <p:cNvCxnSpPr>
            <a:cxnSpLocks/>
            <a:stCxn id="15" idx="2"/>
            <a:endCxn id="7" idx="2"/>
          </p:cNvCxnSpPr>
          <p:nvPr/>
        </p:nvCxnSpPr>
        <p:spPr>
          <a:xfrm rot="5400000" flipH="1">
            <a:off x="8807636" y="1124712"/>
            <a:ext cx="50831" cy="11503823"/>
          </a:xfrm>
          <a:prstGeom prst="bentConnector3">
            <a:avLst>
              <a:gd name="adj1" fmla="val -1220684"/>
            </a:avLst>
          </a:prstGeom>
          <a:ln w="38100">
            <a:solidFill>
              <a:schemeClr val="bg2">
                <a:lumMod val="1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F477FA5-0FF4-C475-046F-A8D958AC597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34732" y="7555230"/>
            <a:ext cx="0" cy="50462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CE0CFC-DAAB-FAE1-17B6-95BC3B1BA637}"/>
              </a:ext>
            </a:extLst>
          </p:cNvPr>
          <p:cNvCxnSpPr>
            <a:cxnSpLocks/>
          </p:cNvCxnSpPr>
          <p:nvPr/>
        </p:nvCxnSpPr>
        <p:spPr>
          <a:xfrm flipV="1">
            <a:off x="11719202" y="7555230"/>
            <a:ext cx="0" cy="50462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571EC4A-5D43-CE8D-AE91-83303FACEF64}"/>
              </a:ext>
            </a:extLst>
          </p:cNvPr>
          <p:cNvSpPr txBox="1"/>
          <p:nvPr/>
        </p:nvSpPr>
        <p:spPr>
          <a:xfrm>
            <a:off x="6446251" y="6362781"/>
            <a:ext cx="961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Table /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Registers / Symbol / Parser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기능은 </a:t>
            </a:r>
            <a:endParaRPr lang="en-US" altLang="ko-KR" sz="28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2800" b="1" dirty="0" err="1">
                <a:solidFill>
                  <a:srgbClr val="0070C0"/>
                </a:solidFill>
                <a:latin typeface="+mn-ea"/>
              </a:rPr>
              <a:t>VirtualMachine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모듈로 통합됨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17890-A1CD-0E1F-1FB5-016B4B51C2A2}"/>
              </a:ext>
            </a:extLst>
          </p:cNvPr>
          <p:cNvSpPr txBox="1"/>
          <p:nvPr/>
        </p:nvSpPr>
        <p:spPr>
          <a:xfrm>
            <a:off x="8458207" y="3479037"/>
            <a:ext cx="9618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Utility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모듈은 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input 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모듈로</a:t>
            </a:r>
            <a:endParaRPr lang="en-US" altLang="ko-KR" sz="2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이전됨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2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9ED41A6-AAC9-FBFF-7A78-0BD33B9D7DBE}"/>
              </a:ext>
            </a:extLst>
          </p:cNvPr>
          <p:cNvCxnSpPr>
            <a:cxnSpLocks/>
            <a:stCxn id="44" idx="1"/>
            <a:endCxn id="8" idx="3"/>
          </p:cNvCxnSpPr>
          <p:nvPr/>
        </p:nvCxnSpPr>
        <p:spPr>
          <a:xfrm rot="10800000" flipV="1">
            <a:off x="3472545" y="4603708"/>
            <a:ext cx="8403458" cy="3663268"/>
          </a:xfrm>
          <a:prstGeom prst="bentConnector3">
            <a:avLst>
              <a:gd name="adj1" fmla="val -17555"/>
            </a:avLst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AD90A4-1ADC-2E25-509D-2C7D2B22D27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906401" y="3441700"/>
            <a:ext cx="1" cy="107799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/>
              <a:t>실행 흐름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899C1D-90C1-3832-CB0C-019E6360BE05}"/>
              </a:ext>
            </a:extLst>
          </p:cNvPr>
          <p:cNvSpPr/>
          <p:nvPr/>
        </p:nvSpPr>
        <p:spPr>
          <a:xfrm>
            <a:off x="8326379" y="2385814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bg2"/>
                </a:solidFill>
              </a:rPr>
              <a:t>메모리 및 스택 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5C7CE4-FAA7-710E-4B94-C1CF5E70D77E}"/>
              </a:ext>
            </a:extLst>
          </p:cNvPr>
          <p:cNvSpPr/>
          <p:nvPr/>
        </p:nvSpPr>
        <p:spPr>
          <a:xfrm>
            <a:off x="508628" y="7727978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solidFill>
                  <a:schemeClr val="bg2"/>
                </a:solidFill>
              </a:rPr>
              <a:t>프로그램 종료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9C9789-6FC5-B5D8-970B-375AE778D819}"/>
              </a:ext>
            </a:extLst>
          </p:cNvPr>
          <p:cNvSpPr/>
          <p:nvPr/>
        </p:nvSpPr>
        <p:spPr>
          <a:xfrm>
            <a:off x="424443" y="4519696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/>
                </a:solidFill>
              </a:rPr>
              <a:t>U-code </a:t>
            </a:r>
            <a:r>
              <a:rPr kumimoji="1" lang="ko-KR" altLang="en-US" sz="2800" b="1" dirty="0">
                <a:solidFill>
                  <a:schemeClr val="bg2"/>
                </a:solidFill>
              </a:rPr>
              <a:t>파일 로드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87E67A-4037-5F8C-F130-5E14C7FA5A6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290296" y="2924812"/>
            <a:ext cx="58570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964B94-630F-410F-9717-364C0BDB4952}"/>
              </a:ext>
            </a:extLst>
          </p:cNvPr>
          <p:cNvSpPr txBox="1"/>
          <p:nvPr/>
        </p:nvSpPr>
        <p:spPr>
          <a:xfrm>
            <a:off x="11477376" y="5936642"/>
            <a:ext cx="37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복귀 명령인가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75DCEF-3C58-BC0C-EE76-40F122FFB298}"/>
              </a:ext>
            </a:extLst>
          </p:cNvPr>
          <p:cNvSpPr/>
          <p:nvPr/>
        </p:nvSpPr>
        <p:spPr>
          <a:xfrm>
            <a:off x="4682895" y="2385814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 err="1">
                <a:solidFill>
                  <a:schemeClr val="bg2"/>
                </a:solidFill>
              </a:rPr>
              <a:t>힙</a:t>
            </a:r>
            <a:r>
              <a:rPr kumimoji="1" lang="ko-KR" altLang="en-US" sz="2400" b="1" dirty="0">
                <a:solidFill>
                  <a:schemeClr val="bg2"/>
                </a:solidFill>
              </a:rPr>
              <a:t> 원소와</a:t>
            </a:r>
            <a:endParaRPr kumimoji="1" lang="en-US" altLang="ko-KR" sz="2400" b="1" dirty="0">
              <a:solidFill>
                <a:schemeClr val="bg2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포인터 조정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0348D56-976A-D8A5-5E9E-70B2DB02C2F7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646812" y="2924812"/>
            <a:ext cx="67956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1F31EC-733E-692B-D131-EDA826821C2A}"/>
              </a:ext>
            </a:extLst>
          </p:cNvPr>
          <p:cNvSpPr/>
          <p:nvPr/>
        </p:nvSpPr>
        <p:spPr>
          <a:xfrm>
            <a:off x="424443" y="2363704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solidFill>
                  <a:schemeClr val="bg2"/>
                </a:solidFill>
              </a:rPr>
              <a:t>프로그램 시작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195BA47-EA38-223F-AFCF-5F046FF7D68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906400" y="5597692"/>
            <a:ext cx="2" cy="213028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6AD40C-56FD-DD0B-97D5-35DC5E980E4F}"/>
              </a:ext>
            </a:extLst>
          </p:cNvPr>
          <p:cNvSpPr/>
          <p:nvPr/>
        </p:nvSpPr>
        <p:spPr>
          <a:xfrm>
            <a:off x="1560834" y="6801707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BAFDC1F-2483-7381-5864-61A679ACC55C}"/>
              </a:ext>
            </a:extLst>
          </p:cNvPr>
          <p:cNvSpPr txBox="1"/>
          <p:nvPr/>
        </p:nvSpPr>
        <p:spPr>
          <a:xfrm>
            <a:off x="2403683" y="5904190"/>
            <a:ext cx="37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파일이 유효한가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9FCF2B7-2FAC-A699-D979-AD98DC01A7C1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906399" y="3463810"/>
            <a:ext cx="4258455" cy="295164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E800C93-1F43-64CF-2A7A-8136B6235A22}"/>
              </a:ext>
            </a:extLst>
          </p:cNvPr>
          <p:cNvSpPr/>
          <p:nvPr/>
        </p:nvSpPr>
        <p:spPr>
          <a:xfrm>
            <a:off x="4638174" y="6159383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OK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F2D835C-A13F-4B9A-91DE-2F3BAEC507EE}"/>
              </a:ext>
            </a:extLst>
          </p:cNvPr>
          <p:cNvSpPr/>
          <p:nvPr/>
        </p:nvSpPr>
        <p:spPr>
          <a:xfrm>
            <a:off x="11876003" y="2385814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solidFill>
                  <a:schemeClr val="bg2"/>
                </a:solidFill>
              </a:rPr>
              <a:t>실행 시작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077C956-F167-7041-AEA7-E9E08CE85433}"/>
              </a:ext>
            </a:extLst>
          </p:cNvPr>
          <p:cNvCxnSpPr>
            <a:cxnSpLocks/>
          </p:cNvCxnSpPr>
          <p:nvPr/>
        </p:nvCxnSpPr>
        <p:spPr>
          <a:xfrm>
            <a:off x="13357961" y="3463810"/>
            <a:ext cx="0" cy="61180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BFC22DD-EF9C-5B7A-D189-6143F3421E3F}"/>
              </a:ext>
            </a:extLst>
          </p:cNvPr>
          <p:cNvSpPr/>
          <p:nvPr/>
        </p:nvSpPr>
        <p:spPr>
          <a:xfrm>
            <a:off x="11876003" y="4064710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solidFill>
                  <a:schemeClr val="bg2"/>
                </a:solidFill>
              </a:rPr>
              <a:t>명령어 디코딩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A97C879-6FA6-D973-1012-D507089FB09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3357961" y="5749216"/>
            <a:ext cx="1458122" cy="1776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216ECB8-53E4-0ABD-4FAC-D9D64A8FBBC5}"/>
              </a:ext>
            </a:extLst>
          </p:cNvPr>
          <p:cNvSpPr/>
          <p:nvPr/>
        </p:nvSpPr>
        <p:spPr>
          <a:xfrm>
            <a:off x="14816083" y="5227978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명령어 실행 및</a:t>
            </a:r>
            <a:endParaRPr kumimoji="1" lang="en-US" altLang="ko-KR" sz="2400" b="1" dirty="0">
              <a:solidFill>
                <a:schemeClr val="bg2"/>
              </a:solidFill>
            </a:endParaRPr>
          </a:p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다음 명령어 이동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65DEB-E1E1-7E8B-DE4F-093922429822}"/>
              </a:ext>
            </a:extLst>
          </p:cNvPr>
          <p:cNvSpPr/>
          <p:nvPr/>
        </p:nvSpPr>
        <p:spPr>
          <a:xfrm>
            <a:off x="13035749" y="6875923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OK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B3592A-6196-8F10-38AE-05DF602C95A4}"/>
              </a:ext>
            </a:extLst>
          </p:cNvPr>
          <p:cNvSpPr/>
          <p:nvPr/>
        </p:nvSpPr>
        <p:spPr>
          <a:xfrm>
            <a:off x="13613181" y="5563188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33" name="연결선: 꺾임 1032">
            <a:extLst>
              <a:ext uri="{FF2B5EF4-FFF2-40B4-BE49-F238E27FC236}">
                <a16:creationId xmlns:a16="http://schemas.microsoft.com/office/drawing/2014/main" id="{8BB14A5D-7E33-40CD-2719-898D89F0EB6B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V="1">
            <a:off x="13406920" y="2336856"/>
            <a:ext cx="2842164" cy="2940080"/>
          </a:xfrm>
          <a:prstGeom prst="bentConnector3">
            <a:avLst>
              <a:gd name="adj1" fmla="val 114299"/>
            </a:avLst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BDDBB127-FC44-A547-98E3-8F9F47BEB2E5}"/>
              </a:ext>
            </a:extLst>
          </p:cNvPr>
          <p:cNvSpPr/>
          <p:nvPr/>
        </p:nvSpPr>
        <p:spPr>
          <a:xfrm>
            <a:off x="6726183" y="7731124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201919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</a:t>
            </a:r>
            <a:r>
              <a:rPr kumimoji="1" lang="en-US" altLang="ko-KR" b="1" dirty="0"/>
              <a:t> 1 – 1</a:t>
            </a:r>
            <a:r>
              <a:rPr kumimoji="1" lang="ko-KR" altLang="en-US" b="1" dirty="0"/>
              <a:t>부터 </a:t>
            </a:r>
            <a:r>
              <a:rPr kumimoji="1" lang="en-US" altLang="ko-KR" b="1" dirty="0"/>
              <a:t>10</a:t>
            </a:r>
            <a:r>
              <a:rPr kumimoji="1" lang="ko-KR" altLang="en-US" b="1" dirty="0"/>
              <a:t>까지 출력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E379CF-CECA-F5C3-83F6-44F317F1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0" y="1549537"/>
            <a:ext cx="6019800" cy="82644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AFF391-E378-C6D5-39E3-98EE84EF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816" y="2204052"/>
            <a:ext cx="3179934" cy="58773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7A0E1E9-29B8-FDBB-F210-C94B250B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52" y="2984500"/>
            <a:ext cx="4200414" cy="39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68F89-381E-E3D6-3A70-07EBFD92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7F6B10A-8AC6-AEA7-9E0E-CE12F366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</a:t>
            </a:r>
            <a:r>
              <a:rPr kumimoji="1" lang="en-US" altLang="ko-KR" b="1" dirty="0"/>
              <a:t> 2 – </a:t>
            </a:r>
            <a:r>
              <a:rPr kumimoji="1" lang="ko-KR" altLang="en-US" b="1" dirty="0"/>
              <a:t>재귀 </a:t>
            </a:r>
            <a:r>
              <a:rPr kumimoji="1" lang="ko-KR" altLang="en-US" b="1" dirty="0" err="1"/>
              <a:t>팩토리얼</a:t>
            </a:r>
            <a:r>
              <a:rPr kumimoji="1" lang="ko-KR" altLang="en-US" b="1" dirty="0"/>
              <a:t> 출력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4AEBAA5-30C7-BBC1-1344-40CB7355D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B8BB0-F1C0-2B16-D4E9-D628F66D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3" y="2355664"/>
            <a:ext cx="4274357" cy="55740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16D6F-749B-C33C-145B-B8CE66FD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19" y="1854491"/>
            <a:ext cx="3134162" cy="7211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6C23D5-F71C-9951-7ECE-9E4DFD01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25" y="1590236"/>
            <a:ext cx="4724975" cy="83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4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BE47-8942-89DC-3049-39BDDE52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2D00DF9-89D0-0A76-51DA-3F6EB6FE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</a:t>
            </a:r>
            <a:r>
              <a:rPr kumimoji="1" lang="en-US" altLang="ko-KR" b="1" dirty="0"/>
              <a:t> 3 – </a:t>
            </a:r>
            <a:r>
              <a:rPr kumimoji="1" lang="ko-KR" altLang="en-US" b="1" dirty="0" err="1"/>
              <a:t>회문수</a:t>
            </a:r>
            <a:r>
              <a:rPr kumimoji="1" lang="en-US" altLang="ko-KR" b="1" dirty="0"/>
              <a:t>(</a:t>
            </a:r>
            <a:r>
              <a:rPr kumimoji="1" lang="ko-KR" altLang="en-US" b="1" dirty="0" err="1"/>
              <a:t>팰린드롬</a:t>
            </a:r>
            <a:r>
              <a:rPr kumimoji="1" lang="en-US" altLang="ko-KR" b="1" dirty="0"/>
              <a:t>) </a:t>
            </a:r>
            <a:r>
              <a:rPr kumimoji="1" lang="ko-KR" altLang="en-US" b="1" dirty="0"/>
              <a:t>판별하기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19D71C7-DAA6-4584-86D0-A5A41AD49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A49F2-948D-1C3A-2EB8-E84405D61C8A}"/>
              </a:ext>
            </a:extLst>
          </p:cNvPr>
          <p:cNvSpPr txBox="1"/>
          <p:nvPr/>
        </p:nvSpPr>
        <p:spPr>
          <a:xfrm>
            <a:off x="7632707" y="5142706"/>
            <a:ext cx="96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0070C0"/>
                </a:solidFill>
                <a:latin typeface="+mn-ea"/>
              </a:rPr>
              <a:t>직접 시연 예정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0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결론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0D7D47-865A-04A9-9462-8C86B71AD8A9}"/>
              </a:ext>
            </a:extLst>
          </p:cNvPr>
          <p:cNvSpPr txBox="1"/>
          <p:nvPr/>
        </p:nvSpPr>
        <p:spPr>
          <a:xfrm>
            <a:off x="1531350" y="2133161"/>
            <a:ext cx="14419849" cy="690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이번 프로젝트를 통해 스택 기반의 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CPU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가 어떻게 동작하며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명령어가 어떤 방식으로 해석되고 실행되는지를 깊이 이해할 수 있었다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특히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메모리와 스택 관리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명령어의 파싱 과정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GUI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를 통한 시각화 구현 등 다양한 기술을 종합적으로 적용하며 설계와 디버깅의 중요성을 체감했다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.</a:t>
            </a:r>
            <a:endParaRPr lang="ko-KR" altLang="en-US" sz="2800" b="1" dirty="0">
              <a:solidFill>
                <a:schemeClr val="accent4"/>
              </a:solidFill>
              <a:latin typeface="+mn-ea"/>
            </a:endParaRPr>
          </a:p>
          <a:p>
            <a:pPr algn="just">
              <a:lnSpc>
                <a:spcPct val="160000"/>
              </a:lnSpc>
            </a:pP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초기에는 가상 </a:t>
            </a:r>
            <a:r>
              <a:rPr lang="ko-KR" altLang="en-US" sz="2800" b="1" dirty="0" err="1">
                <a:solidFill>
                  <a:schemeClr val="accent4"/>
                </a:solidFill>
                <a:latin typeface="+mn-ea"/>
              </a:rPr>
              <a:t>머신의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 기본 구조를 잡는 것조차 어렵게 느껴졌으나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점차 코드의 흐름과 알고리즘이 명확해지면서 해결해야 할 문제의 우선순위를 정리하고 해결할 수 있었다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또한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, GUI 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구현을 통해 사용자 경험을 향상하는 것이 소프트웨어의 완성도를 높이는 데 얼마나 중요한지 </a:t>
            </a:r>
            <a:r>
              <a:rPr lang="ko-KR" altLang="en-US" sz="2800" b="1" dirty="0" err="1">
                <a:solidFill>
                  <a:schemeClr val="accent4"/>
                </a:solidFill>
                <a:latin typeface="+mn-ea"/>
              </a:rPr>
              <a:t>깨달았다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.</a:t>
            </a:r>
            <a:endParaRPr lang="ko-KR" altLang="en-US" sz="2800" b="1" dirty="0">
              <a:solidFill>
                <a:schemeClr val="accent4"/>
              </a:solidFill>
              <a:latin typeface="+mn-ea"/>
            </a:endParaRPr>
          </a:p>
          <a:p>
            <a:pPr algn="just">
              <a:lnSpc>
                <a:spcPct val="160000"/>
              </a:lnSpc>
            </a:pP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그러나 아직 미약한 부분이 여럿 존재하기 때문에 학교에서 진행하는 강의를 열심히 들어서 다음번엔 이번보다 좀 더 나은 결과물을 만들어야 </a:t>
            </a:r>
            <a:r>
              <a:rPr lang="ko-KR" altLang="en-US" sz="2800" b="1" dirty="0" err="1">
                <a:solidFill>
                  <a:schemeClr val="accent4"/>
                </a:solidFill>
                <a:latin typeface="+mn-ea"/>
              </a:rPr>
              <a:t>겠다고</a:t>
            </a:r>
            <a:r>
              <a:rPr lang="ko-KR" altLang="en-US" sz="2800" b="1" dirty="0">
                <a:solidFill>
                  <a:schemeClr val="accent4"/>
                </a:solidFill>
                <a:latin typeface="+mn-ea"/>
              </a:rPr>
              <a:t> 다짐하게 되었다</a:t>
            </a:r>
            <a:r>
              <a:rPr lang="en-US" altLang="ko-KR" sz="2800" b="1" dirty="0">
                <a:solidFill>
                  <a:schemeClr val="accent4"/>
                </a:solidFill>
                <a:latin typeface="+mn-ea"/>
              </a:rPr>
              <a:t>.</a:t>
            </a:r>
            <a:endParaRPr lang="ko-KR" altLang="en-US" sz="2800" b="1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75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1775</TotalTime>
  <Words>299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Ucode Interpreter</vt:lpstr>
      <vt:lpstr>목차</vt:lpstr>
      <vt:lpstr>문제를 선택한 이유</vt:lpstr>
      <vt:lpstr>시스템 구성</vt:lpstr>
      <vt:lpstr>실행 흐름</vt:lpstr>
      <vt:lpstr>테스트 시나리오 1 – 1부터 10까지 출력</vt:lpstr>
      <vt:lpstr>테스트 시나리오 2 – 재귀 팩토리얼 출력</vt:lpstr>
      <vt:lpstr>테스트 시나리오 3 – 회문수(팰린드롬) 판별하기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119</cp:revision>
  <dcterms:created xsi:type="dcterms:W3CDTF">2016-06-18T12:18:23Z</dcterms:created>
  <dcterms:modified xsi:type="dcterms:W3CDTF">2024-12-01T20:27:18Z</dcterms:modified>
</cp:coreProperties>
</file>