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1"/>
  </p:notesMasterIdLst>
  <p:sldIdLst>
    <p:sldId id="260" r:id="rId4"/>
    <p:sldId id="267" r:id="rId5"/>
    <p:sldId id="292" r:id="rId6"/>
    <p:sldId id="412" r:id="rId7"/>
    <p:sldId id="411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68" y="86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U-Code Interpreter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6890904" y="7107377"/>
            <a:ext cx="4506191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어드벤처 디자인</a:t>
            </a:r>
            <a:r>
              <a:rPr lang="ja-JP" altLang="en-US" dirty="0"/>
              <a:t> </a:t>
            </a:r>
            <a:r>
              <a:rPr lang="en-US" altLang="ja-JP" dirty="0"/>
              <a:t>| LEVEL 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9BC0-D93D-67D5-84BB-564E950C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B638DBD-3133-2B2A-118E-5FC42243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변수 초기화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6C0B75D-A644-74BF-DB02-E1473E6CE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D3C9C-20F9-A146-1E60-5005C6AEECD9}"/>
              </a:ext>
            </a:extLst>
          </p:cNvPr>
          <p:cNvSpPr txBox="1"/>
          <p:nvPr/>
        </p:nvSpPr>
        <p:spPr>
          <a:xfrm>
            <a:off x="8116929" y="17805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org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0FB55-C17E-7C53-8E82-8821FF9D98D2}"/>
              </a:ext>
            </a:extLst>
          </p:cNvPr>
          <p:cNvSpPr txBox="1"/>
          <p:nvPr/>
        </p:nvSpPr>
        <p:spPr>
          <a:xfrm>
            <a:off x="8116929" y="3526583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str 2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pop</a:t>
            </a:r>
            <a:r>
              <a:rPr lang="ko-KR" altLang="en-US" sz="2000" b="1" dirty="0">
                <a:solidFill>
                  <a:srgbClr val="0070C0"/>
                </a:solidFill>
              </a:rPr>
              <a:t>된 값을 변수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에</a:t>
            </a:r>
            <a:r>
              <a:rPr lang="ko-KR" altLang="en-US" sz="2000" b="1" dirty="0">
                <a:solidFill>
                  <a:srgbClr val="0070C0"/>
                </a:solidFill>
              </a:rPr>
              <a:t>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73102-660D-2B00-640B-D2923EDA10C0}"/>
              </a:ext>
            </a:extLst>
          </p:cNvPr>
          <p:cNvSpPr txBox="1"/>
          <p:nvPr/>
        </p:nvSpPr>
        <p:spPr>
          <a:xfrm>
            <a:off x="8116929" y="5351489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0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43636-6D39-34C8-E07B-0CC5CAEFD205}"/>
              </a:ext>
            </a:extLst>
          </p:cNvPr>
          <p:cNvSpPr txBox="1"/>
          <p:nvPr/>
        </p:nvSpPr>
        <p:spPr>
          <a:xfrm>
            <a:off x="8116929" y="6676456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str 2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pop</a:t>
            </a:r>
            <a:r>
              <a:rPr lang="ko-KR" altLang="en-US" sz="2000" b="1" dirty="0">
                <a:solidFill>
                  <a:srgbClr val="0070C0"/>
                </a:solidFill>
              </a:rPr>
              <a:t>된 값을 변수 </a:t>
            </a:r>
            <a:r>
              <a:rPr lang="en-US" altLang="ko-KR" sz="2000" b="1" dirty="0">
                <a:solidFill>
                  <a:srgbClr val="0070C0"/>
                </a:solidFill>
              </a:rPr>
              <a:t>rev</a:t>
            </a:r>
            <a:r>
              <a:rPr lang="ko-KR" altLang="en-US" sz="2000" b="1" dirty="0">
                <a:solidFill>
                  <a:srgbClr val="0070C0"/>
                </a:solidFill>
              </a:rPr>
              <a:t>에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6D9265-ABB5-761C-B046-70D9B416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9" y="3920133"/>
            <a:ext cx="4299615" cy="1712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29826D-095F-1D5F-E381-DC984C10D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96" y="2454146"/>
            <a:ext cx="4056298" cy="11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6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8AFD-5A61-E8B1-90F0-D9776B97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72B528C-F53F-83EB-EF1F-C42C2D4F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 err="1"/>
              <a:t>반복문</a:t>
            </a:r>
            <a:r>
              <a:rPr kumimoji="1" lang="ko-KR" altLang="en-US" b="1" dirty="0"/>
              <a:t> 실행 단계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조건 검사</a:t>
            </a:r>
            <a:r>
              <a:rPr lang="ko-KR" altLang="en-US" b="1" dirty="0"/>
              <a:t>와 조건 분기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BFD41CF-D9FB-F25C-528C-61A1EEF1B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5D81-5290-4D76-BF4F-66EAE2056FA8}"/>
              </a:ext>
            </a:extLst>
          </p:cNvPr>
          <p:cNvSpPr txBox="1"/>
          <p:nvPr/>
        </p:nvSpPr>
        <p:spPr>
          <a:xfrm>
            <a:off x="8116929" y="17805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8DBBEB-0E16-6E76-B3AE-B33F90F2C908}"/>
              </a:ext>
            </a:extLst>
          </p:cNvPr>
          <p:cNvSpPr txBox="1"/>
          <p:nvPr/>
        </p:nvSpPr>
        <p:spPr>
          <a:xfrm>
            <a:off x="8116929" y="3688870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0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B7856-968C-83B9-5E87-964F8B605A38}"/>
              </a:ext>
            </a:extLst>
          </p:cNvPr>
          <p:cNvSpPr txBox="1"/>
          <p:nvPr/>
        </p:nvSpPr>
        <p:spPr>
          <a:xfrm>
            <a:off x="8116929" y="6410643"/>
            <a:ext cx="870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fjp</a:t>
            </a:r>
            <a:r>
              <a:rPr lang="en-US" altLang="ko-KR" sz="2800" b="1" dirty="0">
                <a:solidFill>
                  <a:srgbClr val="FF0000"/>
                </a:solidFill>
              </a:rPr>
              <a:t> $$2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조건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조건이 거짓이면 라벨 </a:t>
            </a:r>
            <a:r>
              <a:rPr lang="en-US" altLang="ko-KR" sz="2000" b="1" dirty="0">
                <a:solidFill>
                  <a:srgbClr val="0070C0"/>
                </a:solidFill>
              </a:rPr>
              <a:t>$$2</a:t>
            </a:r>
            <a:r>
              <a:rPr lang="ko-KR" altLang="en-US" sz="2000" b="1" dirty="0">
                <a:solidFill>
                  <a:srgbClr val="0070C0"/>
                </a:solidFill>
              </a:rPr>
              <a:t>로 점프하여 </a:t>
            </a:r>
            <a:r>
              <a:rPr lang="ko-KR" altLang="en-US" sz="2000" b="1" dirty="0" err="1">
                <a:solidFill>
                  <a:srgbClr val="0070C0"/>
                </a:solidFill>
              </a:rPr>
              <a:t>반복문</a:t>
            </a:r>
            <a:r>
              <a:rPr lang="ko-KR" altLang="en-US" sz="2000" b="1" dirty="0">
                <a:solidFill>
                  <a:srgbClr val="0070C0"/>
                </a:solidFill>
              </a:rPr>
              <a:t> 종료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조건이 참이면 다음 명령어를 실행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DD528E-8B89-31BB-80F8-F5552AAC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8" y="2117874"/>
            <a:ext cx="4299615" cy="1623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5A93AA3-9D94-D646-A72B-A82D45A51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060270"/>
            <a:ext cx="4299615" cy="4700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B5274D-4087-BB6A-D9CD-4D20EB8695AF}"/>
              </a:ext>
            </a:extLst>
          </p:cNvPr>
          <p:cNvSpPr txBox="1"/>
          <p:nvPr/>
        </p:nvSpPr>
        <p:spPr>
          <a:xfrm>
            <a:off x="8116929" y="4854542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ko-KR" altLang="en-US" sz="2000" b="1" dirty="0" err="1">
                <a:solidFill>
                  <a:srgbClr val="0070C0"/>
                </a:solidFill>
              </a:rPr>
              <a:t>팝하여</a:t>
            </a:r>
            <a:r>
              <a:rPr lang="ko-KR" altLang="en-US" sz="2000" b="1" dirty="0">
                <a:solidFill>
                  <a:srgbClr val="0070C0"/>
                </a:solidFill>
              </a:rPr>
              <a:t> 비교</a:t>
            </a:r>
            <a:r>
              <a:rPr lang="en-US" altLang="ko-KR" sz="2000" b="1" dirty="0">
                <a:solidFill>
                  <a:srgbClr val="0070C0"/>
                </a:solidFill>
              </a:rPr>
              <a:t>(I != 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결과를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</a:rPr>
              <a:t>참이면 </a:t>
            </a:r>
            <a:r>
              <a:rPr lang="en-US" altLang="ko-KR" sz="2000" b="1" dirty="0">
                <a:solidFill>
                  <a:srgbClr val="0070C0"/>
                </a:solidFill>
              </a:rPr>
              <a:t>1, </a:t>
            </a:r>
            <a:r>
              <a:rPr lang="ko-KR" altLang="en-US" sz="2000" b="1" dirty="0">
                <a:solidFill>
                  <a:srgbClr val="0070C0"/>
                </a:solidFill>
              </a:rPr>
              <a:t>거짓이면 </a:t>
            </a:r>
            <a:r>
              <a:rPr lang="en-US" altLang="ko-KR" sz="2000" b="1" dirty="0">
                <a:solidFill>
                  <a:srgbClr val="0070C0"/>
                </a:solidFill>
              </a:rPr>
              <a:t>0)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</p:spTree>
    <p:extLst>
      <p:ext uri="{BB962C8B-B14F-4D97-AF65-F5344CB8AC3E}">
        <p14:creationId xmlns:p14="http://schemas.microsoft.com/office/powerpoint/2010/main" val="4272503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46337-36E8-5188-A4E0-2D472AE5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C2F67C4-6A5C-6C5B-0E67-EAB50432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 err="1"/>
              <a:t>반복문</a:t>
            </a:r>
            <a:r>
              <a:rPr kumimoji="1" lang="ko-KR" altLang="en-US" b="1" dirty="0"/>
              <a:t> 실행 단계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변수 </a:t>
            </a:r>
            <a:r>
              <a:rPr kumimoji="1" lang="en-US" altLang="ko-KR" b="1" dirty="0"/>
              <a:t>j </a:t>
            </a:r>
            <a:r>
              <a:rPr kumimoji="1" lang="ko-KR" altLang="en-US" b="1" dirty="0"/>
              <a:t>계산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F7B2FF1-95F1-45E8-CF72-73C9AD2FC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3E5FA-794D-9372-EA50-C90974C29EB8}"/>
              </a:ext>
            </a:extLst>
          </p:cNvPr>
          <p:cNvSpPr txBox="1"/>
          <p:nvPr/>
        </p:nvSpPr>
        <p:spPr>
          <a:xfrm>
            <a:off x="8116929" y="17805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79E8B-6321-902C-9B17-5F6D82E3AF08}"/>
              </a:ext>
            </a:extLst>
          </p:cNvPr>
          <p:cNvSpPr txBox="1"/>
          <p:nvPr/>
        </p:nvSpPr>
        <p:spPr>
          <a:xfrm>
            <a:off x="8116929" y="3688870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10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6373C-2BE2-48CD-EC46-41C382069F25}"/>
              </a:ext>
            </a:extLst>
          </p:cNvPr>
          <p:cNvSpPr txBox="1"/>
          <p:nvPr/>
        </p:nvSpPr>
        <p:spPr>
          <a:xfrm>
            <a:off x="8116929" y="6410643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str 2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pop</a:t>
            </a:r>
            <a:r>
              <a:rPr lang="ko-KR" altLang="en-US" sz="2000" b="1" dirty="0">
                <a:solidFill>
                  <a:srgbClr val="0070C0"/>
                </a:solidFill>
              </a:rPr>
              <a:t>된 값을 변수 </a:t>
            </a:r>
            <a:r>
              <a:rPr lang="en-US" altLang="ko-KR" sz="2000" b="1" dirty="0">
                <a:solidFill>
                  <a:srgbClr val="0070C0"/>
                </a:solidFill>
              </a:rPr>
              <a:t>j</a:t>
            </a:r>
            <a:r>
              <a:rPr lang="ko-KR" altLang="en-US" sz="2000" b="1" dirty="0">
                <a:solidFill>
                  <a:srgbClr val="0070C0"/>
                </a:solidFill>
              </a:rPr>
              <a:t>에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087952-48AD-64B7-A9C2-8AD6DD89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8" y="2117874"/>
            <a:ext cx="4299615" cy="1623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EA4BFD-5D62-8EBD-F049-456CA72F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060270"/>
            <a:ext cx="4299615" cy="4700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DF93B9-59E5-F135-C8DA-0C0CF5309513}"/>
              </a:ext>
            </a:extLst>
          </p:cNvPr>
          <p:cNvSpPr txBox="1"/>
          <p:nvPr/>
        </p:nvSpPr>
        <p:spPr>
          <a:xfrm>
            <a:off x="8116929" y="4854542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mod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ko-KR" altLang="en-US" sz="2000" b="1" dirty="0" err="1">
                <a:solidFill>
                  <a:srgbClr val="0070C0"/>
                </a:solidFill>
              </a:rPr>
              <a:t>팝하여</a:t>
            </a:r>
            <a:r>
              <a:rPr lang="ko-KR" altLang="en-US" sz="2000" b="1" dirty="0">
                <a:solidFill>
                  <a:srgbClr val="0070C0"/>
                </a:solidFill>
              </a:rPr>
              <a:t> 나머지 연산 수행 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en-US" altLang="ko-KR" sz="2000" b="1" dirty="0">
                <a:solidFill>
                  <a:srgbClr val="0070C0"/>
                </a:solidFill>
              </a:rPr>
              <a:t> % 10).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결과를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</p:spTree>
    <p:extLst>
      <p:ext uri="{BB962C8B-B14F-4D97-AF65-F5344CB8AC3E}">
        <p14:creationId xmlns:p14="http://schemas.microsoft.com/office/powerpoint/2010/main" val="282525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9508-1457-53F7-64F2-E3CECBC80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B357718-767F-2825-1250-AC6D7A82C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 err="1"/>
              <a:t>반복문</a:t>
            </a:r>
            <a:r>
              <a:rPr kumimoji="1" lang="ko-KR" altLang="en-US" b="1" dirty="0"/>
              <a:t> 실행 단계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변수 </a:t>
            </a:r>
            <a:r>
              <a:rPr kumimoji="1" lang="en-US" altLang="ko-KR" b="1" dirty="0"/>
              <a:t>rev </a:t>
            </a:r>
            <a:r>
              <a:rPr lang="ko-KR" altLang="en-US" b="1" dirty="0"/>
              <a:t>업데이트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EB6CA19-426B-44AD-EAEC-6DF4C4E2A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828E1-F1D2-950D-99CC-2F84C237E996}"/>
              </a:ext>
            </a:extLst>
          </p:cNvPr>
          <p:cNvSpPr txBox="1"/>
          <p:nvPr/>
        </p:nvSpPr>
        <p:spPr>
          <a:xfrm>
            <a:off x="8116929" y="1624441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rev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D230A-6910-2DB3-0E8A-5E9B4E761A45}"/>
              </a:ext>
            </a:extLst>
          </p:cNvPr>
          <p:cNvSpPr txBox="1"/>
          <p:nvPr/>
        </p:nvSpPr>
        <p:spPr>
          <a:xfrm>
            <a:off x="8116929" y="3256282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10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392C-9555-A9C9-B9E8-F755E57933E6}"/>
              </a:ext>
            </a:extLst>
          </p:cNvPr>
          <p:cNvSpPr txBox="1"/>
          <p:nvPr/>
        </p:nvSpPr>
        <p:spPr>
          <a:xfrm>
            <a:off x="8116929" y="5488590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j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03B2CC-0520-964E-9B85-8AB5F809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8" y="2117874"/>
            <a:ext cx="4299615" cy="1623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78BAC3-2CFD-D06C-E981-0AEC86DF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060270"/>
            <a:ext cx="4299615" cy="4700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D3855E-7F51-E638-7276-31BA4A65A77E}"/>
              </a:ext>
            </a:extLst>
          </p:cNvPr>
          <p:cNvSpPr txBox="1"/>
          <p:nvPr/>
        </p:nvSpPr>
        <p:spPr>
          <a:xfrm>
            <a:off x="8116929" y="4189114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mult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다음 곱셈을 수행하고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결과를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04E40-7372-44B4-45E4-42272EEEF249}"/>
              </a:ext>
            </a:extLst>
          </p:cNvPr>
          <p:cNvSpPr txBox="1"/>
          <p:nvPr/>
        </p:nvSpPr>
        <p:spPr>
          <a:xfrm>
            <a:off x="8116929" y="7012084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add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다음 덧셈을 수행하고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결과를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C4D8B-B756-D8DA-05FC-7A5FEC2E5F0D}"/>
              </a:ext>
            </a:extLst>
          </p:cNvPr>
          <p:cNvSpPr txBox="1"/>
          <p:nvPr/>
        </p:nvSpPr>
        <p:spPr>
          <a:xfrm>
            <a:off x="8116929" y="8227801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str 2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pop</a:t>
            </a:r>
            <a:r>
              <a:rPr lang="ko-KR" altLang="en-US" sz="2000" b="1" dirty="0">
                <a:solidFill>
                  <a:srgbClr val="0070C0"/>
                </a:solidFill>
              </a:rPr>
              <a:t>된 값을 변수 </a:t>
            </a:r>
            <a:r>
              <a:rPr lang="en-US" altLang="ko-KR" sz="2000" b="1" dirty="0">
                <a:solidFill>
                  <a:srgbClr val="0070C0"/>
                </a:solidFill>
              </a:rPr>
              <a:t>rev</a:t>
            </a:r>
            <a:r>
              <a:rPr lang="ko-KR" altLang="en-US" sz="2000" b="1" dirty="0">
                <a:solidFill>
                  <a:srgbClr val="0070C0"/>
                </a:solidFill>
              </a:rPr>
              <a:t>에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44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28FC1-D33B-2986-04F5-6664A208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7A44D1C-ADE8-26B0-C0C8-2CA123BD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 err="1"/>
              <a:t>반복문</a:t>
            </a:r>
            <a:r>
              <a:rPr kumimoji="1" lang="ko-KR" altLang="en-US" b="1" dirty="0"/>
              <a:t> 실행 단계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변수 </a:t>
            </a:r>
            <a:r>
              <a:rPr kumimoji="1" lang="en-US" altLang="ko-KR" b="1" dirty="0" err="1"/>
              <a:t>i</a:t>
            </a:r>
            <a:r>
              <a:rPr kumimoji="1" lang="en-US" altLang="ko-KR" b="1" dirty="0"/>
              <a:t> </a:t>
            </a:r>
            <a:r>
              <a:rPr lang="ko-KR" altLang="en-US" b="1" dirty="0"/>
              <a:t>업데이트 및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재시작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E937481-D4FE-2713-CE9F-6273C29CCC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6C4D7-96F4-1F50-B32A-E7E5F3DE6FAD}"/>
              </a:ext>
            </a:extLst>
          </p:cNvPr>
          <p:cNvSpPr txBox="1"/>
          <p:nvPr/>
        </p:nvSpPr>
        <p:spPr>
          <a:xfrm>
            <a:off x="8116929" y="17805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BEEF1-2C1C-19DE-41AC-96E4A3C9F93F}"/>
              </a:ext>
            </a:extLst>
          </p:cNvPr>
          <p:cNvSpPr txBox="1"/>
          <p:nvPr/>
        </p:nvSpPr>
        <p:spPr>
          <a:xfrm>
            <a:off x="8116929" y="3688870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10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06C2F2-11E4-6A54-1BA7-4718BFECDFC0}"/>
              </a:ext>
            </a:extLst>
          </p:cNvPr>
          <p:cNvSpPr txBox="1"/>
          <p:nvPr/>
        </p:nvSpPr>
        <p:spPr>
          <a:xfrm>
            <a:off x="8116929" y="6291756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str 2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pop</a:t>
            </a:r>
            <a:r>
              <a:rPr lang="ko-KR" altLang="en-US" sz="2000" b="1" dirty="0">
                <a:solidFill>
                  <a:srgbClr val="0070C0"/>
                </a:solidFill>
              </a:rPr>
              <a:t>된 값을 변수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에</a:t>
            </a:r>
            <a:r>
              <a:rPr lang="ko-KR" altLang="en-US" sz="2000" b="1" dirty="0">
                <a:solidFill>
                  <a:srgbClr val="0070C0"/>
                </a:solidFill>
              </a:rPr>
              <a:t>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19343-12C7-E7A0-BB59-9B5C71B6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8" y="2117874"/>
            <a:ext cx="4299615" cy="1623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E2D809C-BCDF-73CF-A097-8F23D93E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060270"/>
            <a:ext cx="4299615" cy="4700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A44702-6532-8084-1973-E943DCBFA7B2}"/>
              </a:ext>
            </a:extLst>
          </p:cNvPr>
          <p:cNvSpPr txBox="1"/>
          <p:nvPr/>
        </p:nvSpPr>
        <p:spPr>
          <a:xfrm>
            <a:off x="8116929" y="4854542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div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다음 나눗셈을 수행하고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결과를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F424B-5531-31C5-C555-CB1283CFC8D7}"/>
              </a:ext>
            </a:extLst>
          </p:cNvPr>
          <p:cNvSpPr txBox="1"/>
          <p:nvPr/>
        </p:nvSpPr>
        <p:spPr>
          <a:xfrm>
            <a:off x="8116929" y="7914827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ujp</a:t>
            </a:r>
            <a:r>
              <a:rPr lang="en-US" altLang="ko-KR" sz="2800" b="1" dirty="0">
                <a:solidFill>
                  <a:srgbClr val="FF0000"/>
                </a:solidFill>
              </a:rPr>
              <a:t> $$1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무조건 점프하여 </a:t>
            </a:r>
            <a:r>
              <a:rPr lang="ko-KR" altLang="en-US" sz="2000" b="1" dirty="0" err="1">
                <a:solidFill>
                  <a:srgbClr val="0070C0"/>
                </a:solidFill>
              </a:rPr>
              <a:t>반복문</a:t>
            </a:r>
            <a:r>
              <a:rPr lang="ko-KR" altLang="en-US" sz="2000" b="1" dirty="0">
                <a:solidFill>
                  <a:srgbClr val="0070C0"/>
                </a:solidFill>
              </a:rPr>
              <a:t> 시작 지점인 라벨 </a:t>
            </a:r>
            <a:r>
              <a:rPr lang="en-US" altLang="ko-KR" sz="2000" b="1" dirty="0">
                <a:solidFill>
                  <a:srgbClr val="0070C0"/>
                </a:solidFill>
              </a:rPr>
              <a:t>$$1</a:t>
            </a:r>
            <a:r>
              <a:rPr lang="ko-KR" altLang="en-US" sz="2000" b="1" dirty="0">
                <a:solidFill>
                  <a:srgbClr val="0070C0"/>
                </a:solidFill>
              </a:rPr>
              <a:t>로 이동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71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00E0E-7F18-CFCE-85EC-0B54D606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281B109-F5BD-D7EE-4F28-D9FD7939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lang="ko-KR" altLang="en-US" b="1" dirty="0" err="1"/>
              <a:t>팰린드롬</a:t>
            </a:r>
            <a:r>
              <a:rPr lang="ko-KR" altLang="en-US" b="1" dirty="0"/>
              <a:t> 확인 및 출력 단계</a:t>
            </a:r>
            <a:r>
              <a:rPr lang="en-US" altLang="ko-KR" b="1" dirty="0"/>
              <a:t>(</a:t>
            </a:r>
            <a:r>
              <a:rPr lang="ko-KR" altLang="en-US" b="1" dirty="0" err="1"/>
              <a:t>팰린드롬</a:t>
            </a:r>
            <a:r>
              <a:rPr lang="ko-KR" altLang="en-US" b="1" dirty="0"/>
              <a:t> 비교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B07F62E-BF7C-DB88-C996-8447CDA92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A4715-319D-8A9B-3D86-9C16C0CEB033}"/>
              </a:ext>
            </a:extLst>
          </p:cNvPr>
          <p:cNvSpPr txBox="1"/>
          <p:nvPr/>
        </p:nvSpPr>
        <p:spPr>
          <a:xfrm>
            <a:off x="8116929" y="17805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rev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86EE1-CF83-1A87-9973-18C05987EC03}"/>
              </a:ext>
            </a:extLst>
          </p:cNvPr>
          <p:cNvSpPr txBox="1"/>
          <p:nvPr/>
        </p:nvSpPr>
        <p:spPr>
          <a:xfrm>
            <a:off x="8116929" y="5313338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eq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다음 값이 </a:t>
            </a:r>
            <a:r>
              <a:rPr lang="ko-KR" altLang="en-US" sz="2000" b="1" dirty="0" err="1">
                <a:solidFill>
                  <a:srgbClr val="0070C0"/>
                </a:solidFill>
              </a:rPr>
              <a:t>같은지</a:t>
            </a:r>
            <a:r>
              <a:rPr lang="ko-KR" altLang="en-US" sz="2000" b="1" dirty="0">
                <a:solidFill>
                  <a:srgbClr val="0070C0"/>
                </a:solidFill>
              </a:rPr>
              <a:t> 비교하고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결과를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1FED65-1202-A201-AFCA-E8ED6A95025F}"/>
              </a:ext>
            </a:extLst>
          </p:cNvPr>
          <p:cNvSpPr txBox="1"/>
          <p:nvPr/>
        </p:nvSpPr>
        <p:spPr>
          <a:xfrm>
            <a:off x="8116929" y="6793374"/>
            <a:ext cx="8704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ujp</a:t>
            </a:r>
            <a:r>
              <a:rPr lang="en-US" altLang="ko-KR" sz="2800" b="1" dirty="0">
                <a:solidFill>
                  <a:srgbClr val="FF0000"/>
                </a:solidFill>
              </a:rPr>
              <a:t> $$3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 err="1">
                <a:solidFill>
                  <a:srgbClr val="0070C0"/>
                </a:solidFill>
              </a:rPr>
              <a:t>조건값을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조건이 거짓이면 라벨 </a:t>
            </a:r>
            <a:r>
              <a:rPr lang="en-US" altLang="ko-KR" sz="2000" b="1" dirty="0">
                <a:solidFill>
                  <a:srgbClr val="0070C0"/>
                </a:solidFill>
              </a:rPr>
              <a:t>$$3</a:t>
            </a:r>
            <a:r>
              <a:rPr lang="ko-KR" altLang="en-US" sz="2000" b="1" dirty="0">
                <a:solidFill>
                  <a:srgbClr val="0070C0"/>
                </a:solidFill>
              </a:rPr>
              <a:t>으로 점프하여 출력부분 건너뜀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조건이 참이면 다음 명령어를 실행하여 출력 부분을 수행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4F0F8-DEB5-29DA-708C-3471EAE7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7" y="2584704"/>
            <a:ext cx="4294972" cy="1274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CF6F60-61A5-B692-2944-CC5C2C57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104368"/>
            <a:ext cx="4294971" cy="4683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E0061-E032-C280-5834-677BABE31CDC}"/>
              </a:ext>
            </a:extLst>
          </p:cNvPr>
          <p:cNvSpPr txBox="1"/>
          <p:nvPr/>
        </p:nvSpPr>
        <p:spPr>
          <a:xfrm>
            <a:off x="8116929" y="3525525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org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</p:spTree>
    <p:extLst>
      <p:ext uri="{BB962C8B-B14F-4D97-AF65-F5344CB8AC3E}">
        <p14:creationId xmlns:p14="http://schemas.microsoft.com/office/powerpoint/2010/main" val="383947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D422-D292-886C-5278-34154A321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EA11A9F-FB84-4A9C-D401-8C01939C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lang="ko-KR" altLang="en-US" b="1" dirty="0" err="1"/>
              <a:t>팰린드롬</a:t>
            </a:r>
            <a:r>
              <a:rPr lang="ko-KR" altLang="en-US" b="1" dirty="0"/>
              <a:t> 확인 및 출력 단계</a:t>
            </a:r>
            <a:r>
              <a:rPr lang="en-US" altLang="ko-KR" b="1" dirty="0"/>
              <a:t>(</a:t>
            </a:r>
            <a:r>
              <a:rPr lang="ko-KR" altLang="en-US" b="1" dirty="0"/>
              <a:t>출력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03A719A-55E8-2468-3BF8-77C6639C3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80B29-9773-AFA3-DB3E-AA4B85883D73}"/>
              </a:ext>
            </a:extLst>
          </p:cNvPr>
          <p:cNvSpPr txBox="1"/>
          <p:nvPr/>
        </p:nvSpPr>
        <p:spPr>
          <a:xfrm>
            <a:off x="8116929" y="1780534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ldp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스택 프레임을 설정하기 위해 </a:t>
            </a:r>
            <a:r>
              <a:rPr lang="en-US" altLang="ko-KR" sz="2000" b="1" dirty="0">
                <a:solidFill>
                  <a:srgbClr val="0070C0"/>
                </a:solidFill>
              </a:rPr>
              <a:t>SP</a:t>
            </a:r>
            <a:r>
              <a:rPr lang="ko-KR" altLang="en-US" sz="2000" b="1" dirty="0">
                <a:solidFill>
                  <a:srgbClr val="0070C0"/>
                </a:solidFill>
              </a:rPr>
              <a:t>를 조정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FA2C3-9916-FEF8-6B82-4961293B0DBE}"/>
              </a:ext>
            </a:extLst>
          </p:cNvPr>
          <p:cNvSpPr txBox="1"/>
          <p:nvPr/>
        </p:nvSpPr>
        <p:spPr>
          <a:xfrm>
            <a:off x="8116929" y="4891825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복사하여 푸시</a:t>
            </a:r>
            <a:r>
              <a:rPr lang="en-US" altLang="ko-KR" sz="2000" b="1" dirty="0">
                <a:solidFill>
                  <a:srgbClr val="0070C0"/>
                </a:solidFill>
              </a:rPr>
              <a:t>. </a:t>
            </a:r>
            <a:r>
              <a:rPr lang="ko-KR" altLang="en-US" sz="2000" b="1" dirty="0">
                <a:solidFill>
                  <a:srgbClr val="0070C0"/>
                </a:solidFill>
              </a:rPr>
              <a:t>주소를 두 번 스택에 올림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086F3D-2247-43EA-AD03-5FA7277B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7" y="2584704"/>
            <a:ext cx="4294972" cy="1274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3BE314-8E0E-9701-B3B8-4805AAA8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104368"/>
            <a:ext cx="4294971" cy="4683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5B24F8-4D4B-A740-339D-F9B2421F376A}"/>
              </a:ext>
            </a:extLst>
          </p:cNvPr>
          <p:cNvSpPr txBox="1"/>
          <p:nvPr/>
        </p:nvSpPr>
        <p:spPr>
          <a:xfrm>
            <a:off x="8116929" y="3126769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org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9B23F-601B-6470-64BA-4763B9E4E2FB}"/>
              </a:ext>
            </a:extLst>
          </p:cNvPr>
          <p:cNvSpPr txBox="1"/>
          <p:nvPr/>
        </p:nvSpPr>
        <p:spPr>
          <a:xfrm>
            <a:off x="8116929" y="61617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call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출력할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Utility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후 출력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5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202A3-CA9F-C16E-57E3-9500D9ACB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F43821D-1884-9AA3-8F7E-C18B2EA2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lang="ko-KR" altLang="en-US" b="1" dirty="0" err="1"/>
              <a:t>팰린드롬</a:t>
            </a:r>
            <a:r>
              <a:rPr lang="ko-KR" altLang="en-US" b="1" dirty="0"/>
              <a:t> 확인 및 출력 단계</a:t>
            </a:r>
            <a:r>
              <a:rPr lang="en-US" altLang="ko-KR" b="1" dirty="0"/>
              <a:t>(</a:t>
            </a:r>
            <a:r>
              <a:rPr lang="ko-KR" altLang="en-US" b="1" dirty="0" err="1"/>
              <a:t>줄바꿈</a:t>
            </a:r>
            <a:r>
              <a:rPr lang="ko-KR" altLang="en-US" b="1" dirty="0"/>
              <a:t> 및 함수 종료</a:t>
            </a:r>
            <a:r>
              <a:rPr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0EB0329-DD8A-52C2-5A98-BF152DDF4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19E6B-4473-D253-8A5B-EE81D4539E08}"/>
              </a:ext>
            </a:extLst>
          </p:cNvPr>
          <p:cNvSpPr txBox="1"/>
          <p:nvPr/>
        </p:nvSpPr>
        <p:spPr>
          <a:xfrm>
            <a:off x="8031585" y="3332535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call </a:t>
            </a:r>
            <a:r>
              <a:rPr lang="en-US" altLang="ko-KR" sz="2800" b="1" dirty="0" err="1">
                <a:solidFill>
                  <a:srgbClr val="FF0000"/>
                </a:solidFill>
              </a:rPr>
              <a:t>lf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Utility : </a:t>
            </a:r>
            <a:r>
              <a:rPr lang="ko-KR" altLang="en-US" sz="2000" b="1" dirty="0">
                <a:solidFill>
                  <a:srgbClr val="0070C0"/>
                </a:solidFill>
              </a:rPr>
              <a:t>내장 함수 </a:t>
            </a:r>
            <a:r>
              <a:rPr lang="en-US" altLang="ko-KR" sz="2000" b="1" dirty="0" err="1">
                <a:solidFill>
                  <a:srgbClr val="0070C0"/>
                </a:solidFill>
              </a:rPr>
              <a:t>lf</a:t>
            </a:r>
            <a:r>
              <a:rPr lang="ko-KR" altLang="en-US" sz="2000" b="1" dirty="0">
                <a:solidFill>
                  <a:srgbClr val="0070C0"/>
                </a:solidFill>
              </a:rPr>
              <a:t>를 호출하여 줄 바꿈 문자를 출력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7BD4AE-FBA1-50CB-088C-30EB5073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7" y="2584704"/>
            <a:ext cx="4294972" cy="1274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D708C7-8C45-192D-B697-1F3E35D4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7" y="4104368"/>
            <a:ext cx="4294971" cy="4683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86D6E-E87B-9011-25A8-F0BD2165557E}"/>
              </a:ext>
            </a:extLst>
          </p:cNvPr>
          <p:cNvSpPr txBox="1"/>
          <p:nvPr/>
        </p:nvSpPr>
        <p:spPr>
          <a:xfrm>
            <a:off x="8031585" y="1988312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ldp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함수 호출 준비를 위해 </a:t>
            </a:r>
            <a:r>
              <a:rPr lang="en-US" altLang="ko-KR" sz="2000" b="1" dirty="0">
                <a:solidFill>
                  <a:srgbClr val="0070C0"/>
                </a:solidFill>
              </a:rPr>
              <a:t>SP</a:t>
            </a:r>
            <a:r>
              <a:rPr lang="ko-KR" altLang="en-US" sz="2000" b="1" dirty="0">
                <a:solidFill>
                  <a:srgbClr val="0070C0"/>
                </a:solidFill>
              </a:rPr>
              <a:t>를 조정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2D58B-62F9-C3EF-D422-46DC289C5155}"/>
              </a:ext>
            </a:extLst>
          </p:cNvPr>
          <p:cNvSpPr txBox="1"/>
          <p:nvPr/>
        </p:nvSpPr>
        <p:spPr>
          <a:xfrm>
            <a:off x="8031585" y="4573319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프로시저 반환 </a:t>
            </a:r>
            <a:r>
              <a:rPr lang="en-US" altLang="ko-KR" sz="2000" b="1" dirty="0">
                <a:solidFill>
                  <a:srgbClr val="0070C0"/>
                </a:solidFill>
              </a:rPr>
              <a:t>-&gt;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이전 </a:t>
            </a:r>
            <a:r>
              <a:rPr lang="en-US" altLang="ko-KR" sz="2000" b="1" dirty="0">
                <a:solidFill>
                  <a:srgbClr val="0070C0"/>
                </a:solidFill>
              </a:rPr>
              <a:t>BP</a:t>
            </a:r>
            <a:r>
              <a:rPr lang="ko-KR" altLang="en-US" sz="2000" b="1" dirty="0">
                <a:solidFill>
                  <a:srgbClr val="0070C0"/>
                </a:solidFill>
              </a:rPr>
              <a:t>와 반환 주소를 복원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PC</a:t>
            </a:r>
            <a:r>
              <a:rPr lang="ko-KR" altLang="en-US" sz="2000" b="1" dirty="0">
                <a:solidFill>
                  <a:srgbClr val="0070C0"/>
                </a:solidFill>
              </a:rPr>
              <a:t>를 반환 주소로 설정하여 함수 호출 지점 이후로 실행을 </a:t>
            </a:r>
            <a:r>
              <a:rPr lang="ko-KR" altLang="en-US" sz="2000" b="1" dirty="0" err="1">
                <a:solidFill>
                  <a:srgbClr val="0070C0"/>
                </a:solidFill>
              </a:rPr>
              <a:t>이어나감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990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C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소스 코드 분석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가상 머신 모듈 소개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직접 실행 흐름도를 따라가보자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dirty="0"/>
              <a:t>C</a:t>
            </a:r>
            <a:r>
              <a:rPr lang="ko-KR" altLang="en-US" b="1" dirty="0"/>
              <a:t> 소스 코드 분석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EF98D2-CAC9-D6C6-509D-84FE395E8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068124"/>
            <a:ext cx="5694730" cy="6508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256E54-330A-5BAD-AFC3-EDEBD32B143C}"/>
              </a:ext>
            </a:extLst>
          </p:cNvPr>
          <p:cNvSpPr txBox="1"/>
          <p:nvPr/>
        </p:nvSpPr>
        <p:spPr>
          <a:xfrm>
            <a:off x="7488108" y="3107991"/>
            <a:ext cx="569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사용자로 부터 정수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org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입력 받음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A713E-401B-0B62-C63F-E9CAF69C46DA}"/>
              </a:ext>
            </a:extLst>
          </p:cNvPr>
          <p:cNvSpPr txBox="1"/>
          <p:nvPr/>
        </p:nvSpPr>
        <p:spPr>
          <a:xfrm>
            <a:off x="7488108" y="3984291"/>
            <a:ext cx="5694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–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입력된 정수가 음수이면 양수로 변환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1568C-F90A-922E-363A-FA6DD9C6B535}"/>
              </a:ext>
            </a:extLst>
          </p:cNvPr>
          <p:cNvSpPr txBox="1"/>
          <p:nvPr/>
        </p:nvSpPr>
        <p:spPr>
          <a:xfrm>
            <a:off x="7488108" y="4860591"/>
            <a:ext cx="714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 – 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에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org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값을 대입하고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rev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변수를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으로 초기화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E5B41-4C87-D0F8-D459-2A9173067F03}"/>
              </a:ext>
            </a:extLst>
          </p:cNvPr>
          <p:cNvSpPr txBox="1"/>
          <p:nvPr/>
        </p:nvSpPr>
        <p:spPr>
          <a:xfrm>
            <a:off x="7488108" y="5738813"/>
            <a:ext cx="7142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 –  </a:t>
            </a:r>
            <a:r>
              <a:rPr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이 될 때까지 반복하여 숫자를 뒤집는다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3E395-CB98-CB60-2778-E70566994134}"/>
              </a:ext>
            </a:extLst>
          </p:cNvPr>
          <p:cNvSpPr txBox="1"/>
          <p:nvPr/>
        </p:nvSpPr>
        <p:spPr>
          <a:xfrm>
            <a:off x="7488108" y="6613191"/>
            <a:ext cx="9034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 – 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원래 숫자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org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와 뒤집은 숫자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rev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비교하여 같으면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org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를 출력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927FC-B5B6-9FB8-6B34-10FD5FF4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CB6A6EA-44A5-63DF-9D9C-88355E29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가상 머신 모듈 소개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857CC81-98A2-F1F9-7349-288428250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367AB3C-FDE4-262F-A37C-D58D3C02F693}"/>
              </a:ext>
            </a:extLst>
          </p:cNvPr>
          <p:cNvSpPr/>
          <p:nvPr/>
        </p:nvSpPr>
        <p:spPr>
          <a:xfrm>
            <a:off x="752929" y="1893454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/>
              <a:t>VirtualMachine</a:t>
            </a:r>
            <a:endParaRPr kumimoji="1"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FCA95-E458-685A-32B2-B2D454204C5A}"/>
              </a:ext>
            </a:extLst>
          </p:cNvPr>
          <p:cNvSpPr txBox="1"/>
          <p:nvPr/>
        </p:nvSpPr>
        <p:spPr>
          <a:xfrm>
            <a:off x="3837636" y="1967817"/>
            <a:ext cx="10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프로그램 실행 흐름 제어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명령어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</a:rPr>
              <a:t>페치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및 디코딩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명령어 실행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1D0FE1D-26B2-1023-9F37-CAD89AFAF9B0}"/>
              </a:ext>
            </a:extLst>
          </p:cNvPr>
          <p:cNvSpPr/>
          <p:nvPr/>
        </p:nvSpPr>
        <p:spPr>
          <a:xfrm>
            <a:off x="752925" y="2962555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Instruction</a:t>
            </a:r>
            <a:endParaRPr kumimoji="1" lang="ko-KR" altLang="en-US" sz="2400" b="1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AE14BD-07B8-53ED-06A7-F06EF85F8129}"/>
              </a:ext>
            </a:extLst>
          </p:cNvPr>
          <p:cNvSpPr/>
          <p:nvPr/>
        </p:nvSpPr>
        <p:spPr>
          <a:xfrm>
            <a:off x="752925" y="4088243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Memory</a:t>
            </a:r>
            <a:endParaRPr kumimoji="1" lang="ko-KR" altLang="en-US" sz="24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34AAB09-B721-13DC-B2CE-CDD5D03C959C}"/>
              </a:ext>
            </a:extLst>
          </p:cNvPr>
          <p:cNvSpPr/>
          <p:nvPr/>
        </p:nvSpPr>
        <p:spPr>
          <a:xfrm>
            <a:off x="752925" y="5279786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Registers</a:t>
            </a:r>
            <a:endParaRPr kumimoji="1" lang="ko-KR" altLang="en-US" sz="24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15E8ACD-4B1E-F92F-0ABD-9F89084366E4}"/>
              </a:ext>
            </a:extLst>
          </p:cNvPr>
          <p:cNvSpPr/>
          <p:nvPr/>
        </p:nvSpPr>
        <p:spPr>
          <a:xfrm>
            <a:off x="752927" y="6447906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/>
              <a:t>CpuStack</a:t>
            </a:r>
            <a:endParaRPr kumimoji="1" lang="ko-KR" altLang="en-US" sz="24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DC41BDE-4655-9319-CBFC-4AC913EF0F07}"/>
              </a:ext>
            </a:extLst>
          </p:cNvPr>
          <p:cNvSpPr/>
          <p:nvPr/>
        </p:nvSpPr>
        <p:spPr>
          <a:xfrm>
            <a:off x="752926" y="7501318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Utility</a:t>
            </a:r>
            <a:endParaRPr kumimoji="1" lang="ko-KR" altLang="en-US" sz="2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CE93331-A159-37EA-0409-5B4905061351}"/>
              </a:ext>
            </a:extLst>
          </p:cNvPr>
          <p:cNvSpPr/>
          <p:nvPr/>
        </p:nvSpPr>
        <p:spPr>
          <a:xfrm>
            <a:off x="752927" y="8682862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Table</a:t>
            </a:r>
            <a:endParaRPr kumimoji="1"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BAC58F-9F1E-F7FC-2AE9-116B8CE52B87}"/>
              </a:ext>
            </a:extLst>
          </p:cNvPr>
          <p:cNvSpPr txBox="1"/>
          <p:nvPr/>
        </p:nvSpPr>
        <p:spPr>
          <a:xfrm>
            <a:off x="3837636" y="3036918"/>
            <a:ext cx="10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명령어의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opcode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와 피연산자를 관리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EEFFD5-C7A7-3C06-8BCF-3BBDA5814FDF}"/>
              </a:ext>
            </a:extLst>
          </p:cNvPr>
          <p:cNvSpPr txBox="1"/>
          <p:nvPr/>
        </p:nvSpPr>
        <p:spPr>
          <a:xfrm>
            <a:off x="3837636" y="4116886"/>
            <a:ext cx="10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코드 영역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데이터 영역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스택 영역의 메모리 관리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5AFC6-973A-F88E-6B96-7450EC46CFA3}"/>
              </a:ext>
            </a:extLst>
          </p:cNvPr>
          <p:cNvSpPr txBox="1"/>
          <p:nvPr/>
        </p:nvSpPr>
        <p:spPr>
          <a:xfrm>
            <a:off x="3837636" y="5324067"/>
            <a:ext cx="1192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PC(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프로그램 카운터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), SP(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스택 포인터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), BP(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베이스 포인터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등 레지스터 관리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78FB7-1B8E-C4DE-491D-16249A368D28}"/>
              </a:ext>
            </a:extLst>
          </p:cNvPr>
          <p:cNvSpPr txBox="1"/>
          <p:nvPr/>
        </p:nvSpPr>
        <p:spPr>
          <a:xfrm>
            <a:off x="3837636" y="6522269"/>
            <a:ext cx="10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2">
                    <a:lumMod val="10000"/>
                  </a:schemeClr>
                </a:solidFill>
              </a:rPr>
              <a:t>연산 중간 결과 및 함수 호출 정보를 저장하는 스택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01CAD2-E7A9-05AA-CA56-C52170735A6A}"/>
              </a:ext>
            </a:extLst>
          </p:cNvPr>
          <p:cNvSpPr txBox="1"/>
          <p:nvPr/>
        </p:nvSpPr>
        <p:spPr>
          <a:xfrm>
            <a:off x="3837636" y="7571745"/>
            <a:ext cx="10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입출력 처리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(read, write),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에러 처리 및 디버깅 메시지 출력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EEAA4-0C3E-C131-883A-D4BEB71DD15C}"/>
              </a:ext>
            </a:extLst>
          </p:cNvPr>
          <p:cNvSpPr txBox="1"/>
          <p:nvPr/>
        </p:nvSpPr>
        <p:spPr>
          <a:xfrm>
            <a:off x="3837636" y="8745458"/>
            <a:ext cx="1038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심볼 테이블 관리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변수와 라벨의 주소 정보 저장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1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149B8-06D6-FE70-A1E3-E374C7CC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94D9121-3E97-8903-95FE-2347292E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프로그램 시작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B3313B7-7D4E-6D08-2576-640BF3772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11655-C73F-AE3D-38BD-BA7C7128AE1A}"/>
              </a:ext>
            </a:extLst>
          </p:cNvPr>
          <p:cNvSpPr txBox="1"/>
          <p:nvPr/>
        </p:nvSpPr>
        <p:spPr>
          <a:xfrm>
            <a:off x="8034208" y="2044223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bgn</a:t>
            </a:r>
            <a:r>
              <a:rPr lang="en-US" altLang="ko-KR" sz="2800" b="1" dirty="0">
                <a:solidFill>
                  <a:srgbClr val="FF0000"/>
                </a:solidFill>
              </a:rPr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프로그램의 시작을 알림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전역 변수가 없으므로 특별한 메모리 할당은 없음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3E6513-5035-E6C4-EE5D-49473759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544625"/>
            <a:ext cx="4229086" cy="1656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43805-EA72-A5FB-D8D1-93232795CB67}"/>
              </a:ext>
            </a:extLst>
          </p:cNvPr>
          <p:cNvSpPr txBox="1"/>
          <p:nvPr/>
        </p:nvSpPr>
        <p:spPr>
          <a:xfrm>
            <a:off x="8034208" y="3636947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ldp</a:t>
            </a:r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프로 </a:t>
            </a:r>
            <a:r>
              <a:rPr lang="ko-KR" altLang="en-US" sz="2000" b="1" dirty="0" err="1">
                <a:solidFill>
                  <a:srgbClr val="0070C0"/>
                </a:solidFill>
              </a:rPr>
              <a:t>시저</a:t>
            </a:r>
            <a:r>
              <a:rPr lang="ko-KR" altLang="en-US" sz="2000" b="1" dirty="0">
                <a:solidFill>
                  <a:srgbClr val="0070C0"/>
                </a:solidFill>
              </a:rPr>
              <a:t> 호출 준비를 위해 스택 포인터를 조정함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7C890-E92A-B5D7-B45F-4B3FF5025673}"/>
              </a:ext>
            </a:extLst>
          </p:cNvPr>
          <p:cNvSpPr txBox="1"/>
          <p:nvPr/>
        </p:nvSpPr>
        <p:spPr>
          <a:xfrm>
            <a:off x="8034208" y="5126074"/>
            <a:ext cx="8704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call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main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프로시저를 호출함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 : </a:t>
            </a:r>
            <a:r>
              <a:rPr lang="ko-KR" altLang="en-US" sz="2000" b="1" dirty="0">
                <a:solidFill>
                  <a:srgbClr val="0070C0"/>
                </a:solidFill>
              </a:rPr>
              <a:t>현재 </a:t>
            </a:r>
            <a:r>
              <a:rPr lang="en-US" altLang="ko-KR" sz="2000" b="1" dirty="0">
                <a:solidFill>
                  <a:srgbClr val="0070C0"/>
                </a:solidFill>
              </a:rPr>
              <a:t>PC + 1(</a:t>
            </a:r>
            <a:r>
              <a:rPr lang="ko-KR" altLang="en-US" sz="2000" b="1" dirty="0">
                <a:solidFill>
                  <a:srgbClr val="0070C0"/>
                </a:solidFill>
              </a:rPr>
              <a:t>반환 주소</a:t>
            </a:r>
            <a:r>
              <a:rPr lang="en-US" altLang="ko-KR" sz="2000" b="1" dirty="0">
                <a:solidFill>
                  <a:srgbClr val="0070C0"/>
                </a:solidFill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</a:rPr>
              <a:t>를 스택에 저장함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현재 </a:t>
            </a:r>
            <a:r>
              <a:rPr lang="en-US" altLang="ko-KR" sz="2000" b="1" dirty="0">
                <a:solidFill>
                  <a:srgbClr val="0070C0"/>
                </a:solidFill>
              </a:rPr>
              <a:t>BP</a:t>
            </a:r>
            <a:r>
              <a:rPr lang="ko-KR" altLang="en-US" sz="2000" b="1" dirty="0">
                <a:solidFill>
                  <a:srgbClr val="0070C0"/>
                </a:solidFill>
              </a:rPr>
              <a:t>를 스택에 저장함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BP</a:t>
            </a:r>
            <a:r>
              <a:rPr lang="ko-KR" altLang="en-US" sz="2000" b="1" dirty="0">
                <a:solidFill>
                  <a:srgbClr val="0070C0"/>
                </a:solidFill>
              </a:rPr>
              <a:t>를 현재 </a:t>
            </a:r>
            <a:r>
              <a:rPr lang="en-US" altLang="ko-KR" sz="2000" b="1" dirty="0">
                <a:solidFill>
                  <a:srgbClr val="0070C0"/>
                </a:solidFill>
              </a:rPr>
              <a:t>SP</a:t>
            </a:r>
            <a:r>
              <a:rPr lang="ko-KR" altLang="en-US" sz="2000" b="1" dirty="0">
                <a:solidFill>
                  <a:srgbClr val="0070C0"/>
                </a:solidFill>
              </a:rPr>
              <a:t>로 설정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PC</a:t>
            </a:r>
            <a:r>
              <a:rPr lang="ko-KR" altLang="en-US" sz="2000" b="1" dirty="0">
                <a:solidFill>
                  <a:srgbClr val="0070C0"/>
                </a:solidFill>
              </a:rPr>
              <a:t>를 </a:t>
            </a:r>
            <a:r>
              <a:rPr lang="en-US" altLang="ko-KR" sz="2000" b="1" dirty="0">
                <a:solidFill>
                  <a:srgbClr val="0070C0"/>
                </a:solidFill>
              </a:rPr>
              <a:t>main </a:t>
            </a:r>
            <a:r>
              <a:rPr lang="ko-KR" altLang="en-US" sz="2000" b="1" dirty="0">
                <a:solidFill>
                  <a:srgbClr val="0070C0"/>
                </a:solidFill>
              </a:rPr>
              <a:t>프로시저의 주소로 변경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C3D10-883C-BA70-2C0A-59A6E927E2C2}"/>
              </a:ext>
            </a:extLst>
          </p:cNvPr>
          <p:cNvSpPr txBox="1"/>
          <p:nvPr/>
        </p:nvSpPr>
        <p:spPr>
          <a:xfrm>
            <a:off x="8034208" y="7672575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프로그램의 종료를 나타냄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8A0F9-CFF9-31D3-4ED9-7408E4416436}"/>
              </a:ext>
            </a:extLst>
          </p:cNvPr>
          <p:cNvSpPr txBox="1"/>
          <p:nvPr/>
        </p:nvSpPr>
        <p:spPr>
          <a:xfrm>
            <a:off x="825500" y="6078596"/>
            <a:ext cx="6256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* </a:t>
            </a:r>
            <a:r>
              <a:rPr lang="ko-KR" altLang="en-US" sz="2800" b="1" dirty="0">
                <a:solidFill>
                  <a:srgbClr val="FF0000"/>
                </a:solidFill>
              </a:rPr>
              <a:t>프로시저란</a:t>
            </a:r>
            <a:r>
              <a:rPr lang="en-US" altLang="ko-KR" sz="2800" b="1" dirty="0">
                <a:solidFill>
                  <a:srgbClr val="FF0000"/>
                </a:solidFill>
              </a:rPr>
              <a:t>? *</a:t>
            </a:r>
          </a:p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프로그래밍에서 특정 작업을 수행하는 코드의 블록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함수나 서브루틴과 유사한 개념으로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프로그램 내에서</a:t>
            </a:r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재사용 가능한 코드 단위를 제공</a:t>
            </a:r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233D-62EC-AFA5-F236-D5BD4670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8423337-218B-DF30-3B9A-1C48D2AF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메인 프로시저 진입 및 변수 선언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BD7D692-0AC1-3DC9-B771-F9C96618B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02D96-EAF5-3E1C-4157-AFE6E2557D83}"/>
              </a:ext>
            </a:extLst>
          </p:cNvPr>
          <p:cNvSpPr txBox="1"/>
          <p:nvPr/>
        </p:nvSpPr>
        <p:spPr>
          <a:xfrm>
            <a:off x="7564308" y="2044223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proc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main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프로시저를 정의하고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지역 변수 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개를 사용함을 나타냄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AECEB-74FF-C072-F301-5168725356E1}"/>
              </a:ext>
            </a:extLst>
          </p:cNvPr>
          <p:cNvSpPr txBox="1"/>
          <p:nvPr/>
        </p:nvSpPr>
        <p:spPr>
          <a:xfrm>
            <a:off x="7564308" y="3160109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sym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Table: </a:t>
            </a:r>
            <a:r>
              <a:rPr lang="ko-KR" altLang="en-US" sz="2000" b="1" dirty="0">
                <a:solidFill>
                  <a:srgbClr val="0070C0"/>
                </a:solidFill>
              </a:rPr>
              <a:t>변수들의 블록 번호</a:t>
            </a:r>
            <a:r>
              <a:rPr lang="en-US" altLang="ko-KR" sz="2000" b="1" dirty="0">
                <a:solidFill>
                  <a:srgbClr val="0070C0"/>
                </a:solidFill>
              </a:rPr>
              <a:t>(2), </a:t>
            </a:r>
            <a:r>
              <a:rPr lang="ko-KR" altLang="en-US" sz="2000" b="1" dirty="0">
                <a:solidFill>
                  <a:srgbClr val="0070C0"/>
                </a:solidFill>
              </a:rPr>
              <a:t>오프셋</a:t>
            </a:r>
            <a:r>
              <a:rPr lang="en-US" altLang="ko-KR" sz="2000" b="1" dirty="0">
                <a:solidFill>
                  <a:srgbClr val="0070C0"/>
                </a:solidFill>
              </a:rPr>
              <a:t>(0~3), </a:t>
            </a:r>
            <a:r>
              <a:rPr lang="ko-KR" altLang="en-US" sz="2000" b="1" dirty="0">
                <a:solidFill>
                  <a:srgbClr val="0070C0"/>
                </a:solidFill>
              </a:rPr>
              <a:t>크기</a:t>
            </a:r>
            <a:r>
              <a:rPr lang="en-US" altLang="ko-KR" sz="2000" b="1" dirty="0">
                <a:solidFill>
                  <a:srgbClr val="0070C0"/>
                </a:solidFill>
              </a:rPr>
              <a:t>(1)</a:t>
            </a:r>
            <a:r>
              <a:rPr lang="ko-KR" altLang="en-US" sz="2000" b="1" dirty="0">
                <a:solidFill>
                  <a:srgbClr val="0070C0"/>
                </a:solidFill>
              </a:rPr>
              <a:t>를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E5D0F-3DC0-523A-4444-E7CDBDACC2CA}"/>
              </a:ext>
            </a:extLst>
          </p:cNvPr>
          <p:cNvSpPr txBox="1"/>
          <p:nvPr/>
        </p:nvSpPr>
        <p:spPr>
          <a:xfrm>
            <a:off x="7564308" y="4626488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ldp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프로 </a:t>
            </a:r>
            <a:r>
              <a:rPr lang="ko-KR" altLang="en-US" sz="2000" b="1" dirty="0" err="1">
                <a:solidFill>
                  <a:srgbClr val="0070C0"/>
                </a:solidFill>
              </a:rPr>
              <a:t>시저</a:t>
            </a:r>
            <a:r>
              <a:rPr lang="ko-KR" altLang="en-US" sz="2000" b="1" dirty="0">
                <a:solidFill>
                  <a:srgbClr val="0070C0"/>
                </a:solidFill>
              </a:rPr>
              <a:t> 호출 준비를 위해 스택 포인터를 조정함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D15C23-E93E-AFE5-2145-34F6805C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86" y="3729496"/>
            <a:ext cx="4270613" cy="1741646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EFB190-3FF6-8A81-F5D5-FA3C7ABA0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431096"/>
              </p:ext>
            </p:extLst>
          </p:nvPr>
        </p:nvGraphicFramePr>
        <p:xfrm>
          <a:off x="7904487" y="6347278"/>
          <a:ext cx="6979008" cy="3043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52">
                  <a:extLst>
                    <a:ext uri="{9D8B030D-6E8A-4147-A177-3AD203B41FA5}">
                      <a16:colId xmlns:a16="http://schemas.microsoft.com/office/drawing/2014/main" val="74785043"/>
                    </a:ext>
                  </a:extLst>
                </a:gridCol>
                <a:gridCol w="1744752">
                  <a:extLst>
                    <a:ext uri="{9D8B030D-6E8A-4147-A177-3AD203B41FA5}">
                      <a16:colId xmlns:a16="http://schemas.microsoft.com/office/drawing/2014/main" val="3801695463"/>
                    </a:ext>
                  </a:extLst>
                </a:gridCol>
                <a:gridCol w="1744752">
                  <a:extLst>
                    <a:ext uri="{9D8B030D-6E8A-4147-A177-3AD203B41FA5}">
                      <a16:colId xmlns:a16="http://schemas.microsoft.com/office/drawing/2014/main" val="1122695987"/>
                    </a:ext>
                  </a:extLst>
                </a:gridCol>
                <a:gridCol w="1744752">
                  <a:extLst>
                    <a:ext uri="{9D8B030D-6E8A-4147-A177-3AD203B41FA5}">
                      <a16:colId xmlns:a16="http://schemas.microsoft.com/office/drawing/2014/main" val="1238957604"/>
                    </a:ext>
                  </a:extLst>
                </a:gridCol>
              </a:tblGrid>
              <a:tr h="50723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심볼 테이블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40816"/>
                  </a:ext>
                </a:extLst>
              </a:tr>
              <a:tr h="5072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블록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오프셋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030364"/>
                  </a:ext>
                </a:extLst>
              </a:tr>
              <a:tr h="5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org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56615"/>
                  </a:ext>
                </a:extLst>
              </a:tr>
              <a:tr h="5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rev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784695"/>
                  </a:ext>
                </a:extLst>
              </a:tr>
              <a:tr h="5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70439"/>
                  </a:ext>
                </a:extLst>
              </a:tr>
              <a:tr h="5072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j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6597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DAAF70-07CC-BABF-9024-0768822724DD}"/>
              </a:ext>
            </a:extLst>
          </p:cNvPr>
          <p:cNvSpPr/>
          <p:nvPr/>
        </p:nvSpPr>
        <p:spPr>
          <a:xfrm>
            <a:off x="1746249" y="7334315"/>
            <a:ext cx="2777671" cy="6719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/>
              <a:t>Table</a:t>
            </a:r>
            <a:endParaRPr kumimoji="1" lang="ko-KR" altLang="en-US" sz="24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01E0F8-F50B-60E6-F267-C893A5725841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4523920" y="6423985"/>
            <a:ext cx="3380567" cy="124630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C14298-D26D-2D9F-72F2-A15704AE82BC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523920" y="7670288"/>
            <a:ext cx="3380567" cy="1643738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5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FA0A0-920A-AA47-7DF2-3A2DBDD2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8D79DA3-0DFD-5C2C-B488-A303FCE8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입력 받기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7D09743-D538-781F-3241-69A1907B6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DE48F-0A3F-EF3D-ACAE-FD83908A2897}"/>
              </a:ext>
            </a:extLst>
          </p:cNvPr>
          <p:cNvSpPr txBox="1"/>
          <p:nvPr/>
        </p:nvSpPr>
        <p:spPr>
          <a:xfrm>
            <a:off x="7564308" y="149534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lda</a:t>
            </a:r>
            <a:r>
              <a:rPr lang="en-US" altLang="ko-KR" sz="2800" b="1" dirty="0">
                <a:solidFill>
                  <a:srgbClr val="FF0000"/>
                </a:solidFill>
              </a:rPr>
              <a:t>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 : SP</a:t>
            </a:r>
            <a:r>
              <a:rPr lang="ko-KR" altLang="en-US" sz="2000" b="1" dirty="0">
                <a:solidFill>
                  <a:srgbClr val="0070C0"/>
                </a:solidFill>
              </a:rPr>
              <a:t>를 조정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계산된 주소를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81D40-F615-BB6E-387D-DB410464034F}"/>
              </a:ext>
            </a:extLst>
          </p:cNvPr>
          <p:cNvSpPr txBox="1"/>
          <p:nvPr/>
        </p:nvSpPr>
        <p:spPr>
          <a:xfrm>
            <a:off x="7564308" y="3513446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복사하여 푸시</a:t>
            </a:r>
            <a:r>
              <a:rPr lang="en-US" altLang="ko-KR" sz="2000" b="1" dirty="0">
                <a:solidFill>
                  <a:srgbClr val="0070C0"/>
                </a:solidFill>
              </a:rPr>
              <a:t>. </a:t>
            </a:r>
            <a:r>
              <a:rPr lang="ko-KR" altLang="en-US" sz="2000" b="1" dirty="0">
                <a:solidFill>
                  <a:srgbClr val="0070C0"/>
                </a:solidFill>
              </a:rPr>
              <a:t>주소를 두 번 스택에 올림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53BC1-265F-BA7F-3FE6-922C1F048E8B}"/>
              </a:ext>
            </a:extLst>
          </p:cNvPr>
          <p:cNvSpPr txBox="1"/>
          <p:nvPr/>
        </p:nvSpPr>
        <p:spPr>
          <a:xfrm>
            <a:off x="7567483" y="4854318"/>
            <a:ext cx="87043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call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Utility : </a:t>
            </a:r>
            <a:r>
              <a:rPr lang="ko-KR" altLang="en-US" sz="2000" b="1" dirty="0">
                <a:solidFill>
                  <a:srgbClr val="0070C0"/>
                </a:solidFill>
              </a:rPr>
              <a:t>내장 함수 </a:t>
            </a:r>
            <a:r>
              <a:rPr lang="en-US" altLang="ko-KR" sz="2000" b="1" dirty="0">
                <a:solidFill>
                  <a:srgbClr val="0070C0"/>
                </a:solidFill>
              </a:rPr>
              <a:t>read</a:t>
            </a:r>
            <a:r>
              <a:rPr lang="ko-KR" altLang="en-US" sz="2000" b="1" dirty="0">
                <a:solidFill>
                  <a:srgbClr val="0070C0"/>
                </a:solidFill>
              </a:rPr>
              <a:t>를 호출하여 사용자로부터 입력을 받음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입력된 값을 스택에서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주소에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주소를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하여 </a:t>
            </a:r>
            <a:r>
              <a:rPr lang="ko-KR" altLang="en-US" sz="2000" b="1" dirty="0" err="1">
                <a:solidFill>
                  <a:srgbClr val="0070C0"/>
                </a:solidFill>
              </a:rPr>
              <a:t>입력값을</a:t>
            </a:r>
            <a:r>
              <a:rPr lang="ko-KR" altLang="en-US" sz="2000" b="1" dirty="0">
                <a:solidFill>
                  <a:srgbClr val="0070C0"/>
                </a:solidFill>
              </a:rPr>
              <a:t> 저장할 위치를 결정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Memory: </a:t>
            </a:r>
            <a:r>
              <a:rPr lang="ko-KR" altLang="en-US" sz="2000" b="1" dirty="0">
                <a:solidFill>
                  <a:srgbClr val="0070C0"/>
                </a:solidFill>
              </a:rPr>
              <a:t>입력된 값을 해당 메모리 주소에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AA79C1B-2AED-A9EB-0D26-29C0DE41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80" y="3674503"/>
            <a:ext cx="4311536" cy="12463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56B1F6-0D15-2F5B-9C40-D4F8084D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81" y="2705100"/>
            <a:ext cx="4311536" cy="6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A6C43-7AF6-D82F-1734-B52392E8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E4B5A89-A6DE-C51A-DC95-A9BCDE8F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음수 처리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95792C0-21F1-F303-C2B3-EBBAF986E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F0094-50C9-E14A-1AC9-69DBC5ECEFE9}"/>
              </a:ext>
            </a:extLst>
          </p:cNvPr>
          <p:cNvSpPr txBox="1"/>
          <p:nvPr/>
        </p:nvSpPr>
        <p:spPr>
          <a:xfrm>
            <a:off x="8116929" y="1780534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org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68FF0-0C70-D58E-BB95-BE4B6816C7B6}"/>
              </a:ext>
            </a:extLst>
          </p:cNvPr>
          <p:cNvSpPr txBox="1"/>
          <p:nvPr/>
        </p:nvSpPr>
        <p:spPr>
          <a:xfrm>
            <a:off x="8116929" y="3508148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0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AF411-65A4-5337-743E-DB4A8E63F80C}"/>
              </a:ext>
            </a:extLst>
          </p:cNvPr>
          <p:cNvSpPr txBox="1"/>
          <p:nvPr/>
        </p:nvSpPr>
        <p:spPr>
          <a:xfrm>
            <a:off x="8116929" y="4566558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lt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두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하여 비교</a:t>
            </a:r>
            <a:r>
              <a:rPr lang="en-US" altLang="ko-KR" sz="2000" b="1" dirty="0">
                <a:solidFill>
                  <a:srgbClr val="0070C0"/>
                </a:solidFill>
              </a:rPr>
              <a:t>.(org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&lt;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결과</a:t>
            </a:r>
            <a:r>
              <a:rPr lang="en-US" altLang="ko-KR" sz="2000" b="1" dirty="0">
                <a:solidFill>
                  <a:srgbClr val="0070C0"/>
                </a:solidFill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</a:rPr>
              <a:t>참이면 </a:t>
            </a:r>
            <a:r>
              <a:rPr lang="en-US" altLang="ko-KR" sz="2000" b="1" dirty="0">
                <a:solidFill>
                  <a:srgbClr val="0070C0"/>
                </a:solidFill>
              </a:rPr>
              <a:t>1, </a:t>
            </a:r>
            <a:r>
              <a:rPr lang="ko-KR" altLang="en-US" sz="2000" b="1" dirty="0">
                <a:solidFill>
                  <a:srgbClr val="0070C0"/>
                </a:solidFill>
              </a:rPr>
              <a:t>거짓이면 </a:t>
            </a:r>
            <a:r>
              <a:rPr lang="en-US" altLang="ko-KR" sz="2000" b="1" dirty="0">
                <a:solidFill>
                  <a:srgbClr val="0070C0"/>
                </a:solidFill>
              </a:rPr>
              <a:t>0)</a:t>
            </a:r>
            <a:r>
              <a:rPr lang="ko-KR" altLang="en-US" sz="2000" b="1" dirty="0">
                <a:solidFill>
                  <a:srgbClr val="0070C0"/>
                </a:solidFill>
              </a:rPr>
              <a:t>를 스택에 푸시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037DB-28E8-3CBB-D584-46BC885A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9" y="2670048"/>
            <a:ext cx="4299615" cy="723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25735D-91E6-420F-990B-796EFE03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9" y="3752508"/>
            <a:ext cx="4299615" cy="3666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376038-C3C5-9FE3-065A-DA04195FBDA4}"/>
              </a:ext>
            </a:extLst>
          </p:cNvPr>
          <p:cNvSpPr txBox="1"/>
          <p:nvPr/>
        </p:nvSpPr>
        <p:spPr>
          <a:xfrm>
            <a:off x="8116929" y="5932744"/>
            <a:ext cx="8704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fjp</a:t>
            </a:r>
            <a:r>
              <a:rPr lang="en-US" altLang="ko-KR" sz="2800" b="1" dirty="0">
                <a:solidFill>
                  <a:srgbClr val="FF0000"/>
                </a:solidFill>
              </a:rPr>
              <a:t> $$0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 err="1">
                <a:solidFill>
                  <a:srgbClr val="0070C0"/>
                </a:solidFill>
              </a:rPr>
              <a:t>조건값을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</a:t>
            </a:r>
            <a:r>
              <a:rPr lang="ko-KR" altLang="en-US" sz="2000" b="1" dirty="0">
                <a:solidFill>
                  <a:srgbClr val="0070C0"/>
                </a:solidFill>
              </a:rPr>
              <a:t>조건이 거짓이면 </a:t>
            </a:r>
            <a:r>
              <a:rPr lang="en-US" altLang="ko-KR" sz="2000" b="1" dirty="0">
                <a:solidFill>
                  <a:srgbClr val="0070C0"/>
                </a:solidFill>
              </a:rPr>
              <a:t>$$0 </a:t>
            </a:r>
            <a:r>
              <a:rPr lang="ko-KR" altLang="en-US" sz="2000" b="1" dirty="0">
                <a:solidFill>
                  <a:srgbClr val="0070C0"/>
                </a:solidFill>
              </a:rPr>
              <a:t>라벨로 점프</a:t>
            </a:r>
            <a:r>
              <a:rPr lang="en-US" altLang="ko-KR" sz="2000" b="1" dirty="0">
                <a:solidFill>
                  <a:srgbClr val="0070C0"/>
                </a:solidFill>
              </a:rPr>
              <a:t>.($$0 </a:t>
            </a:r>
            <a:r>
              <a:rPr lang="ko-KR" altLang="en-US" sz="2000" b="1" dirty="0">
                <a:solidFill>
                  <a:srgbClr val="0070C0"/>
                </a:solidFill>
              </a:rPr>
              <a:t>라벨은 </a:t>
            </a:r>
            <a:r>
              <a:rPr lang="en-US" altLang="ko-KR" sz="2000" b="1" dirty="0" err="1">
                <a:solidFill>
                  <a:srgbClr val="0070C0"/>
                </a:solidFill>
              </a:rPr>
              <a:t>nop</a:t>
            </a:r>
            <a:r>
              <a:rPr lang="ko-KR" altLang="en-US" sz="2000" b="1" dirty="0">
                <a:solidFill>
                  <a:srgbClr val="0070C0"/>
                </a:solidFill>
              </a:rPr>
              <a:t>이니 특별한 </a:t>
            </a:r>
            <a:r>
              <a:rPr lang="ko-KR" altLang="en-US" sz="2000" b="1" dirty="0" err="1">
                <a:solidFill>
                  <a:srgbClr val="0070C0"/>
                </a:solidFill>
              </a:rPr>
              <a:t>작업없이</a:t>
            </a:r>
            <a:r>
              <a:rPr lang="ko-KR" altLang="en-US" sz="2000" b="1" dirty="0">
                <a:solidFill>
                  <a:srgbClr val="0070C0"/>
                </a:solidFill>
              </a:rPr>
              <a:t> 다음으로 </a:t>
            </a:r>
            <a:r>
              <a:rPr lang="ko-KR" altLang="en-US" sz="2000" b="1" dirty="0" err="1">
                <a:solidFill>
                  <a:srgbClr val="0070C0"/>
                </a:solidFill>
              </a:rPr>
              <a:t>넘어감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조건이 참이라면 다음 명령어를 실행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23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C820-7F7D-4843-C300-21F3F73E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CE3A04-D23E-0F65-F459-2BF4203D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실행 흐름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음수 처리 </a:t>
            </a:r>
            <a:r>
              <a:rPr kumimoji="1" lang="en-US" altLang="ko-KR" b="1" dirty="0"/>
              <a:t>/ </a:t>
            </a:r>
            <a:r>
              <a:rPr kumimoji="1" lang="ko-KR" altLang="en-US" b="1" dirty="0"/>
              <a:t>조건이 참인 경우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9DEAE79-5FF6-D71E-930C-F9BDA040F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9846B-FB33-FCDA-9102-3811CEB10C51}"/>
              </a:ext>
            </a:extLst>
          </p:cNvPr>
          <p:cNvSpPr txBox="1"/>
          <p:nvPr/>
        </p:nvSpPr>
        <p:spPr>
          <a:xfrm>
            <a:off x="8116929" y="1780534"/>
            <a:ext cx="8704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ldc</a:t>
            </a:r>
            <a:r>
              <a:rPr lang="en-US" altLang="ko-KR" sz="2800" b="1" dirty="0">
                <a:solidFill>
                  <a:srgbClr val="FF0000"/>
                </a:solidFill>
              </a:rPr>
              <a:t> - 1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상수 </a:t>
            </a:r>
            <a:r>
              <a:rPr lang="en-US" altLang="ko-KR" sz="2000" b="1" dirty="0">
                <a:solidFill>
                  <a:srgbClr val="0070C0"/>
                </a:solidFill>
              </a:rPr>
              <a:t>-1</a:t>
            </a:r>
            <a:r>
              <a:rPr lang="ko-KR" altLang="en-US" sz="2000" b="1" dirty="0">
                <a:solidFill>
                  <a:srgbClr val="0070C0"/>
                </a:solidFill>
              </a:rPr>
              <a:t>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42B05-B15A-6B9D-DB1F-D41B9987E3B1}"/>
              </a:ext>
            </a:extLst>
          </p:cNvPr>
          <p:cNvSpPr txBox="1"/>
          <p:nvPr/>
        </p:nvSpPr>
        <p:spPr>
          <a:xfrm>
            <a:off x="8116929" y="3031698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lod</a:t>
            </a:r>
            <a:r>
              <a:rPr lang="en-US" altLang="ko-KR" sz="2800" b="1" dirty="0">
                <a:solidFill>
                  <a:srgbClr val="FF0000"/>
                </a:solidFill>
              </a:rPr>
              <a:t>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Memory : </a:t>
            </a:r>
            <a:r>
              <a:rPr lang="ko-KR" altLang="en-US" sz="2000" b="1" dirty="0">
                <a:solidFill>
                  <a:srgbClr val="0070C0"/>
                </a:solidFill>
              </a:rPr>
              <a:t>변수 </a:t>
            </a:r>
            <a:r>
              <a:rPr lang="en-US" altLang="ko-KR" sz="2000" b="1" dirty="0">
                <a:solidFill>
                  <a:srgbClr val="0070C0"/>
                </a:solidFill>
              </a:rPr>
              <a:t>org</a:t>
            </a:r>
            <a:r>
              <a:rPr lang="ko-KR" altLang="en-US" sz="2000" b="1" dirty="0">
                <a:solidFill>
                  <a:srgbClr val="0070C0"/>
                </a:solidFill>
              </a:rPr>
              <a:t>의 값을 읽음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: </a:t>
            </a:r>
            <a:r>
              <a:rPr lang="ko-KR" altLang="en-US" sz="2000" b="1" dirty="0">
                <a:solidFill>
                  <a:srgbClr val="0070C0"/>
                </a:solidFill>
              </a:rPr>
              <a:t>값을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311BE-553F-5726-7A84-B673B7408086}"/>
              </a:ext>
            </a:extLst>
          </p:cNvPr>
          <p:cNvSpPr txBox="1"/>
          <p:nvPr/>
        </p:nvSpPr>
        <p:spPr>
          <a:xfrm>
            <a:off x="8116929" y="4898415"/>
            <a:ext cx="87043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mult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스택에서 두 값을 </a:t>
            </a:r>
            <a:r>
              <a:rPr lang="en-US" altLang="ko-KR" sz="2000" b="1" dirty="0">
                <a:solidFill>
                  <a:srgbClr val="0070C0"/>
                </a:solidFill>
              </a:rPr>
              <a:t>pop</a:t>
            </a:r>
            <a:r>
              <a:rPr lang="ko-KR" altLang="en-US" sz="2000" b="1" dirty="0">
                <a:solidFill>
                  <a:srgbClr val="0070C0"/>
                </a:solidFill>
              </a:rPr>
              <a:t>한 다음 곱셈을 수행하고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결과를 스택에 </a:t>
            </a:r>
            <a:r>
              <a:rPr lang="en-US" altLang="ko-KR" sz="2000" b="1" dirty="0">
                <a:solidFill>
                  <a:srgbClr val="0070C0"/>
                </a:solidFill>
              </a:rPr>
              <a:t>push.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A468A3-CC53-5C96-D51C-535EAC91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79" y="2670048"/>
            <a:ext cx="4299615" cy="723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D6D6AA-982A-BAC4-5E54-89201BA6B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679" y="3752508"/>
            <a:ext cx="4299615" cy="3666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71596D-3706-9503-A722-23F08984606E}"/>
              </a:ext>
            </a:extLst>
          </p:cNvPr>
          <p:cNvSpPr txBox="1"/>
          <p:nvPr/>
        </p:nvSpPr>
        <p:spPr>
          <a:xfrm>
            <a:off x="8116929" y="6322888"/>
            <a:ext cx="8704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str 2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rgbClr val="0070C0"/>
                </a:solidFill>
              </a:rPr>
              <a:t>CpuStack</a:t>
            </a:r>
            <a:r>
              <a:rPr lang="en-US" altLang="ko-KR" sz="2000" b="1" dirty="0">
                <a:solidFill>
                  <a:srgbClr val="0070C0"/>
                </a:solidFill>
              </a:rPr>
              <a:t> : </a:t>
            </a:r>
            <a:r>
              <a:rPr lang="ko-KR" altLang="en-US" sz="2000" b="1" dirty="0">
                <a:solidFill>
                  <a:srgbClr val="0070C0"/>
                </a:solidFill>
              </a:rPr>
              <a:t>스택의 </a:t>
            </a:r>
            <a:r>
              <a:rPr lang="ko-KR" altLang="en-US" sz="2000" b="1" dirty="0" err="1">
                <a:solidFill>
                  <a:srgbClr val="0070C0"/>
                </a:solidFill>
              </a:rPr>
              <a:t>최상단</a:t>
            </a:r>
            <a:r>
              <a:rPr lang="ko-KR" altLang="en-US" sz="2000" b="1" dirty="0">
                <a:solidFill>
                  <a:srgbClr val="0070C0"/>
                </a:solidFill>
              </a:rPr>
              <a:t> 값을 </a:t>
            </a:r>
            <a:r>
              <a:rPr lang="en-US" altLang="ko-KR" sz="2000" b="1" dirty="0">
                <a:solidFill>
                  <a:srgbClr val="0070C0"/>
                </a:solidFill>
              </a:rPr>
              <a:t>pop.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Registers: pop</a:t>
            </a:r>
            <a:r>
              <a:rPr lang="ko-KR" altLang="en-US" sz="2000" b="1" dirty="0">
                <a:solidFill>
                  <a:srgbClr val="0070C0"/>
                </a:solidFill>
              </a:rPr>
              <a:t>된 값을 변수 </a:t>
            </a:r>
            <a:r>
              <a:rPr lang="en-US" altLang="ko-KR" sz="2000" b="1" dirty="0">
                <a:solidFill>
                  <a:srgbClr val="0070C0"/>
                </a:solidFill>
              </a:rPr>
              <a:t>org</a:t>
            </a:r>
            <a:r>
              <a:rPr lang="ko-KR" altLang="en-US" sz="2000" b="1" dirty="0">
                <a:solidFill>
                  <a:srgbClr val="0070C0"/>
                </a:solidFill>
              </a:rPr>
              <a:t>에 저장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277318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1660</TotalTime>
  <Words>1276</Words>
  <Application>Microsoft Office PowerPoint</Application>
  <PresentationFormat>사용자 지정</PresentationFormat>
  <Paragraphs>248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U-Code Interpreter</vt:lpstr>
      <vt:lpstr>목차</vt:lpstr>
      <vt:lpstr>C 소스 코드 분석</vt:lpstr>
      <vt:lpstr>가상 머신 모듈 소개</vt:lpstr>
      <vt:lpstr>실행 흐름 – 프로그램 시작</vt:lpstr>
      <vt:lpstr>실행 흐름 – 메인 프로시저 진입 및 변수 선언</vt:lpstr>
      <vt:lpstr>실행 흐름 – 입력 받기</vt:lpstr>
      <vt:lpstr>실행 흐름 – 음수 처리</vt:lpstr>
      <vt:lpstr>실행 흐름 – 음수 처리 / 조건이 참인 경우</vt:lpstr>
      <vt:lpstr>실행 흐름 – 변수 초기화</vt:lpstr>
      <vt:lpstr>실행 흐름 – 반복문 실행 단계(조건 검사와 조건 분기)</vt:lpstr>
      <vt:lpstr>실행 흐름 – 반복문 실행 단계(변수 j 계산)</vt:lpstr>
      <vt:lpstr>실행 흐름 – 반복문 실행 단계(변수 rev 업데이트)</vt:lpstr>
      <vt:lpstr>실행 흐름 – 반복문 실행 단계(변수 i 업데이트 및 반복문 재시작)</vt:lpstr>
      <vt:lpstr>실행 흐름 – 팰린드롬 확인 및 출력 단계(팰린드롬 비교)</vt:lpstr>
      <vt:lpstr>실행 흐름 – 팰린드롬 확인 및 출력 단계(출력)</vt:lpstr>
      <vt:lpstr>실행 흐름 – 팰린드롬 확인 및 출력 단계(줄바꿈 및 함수 종료)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119</cp:revision>
  <dcterms:created xsi:type="dcterms:W3CDTF">2016-06-18T12:18:23Z</dcterms:created>
  <dcterms:modified xsi:type="dcterms:W3CDTF">2024-11-17T16:43:21Z</dcterms:modified>
</cp:coreProperties>
</file>