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288" r:id="rId3"/>
    <p:sldId id="256" r:id="rId4"/>
    <p:sldId id="258" r:id="rId5"/>
    <p:sldId id="257" r:id="rId6"/>
    <p:sldId id="259" r:id="rId7"/>
    <p:sldId id="260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9" r:id="rId18"/>
    <p:sldId id="285" r:id="rId19"/>
    <p:sldId id="266" r:id="rId20"/>
    <p:sldId id="267" r:id="rId21"/>
    <p:sldId id="268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ohee" initials="ls" lastIdx="1" clrIdx="0">
    <p:extLst>
      <p:ext uri="{19B8F6BF-5375-455C-9EA6-DF929625EA0E}">
        <p15:presenceInfo xmlns:p15="http://schemas.microsoft.com/office/powerpoint/2012/main" userId="6b64a933f5ab0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0106" autoAdjust="0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F4C24-0282-49C0-992F-C0F8CC22987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4A3AD-394A-4328-954B-0F3CF176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5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4A3AD-394A-4328-954B-0F3CF17616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7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2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3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C9E314-E8F3-4FE1-9548-BF46E5E8D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192" y="6264832"/>
            <a:ext cx="11036808" cy="861524"/>
          </a:xfrm>
        </p:spPr>
        <p:txBody>
          <a:bodyPr>
            <a:normAutofit/>
          </a:bodyPr>
          <a:lstStyle/>
          <a:p>
            <a:r>
              <a:rPr lang="ko-KR" altLang="en-US" sz="1800"/>
              <a:t>해당 자료는 위와 같이 각자 맡은 부분에 대한 브리핑 기록 중 일부 발췌한 피피티 자료임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170E2-B7A1-4747-BC49-98530926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839423"/>
            <a:ext cx="10783957" cy="51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(3)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1-4) </a:t>
            </a:r>
            <a:r>
              <a:rPr lang="ko-KR" altLang="en-US" sz="2200" dirty="0"/>
              <a:t>위 파생변수 넣은 후 학습</a:t>
            </a:r>
            <a:endParaRPr lang="en-US" altLang="ko-KR" sz="2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3E8D7-CD9A-4B1E-80F8-795ACCF6041D}"/>
              </a:ext>
            </a:extLst>
          </p:cNvPr>
          <p:cNvSpPr txBox="1"/>
          <p:nvPr/>
        </p:nvSpPr>
        <p:spPr>
          <a:xfrm>
            <a:off x="1037844" y="4728960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큰변화</a:t>
            </a:r>
            <a:r>
              <a:rPr lang="ko-KR" altLang="en-US" sz="1200" dirty="0"/>
              <a:t> 없음</a:t>
            </a:r>
            <a:r>
              <a:rPr lang="en-US" altLang="ko-KR" sz="1200" dirty="0"/>
              <a:t>.- baseline6.csv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50C537-5CC7-4950-BC64-9E3C45D2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1" y="1842539"/>
            <a:ext cx="10191750" cy="236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8F49C2-44ED-4ADC-866A-D17ADBDED6B8}"/>
              </a:ext>
            </a:extLst>
          </p:cNvPr>
          <p:cNvSpPr txBox="1"/>
          <p:nvPr/>
        </p:nvSpPr>
        <p:spPr>
          <a:xfrm>
            <a:off x="1483360" y="500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808388"/>
                </a:solidFill>
                <a:effectLst/>
                <a:latin typeface="NotoSansRegular"/>
              </a:rPr>
              <a:t>0.8110920363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(4)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3E8D7-CD9A-4B1E-80F8-795ACCF6041D}"/>
              </a:ext>
            </a:extLst>
          </p:cNvPr>
          <p:cNvSpPr txBox="1"/>
          <p:nvPr/>
        </p:nvSpPr>
        <p:spPr>
          <a:xfrm>
            <a:off x="518922" y="1770853"/>
            <a:ext cx="11154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이전에 만든 파생변수는 </a:t>
            </a:r>
            <a:r>
              <a:rPr lang="en-US" altLang="ko-KR" sz="1200" dirty="0" err="1"/>
              <a:t>err_cnt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complain_cnt</a:t>
            </a:r>
            <a:r>
              <a:rPr lang="ko-KR" altLang="en-US" sz="1200" dirty="0"/>
              <a:t>가 비례관계를 반영한 변수이기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결국 </a:t>
            </a:r>
            <a:r>
              <a:rPr lang="en-US" altLang="ko-KR" sz="1200" dirty="0"/>
              <a:t>baseline</a:t>
            </a:r>
            <a:r>
              <a:rPr lang="ko-KR" altLang="en-US" sz="1200" dirty="0"/>
              <a:t>에서</a:t>
            </a:r>
            <a:r>
              <a:rPr lang="en-US" altLang="ko-KR" sz="1200" dirty="0"/>
              <a:t> </a:t>
            </a:r>
            <a:r>
              <a:rPr lang="ko-KR" altLang="en-US" sz="1200" dirty="0"/>
              <a:t>독립변수로 넣어준 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 집계수만 넣었을 때와 모델성능에 큰 차이가 없었을 것임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errtype</a:t>
            </a:r>
            <a:r>
              <a:rPr lang="ko-KR" altLang="en-US" sz="1200" dirty="0" err="1"/>
              <a:t>집계수</a:t>
            </a:r>
            <a:r>
              <a:rPr lang="ko-KR" altLang="en-US" sz="1200" dirty="0"/>
              <a:t> 자체가 </a:t>
            </a:r>
            <a:r>
              <a:rPr lang="en-US" altLang="ko-KR" sz="1200" dirty="0"/>
              <a:t>complain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예측할때</a:t>
            </a:r>
            <a:r>
              <a:rPr lang="en-US" altLang="ko-KR" sz="1200" dirty="0"/>
              <a:t>,</a:t>
            </a:r>
            <a:r>
              <a:rPr lang="ko-KR" altLang="en-US" sz="1200" dirty="0"/>
              <a:t> 내가 생성한 파생변수와 같은 역할을 했을 것임</a:t>
            </a:r>
            <a:r>
              <a:rPr lang="en-US" altLang="ko-KR" sz="1200" dirty="0"/>
              <a:t>)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그래서 오히려 </a:t>
            </a:r>
            <a:r>
              <a:rPr lang="en-US" altLang="ko-KR" sz="1200" dirty="0"/>
              <a:t>err</a:t>
            </a:r>
            <a:r>
              <a:rPr lang="ko-KR" altLang="en-US" sz="1200" dirty="0"/>
              <a:t>와 </a:t>
            </a:r>
            <a:r>
              <a:rPr lang="en-US" altLang="ko-KR" sz="1200" dirty="0"/>
              <a:t>complain</a:t>
            </a:r>
            <a:r>
              <a:rPr lang="ko-KR" altLang="en-US" sz="1200" dirty="0"/>
              <a:t>간에 비례관계가 일정하지 않은 </a:t>
            </a:r>
            <a:r>
              <a:rPr lang="en-US" altLang="ko-KR" sz="1200" dirty="0" err="1"/>
              <a:t>fwver</a:t>
            </a:r>
            <a:r>
              <a:rPr lang="en-US" altLang="ko-KR" sz="1200" dirty="0"/>
              <a:t> &amp; 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별 </a:t>
            </a:r>
            <a:r>
              <a:rPr lang="en-US" altLang="ko-KR" sz="1200" dirty="0" err="1"/>
              <a:t>errcnt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compcnt</a:t>
            </a:r>
            <a:r>
              <a:rPr lang="ko-KR" altLang="en-US" sz="1200" dirty="0"/>
              <a:t>의 비율을 파생변수로 사용한다면 모델 성능 개선에 더 효율적일 것이라는 </a:t>
            </a:r>
            <a:r>
              <a:rPr lang="ko-KR" altLang="en-US" sz="1200"/>
              <a:t>생각을 함</a:t>
            </a:r>
            <a:r>
              <a:rPr lang="en-US" altLang="ko-KR" sz="120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그래서</a:t>
            </a:r>
            <a:r>
              <a:rPr lang="en-US" altLang="ko-KR" sz="1200" dirty="0"/>
              <a:t>!!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이전에 한 방식과 같이 </a:t>
            </a:r>
            <a:r>
              <a:rPr lang="en-US" altLang="ko-KR" sz="1200" dirty="0" err="1"/>
              <a:t>Fwver</a:t>
            </a:r>
            <a:r>
              <a:rPr lang="en-US" altLang="ko-KR" sz="1200" dirty="0"/>
              <a:t> &amp; 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compcnt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errcnt</a:t>
            </a:r>
            <a:r>
              <a:rPr lang="ko-KR" altLang="en-US" sz="1200" dirty="0"/>
              <a:t> 비율 </a:t>
            </a:r>
            <a:r>
              <a:rPr lang="en-US" altLang="ko-KR" sz="1200" dirty="0"/>
              <a:t>table</a:t>
            </a:r>
            <a:r>
              <a:rPr lang="ko-KR" altLang="en-US" sz="1200" dirty="0"/>
              <a:t>을 생성한다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각 </a:t>
            </a:r>
            <a:r>
              <a:rPr lang="en-US" altLang="ko-KR" sz="1200" dirty="0" err="1"/>
              <a:t>user_id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fwver</a:t>
            </a:r>
            <a:r>
              <a:rPr lang="ko-KR" altLang="en-US" sz="1200" dirty="0"/>
              <a:t>에서 겪은 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과 그 수를 </a:t>
            </a:r>
            <a:r>
              <a:rPr lang="ko-KR" altLang="en-US" sz="1200" dirty="0" err="1"/>
              <a:t>딕셔너리</a:t>
            </a:r>
            <a:r>
              <a:rPr lang="ko-KR" altLang="en-US" sz="1200" dirty="0"/>
              <a:t> 형태로 저장한다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Ex) </a:t>
            </a:r>
            <a:r>
              <a:rPr lang="en-US" altLang="ko-KR" sz="1200" dirty="0" err="1"/>
              <a:t>user_id</a:t>
            </a:r>
            <a:r>
              <a:rPr lang="ko-KR" altLang="en-US" sz="1200" dirty="0"/>
              <a:t>가 </a:t>
            </a:r>
            <a:r>
              <a:rPr lang="en-US" altLang="ko-KR" sz="1200" dirty="0"/>
              <a:t>04.12.333</a:t>
            </a:r>
            <a:r>
              <a:rPr lang="ko-KR" altLang="en-US" sz="1200" dirty="0"/>
              <a:t>에서 </a:t>
            </a:r>
            <a:r>
              <a:rPr lang="en-US" altLang="ko-KR" sz="1200" dirty="0"/>
              <a:t>22errtype</a:t>
            </a:r>
            <a:r>
              <a:rPr lang="ko-KR" altLang="en-US" sz="1200" dirty="0"/>
              <a:t>을 </a:t>
            </a:r>
            <a:r>
              <a:rPr lang="en-US" altLang="ko-KR" sz="1200" dirty="0"/>
              <a:t>10</a:t>
            </a:r>
            <a:r>
              <a:rPr lang="ko-KR" altLang="en-US" sz="1200" dirty="0"/>
              <a:t>번 겪었다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각 </a:t>
            </a:r>
            <a:r>
              <a:rPr lang="en-US" altLang="ko-KR" sz="1200" dirty="0"/>
              <a:t>user</a:t>
            </a:r>
            <a:r>
              <a:rPr lang="ko-KR" altLang="en-US" sz="1200" dirty="0"/>
              <a:t>의 </a:t>
            </a:r>
            <a:r>
              <a:rPr lang="en-US" altLang="ko-KR" sz="1200" dirty="0"/>
              <a:t>sum(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별 </a:t>
            </a:r>
            <a:r>
              <a:rPr lang="ko-KR" altLang="en-US" sz="1200" dirty="0" err="1"/>
              <a:t>에러수</a:t>
            </a:r>
            <a:r>
              <a:rPr lang="ko-KR" altLang="en-US" sz="1200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비율</a:t>
            </a:r>
            <a:r>
              <a:rPr lang="en-US" altLang="ko-KR" sz="1200" dirty="0"/>
              <a:t>) / sum(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별 </a:t>
            </a:r>
            <a:r>
              <a:rPr lang="ko-KR" altLang="en-US" sz="1200" dirty="0" err="1"/>
              <a:t>에러수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33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(4)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343A3CE-216B-4BCA-8E35-F2DED74E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이전에 한 방식과 같이 </a:t>
            </a:r>
            <a:r>
              <a:rPr lang="en-US" altLang="ko-KR" sz="2200" dirty="0" err="1"/>
              <a:t>Fwver</a:t>
            </a:r>
            <a:r>
              <a:rPr lang="en-US" altLang="ko-KR" sz="2200" dirty="0"/>
              <a:t> &amp; </a:t>
            </a:r>
            <a:r>
              <a:rPr lang="en-US" altLang="ko-KR" sz="2200" dirty="0" err="1"/>
              <a:t>errtype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compcnt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errcnt</a:t>
            </a:r>
            <a:r>
              <a:rPr lang="en-US" altLang="ko-KR" sz="2200" dirty="0"/>
              <a:t> </a:t>
            </a:r>
            <a:r>
              <a:rPr lang="ko-KR" altLang="en-US" sz="2200" dirty="0"/>
              <a:t>비율 </a:t>
            </a:r>
            <a:r>
              <a:rPr lang="en-US" altLang="ko-KR" sz="2200" dirty="0"/>
              <a:t>table</a:t>
            </a:r>
            <a:r>
              <a:rPr lang="ko-KR" altLang="en-US" sz="2200" dirty="0"/>
              <a:t>을 생성한다</a:t>
            </a:r>
            <a:r>
              <a:rPr lang="en-US" altLang="ko-KR" sz="22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87D40-B155-41F0-82E1-839D4A5E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88" y="2143218"/>
            <a:ext cx="4962718" cy="2284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A2EBA7-B21F-4411-B701-CFDE0775DCD5}"/>
              </a:ext>
            </a:extLst>
          </p:cNvPr>
          <p:cNvSpPr txBox="1"/>
          <p:nvPr/>
        </p:nvSpPr>
        <p:spPr>
          <a:xfrm>
            <a:off x="959548" y="1849831"/>
            <a:ext cx="111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a) </a:t>
            </a:r>
            <a:r>
              <a:rPr lang="ko-KR" altLang="en-US" sz="1200" dirty="0"/>
              <a:t>각 </a:t>
            </a:r>
            <a:r>
              <a:rPr lang="en-US" altLang="ko-KR" sz="1200" dirty="0" err="1"/>
              <a:t>fwver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에서의 에러 개수</a:t>
            </a:r>
            <a:r>
              <a:rPr lang="en-US" altLang="ko-KR" sz="1200" dirty="0"/>
              <a:t>/ </a:t>
            </a:r>
            <a:r>
              <a:rPr lang="ko-KR" altLang="en-US" sz="1200" dirty="0"/>
              <a:t>각 </a:t>
            </a:r>
            <a:r>
              <a:rPr lang="en-US" altLang="ko-KR" sz="1200" dirty="0" err="1"/>
              <a:t>fwver</a:t>
            </a:r>
            <a:r>
              <a:rPr lang="ko-KR" altLang="en-US" sz="1200" dirty="0"/>
              <a:t>에서의 총 에러</a:t>
            </a:r>
            <a:r>
              <a:rPr lang="en-US" altLang="ko-KR" sz="1200" dirty="0"/>
              <a:t>(</a:t>
            </a:r>
            <a:r>
              <a:rPr lang="ko-KR" altLang="en-US" sz="1200" dirty="0"/>
              <a:t>불만</a:t>
            </a:r>
            <a:r>
              <a:rPr lang="en-US" altLang="ko-KR" sz="1200" dirty="0"/>
              <a:t>)</a:t>
            </a:r>
            <a:r>
              <a:rPr lang="ko-KR" altLang="en-US" sz="1200" dirty="0"/>
              <a:t> 개수 </a:t>
            </a:r>
            <a:r>
              <a:rPr lang="en-US" altLang="ko-KR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440D4-A35D-4420-9F10-D85A611CA938}"/>
              </a:ext>
            </a:extLst>
          </p:cNvPr>
          <p:cNvSpPr txBox="1"/>
          <p:nvPr/>
        </p:nvSpPr>
        <p:spPr>
          <a:xfrm>
            <a:off x="959548" y="4490930"/>
            <a:ext cx="111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b) </a:t>
            </a:r>
            <a:r>
              <a:rPr lang="en-US" altLang="ko-KR" sz="1200" dirty="0" err="1"/>
              <a:t>Fwver</a:t>
            </a:r>
            <a:r>
              <a:rPr lang="ko-KR" altLang="en-US" sz="1200" dirty="0"/>
              <a:t>에 따른 </a:t>
            </a:r>
            <a:r>
              <a:rPr lang="en-US" altLang="ko-KR" sz="1200" dirty="0" err="1"/>
              <a:t>errtype</a:t>
            </a:r>
            <a:r>
              <a:rPr lang="ko-KR" altLang="en-US" sz="1200" dirty="0"/>
              <a:t>별 </a:t>
            </a:r>
            <a:r>
              <a:rPr lang="en-US" altLang="ko-KR" sz="1200" dirty="0"/>
              <a:t>comp</a:t>
            </a:r>
            <a:r>
              <a:rPr lang="ko-KR" altLang="en-US" sz="1200" dirty="0"/>
              <a:t>비율</a:t>
            </a:r>
            <a:r>
              <a:rPr lang="en-US" altLang="ko-KR" sz="1200" dirty="0"/>
              <a:t>/err</a:t>
            </a:r>
            <a:r>
              <a:rPr lang="ko-KR" altLang="en-US" sz="1200" dirty="0"/>
              <a:t>비율 </a:t>
            </a:r>
            <a:r>
              <a:rPr lang="en-US" altLang="ko-KR" sz="1200" dirty="0"/>
              <a:t>-&gt; </a:t>
            </a:r>
            <a:r>
              <a:rPr lang="ko-KR" altLang="en-US" sz="1200" dirty="0"/>
              <a:t>숫자가 높을수록 겪는 에러 수에 비해 불만제기수가 많은 것임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76E99-C8D7-41F6-9AEE-865736C3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14" y="1685861"/>
            <a:ext cx="4418451" cy="2784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FE2878-F867-4BB1-8A29-C0847C8427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078"/>
          <a:stretch/>
        </p:blipFill>
        <p:spPr>
          <a:xfrm>
            <a:off x="838199" y="4789186"/>
            <a:ext cx="6802821" cy="2068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41AC93-C3EF-44DA-8149-1AA0F8CA75EE}"/>
              </a:ext>
            </a:extLst>
          </p:cNvPr>
          <p:cNvSpPr txBox="1"/>
          <p:nvPr/>
        </p:nvSpPr>
        <p:spPr>
          <a:xfrm>
            <a:off x="7725317" y="5670656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err_ratio.csv </a:t>
            </a:r>
            <a:r>
              <a:rPr lang="ko-KR" altLang="en-US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41758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(4)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343A3CE-216B-4BCA-8E35-F2DED74E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시그마</a:t>
            </a:r>
            <a:r>
              <a:rPr lang="en-US" altLang="ko-KR" sz="2200" dirty="0"/>
              <a:t>(</a:t>
            </a:r>
            <a:r>
              <a:rPr lang="en-US" altLang="ko-KR" sz="2200" dirty="0" err="1"/>
              <a:t>User_id</a:t>
            </a:r>
            <a:r>
              <a:rPr lang="ko-KR" altLang="en-US" sz="2200" dirty="0"/>
              <a:t>가 </a:t>
            </a:r>
            <a:r>
              <a:rPr lang="en-US" altLang="ko-KR" sz="2200" dirty="0" err="1"/>
              <a:t>fwver</a:t>
            </a:r>
            <a:r>
              <a:rPr lang="ko-KR" altLang="en-US" sz="2200" dirty="0"/>
              <a:t>별로 겪은 </a:t>
            </a:r>
            <a:r>
              <a:rPr lang="ko-KR" altLang="en-US" sz="2200" dirty="0" err="1"/>
              <a:t>에러타입수</a:t>
            </a:r>
            <a:r>
              <a:rPr lang="ko-KR" altLang="en-US" sz="2200" dirty="0"/>
              <a:t> </a:t>
            </a:r>
            <a:r>
              <a:rPr lang="en-US" altLang="ko-KR" sz="2200" dirty="0"/>
              <a:t>* ratio)/ </a:t>
            </a:r>
            <a:r>
              <a:rPr lang="ko-KR" altLang="en-US" sz="2200" dirty="0"/>
              <a:t>시그마</a:t>
            </a:r>
            <a:r>
              <a:rPr lang="en-US" altLang="ko-KR" sz="2200" dirty="0"/>
              <a:t>(</a:t>
            </a:r>
            <a:r>
              <a:rPr lang="ko-KR" altLang="en-US" sz="2200" dirty="0" err="1"/>
              <a:t>에러타입수</a:t>
            </a:r>
            <a:r>
              <a:rPr lang="en-US" altLang="ko-KR" sz="22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2023D3-FFEC-457D-B039-3BAFE8A0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6" y="2143036"/>
            <a:ext cx="4257675" cy="2933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290C4E-6EDB-4F9F-9443-58B77BFE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110442"/>
            <a:ext cx="2362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(4)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343A3CE-216B-4BCA-8E35-F2DED74E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/>
              <a:t>Model_nm</a:t>
            </a:r>
            <a:r>
              <a:rPr lang="ko-KR" altLang="en-US" sz="2200" dirty="0"/>
              <a:t> </a:t>
            </a:r>
            <a:r>
              <a:rPr lang="en-US" altLang="ko-KR" sz="2200" dirty="0"/>
              <a:t>&amp;</a:t>
            </a:r>
            <a:r>
              <a:rPr lang="ko-KR" altLang="en-US" sz="2200" dirty="0"/>
              <a:t> </a:t>
            </a:r>
            <a:r>
              <a:rPr lang="en-US" altLang="ko-KR" sz="2200" dirty="0" err="1"/>
              <a:t>fwver</a:t>
            </a:r>
            <a:r>
              <a:rPr lang="ko-KR" altLang="en-US" sz="2200" dirty="0"/>
              <a:t>고려한 </a:t>
            </a:r>
            <a:r>
              <a:rPr lang="en-US" altLang="ko-KR" sz="2200" dirty="0"/>
              <a:t>ratio</a:t>
            </a:r>
            <a:r>
              <a:rPr lang="ko-KR" altLang="en-US" sz="2200" dirty="0"/>
              <a:t>에 </a:t>
            </a:r>
            <a:r>
              <a:rPr lang="en-US" altLang="ko-KR" sz="2200" dirty="0" err="1"/>
              <a:t>mfe</a:t>
            </a:r>
            <a:r>
              <a:rPr lang="en-US" altLang="ko-KR" sz="2200" dirty="0"/>
              <a:t> </a:t>
            </a:r>
            <a:r>
              <a:rPr lang="ko-KR" altLang="en-US" sz="2200" dirty="0"/>
              <a:t>추가해 모델 학습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15663-DB79-4B49-BCA6-6092CB42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1" y="2406600"/>
            <a:ext cx="950595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31F3D-0F42-465E-B696-48EE702DA33A}"/>
              </a:ext>
            </a:extLst>
          </p:cNvPr>
          <p:cNvSpPr txBox="1"/>
          <p:nvPr/>
        </p:nvSpPr>
        <p:spPr>
          <a:xfrm>
            <a:off x="783896" y="1804901"/>
            <a:ext cx="590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  <a:r>
              <a:rPr lang="ko-KR" altLang="en-US" sz="1600" dirty="0"/>
              <a:t>에서 </a:t>
            </a:r>
            <a:r>
              <a:rPr lang="en-US" altLang="ko-KR" sz="1600" dirty="0"/>
              <a:t>0.003 </a:t>
            </a:r>
            <a:r>
              <a:rPr lang="ko-KR" altLang="en-US" sz="1600" dirty="0"/>
              <a:t>소폭상승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F242-BCFB-405C-9C61-8E3AA5A4DD97}"/>
              </a:ext>
            </a:extLst>
          </p:cNvPr>
          <p:cNvSpPr txBox="1"/>
          <p:nvPr/>
        </p:nvSpPr>
        <p:spPr>
          <a:xfrm>
            <a:off x="374904" y="5835600"/>
            <a:ext cx="590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Test-</a:t>
            </a:r>
            <a:r>
              <a:rPr lang="ko-KR" altLang="en-US" sz="1600" dirty="0"/>
              <a:t> </a:t>
            </a:r>
            <a:r>
              <a:rPr lang="en-US" altLang="ko-KR" sz="1600" dirty="0"/>
              <a:t>baseline7.csv-</a:t>
            </a:r>
            <a:r>
              <a:rPr lang="en-US" altLang="ko-KR" sz="1600" dirty="0">
                <a:solidFill>
                  <a:srgbClr val="808388"/>
                </a:solidFill>
                <a:effectLst/>
                <a:latin typeface="NotoSansRegular"/>
              </a:rPr>
              <a:t>0.8116221676</a:t>
            </a:r>
            <a:r>
              <a:rPr lang="ko-KR" altLang="en-US" sz="1600" dirty="0">
                <a:solidFill>
                  <a:srgbClr val="808388"/>
                </a:solidFill>
                <a:effectLst/>
                <a:latin typeface="NotoSansRegular"/>
              </a:rPr>
              <a:t>으로 </a:t>
            </a:r>
            <a:r>
              <a:rPr lang="ko-KR" altLang="en-US" sz="1600" dirty="0">
                <a:solidFill>
                  <a:srgbClr val="808388"/>
                </a:solidFill>
                <a:latin typeface="NotoSansRegular"/>
              </a:rPr>
              <a:t>이전보다 </a:t>
            </a:r>
            <a:r>
              <a:rPr lang="en-US" altLang="ko-KR" sz="1600" dirty="0">
                <a:solidFill>
                  <a:srgbClr val="808388"/>
                </a:solidFill>
                <a:latin typeface="NotoSansRegular"/>
              </a:rPr>
              <a:t>0.006 </a:t>
            </a:r>
            <a:r>
              <a:rPr lang="ko-KR" altLang="en-US" sz="1600" dirty="0">
                <a:solidFill>
                  <a:srgbClr val="808388"/>
                </a:solidFill>
                <a:latin typeface="NotoSansRegular"/>
              </a:rPr>
              <a:t>상승</a:t>
            </a:r>
            <a:r>
              <a:rPr lang="ko-KR" altLang="en-US" sz="1600" dirty="0">
                <a:solidFill>
                  <a:srgbClr val="808388"/>
                </a:solidFill>
                <a:effectLst/>
                <a:latin typeface="NotoSansRegular"/>
              </a:rPr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21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dirty="0"/>
              <a:t>시간에 따른 불만제기율 파생변수</a:t>
            </a:r>
            <a:r>
              <a:rPr lang="en-US" altLang="ko-KR" sz="4000" dirty="0"/>
              <a:t>(1)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343A3CE-216B-4BCA-8E35-F2DED74E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/>
              <a:t>Mf_ratio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mfe</a:t>
            </a:r>
            <a:r>
              <a:rPr lang="ko-KR" altLang="en-US" sz="2200" dirty="0"/>
              <a:t>에 </a:t>
            </a:r>
            <a:r>
              <a:rPr lang="en-US" altLang="ko-KR" sz="2200" dirty="0" err="1"/>
              <a:t>dow</a:t>
            </a:r>
            <a:r>
              <a:rPr lang="en-US" altLang="ko-KR" sz="2200" dirty="0"/>
              <a:t>(</a:t>
            </a:r>
            <a:r>
              <a:rPr lang="en-US" altLang="ko-KR" sz="2200" dirty="0" err="1"/>
              <a:t>dayofweak</a:t>
            </a:r>
            <a:r>
              <a:rPr lang="en-US" altLang="ko-KR" sz="2200" dirty="0"/>
              <a:t>)</a:t>
            </a:r>
            <a:r>
              <a:rPr lang="ko-KR" altLang="en-US" sz="2200" dirty="0"/>
              <a:t>변수 추가해 모델 학습</a:t>
            </a:r>
            <a:endParaRPr lang="en-US" altLang="ko-KR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31F3D-0F42-465E-B696-48EE702DA33A}"/>
              </a:ext>
            </a:extLst>
          </p:cNvPr>
          <p:cNvSpPr txBox="1"/>
          <p:nvPr/>
        </p:nvSpPr>
        <p:spPr>
          <a:xfrm>
            <a:off x="783896" y="1804901"/>
            <a:ext cx="590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  <a:r>
              <a:rPr lang="ko-KR" altLang="en-US" sz="1600" dirty="0"/>
              <a:t>에서 </a:t>
            </a:r>
            <a:r>
              <a:rPr lang="en-US" altLang="ko-KR" sz="1600" dirty="0"/>
              <a:t>0.001 </a:t>
            </a:r>
            <a:r>
              <a:rPr lang="ko-KR" altLang="en-US" sz="1600" dirty="0"/>
              <a:t>소폭상승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F242-BCFB-405C-9C61-8E3AA5A4DD97}"/>
              </a:ext>
            </a:extLst>
          </p:cNvPr>
          <p:cNvSpPr txBox="1"/>
          <p:nvPr/>
        </p:nvSpPr>
        <p:spPr>
          <a:xfrm>
            <a:off x="552258" y="5298206"/>
            <a:ext cx="590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Test-</a:t>
            </a:r>
            <a:r>
              <a:rPr lang="ko-KR" altLang="en-US" sz="1600" dirty="0"/>
              <a:t> </a:t>
            </a:r>
            <a:r>
              <a:rPr lang="en-US" altLang="ko-KR" sz="1600" dirty="0"/>
              <a:t>baseline7.csv-</a:t>
            </a:r>
            <a:r>
              <a:rPr lang="en-US" altLang="ko-KR" sz="1600" dirty="0">
                <a:solidFill>
                  <a:srgbClr val="808388"/>
                </a:solidFill>
                <a:effectLst/>
                <a:latin typeface="NotoSansRegular"/>
              </a:rPr>
              <a:t>0.8116221676</a:t>
            </a:r>
            <a:r>
              <a:rPr lang="ko-KR" altLang="en-US" sz="1600" dirty="0">
                <a:solidFill>
                  <a:srgbClr val="808388"/>
                </a:solidFill>
                <a:effectLst/>
                <a:latin typeface="NotoSansRegular"/>
              </a:rPr>
              <a:t>으로 </a:t>
            </a:r>
            <a:r>
              <a:rPr lang="ko-KR" altLang="en-US" sz="1600" dirty="0">
                <a:solidFill>
                  <a:srgbClr val="808388"/>
                </a:solidFill>
                <a:latin typeface="NotoSansRegular"/>
              </a:rPr>
              <a:t>이전보다 </a:t>
            </a:r>
            <a:r>
              <a:rPr lang="en-US" altLang="ko-KR" sz="1600" dirty="0">
                <a:solidFill>
                  <a:srgbClr val="808388"/>
                </a:solidFill>
                <a:latin typeface="NotoSansRegular"/>
              </a:rPr>
              <a:t>0.006 </a:t>
            </a:r>
            <a:r>
              <a:rPr lang="ko-KR" altLang="en-US" sz="1600" dirty="0">
                <a:solidFill>
                  <a:srgbClr val="808388"/>
                </a:solidFill>
                <a:latin typeface="NotoSansRegular"/>
              </a:rPr>
              <a:t>상승</a:t>
            </a:r>
            <a:r>
              <a:rPr lang="ko-KR" altLang="en-US" sz="1600" dirty="0">
                <a:solidFill>
                  <a:srgbClr val="808388"/>
                </a:solidFill>
                <a:effectLst/>
                <a:latin typeface="NotoSansRegular"/>
              </a:rPr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47ED5-FA98-4D4E-A6C0-7092F896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8" y="2282050"/>
            <a:ext cx="99345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3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31F3D-0F42-465E-B696-48EE702DA33A}"/>
              </a:ext>
            </a:extLst>
          </p:cNvPr>
          <p:cNvSpPr txBox="1"/>
          <p:nvPr/>
        </p:nvSpPr>
        <p:spPr>
          <a:xfrm>
            <a:off x="887896" y="1233083"/>
            <a:ext cx="590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시간</a:t>
            </a:r>
            <a:r>
              <a:rPr lang="en-US" altLang="ko-KR" sz="1600" dirty="0"/>
              <a:t>(hour)</a:t>
            </a:r>
            <a:r>
              <a:rPr lang="ko-KR" altLang="en-US" sz="1600" dirty="0"/>
              <a:t>변수 추가했을 때 </a:t>
            </a:r>
            <a:r>
              <a:rPr lang="en-US" altLang="ko-KR" sz="1600" dirty="0"/>
              <a:t>train </a:t>
            </a:r>
            <a:r>
              <a:rPr lang="ko-KR" altLang="en-US" sz="1600" dirty="0"/>
              <a:t>정확도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0F242-BCFB-405C-9C61-8E3AA5A4DD97}"/>
              </a:ext>
            </a:extLst>
          </p:cNvPr>
          <p:cNvSpPr txBox="1"/>
          <p:nvPr/>
        </p:nvSpPr>
        <p:spPr>
          <a:xfrm>
            <a:off x="887896" y="5286363"/>
            <a:ext cx="590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Test-</a:t>
            </a:r>
            <a:r>
              <a:rPr lang="ko-KR" altLang="en-US" sz="1600" dirty="0"/>
              <a:t> </a:t>
            </a:r>
            <a:r>
              <a:rPr lang="en-US" altLang="ko-KR" sz="1600" dirty="0"/>
              <a:t>baseline10.csv- 0.002</a:t>
            </a:r>
            <a:r>
              <a:rPr lang="ko-KR" altLang="en-US" sz="1600" dirty="0"/>
              <a:t>올라감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6E8EA0-6204-4DAB-B619-14BDAFE5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014537"/>
            <a:ext cx="9267825" cy="282892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436B5AA-D7BD-4FC6-A152-4F5ADD67071D}"/>
              </a:ext>
            </a:extLst>
          </p:cNvPr>
          <p:cNvSpPr txBox="1">
            <a:spLocks/>
          </p:cNvSpPr>
          <p:nvPr/>
        </p:nvSpPr>
        <p:spPr>
          <a:xfrm>
            <a:off x="1384851" y="117830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80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4000" dirty="0"/>
              <a:t>시간에 따른 불만제기율 파생변수</a:t>
            </a:r>
            <a:r>
              <a:rPr lang="en-US" altLang="ko-KR" sz="40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34774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691" y="1570381"/>
            <a:ext cx="11264618" cy="1606561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모델 탐색</a:t>
            </a:r>
          </a:p>
        </p:txBody>
      </p:sp>
    </p:spTree>
    <p:extLst>
      <p:ext uri="{BB962C8B-B14F-4D97-AF65-F5344CB8AC3E}">
        <p14:creationId xmlns:p14="http://schemas.microsoft.com/office/powerpoint/2010/main" val="224858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1B4E-A42A-4080-9258-383B3C00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94" y="591294"/>
            <a:ext cx="10168128" cy="1179576"/>
          </a:xfrm>
        </p:spPr>
        <p:txBody>
          <a:bodyPr/>
          <a:lstStyle/>
          <a:p>
            <a:r>
              <a:rPr lang="en-US" altLang="ko-KR" dirty="0"/>
              <a:t>LGBM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73EC14-E078-4A5E-8699-75D7091555DE}"/>
              </a:ext>
            </a:extLst>
          </p:cNvPr>
          <p:cNvGraphicFramePr>
            <a:graphicFrameLocks noGrp="1"/>
          </p:cNvGraphicFramePr>
          <p:nvPr/>
        </p:nvGraphicFramePr>
        <p:xfrm>
          <a:off x="5495439" y="1181082"/>
          <a:ext cx="3778900" cy="426720"/>
        </p:xfrm>
        <a:graphic>
          <a:graphicData uri="http://schemas.openxmlformats.org/drawingml/2006/table">
            <a:tbl>
              <a:tblPr/>
              <a:tblGrid>
                <a:gridCol w="944725">
                  <a:extLst>
                    <a:ext uri="{9D8B030D-6E8A-4147-A177-3AD203B41FA5}">
                      <a16:colId xmlns:a16="http://schemas.microsoft.com/office/drawing/2014/main" val="2055738199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3865964955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3361455245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1756539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rgbClr val="808388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FF0000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  <a:effectLst/>
                          <a:latin typeface="NotoSansRegular"/>
                        </a:rPr>
                        <a:t>0.81100</a:t>
                      </a: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808388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8012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7193723-05B9-4407-8D16-516D2574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130" y="1967596"/>
            <a:ext cx="63240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EC043-5A07-469F-BDFB-40D1E45B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22" y="-26826"/>
            <a:ext cx="552892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15F5E-74A0-48BE-8BB2-5FEEA3C2917A}"/>
              </a:ext>
            </a:extLst>
          </p:cNvPr>
          <p:cNvSpPr txBox="1"/>
          <p:nvPr/>
        </p:nvSpPr>
        <p:spPr>
          <a:xfrm>
            <a:off x="830317" y="2109430"/>
            <a:ext cx="44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Dart: Dropout meet multiple additive regression trees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9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C29C0AA-C8E7-4E13-8323-D77AFBFF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151" y="3465037"/>
            <a:ext cx="5810250" cy="274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C36B4-04E7-48B7-A189-231713EB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06" y="165259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LGBM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692095-C114-4577-926F-C9FE8B4C5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80" y="706552"/>
            <a:ext cx="5616558" cy="36941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0A9401-314E-48B9-857B-02A45CAF6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849" y="4218449"/>
            <a:ext cx="5616558" cy="2362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C3DAB0-2EF0-418D-A965-3341CA59F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316" y="4656207"/>
            <a:ext cx="302895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805C5D-1F4A-4EA2-90D4-F8D956F14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845" y="2889430"/>
            <a:ext cx="5810250" cy="4026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74FA15-A816-4D19-8922-FF2B9360F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219" y="141404"/>
            <a:ext cx="5705475" cy="2800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92E051-C5E2-4EE1-A107-09CC03692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664" y="493109"/>
            <a:ext cx="3200400" cy="5238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BC6825-602A-4194-BBD2-B5610BA4CE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3659" y="5924145"/>
            <a:ext cx="5427157" cy="933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05C159-A8E4-4D67-AD54-B5164078820D}"/>
              </a:ext>
            </a:extLst>
          </p:cNvPr>
          <p:cNvSpPr txBox="1"/>
          <p:nvPr/>
        </p:nvSpPr>
        <p:spPr>
          <a:xfrm>
            <a:off x="2627416" y="5227707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NotoSansRegular"/>
              </a:rPr>
              <a:t>0.8024824174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886E1-9CA6-4B60-95B4-87FEBFABFEF0}"/>
              </a:ext>
            </a:extLst>
          </p:cNvPr>
          <p:cNvSpPr txBox="1"/>
          <p:nvPr/>
        </p:nvSpPr>
        <p:spPr>
          <a:xfrm>
            <a:off x="2687741" y="252337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NotoSansKrRegular"/>
              </a:rPr>
              <a:t>완전 베이스라인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SansKrRegular"/>
              </a:rPr>
              <a:t>= 0.80155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6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69" y="1003852"/>
            <a:ext cx="11264618" cy="2898648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EDA </a:t>
            </a:r>
            <a:r>
              <a:rPr lang="ko-KR" altLang="en-US" sz="5400" dirty="0"/>
              <a:t>및 파생변수 추가 후 </a:t>
            </a:r>
            <a:br>
              <a:rPr lang="en-US" altLang="ko-KR" sz="5400" dirty="0"/>
            </a:br>
            <a:r>
              <a:rPr lang="ko-KR" altLang="en-US" sz="5400" dirty="0"/>
              <a:t>모델 학습 기록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19DA0-B33E-4B15-9354-3A4FC2759523}"/>
              </a:ext>
            </a:extLst>
          </p:cNvPr>
          <p:cNvSpPr txBox="1"/>
          <p:nvPr/>
        </p:nvSpPr>
        <p:spPr>
          <a:xfrm>
            <a:off x="10458451" y="4872037"/>
            <a:ext cx="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이서희</a:t>
            </a:r>
          </a:p>
        </p:txBody>
      </p:sp>
    </p:spTree>
    <p:extLst>
      <p:ext uri="{BB962C8B-B14F-4D97-AF65-F5344CB8AC3E}">
        <p14:creationId xmlns:p14="http://schemas.microsoft.com/office/powerpoint/2010/main" val="95642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1B4E-A42A-4080-9258-383B3C00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LGBM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07B29-E57B-448F-98AC-17A32302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2290762"/>
            <a:ext cx="4177176" cy="2738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DCE312-B311-48FD-A46A-BCDEE40640A6}"/>
              </a:ext>
            </a:extLst>
          </p:cNvPr>
          <p:cNvSpPr txBox="1"/>
          <p:nvPr/>
        </p:nvSpPr>
        <p:spPr>
          <a:xfrm>
            <a:off x="147638" y="2021085"/>
            <a:ext cx="5948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마지막 모델에 </a:t>
            </a:r>
            <a:r>
              <a:rPr lang="en-US" altLang="ko-KR" sz="1400" dirty="0" err="1"/>
              <a:t>stratifiedk</a:t>
            </a:r>
            <a:r>
              <a:rPr lang="en-US" altLang="ko-KR" sz="1400" dirty="0"/>
              <a:t>-fold</a:t>
            </a:r>
            <a:r>
              <a:rPr lang="ko-KR" altLang="en-US" sz="1400" dirty="0"/>
              <a:t> 적용</a:t>
            </a:r>
            <a:r>
              <a:rPr lang="en-US" altLang="ko-KR" sz="1400" dirty="0"/>
              <a:t>- baseline4.csv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623D1A-E77E-408B-AE65-E2D7C201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5129785"/>
            <a:ext cx="5672138" cy="130492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73EC14-E078-4A5E-8699-75D709155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07746"/>
              </p:ext>
            </p:extLst>
          </p:nvPr>
        </p:nvGraphicFramePr>
        <p:xfrm>
          <a:off x="5495439" y="1181082"/>
          <a:ext cx="3778900" cy="426720"/>
        </p:xfrm>
        <a:graphic>
          <a:graphicData uri="http://schemas.openxmlformats.org/drawingml/2006/table">
            <a:tbl>
              <a:tblPr/>
              <a:tblGrid>
                <a:gridCol w="944725">
                  <a:extLst>
                    <a:ext uri="{9D8B030D-6E8A-4147-A177-3AD203B41FA5}">
                      <a16:colId xmlns:a16="http://schemas.microsoft.com/office/drawing/2014/main" val="2055738199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3865964955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3361455245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1756539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rgbClr val="808388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FF0000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  <a:effectLst/>
                          <a:latin typeface="NotoSansRegular"/>
                        </a:rPr>
                        <a:t>0.81100</a:t>
                      </a: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808388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8012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7193723-05B9-4407-8D16-516D2574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130" y="1967596"/>
            <a:ext cx="63240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4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5786-CC91-4352-A848-3AA78AB0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77FC4-5BFA-4928-971C-45A2A5B6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" y="1574323"/>
            <a:ext cx="7383018" cy="500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16BF2-F74C-4617-8134-DE1F06416196}"/>
              </a:ext>
            </a:extLst>
          </p:cNvPr>
          <p:cNvSpPr txBox="1"/>
          <p:nvPr/>
        </p:nvSpPr>
        <p:spPr>
          <a:xfrm>
            <a:off x="2676234" y="1728216"/>
            <a:ext cx="5948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dacon_rf.csv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1601D6-27E1-4293-8CA1-4BB871252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53880"/>
              </p:ext>
            </p:extLst>
          </p:nvPr>
        </p:nvGraphicFramePr>
        <p:xfrm>
          <a:off x="4481803" y="887746"/>
          <a:ext cx="7315200" cy="42672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8297179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45161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52055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rgbClr val="808388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  <a:effectLst/>
                          <a:latin typeface="NotoSansRegular"/>
                        </a:rPr>
                        <a:t>0.8106198344</a:t>
                      </a: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808388"/>
                        </a:solidFill>
                        <a:effectLst/>
                        <a:latin typeface="NotoSansRegular"/>
                      </a:endParaRPr>
                    </a:p>
                  </a:txBody>
                  <a:tcPr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1909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7E36AF4E-08EC-4E7F-BBBC-9BA4326A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87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5786-CC91-4352-A848-3AA78AB0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E36AF4E-08EC-4E7F-BBBC-9BA4326A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87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E9309-CB2B-462C-814D-194A465D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2" y="1564950"/>
            <a:ext cx="97059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4846320" cy="2898648"/>
          </a:xfrm>
        </p:spPr>
        <p:txBody>
          <a:bodyPr>
            <a:normAutofit/>
          </a:bodyPr>
          <a:lstStyle/>
          <a:p>
            <a:r>
              <a:rPr lang="en-US" altLang="ko-KR" sz="5400" dirty="0" err="1"/>
              <a:t>Model_nm</a:t>
            </a:r>
            <a:r>
              <a:rPr lang="ko-KR" altLang="en-US" sz="5400" dirty="0"/>
              <a:t>과 </a:t>
            </a:r>
            <a:r>
              <a:rPr lang="en-US" altLang="ko-KR" sz="5400" dirty="0" err="1"/>
              <a:t>fwver</a:t>
            </a:r>
            <a:r>
              <a:rPr lang="ko-KR" altLang="en-US" sz="5400" dirty="0"/>
              <a:t>에 따른 </a:t>
            </a:r>
            <a:r>
              <a:rPr lang="ko-KR" altLang="en-US" sz="5400" dirty="0" err="1"/>
              <a:t>불만수</a:t>
            </a:r>
            <a:r>
              <a:rPr lang="ko-KR" altLang="en-US" sz="5400" dirty="0"/>
              <a:t> </a:t>
            </a:r>
            <a:r>
              <a:rPr lang="en-US" altLang="ko-KR" sz="5400" dirty="0"/>
              <a:t>(1)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46" y="4412661"/>
            <a:ext cx="5652254" cy="22505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1000" dirty="0" err="1"/>
              <a:t>train_err</a:t>
            </a:r>
            <a:r>
              <a:rPr lang="ko-KR" altLang="en-US" sz="1000" dirty="0"/>
              <a:t>의 </a:t>
            </a:r>
            <a:r>
              <a:rPr lang="en-US" altLang="ko-KR" sz="1000" dirty="0"/>
              <a:t>user id</a:t>
            </a:r>
            <a:r>
              <a:rPr lang="ko-KR" altLang="en-US" sz="1000" dirty="0"/>
              <a:t>에 따른 </a:t>
            </a:r>
            <a:r>
              <a:rPr lang="en-US" altLang="ko-KR" sz="1000" dirty="0"/>
              <a:t>problem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불만 수 </a:t>
            </a:r>
            <a:r>
              <a:rPr lang="en-US" altLang="ko-KR" sz="1000" dirty="0"/>
              <a:t>count</a:t>
            </a:r>
            <a:r>
              <a:rPr lang="ko-KR" altLang="en-US" sz="1000" dirty="0"/>
              <a:t>하여 </a:t>
            </a:r>
            <a:r>
              <a:rPr lang="en-US" altLang="ko-KR" sz="1000" dirty="0" err="1"/>
              <a:t>train_err</a:t>
            </a:r>
            <a:r>
              <a:rPr lang="ko-KR" altLang="en-US" sz="1000" dirty="0"/>
              <a:t>의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열 생성</a:t>
            </a:r>
            <a:endParaRPr lang="en-US" altLang="ko-KR" sz="1000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1000" dirty="0" err="1"/>
              <a:t>train_err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model_nm</a:t>
            </a:r>
            <a:r>
              <a:rPr lang="ko-KR" altLang="en-US" sz="1000" dirty="0"/>
              <a:t>과 </a:t>
            </a:r>
            <a:r>
              <a:rPr lang="en-US" altLang="ko-KR" sz="1000" dirty="0" err="1"/>
              <a:t>fwver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그루핑하며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complai</a:t>
            </a:r>
            <a:r>
              <a:rPr lang="ko-KR" altLang="en-US" sz="1000" dirty="0"/>
              <a:t>열 합계를 집계하려 함</a:t>
            </a:r>
            <a:endParaRPr lang="en-US" altLang="ko-KR" sz="1000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1000" dirty="0"/>
              <a:t>문제점</a:t>
            </a:r>
            <a:r>
              <a:rPr lang="en-US" altLang="ko-KR" sz="1000" dirty="0"/>
              <a:t>: </a:t>
            </a:r>
          </a:p>
          <a:p>
            <a:pPr marL="228600" indent="-228600">
              <a:lnSpc>
                <a:spcPct val="110000"/>
              </a:lnSpc>
              <a:buAutoNum type="alphaLcParenR"/>
            </a:pPr>
            <a:r>
              <a:rPr lang="ko-KR" altLang="en-US" sz="1000" dirty="0" err="1">
                <a:solidFill>
                  <a:srgbClr val="0070C0"/>
                </a:solidFill>
              </a:rPr>
              <a:t>그루핑하며</a:t>
            </a:r>
            <a:r>
              <a:rPr lang="ko-KR" altLang="en-US" sz="1000" dirty="0">
                <a:solidFill>
                  <a:srgbClr val="0070C0"/>
                </a:solidFill>
              </a:rPr>
              <a:t> 집계할 때 </a:t>
            </a:r>
            <a:r>
              <a:rPr lang="en-US" altLang="ko-KR" sz="1000" dirty="0">
                <a:solidFill>
                  <a:srgbClr val="0070C0"/>
                </a:solidFill>
              </a:rPr>
              <a:t>complain</a:t>
            </a:r>
            <a:r>
              <a:rPr lang="ko-KR" altLang="en-US" sz="1000" dirty="0">
                <a:solidFill>
                  <a:srgbClr val="0070C0"/>
                </a:solidFill>
              </a:rPr>
              <a:t>을 중복으로 합계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user_id</a:t>
            </a:r>
            <a:r>
              <a:rPr lang="ko-KR" altLang="en-US" sz="1000" dirty="0">
                <a:solidFill>
                  <a:srgbClr val="0070C0"/>
                </a:solidFill>
              </a:rPr>
              <a:t>가 </a:t>
            </a:r>
            <a:r>
              <a:rPr lang="en-US" altLang="ko-KR" sz="1000" dirty="0">
                <a:solidFill>
                  <a:srgbClr val="0070C0"/>
                </a:solidFill>
              </a:rPr>
              <a:t>10000</a:t>
            </a:r>
            <a:r>
              <a:rPr lang="ko-KR" altLang="en-US" sz="1000" dirty="0">
                <a:solidFill>
                  <a:srgbClr val="0070C0"/>
                </a:solidFill>
              </a:rPr>
              <a:t>인 사람의 </a:t>
            </a:r>
            <a:r>
              <a:rPr lang="en-US" altLang="ko-KR" sz="1000" dirty="0">
                <a:solidFill>
                  <a:srgbClr val="0070C0"/>
                </a:solidFill>
              </a:rPr>
              <a:t>complain</a:t>
            </a:r>
            <a:r>
              <a:rPr lang="ko-KR" altLang="en-US" sz="1000" dirty="0">
                <a:solidFill>
                  <a:srgbClr val="0070C0"/>
                </a:solidFill>
              </a:rPr>
              <a:t>값이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 err="1">
                <a:solidFill>
                  <a:srgbClr val="0070C0"/>
                </a:solidFill>
              </a:rPr>
              <a:t>일때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en-US" altLang="ko-KR" sz="1000" dirty="0" err="1">
                <a:solidFill>
                  <a:srgbClr val="0070C0"/>
                </a:solidFill>
              </a:rPr>
              <a:t>train_err</a:t>
            </a:r>
            <a:r>
              <a:rPr lang="ko-KR" altLang="en-US" sz="1000" dirty="0">
                <a:solidFill>
                  <a:srgbClr val="0070C0"/>
                </a:solidFill>
              </a:rPr>
              <a:t>데이터에는 </a:t>
            </a:r>
            <a:r>
              <a:rPr lang="en-US" altLang="ko-KR" sz="1000" dirty="0" err="1">
                <a:solidFill>
                  <a:srgbClr val="0070C0"/>
                </a:solidFill>
              </a:rPr>
              <a:t>user_id</a:t>
            </a:r>
            <a:r>
              <a:rPr lang="ko-KR" altLang="en-US" sz="1000" dirty="0">
                <a:solidFill>
                  <a:srgbClr val="0070C0"/>
                </a:solidFill>
              </a:rPr>
              <a:t>가 </a:t>
            </a:r>
            <a:r>
              <a:rPr lang="en-US" altLang="ko-KR" sz="1000" dirty="0">
                <a:solidFill>
                  <a:srgbClr val="0070C0"/>
                </a:solidFill>
              </a:rPr>
              <a:t>10000</a:t>
            </a:r>
            <a:r>
              <a:rPr lang="ko-KR" altLang="en-US" sz="1000" dirty="0">
                <a:solidFill>
                  <a:srgbClr val="0070C0"/>
                </a:solidFill>
              </a:rPr>
              <a:t>인 사람이 여러 번 찍혀 있으므로 그만큼 </a:t>
            </a:r>
            <a:r>
              <a:rPr lang="en-US" altLang="ko-KR" sz="1000" dirty="0">
                <a:solidFill>
                  <a:srgbClr val="0070C0"/>
                </a:solidFill>
              </a:rPr>
              <a:t>complain</a:t>
            </a:r>
            <a:r>
              <a:rPr lang="ko-KR" altLang="en-US" sz="1000" dirty="0">
                <a:solidFill>
                  <a:srgbClr val="0070C0"/>
                </a:solidFill>
              </a:rPr>
              <a:t>의 수도 중복하여 집계됨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  <a:p>
            <a:pPr marL="228600" indent="-228600">
              <a:lnSpc>
                <a:spcPct val="110000"/>
              </a:lnSpc>
              <a:buAutoNum type="alphaLcParenR"/>
            </a:pP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특정 사용자의 </a:t>
            </a:r>
            <a:r>
              <a:rPr lang="en-US" altLang="ko-KR" sz="1000" dirty="0">
                <a:solidFill>
                  <a:srgbClr val="0070C0"/>
                </a:solidFill>
              </a:rPr>
              <a:t>complain</a:t>
            </a:r>
            <a:r>
              <a:rPr lang="ko-KR" altLang="en-US" sz="1000" dirty="0">
                <a:solidFill>
                  <a:srgbClr val="0070C0"/>
                </a:solidFill>
              </a:rPr>
              <a:t>이 어떤 모델에 대한 불만을 제기한 것인지 </a:t>
            </a:r>
            <a:r>
              <a:rPr lang="ko-KR" altLang="en-US" sz="1000" dirty="0" err="1">
                <a:solidFill>
                  <a:srgbClr val="0070C0"/>
                </a:solidFill>
              </a:rPr>
              <a:t>반영안됨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user_id</a:t>
            </a:r>
            <a:r>
              <a:rPr lang="ko-KR" altLang="en-US" sz="1000" dirty="0">
                <a:solidFill>
                  <a:srgbClr val="0070C0"/>
                </a:solidFill>
              </a:rPr>
              <a:t>가 </a:t>
            </a:r>
            <a:r>
              <a:rPr lang="en-US" altLang="ko-KR" sz="1000" dirty="0">
                <a:solidFill>
                  <a:srgbClr val="0070C0"/>
                </a:solidFill>
              </a:rPr>
              <a:t>10000</a:t>
            </a:r>
            <a:r>
              <a:rPr lang="ko-KR" altLang="en-US" sz="1000" dirty="0">
                <a:solidFill>
                  <a:srgbClr val="0070C0"/>
                </a:solidFill>
              </a:rPr>
              <a:t>인 사람은 </a:t>
            </a:r>
            <a:r>
              <a:rPr lang="en-US" altLang="ko-KR" sz="1000" dirty="0">
                <a:solidFill>
                  <a:srgbClr val="0070C0"/>
                </a:solidFill>
              </a:rPr>
              <a:t>model3</a:t>
            </a:r>
            <a:r>
              <a:rPr lang="ko-KR" altLang="en-US" sz="1000" dirty="0">
                <a:solidFill>
                  <a:srgbClr val="0070C0"/>
                </a:solidFill>
              </a:rPr>
              <a:t>을 </a:t>
            </a:r>
            <a:r>
              <a:rPr lang="ko-KR" altLang="en-US" sz="1000" dirty="0" err="1">
                <a:solidFill>
                  <a:srgbClr val="0070C0"/>
                </a:solidFill>
              </a:rPr>
              <a:t>사용했을수도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model4</a:t>
            </a:r>
            <a:r>
              <a:rPr lang="ko-KR" altLang="en-US" sz="1000" dirty="0">
                <a:solidFill>
                  <a:srgbClr val="0070C0"/>
                </a:solidFill>
              </a:rPr>
              <a:t>를 </a:t>
            </a:r>
            <a:r>
              <a:rPr lang="ko-KR" altLang="en-US" sz="1000" dirty="0" err="1">
                <a:solidFill>
                  <a:srgbClr val="0070C0"/>
                </a:solidFill>
              </a:rPr>
              <a:t>사용했을수도</a:t>
            </a:r>
            <a:r>
              <a:rPr lang="ko-KR" altLang="en-US" sz="1000" dirty="0">
                <a:solidFill>
                  <a:srgbClr val="0070C0"/>
                </a:solidFill>
              </a:rPr>
              <a:t> 있음</a:t>
            </a:r>
            <a:r>
              <a:rPr lang="en-US" altLang="ko-KR" sz="1000" dirty="0">
                <a:solidFill>
                  <a:srgbClr val="0070C0"/>
                </a:solidFill>
              </a:rPr>
              <a:t>)- complain</a:t>
            </a:r>
            <a:r>
              <a:rPr lang="ko-KR" altLang="en-US" sz="1000" dirty="0">
                <a:solidFill>
                  <a:srgbClr val="0070C0"/>
                </a:solidFill>
              </a:rPr>
              <a:t>시점 이전에 사용한 모델로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집계하되 두개 이상의 모델을 쓴 경우에는 불만제기시점 바로 이전의 모델로 집계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329770-6201-429A-A00F-D10390C3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00025"/>
            <a:ext cx="4171950" cy="645795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A07217B5-5565-4C38-A76F-2DD8CA2B1936}"/>
              </a:ext>
            </a:extLst>
          </p:cNvPr>
          <p:cNvSpPr txBox="1">
            <a:spLocks/>
          </p:cNvSpPr>
          <p:nvPr/>
        </p:nvSpPr>
        <p:spPr>
          <a:xfrm>
            <a:off x="9067800" y="388322"/>
            <a:ext cx="3028950" cy="535411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000" dirty="0"/>
              <a:t>각 모델의 특정 </a:t>
            </a:r>
            <a:r>
              <a:rPr lang="en-US" altLang="ko-KR" sz="1000" dirty="0" err="1"/>
              <a:t>fwver</a:t>
            </a:r>
            <a:r>
              <a:rPr lang="ko-KR" altLang="en-US" sz="1000" dirty="0"/>
              <a:t>마다 두드러지게 불만이 많이 집계되는 특징이 있음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000" dirty="0"/>
              <a:t>각 모델에서 쓰인 </a:t>
            </a:r>
            <a:r>
              <a:rPr lang="en-US" altLang="ko-KR" sz="1000" dirty="0" err="1"/>
              <a:t>fwver</a:t>
            </a:r>
            <a:r>
              <a:rPr lang="ko-KR" altLang="en-US" sz="1000" dirty="0"/>
              <a:t>은 모델마다 독립적임</a:t>
            </a:r>
            <a:r>
              <a:rPr lang="en-US" altLang="ko-KR" sz="1000" dirty="0"/>
              <a:t>-&gt; </a:t>
            </a:r>
            <a:r>
              <a:rPr lang="ko-KR" altLang="en-US" sz="1000" dirty="0"/>
              <a:t>중복해서 쓰이는 </a:t>
            </a:r>
            <a:r>
              <a:rPr lang="en-US" altLang="ko-KR" sz="1000" dirty="0" err="1"/>
              <a:t>fwver</a:t>
            </a:r>
            <a:r>
              <a:rPr lang="ko-KR" altLang="en-US" sz="1000" dirty="0"/>
              <a:t>은 없음</a:t>
            </a:r>
            <a:endParaRPr lang="en-US" altLang="ko-KR" sz="1000" dirty="0"/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1000" dirty="0"/>
              <a:t>model0,1,2,3,4</a:t>
            </a:r>
            <a:r>
              <a:rPr lang="ko-KR" altLang="en-US" sz="1000" dirty="0"/>
              <a:t>같은 경우는 불만이 뒤쪽에 위치한 </a:t>
            </a:r>
            <a:r>
              <a:rPr lang="en-US" altLang="ko-KR" sz="1000" dirty="0" err="1"/>
              <a:t>fwver</a:t>
            </a:r>
            <a:r>
              <a:rPr lang="ko-KR" altLang="en-US" sz="1000" dirty="0"/>
              <a:t>일수록 더 많이 집계됨</a:t>
            </a:r>
            <a:r>
              <a:rPr lang="en-US" altLang="ko-KR" sz="1000" dirty="0"/>
              <a:t>. -&gt; </a:t>
            </a:r>
            <a:r>
              <a:rPr lang="en-US" altLang="ko-KR" sz="1000" dirty="0" err="1"/>
              <a:t>fw</a:t>
            </a:r>
            <a:r>
              <a:rPr lang="ko-KR" altLang="en-US" sz="1000" dirty="0"/>
              <a:t>최신버전일수록 불만 수가 적게 </a:t>
            </a:r>
            <a:r>
              <a:rPr lang="ko-KR" altLang="en-US" sz="1000" dirty="0" err="1"/>
              <a:t>집계되는걸까</a:t>
            </a:r>
            <a:r>
              <a:rPr lang="en-US" altLang="ko-KR" sz="1000" dirty="0"/>
              <a:t>? -&gt;  </a:t>
            </a:r>
            <a:r>
              <a:rPr lang="ko-KR" altLang="en-US" sz="1000" dirty="0" err="1"/>
              <a:t>어떤게</a:t>
            </a:r>
            <a:r>
              <a:rPr lang="ko-KR" altLang="en-US" sz="1000" dirty="0"/>
              <a:t> 최신 버전의 </a:t>
            </a:r>
            <a:r>
              <a:rPr lang="en-US" altLang="ko-KR" sz="1000" dirty="0" err="1"/>
              <a:t>fw</a:t>
            </a:r>
            <a:r>
              <a:rPr lang="ko-KR" altLang="en-US" sz="1000" dirty="0"/>
              <a:t>인지 </a:t>
            </a:r>
            <a:r>
              <a:rPr lang="en-US" altLang="ko-KR" sz="1000" dirty="0"/>
              <a:t>time</a:t>
            </a:r>
            <a:r>
              <a:rPr lang="ko-KR" altLang="en-US" sz="1000" dirty="0"/>
              <a:t>변수를 통해 알아보자</a:t>
            </a:r>
            <a:endParaRPr lang="en-US" altLang="ko-KR" sz="1000" dirty="0"/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000" dirty="0"/>
              <a:t>각 모델의 </a:t>
            </a:r>
            <a:r>
              <a:rPr lang="en-US" altLang="ko-KR" sz="1000" dirty="0" err="1"/>
              <a:t>fwver</a:t>
            </a:r>
            <a:r>
              <a:rPr lang="ko-KR" altLang="en-US" sz="1000" dirty="0"/>
              <a:t>마다 어떤 에러가 많이 발생하는지 에러타입 집계해보자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81EF0-904F-449E-A23D-BE65F563F539}"/>
              </a:ext>
            </a:extLst>
          </p:cNvPr>
          <p:cNvSpPr/>
          <p:nvPr/>
        </p:nvSpPr>
        <p:spPr>
          <a:xfrm>
            <a:off x="7382458" y="1003041"/>
            <a:ext cx="912456" cy="359228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ACFCF2-1CEE-4719-AB3E-96755ED7A89B}"/>
              </a:ext>
            </a:extLst>
          </p:cNvPr>
          <p:cNvSpPr/>
          <p:nvPr/>
        </p:nvSpPr>
        <p:spPr>
          <a:xfrm>
            <a:off x="7382458" y="1806057"/>
            <a:ext cx="912456" cy="194193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A10F0-E94D-4555-B89D-819B34FB4EB6}"/>
              </a:ext>
            </a:extLst>
          </p:cNvPr>
          <p:cNvSpPr/>
          <p:nvPr/>
        </p:nvSpPr>
        <p:spPr>
          <a:xfrm>
            <a:off x="7382458" y="2977632"/>
            <a:ext cx="912456" cy="318018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F3A95-F1EA-49BF-9E86-C948AC187C4A}"/>
              </a:ext>
            </a:extLst>
          </p:cNvPr>
          <p:cNvSpPr/>
          <p:nvPr/>
        </p:nvSpPr>
        <p:spPr>
          <a:xfrm>
            <a:off x="7382458" y="4070340"/>
            <a:ext cx="912456" cy="202692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A0B904-45BA-49B5-91C0-4EF28C31981C}"/>
              </a:ext>
            </a:extLst>
          </p:cNvPr>
          <p:cNvSpPr/>
          <p:nvPr/>
        </p:nvSpPr>
        <p:spPr>
          <a:xfrm>
            <a:off x="7382458" y="4756902"/>
            <a:ext cx="912456" cy="202692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B2B26-8AE9-4AC9-A3EB-D14379A25CFF}"/>
              </a:ext>
            </a:extLst>
          </p:cNvPr>
          <p:cNvSpPr/>
          <p:nvPr/>
        </p:nvSpPr>
        <p:spPr>
          <a:xfrm>
            <a:off x="7390622" y="4888713"/>
            <a:ext cx="912456" cy="202692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EC155E-A897-4EE9-BC32-37F6F6AAE14D}"/>
              </a:ext>
            </a:extLst>
          </p:cNvPr>
          <p:cNvSpPr/>
          <p:nvPr/>
        </p:nvSpPr>
        <p:spPr>
          <a:xfrm>
            <a:off x="7390622" y="5742432"/>
            <a:ext cx="912456" cy="202692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3F5F9B-E639-44BB-967F-02F03BFED820}"/>
              </a:ext>
            </a:extLst>
          </p:cNvPr>
          <p:cNvSpPr/>
          <p:nvPr/>
        </p:nvSpPr>
        <p:spPr>
          <a:xfrm>
            <a:off x="7390622" y="6043803"/>
            <a:ext cx="912456" cy="202692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8C3CC0-126E-4D66-891E-230D78D0E392}"/>
              </a:ext>
            </a:extLst>
          </p:cNvPr>
          <p:cNvSpPr/>
          <p:nvPr/>
        </p:nvSpPr>
        <p:spPr>
          <a:xfrm>
            <a:off x="7398786" y="5389055"/>
            <a:ext cx="912456" cy="202692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94652-AB5D-4506-9537-9C72DBF77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19"/>
          <a:stretch/>
        </p:blipFill>
        <p:spPr>
          <a:xfrm>
            <a:off x="3383319" y="604446"/>
            <a:ext cx="1784781" cy="5357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12DC87-755A-4CEA-A659-B9FB7BBF7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19"/>
          <a:stretch/>
        </p:blipFill>
        <p:spPr>
          <a:xfrm>
            <a:off x="5168100" y="685800"/>
            <a:ext cx="1884151" cy="53578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B6C61E-EA25-4939-890A-A196A321E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70"/>
          <a:stretch/>
        </p:blipFill>
        <p:spPr>
          <a:xfrm>
            <a:off x="9524" y="361950"/>
            <a:ext cx="3071812" cy="645795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4F2416B0-FD44-423C-951F-4BB91AB44B6F}"/>
              </a:ext>
            </a:extLst>
          </p:cNvPr>
          <p:cNvSpPr txBox="1">
            <a:spLocks/>
          </p:cNvSpPr>
          <p:nvPr/>
        </p:nvSpPr>
        <p:spPr>
          <a:xfrm>
            <a:off x="3228975" y="6178808"/>
            <a:ext cx="3028950" cy="335578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000"/>
              <a:t>a) </a:t>
            </a:r>
            <a:r>
              <a:rPr lang="ko-KR" altLang="en-US" sz="1000" dirty="0"/>
              <a:t>문제 해결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71148-9F0A-4404-985E-E0FD44BC89CF}"/>
              </a:ext>
            </a:extLst>
          </p:cNvPr>
          <p:cNvSpPr/>
          <p:nvPr/>
        </p:nvSpPr>
        <p:spPr>
          <a:xfrm>
            <a:off x="3228975" y="361950"/>
            <a:ext cx="3899613" cy="5810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2969B8-63B5-4834-A5BC-5D9C3691A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57"/>
          <a:stretch/>
        </p:blipFill>
        <p:spPr>
          <a:xfrm>
            <a:off x="7361853" y="604446"/>
            <a:ext cx="1938371" cy="54391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7EAA80-E61C-4CEA-877E-502A52AB5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80"/>
          <a:stretch/>
        </p:blipFill>
        <p:spPr>
          <a:xfrm>
            <a:off x="9533489" y="604446"/>
            <a:ext cx="1938371" cy="5439168"/>
          </a:xfrm>
          <a:prstGeom prst="rect">
            <a:avLst/>
          </a:prstGeom>
        </p:spPr>
      </p:pic>
      <p:sp>
        <p:nvSpPr>
          <p:cNvPr id="18" name="부제목 2">
            <a:extLst>
              <a:ext uri="{FF2B5EF4-FFF2-40B4-BE49-F238E27FC236}">
                <a16:creationId xmlns:a16="http://schemas.microsoft.com/office/drawing/2014/main" id="{D46F5707-3CD3-412F-96A5-1228AAC78C38}"/>
              </a:ext>
            </a:extLst>
          </p:cNvPr>
          <p:cNvSpPr txBox="1">
            <a:spLocks/>
          </p:cNvSpPr>
          <p:nvPr/>
        </p:nvSpPr>
        <p:spPr>
          <a:xfrm>
            <a:off x="7276226" y="6178808"/>
            <a:ext cx="3371665" cy="335578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000" dirty="0"/>
              <a:t>b) </a:t>
            </a:r>
            <a:r>
              <a:rPr lang="ko-KR" altLang="en-US" sz="1000" dirty="0"/>
              <a:t>문제 해결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EF28C-39D3-44D4-B6BE-5A79961A71E5}"/>
              </a:ext>
            </a:extLst>
          </p:cNvPr>
          <p:cNvSpPr/>
          <p:nvPr/>
        </p:nvSpPr>
        <p:spPr>
          <a:xfrm>
            <a:off x="7276227" y="361950"/>
            <a:ext cx="4340840" cy="5810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23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(2)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6"/>
            <a:ext cx="10515600" cy="109545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1-1) model</a:t>
            </a:r>
            <a:r>
              <a:rPr lang="ko-KR" altLang="en-US" sz="2200" dirty="0"/>
              <a:t>에 따른 </a:t>
            </a:r>
            <a:r>
              <a:rPr lang="en-US" altLang="ko-KR" sz="2200" dirty="0" err="1"/>
              <a:t>fwver</a:t>
            </a:r>
            <a:r>
              <a:rPr lang="ko-KR" altLang="en-US" sz="2200" dirty="0"/>
              <a:t>별 </a:t>
            </a:r>
            <a:r>
              <a:rPr lang="en-US" altLang="ko-KR" sz="2200" dirty="0" err="1"/>
              <a:t>complai</a:t>
            </a:r>
            <a:r>
              <a:rPr lang="ko-KR" altLang="en-US" sz="2200" dirty="0"/>
              <a:t>수와 </a:t>
            </a:r>
            <a:r>
              <a:rPr lang="en-US" altLang="ko-KR" sz="2200" dirty="0"/>
              <a:t>error </a:t>
            </a:r>
            <a:r>
              <a:rPr lang="ko-KR" altLang="en-US" sz="2200" dirty="0"/>
              <a:t>발생 수 집계 </a:t>
            </a:r>
            <a:r>
              <a:rPr lang="en-US" altLang="ko-KR" sz="2200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가정</a:t>
            </a:r>
            <a:r>
              <a:rPr lang="en-US" altLang="ko-KR" sz="1600" dirty="0"/>
              <a:t>1) error</a:t>
            </a:r>
            <a:r>
              <a:rPr lang="ko-KR" altLang="en-US" sz="1600" dirty="0"/>
              <a:t>가 많이 발생하는 </a:t>
            </a:r>
            <a:r>
              <a:rPr lang="en-US" altLang="ko-KR" sz="1600" dirty="0" err="1"/>
              <a:t>fwver</a:t>
            </a:r>
            <a:r>
              <a:rPr lang="ko-KR" altLang="en-US" sz="1600" dirty="0"/>
              <a:t>일수록 </a:t>
            </a:r>
            <a:r>
              <a:rPr lang="en-US" altLang="ko-KR" sz="1600" dirty="0"/>
              <a:t>complain</a:t>
            </a:r>
            <a:r>
              <a:rPr lang="ko-KR" altLang="en-US" sz="1600" dirty="0"/>
              <a:t>수도 많을 것이다</a:t>
            </a:r>
            <a:r>
              <a:rPr lang="en-US" altLang="ko-KR" sz="1600" dirty="0"/>
              <a:t>.- </a:t>
            </a:r>
            <a:r>
              <a:rPr lang="en-US" altLang="ko-KR" sz="1600" b="1" dirty="0"/>
              <a:t>model2</a:t>
            </a:r>
            <a:r>
              <a:rPr lang="ko-KR" altLang="en-US" sz="1600" b="1" dirty="0"/>
              <a:t>제외하고 충족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2BC797-27AC-4116-B737-9183EA10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291015"/>
            <a:ext cx="4453988" cy="43997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91EE0D-C38C-409B-AB5C-00F1A820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28" y="2144119"/>
            <a:ext cx="4807584" cy="50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(2)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1-2) model</a:t>
            </a:r>
            <a:r>
              <a:rPr lang="ko-KR" altLang="en-US" sz="2200" dirty="0"/>
              <a:t>과 </a:t>
            </a:r>
            <a:r>
              <a:rPr lang="en-US" altLang="ko-KR" sz="2200" dirty="0" err="1"/>
              <a:t>fwver</a:t>
            </a:r>
            <a:r>
              <a:rPr lang="ko-KR" altLang="en-US" sz="2200" dirty="0"/>
              <a:t>에 따른 </a:t>
            </a:r>
            <a:r>
              <a:rPr lang="en-US" altLang="ko-KR" sz="2200" dirty="0"/>
              <a:t>error type</a:t>
            </a:r>
            <a:r>
              <a:rPr lang="ko-KR" altLang="en-US" sz="2200" dirty="0"/>
              <a:t>별 </a:t>
            </a:r>
            <a:r>
              <a:rPr lang="en-US" altLang="ko-KR" sz="2200" dirty="0"/>
              <a:t>complain</a:t>
            </a:r>
            <a:r>
              <a:rPr lang="ko-KR" altLang="en-US" sz="2200" dirty="0"/>
              <a:t>수와 </a:t>
            </a:r>
            <a:r>
              <a:rPr lang="en-US" altLang="ko-KR" sz="2200" dirty="0"/>
              <a:t>error </a:t>
            </a:r>
            <a:r>
              <a:rPr lang="ko-KR" altLang="en-US" sz="2200" dirty="0"/>
              <a:t>발생 수 집계 </a:t>
            </a:r>
            <a:r>
              <a:rPr lang="en-US" altLang="ko-KR" sz="2200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16BF67-D11A-49E8-A67F-85084D09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760221"/>
            <a:ext cx="7616190" cy="4192751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535411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1000" dirty="0"/>
              <a:t>Err30</a:t>
            </a:r>
            <a:r>
              <a:rPr lang="ko-KR" altLang="en-US" sz="1000" dirty="0"/>
              <a:t>에서 에러가 가장 많이 발생하는 반면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수는 그에 비례해 많이 발생하진 않았다</a:t>
            </a:r>
            <a:r>
              <a:rPr lang="en-US" altLang="ko-KR" sz="1000" dirty="0"/>
              <a:t>. </a:t>
            </a: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1000" dirty="0"/>
              <a:t>Err39,33</a:t>
            </a:r>
            <a:r>
              <a:rPr lang="ko-KR" altLang="en-US" sz="1000" dirty="0"/>
              <a:t>는 </a:t>
            </a:r>
            <a:r>
              <a:rPr lang="en-US" altLang="ko-KR" sz="1000" dirty="0"/>
              <a:t>30</a:t>
            </a:r>
            <a:r>
              <a:rPr lang="ko-KR" altLang="en-US" sz="1000" dirty="0"/>
              <a:t>에 비해 에러가 적게 발생했음에도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수는 가장 많았다 </a:t>
            </a:r>
            <a:endParaRPr lang="en-US" altLang="ko-KR" sz="1000" dirty="0"/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r>
              <a:rPr lang="en-US" altLang="ko-KR" sz="1000" dirty="0"/>
              <a:t>=&gt; </a:t>
            </a:r>
            <a:r>
              <a:rPr lang="ko-KR" altLang="en-US" sz="1000" dirty="0"/>
              <a:t>모델 </a:t>
            </a:r>
            <a:r>
              <a:rPr lang="en-US" altLang="ko-KR" sz="1000" dirty="0"/>
              <a:t>0</a:t>
            </a:r>
            <a:r>
              <a:rPr lang="ko-KR" altLang="en-US" sz="1000" dirty="0"/>
              <a:t>의 버전 </a:t>
            </a:r>
            <a:r>
              <a:rPr lang="en-US" altLang="ko-KR" sz="1000" dirty="0"/>
              <a:t>04.22.1750</a:t>
            </a:r>
            <a:r>
              <a:rPr lang="ko-KR" altLang="en-US" sz="1000" dirty="0"/>
              <a:t>에선 </a:t>
            </a:r>
            <a:r>
              <a:rPr lang="en-US" altLang="ko-KR" sz="1000" dirty="0"/>
              <a:t>err39,33</a:t>
            </a:r>
            <a:r>
              <a:rPr lang="ko-KR" altLang="en-US" sz="1000" dirty="0"/>
              <a:t>등에서 에러가 발생할 때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이 들어올 확률 높다고 추정</a:t>
            </a: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211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(2)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1-2) model</a:t>
            </a:r>
            <a:r>
              <a:rPr lang="ko-KR" altLang="en-US" sz="2200" dirty="0"/>
              <a:t>과 </a:t>
            </a:r>
            <a:r>
              <a:rPr lang="en-US" altLang="ko-KR" sz="2200" dirty="0" err="1"/>
              <a:t>fwver</a:t>
            </a:r>
            <a:r>
              <a:rPr lang="ko-KR" altLang="en-US" sz="2200" dirty="0"/>
              <a:t>에 따른 </a:t>
            </a:r>
            <a:r>
              <a:rPr lang="en-US" altLang="ko-KR" sz="2200" dirty="0"/>
              <a:t>error type</a:t>
            </a:r>
            <a:r>
              <a:rPr lang="ko-KR" altLang="en-US" sz="2200" dirty="0"/>
              <a:t>별 </a:t>
            </a:r>
            <a:r>
              <a:rPr lang="en-US" altLang="ko-KR" sz="2200" dirty="0"/>
              <a:t>complain</a:t>
            </a:r>
            <a:r>
              <a:rPr lang="ko-KR" altLang="en-US" sz="2200" dirty="0"/>
              <a:t>수와 </a:t>
            </a:r>
            <a:r>
              <a:rPr lang="en-US" altLang="ko-KR" sz="2200" dirty="0"/>
              <a:t>error </a:t>
            </a:r>
            <a:r>
              <a:rPr lang="ko-KR" altLang="en-US" sz="2200" dirty="0"/>
              <a:t>발생 수 집계 </a:t>
            </a:r>
            <a:r>
              <a:rPr lang="en-US" altLang="ko-KR" sz="2200" dirty="0"/>
              <a:t> 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8034146" y="1972618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1000" dirty="0"/>
              <a:t>Err30</a:t>
            </a:r>
            <a:r>
              <a:rPr lang="ko-KR" altLang="en-US" sz="1000" dirty="0"/>
              <a:t>에서 에러가 가장 많이 발생하는 반면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수는 그에 비례해 많이 발생하진 않았다</a:t>
            </a:r>
            <a:r>
              <a:rPr lang="en-US" altLang="ko-KR" sz="1000" dirty="0"/>
              <a:t>. </a:t>
            </a: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1000" dirty="0"/>
              <a:t>Err22</a:t>
            </a:r>
            <a:r>
              <a:rPr lang="ko-KR" altLang="en-US" sz="1000" dirty="0"/>
              <a:t>는 </a:t>
            </a:r>
            <a:r>
              <a:rPr lang="en-US" altLang="ko-KR" sz="1000" dirty="0"/>
              <a:t>30</a:t>
            </a:r>
            <a:r>
              <a:rPr lang="ko-KR" altLang="en-US" sz="1000" dirty="0"/>
              <a:t>에 비해 에러가 적게 발생했음에도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수는 가장 많았다 </a:t>
            </a:r>
            <a:endParaRPr lang="en-US" altLang="ko-KR" sz="1000" dirty="0"/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r>
              <a:rPr lang="en-US" altLang="ko-KR" sz="1000" dirty="0"/>
              <a:t>=&gt; </a:t>
            </a:r>
            <a:r>
              <a:rPr lang="ko-KR" altLang="en-US" sz="1000" dirty="0"/>
              <a:t>모델 </a:t>
            </a:r>
            <a:r>
              <a:rPr lang="en-US" altLang="ko-KR" sz="1000" dirty="0"/>
              <a:t>2</a:t>
            </a:r>
            <a:r>
              <a:rPr lang="ko-KR" altLang="en-US" sz="1000" dirty="0"/>
              <a:t>의 버전 </a:t>
            </a:r>
            <a:r>
              <a:rPr lang="en-US" altLang="ko-KR" sz="1000" dirty="0"/>
              <a:t>04.33.1185</a:t>
            </a:r>
            <a:r>
              <a:rPr lang="ko-KR" altLang="en-US" sz="1000" dirty="0"/>
              <a:t>에선 </a:t>
            </a:r>
            <a:r>
              <a:rPr lang="en-US" altLang="ko-KR" sz="1000" dirty="0"/>
              <a:t>err22</a:t>
            </a:r>
            <a:r>
              <a:rPr lang="ko-KR" altLang="en-US" sz="1000" dirty="0"/>
              <a:t>등에서 에러가 발생할 때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이 들어올 확률 높다고 추정</a:t>
            </a: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332AB48-70BF-4DFD-84BD-5760D6C9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760220"/>
            <a:ext cx="7831836" cy="4069079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AB3750A-CF1D-4F11-83E4-FA66326157EE}"/>
              </a:ext>
            </a:extLst>
          </p:cNvPr>
          <p:cNvSpPr txBox="1">
            <a:spLocks/>
          </p:cNvSpPr>
          <p:nvPr/>
        </p:nvSpPr>
        <p:spPr>
          <a:xfrm>
            <a:off x="8120442" y="3794759"/>
            <a:ext cx="3993261" cy="70104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000" dirty="0"/>
              <a:t>=&gt; </a:t>
            </a:r>
            <a:r>
              <a:rPr lang="ko-KR" altLang="en-US" sz="1000" dirty="0" err="1"/>
              <a:t>에러수에</a:t>
            </a:r>
            <a:r>
              <a:rPr lang="ko-KR" altLang="en-US" sz="1000" dirty="0"/>
              <a:t> 비해 </a:t>
            </a:r>
            <a:r>
              <a:rPr lang="en-US" altLang="ko-KR" sz="1000" dirty="0"/>
              <a:t>COMPLAIN</a:t>
            </a:r>
            <a:r>
              <a:rPr lang="ko-KR" altLang="en-US" sz="1000" dirty="0"/>
              <a:t>이 제기되는 비율 을 반영한 파생변수 만들기</a:t>
            </a: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4473A-5929-4008-8C85-CA67DCEBF78E}"/>
              </a:ext>
            </a:extLst>
          </p:cNvPr>
          <p:cNvSpPr txBox="1"/>
          <p:nvPr/>
        </p:nvSpPr>
        <p:spPr>
          <a:xfrm>
            <a:off x="8330753" y="4596847"/>
            <a:ext cx="37829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이를 반영한 파생변수 </a:t>
            </a:r>
            <a:r>
              <a:rPr lang="ko-KR" altLang="en-US" sz="1400" dirty="0" err="1"/>
              <a:t>만들어보기</a:t>
            </a:r>
            <a:r>
              <a:rPr lang="en-US" altLang="ko-KR" sz="1400" dirty="0"/>
              <a:t>: model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fwver</a:t>
            </a:r>
            <a:r>
              <a:rPr lang="ko-KR" altLang="en-US" sz="1400" dirty="0"/>
              <a:t>의 에러 발생률을 반영한 변수 </a:t>
            </a:r>
            <a:r>
              <a:rPr lang="en-US" altLang="ko-KR" sz="1400" dirty="0"/>
              <a:t>&amp; model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fwver</a:t>
            </a:r>
            <a:r>
              <a:rPr lang="ko-KR" altLang="en-US" sz="1400" dirty="0"/>
              <a:t>별 에러타입의 </a:t>
            </a:r>
            <a:r>
              <a:rPr lang="ko-KR" altLang="en-US" sz="1400" dirty="0" err="1"/>
              <a:t>에러률을</a:t>
            </a:r>
            <a:r>
              <a:rPr lang="ko-KR" altLang="en-US" sz="1400" dirty="0"/>
              <a:t> 반영한 변수</a:t>
            </a:r>
          </a:p>
          <a:p>
            <a:endParaRPr lang="ko-KR" altLang="en-US" sz="14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(3)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1-3) </a:t>
            </a:r>
            <a:r>
              <a:rPr lang="ko-KR" altLang="en-US" sz="2200" dirty="0"/>
              <a:t>파생변수 생성</a:t>
            </a:r>
            <a:endParaRPr lang="en-US" altLang="ko-KR" sz="2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5D8757-88E4-47F7-8D05-BFDA76E1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8" y="1760221"/>
            <a:ext cx="2889387" cy="471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3E8D7-CD9A-4B1E-80F8-795ACCF6041D}"/>
              </a:ext>
            </a:extLst>
          </p:cNvPr>
          <p:cNvSpPr txBox="1"/>
          <p:nvPr/>
        </p:nvSpPr>
        <p:spPr>
          <a:xfrm>
            <a:off x="4367784" y="1270619"/>
            <a:ext cx="4594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단순히 </a:t>
            </a:r>
            <a:r>
              <a:rPr lang="en-US" altLang="ko-KR" sz="1200" b="1" dirty="0" err="1"/>
              <a:t>fwver</a:t>
            </a:r>
            <a:r>
              <a:rPr lang="ko-KR" altLang="en-US" sz="1200" b="1" dirty="0"/>
              <a:t>별 </a:t>
            </a:r>
            <a:r>
              <a:rPr lang="en-US" altLang="ko-KR" sz="1200" b="1" dirty="0"/>
              <a:t>comp/err</a:t>
            </a:r>
            <a:r>
              <a:rPr lang="ko-KR" altLang="en-US" sz="1200" b="1" dirty="0"/>
              <a:t>로 계산하니까 각 모델에서 나타나는 경향성이 나타나지 않음</a:t>
            </a:r>
            <a:r>
              <a:rPr lang="en-US" altLang="ko-KR" sz="1200" dirty="0"/>
              <a:t>-&gt; </a:t>
            </a:r>
            <a:r>
              <a:rPr lang="ko-KR" altLang="en-US" sz="1200" dirty="0"/>
              <a:t>모델에 따라  </a:t>
            </a:r>
            <a:r>
              <a:rPr lang="en-US" altLang="ko-KR" sz="1200" dirty="0" err="1"/>
              <a:t>fwver</a:t>
            </a:r>
            <a:r>
              <a:rPr lang="ko-KR" altLang="en-US" sz="1200" dirty="0"/>
              <a:t> 별 </a:t>
            </a:r>
            <a:r>
              <a:rPr lang="en-US" altLang="ko-KR" sz="1200" dirty="0"/>
              <a:t>err</a:t>
            </a:r>
            <a:r>
              <a:rPr lang="ko-KR" altLang="en-US" sz="1200" dirty="0"/>
              <a:t>와 </a:t>
            </a:r>
            <a:r>
              <a:rPr lang="en-US" altLang="ko-KR" sz="1200" dirty="0"/>
              <a:t>complain</a:t>
            </a:r>
            <a:r>
              <a:rPr lang="ko-KR" altLang="en-US" sz="1200" dirty="0"/>
              <a:t>이 차지하는 비율을 계산한후 </a:t>
            </a:r>
            <a:r>
              <a:rPr lang="en-US" altLang="ko-KR" sz="1200" dirty="0" err="1"/>
              <a:t>comp_ratio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err_ratio</a:t>
            </a:r>
            <a:r>
              <a:rPr lang="ko-KR" altLang="en-US" sz="1200" dirty="0"/>
              <a:t>해보자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Ex) model0</a:t>
            </a:r>
            <a:r>
              <a:rPr lang="ko-KR" altLang="en-US" sz="1200" dirty="0"/>
              <a:t>에서 </a:t>
            </a:r>
            <a:r>
              <a:rPr lang="en-US" altLang="ko-KR" sz="1200" dirty="0"/>
              <a:t>04.22.1750 </a:t>
            </a:r>
            <a:r>
              <a:rPr lang="ko-KR" altLang="en-US" sz="1200" dirty="0"/>
              <a:t>불만수가 차지하는 비율은 </a:t>
            </a:r>
            <a:r>
              <a:rPr lang="en-US" altLang="ko-KR" sz="1200" dirty="0"/>
              <a:t>0.8, </a:t>
            </a:r>
            <a:r>
              <a:rPr lang="ko-KR" altLang="en-US" sz="1200" dirty="0"/>
              <a:t>에러수가 차지하는 비율은 </a:t>
            </a:r>
            <a:r>
              <a:rPr lang="en-US" altLang="ko-KR" sz="1200" dirty="0"/>
              <a:t>0.6</a:t>
            </a:r>
            <a:r>
              <a:rPr lang="ko-KR" altLang="en-US" sz="1200" dirty="0"/>
              <a:t>이면 </a:t>
            </a:r>
            <a:r>
              <a:rPr lang="en-US" altLang="ko-KR" sz="1200" dirty="0"/>
              <a:t>0.8/0.6= 1.33</a:t>
            </a:r>
            <a:r>
              <a:rPr lang="ko-KR" altLang="en-US" sz="1200" dirty="0"/>
              <a:t>가 나옴</a:t>
            </a:r>
            <a:r>
              <a:rPr lang="en-US" altLang="ko-KR" sz="1200" dirty="0"/>
              <a:t>. -&gt; </a:t>
            </a:r>
            <a:r>
              <a:rPr lang="ko-KR" altLang="en-US" sz="1200" dirty="0" err="1"/>
              <a:t>에러수와</a:t>
            </a:r>
            <a:r>
              <a:rPr lang="ko-KR" altLang="en-US" sz="1200" dirty="0"/>
              <a:t> 비례하게 </a:t>
            </a:r>
            <a:r>
              <a:rPr lang="en-US" altLang="ko-KR" sz="1200" dirty="0"/>
              <a:t>complain</a:t>
            </a:r>
            <a:r>
              <a:rPr lang="ko-KR" altLang="en-US" sz="1200" dirty="0"/>
              <a:t>이 들어옴</a:t>
            </a:r>
            <a:endParaRPr lang="en-US" altLang="ko-KR" sz="1200" dirty="0"/>
          </a:p>
          <a:p>
            <a:r>
              <a:rPr lang="en-US" altLang="ko-KR" sz="1200" dirty="0"/>
              <a:t>04.22.1684 </a:t>
            </a:r>
            <a:r>
              <a:rPr lang="ko-KR" altLang="en-US" sz="1200" dirty="0"/>
              <a:t>불만수가 차지하는 비율은 </a:t>
            </a:r>
            <a:r>
              <a:rPr lang="en-US" altLang="ko-KR" sz="1200" dirty="0"/>
              <a:t>0.02, </a:t>
            </a:r>
            <a:r>
              <a:rPr lang="ko-KR" altLang="en-US" sz="1200" dirty="0"/>
              <a:t>에러수가 차지하는 비율은 </a:t>
            </a:r>
            <a:r>
              <a:rPr lang="en-US" altLang="ko-KR" sz="1200" dirty="0"/>
              <a:t>0.001</a:t>
            </a:r>
            <a:r>
              <a:rPr lang="ko-KR" altLang="en-US" sz="1200" dirty="0"/>
              <a:t>이 나오므로 </a:t>
            </a:r>
            <a:r>
              <a:rPr lang="en-US" altLang="ko-KR" sz="1200" dirty="0"/>
              <a:t>20 -&gt; </a:t>
            </a:r>
            <a:r>
              <a:rPr lang="ko-KR" altLang="en-US" sz="1200" dirty="0" err="1"/>
              <a:t>에러수에</a:t>
            </a:r>
            <a:r>
              <a:rPr lang="ko-KR" altLang="en-US" sz="1200" dirty="0"/>
              <a:t> 비해 </a:t>
            </a:r>
            <a:r>
              <a:rPr lang="en-US" altLang="ko-KR" sz="1200" dirty="0"/>
              <a:t>complain</a:t>
            </a:r>
            <a:r>
              <a:rPr lang="ko-KR" altLang="en-US" sz="1200" dirty="0"/>
              <a:t>이 많이 들어옴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EC69D0-45AC-46F3-979E-A3F7C10C2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38"/>
          <a:stretch/>
        </p:blipFill>
        <p:spPr>
          <a:xfrm>
            <a:off x="3496641" y="3755256"/>
            <a:ext cx="6945467" cy="33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0822-53DB-4283-B606-BFA5CE53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 err="1"/>
              <a:t>Model_nm</a:t>
            </a:r>
            <a:r>
              <a:rPr lang="ko-KR" altLang="en-US" sz="4000" dirty="0"/>
              <a:t>과 </a:t>
            </a:r>
            <a:r>
              <a:rPr lang="en-US" altLang="ko-KR" sz="4000" dirty="0" err="1"/>
              <a:t>fwver</a:t>
            </a:r>
            <a:r>
              <a:rPr lang="ko-KR" altLang="en-US" sz="4000" dirty="0"/>
              <a:t>에 따른 </a:t>
            </a:r>
            <a:r>
              <a:rPr lang="ko-KR" altLang="en-US" sz="4000" dirty="0" err="1"/>
              <a:t>불만수</a:t>
            </a:r>
            <a:r>
              <a:rPr lang="en-US" altLang="ko-KR" sz="4000" dirty="0"/>
              <a:t> (3)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FBD5-B938-48D5-BAAF-1A743263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1321177"/>
            <a:ext cx="10515600" cy="439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1-3) </a:t>
            </a:r>
            <a:r>
              <a:rPr lang="ko-KR" altLang="en-US" sz="2200" dirty="0"/>
              <a:t>파생변수 생성</a:t>
            </a:r>
            <a:endParaRPr lang="en-US" altLang="ko-KR" sz="22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20A8285D-FD9B-4811-AB05-42F629628322}"/>
              </a:ext>
            </a:extLst>
          </p:cNvPr>
          <p:cNvSpPr txBox="1">
            <a:spLocks/>
          </p:cNvSpPr>
          <p:nvPr/>
        </p:nvSpPr>
        <p:spPr>
          <a:xfrm>
            <a:off x="8206740" y="2110442"/>
            <a:ext cx="3028950" cy="23853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295C7FE-AF4F-441E-953C-1A9F52CCC1E0}"/>
              </a:ext>
            </a:extLst>
          </p:cNvPr>
          <p:cNvSpPr txBox="1">
            <a:spLocks/>
          </p:cNvSpPr>
          <p:nvPr/>
        </p:nvSpPr>
        <p:spPr>
          <a:xfrm>
            <a:off x="261746" y="1866219"/>
            <a:ext cx="10515600" cy="245385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411279-5147-4397-B85F-4792AFAAE6B7}"/>
              </a:ext>
            </a:extLst>
          </p:cNvPr>
          <p:cNvSpPr txBox="1">
            <a:spLocks/>
          </p:cNvSpPr>
          <p:nvPr/>
        </p:nvSpPr>
        <p:spPr>
          <a:xfrm>
            <a:off x="8120443" y="3549200"/>
            <a:ext cx="3993261" cy="14563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3E8D7-CD9A-4B1E-80F8-795ACCF6041D}"/>
              </a:ext>
            </a:extLst>
          </p:cNvPr>
          <p:cNvSpPr txBox="1"/>
          <p:nvPr/>
        </p:nvSpPr>
        <p:spPr>
          <a:xfrm>
            <a:off x="3222116" y="1350405"/>
            <a:ext cx="459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모델에 따라  </a:t>
            </a:r>
            <a:r>
              <a:rPr lang="en-US" altLang="ko-KR" sz="1200" dirty="0" err="1"/>
              <a:t>fwver</a:t>
            </a:r>
            <a:r>
              <a:rPr lang="ko-KR" altLang="en-US" sz="1200" dirty="0"/>
              <a:t> 별 </a:t>
            </a:r>
            <a:r>
              <a:rPr lang="en-US" altLang="ko-KR" sz="1200" dirty="0"/>
              <a:t>err</a:t>
            </a:r>
            <a:r>
              <a:rPr lang="ko-KR" altLang="en-US" sz="1200" dirty="0"/>
              <a:t>와 </a:t>
            </a:r>
            <a:r>
              <a:rPr lang="en-US" altLang="ko-KR" sz="1200" dirty="0"/>
              <a:t>complain</a:t>
            </a:r>
            <a:r>
              <a:rPr lang="ko-KR" altLang="en-US" sz="1200" dirty="0"/>
              <a:t>이 차지하는 비율을 계산한후 </a:t>
            </a:r>
            <a:r>
              <a:rPr lang="en-US" altLang="ko-KR" sz="1200" dirty="0" err="1"/>
              <a:t>comp_ratio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err_ratio</a:t>
            </a:r>
            <a:r>
              <a:rPr lang="ko-KR" altLang="en-US" sz="1200" dirty="0"/>
              <a:t>해보자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556253-B99F-415F-ABA7-B8CFACF1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" y="1973453"/>
            <a:ext cx="4328639" cy="22393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974372-ADB6-4BD2-8E7E-E1E29661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15" y="1812070"/>
            <a:ext cx="4453988" cy="43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75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7"/>
      </a:lt2>
      <a:accent1>
        <a:srgbClr val="CB2146"/>
      </a:accent1>
      <a:accent2>
        <a:srgbClr val="DD339E"/>
      </a:accent2>
      <a:accent3>
        <a:srgbClr val="DD5633"/>
      </a:accent3>
      <a:accent4>
        <a:srgbClr val="1EB693"/>
      </a:accent4>
      <a:accent5>
        <a:srgbClr val="30B2D0"/>
      </a:accent5>
      <a:accent6>
        <a:srgbClr val="2165CB"/>
      </a:accent6>
      <a:hlink>
        <a:srgbClr val="31937E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1005</Words>
  <Application>Microsoft Office PowerPoint</Application>
  <PresentationFormat>와이드스크린</PresentationFormat>
  <Paragraphs>99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Microsoft GothicNeo</vt:lpstr>
      <vt:lpstr>NotoSansKrRegular</vt:lpstr>
      <vt:lpstr>NotoSansRegular</vt:lpstr>
      <vt:lpstr>맑은 고딕</vt:lpstr>
      <vt:lpstr>Arial</vt:lpstr>
      <vt:lpstr>Calibri</vt:lpstr>
      <vt:lpstr>AccentBoxVTI</vt:lpstr>
      <vt:lpstr>PowerPoint 프레젠테이션</vt:lpstr>
      <vt:lpstr>EDA 및 파생변수 추가 후  모델 학습 기록</vt:lpstr>
      <vt:lpstr>Model_nm과 fwver에 따른 불만수 (1)</vt:lpstr>
      <vt:lpstr>PowerPoint 프레젠테이션</vt:lpstr>
      <vt:lpstr>Model_nm과 fwver에 따른 불만수 (2)</vt:lpstr>
      <vt:lpstr>Model_nm과 fwver에 따른 불만수 (2)</vt:lpstr>
      <vt:lpstr>Model_nm과 fwver에 따른 불만수 (2)</vt:lpstr>
      <vt:lpstr>Model_nm과 fwver에 따른 불만수 (3)</vt:lpstr>
      <vt:lpstr>Model_nm과 fwver에 따른 불만수 (3)</vt:lpstr>
      <vt:lpstr>Model_nm과 fwver에 따른 불만수 (3)</vt:lpstr>
      <vt:lpstr>Model_nm과 fwver에 따른 불만수 (4)</vt:lpstr>
      <vt:lpstr>Model_nm과 fwver에 따른 불만수 (4)</vt:lpstr>
      <vt:lpstr>Model_nm과 fwver에 따른 불만수 (4)</vt:lpstr>
      <vt:lpstr>Model_nm과 fwver에 따른 불만수 (4)</vt:lpstr>
      <vt:lpstr>시간에 따른 불만제기율 파생변수(1)</vt:lpstr>
      <vt:lpstr>PowerPoint 프레젠테이션</vt:lpstr>
      <vt:lpstr>모델 탐색</vt:lpstr>
      <vt:lpstr>LGBM</vt:lpstr>
      <vt:lpstr>LGBM </vt:lpstr>
      <vt:lpstr>LGBM</vt:lpstr>
      <vt:lpstr>랜덤포레스트</vt:lpstr>
      <vt:lpstr>랜덤포레스트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Model_nm과 fwver에 따른 불만수 (1)</dc:title>
  <dc:creator>lee seohee</dc:creator>
  <cp:lastModifiedBy>lee seohee</cp:lastModifiedBy>
  <cp:revision>84</cp:revision>
  <dcterms:created xsi:type="dcterms:W3CDTF">2021-01-13T10:40:28Z</dcterms:created>
  <dcterms:modified xsi:type="dcterms:W3CDTF">2021-07-28T10:26:30Z</dcterms:modified>
</cp:coreProperties>
</file>