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Рисунок 10"/>
          <p:cNvSpPr/>
          <p:nvPr>
            <p:ph type="pic" idx="13"/>
          </p:nvPr>
        </p:nvSpPr>
        <p:spPr>
          <a:xfrm>
            <a:off x="0" y="0"/>
            <a:ext cx="12192000" cy="686207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3" name="슬라이드 번호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Прямоугольник 7"/>
          <p:cNvSpPr/>
          <p:nvPr/>
        </p:nvSpPr>
        <p:spPr>
          <a:xfrm>
            <a:off x="5787187" y="0"/>
            <a:ext cx="6404812" cy="6858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슬라이드 번호"/>
          <p:cNvSpPr txBox="1"/>
          <p:nvPr>
            <p:ph type="sldNum" sz="quarter" idx="2"/>
          </p:nvPr>
        </p:nvSpPr>
        <p:spPr>
          <a:xfrm>
            <a:off x="11323950" y="1180286"/>
            <a:ext cx="358414" cy="370841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2" name="Прямая соединительная линия 3"/>
          <p:cNvSpPr/>
          <p:nvPr/>
        </p:nvSpPr>
        <p:spPr>
          <a:xfrm flipH="1">
            <a:off x="11547515" y="1717277"/>
            <a:ext cx="3417" cy="472240"/>
          </a:xfrm>
          <a:prstGeom prst="line">
            <a:avLst/>
          </a:prstGeom>
          <a:ln w="19050">
            <a:solidFill>
              <a:srgbClr val="181717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03" name="Рисунок 8"/>
          <p:cNvSpPr/>
          <p:nvPr>
            <p:ph type="pic" sz="quarter" idx="13"/>
          </p:nvPr>
        </p:nvSpPr>
        <p:spPr>
          <a:xfrm>
            <a:off x="4865573" y="1549400"/>
            <a:ext cx="1889126" cy="3708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4" name="Рисунок 8"/>
          <p:cNvSpPr/>
          <p:nvPr>
            <p:ph type="pic" sz="quarter" idx="14"/>
          </p:nvPr>
        </p:nvSpPr>
        <p:spPr>
          <a:xfrm>
            <a:off x="6745200" y="1549400"/>
            <a:ext cx="1889126" cy="3708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5" name="Рисунок 8"/>
          <p:cNvSpPr/>
          <p:nvPr>
            <p:ph type="pic" sz="quarter" idx="15"/>
          </p:nvPr>
        </p:nvSpPr>
        <p:spPr>
          <a:xfrm>
            <a:off x="8634052" y="1549400"/>
            <a:ext cx="1889126" cy="3708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슬라이드 번호"/>
          <p:cNvSpPr txBox="1"/>
          <p:nvPr>
            <p:ph type="sldNum" sz="quarter" idx="2"/>
          </p:nvPr>
        </p:nvSpPr>
        <p:spPr>
          <a:xfrm>
            <a:off x="11323950" y="1180286"/>
            <a:ext cx="358414" cy="370841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3" name="Прямая соединительная линия 16"/>
          <p:cNvSpPr/>
          <p:nvPr/>
        </p:nvSpPr>
        <p:spPr>
          <a:xfrm flipH="1">
            <a:off x="11547515" y="1717277"/>
            <a:ext cx="3417" cy="472240"/>
          </a:xfrm>
          <a:prstGeom prst="line">
            <a:avLst/>
          </a:prstGeom>
          <a:ln w="19050">
            <a:solidFill>
              <a:srgbClr val="181717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그룹 1"/>
          <p:cNvGrpSpPr/>
          <p:nvPr/>
        </p:nvGrpSpPr>
        <p:grpSpPr>
          <a:xfrm>
            <a:off x="-5119" y="-9527"/>
            <a:ext cx="6463366" cy="6881126"/>
            <a:chOff x="0" y="0"/>
            <a:chExt cx="6463364" cy="6881125"/>
          </a:xfrm>
        </p:grpSpPr>
        <p:sp>
          <p:nvSpPr>
            <p:cNvPr id="122" name="Прямоугольный треугольник 11"/>
            <p:cNvSpPr/>
            <p:nvPr/>
          </p:nvSpPr>
          <p:spPr>
            <a:xfrm>
              <a:off x="5117" y="1169538"/>
              <a:ext cx="6458248" cy="5711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48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0" y="21548"/>
                  </a:lnTo>
                  <a:close/>
                </a:path>
              </a:pathLst>
            </a:custGeom>
            <a:solidFill>
              <a:srgbClr val="181717">
                <a:alpha val="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" name="Параллелограмм 17"/>
            <p:cNvSpPr/>
            <p:nvPr/>
          </p:nvSpPr>
          <p:spPr>
            <a:xfrm>
              <a:off x="-1" y="0"/>
              <a:ext cx="5385193" cy="6872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7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10563" y="21596"/>
                  </a:lnTo>
                  <a:lnTo>
                    <a:pt x="97" y="21600"/>
                  </a:lnTo>
                  <a:close/>
                </a:path>
              </a:pathLst>
            </a:custGeom>
            <a:solidFill>
              <a:srgbClr val="181717">
                <a:alpha val="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3B3838"/>
                  </a:solidFill>
                </a:defRPr>
              </a:pPr>
            </a:p>
          </p:txBody>
        </p:sp>
      </p:grpSp>
      <p:pic>
        <p:nvPicPr>
          <p:cNvPr id="125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5547" y="5639522"/>
            <a:ext cx="3525626" cy="111057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26" name="Заголовок 1"/>
          <p:cNvSpPr txBox="1"/>
          <p:nvPr/>
        </p:nvSpPr>
        <p:spPr>
          <a:xfrm>
            <a:off x="2783957" y="2093204"/>
            <a:ext cx="6624086" cy="1356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 defTabSz="905255">
              <a:lnSpc>
                <a:spcPct val="90000"/>
              </a:lnSpc>
              <a:defRPr i="1" spc="99" sz="2772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</a:p>
          <a:p>
            <a:pPr algn="ctr" defTabSz="905255">
              <a:lnSpc>
                <a:spcPct val="90000"/>
              </a:lnSpc>
              <a:defRPr b="1" spc="99" sz="5346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연구실 주간 보고</a:t>
            </a:r>
          </a:p>
        </p:txBody>
      </p:sp>
      <p:sp>
        <p:nvSpPr>
          <p:cNvPr id="127" name="Подзаголовок 2"/>
          <p:cNvSpPr txBox="1"/>
          <p:nvPr/>
        </p:nvSpPr>
        <p:spPr>
          <a:xfrm>
            <a:off x="4593535" y="2183106"/>
            <a:ext cx="3992012" cy="350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r" defTabSz="850391">
              <a:lnSpc>
                <a:spcPct val="80000"/>
              </a:lnSpc>
              <a:spcBef>
                <a:spcPts val="1100"/>
              </a:spcBef>
              <a:defRPr spc="186" sz="1488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2020년 9월 11일</a:t>
            </a:r>
          </a:p>
        </p:txBody>
      </p:sp>
      <p:sp>
        <p:nvSpPr>
          <p:cNvPr id="128" name="Подзаголовок 2"/>
          <p:cNvSpPr txBox="1"/>
          <p:nvPr/>
        </p:nvSpPr>
        <p:spPr>
          <a:xfrm>
            <a:off x="2961773" y="3335866"/>
            <a:ext cx="6268454" cy="574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>
              <a:spcBef>
                <a:spcPts val="1200"/>
              </a:spcBef>
              <a:defRPr spc="300" sz="2600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인공지능 자율주행 로봇</a:t>
            </a:r>
          </a:p>
        </p:txBody>
      </p:sp>
      <p:sp>
        <p:nvSpPr>
          <p:cNvPr id="129" name="Подзаголовок 2"/>
          <p:cNvSpPr txBox="1"/>
          <p:nvPr/>
        </p:nvSpPr>
        <p:spPr>
          <a:xfrm>
            <a:off x="2961773" y="4554616"/>
            <a:ext cx="6268454" cy="335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 defTabSz="850391">
              <a:lnSpc>
                <a:spcPct val="80000"/>
              </a:lnSpc>
              <a:spcBef>
                <a:spcPts val="1100"/>
              </a:spcBef>
              <a:defRPr spc="186" sz="1488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서지원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Прямоугольник 2"/>
          <p:cNvSpPr txBox="1"/>
          <p:nvPr>
            <p:ph type="sldNum" sz="quarter" idx="2"/>
          </p:nvPr>
        </p:nvSpPr>
        <p:spPr>
          <a:xfrm>
            <a:off x="11323950" y="1180286"/>
            <a:ext cx="231278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2" name="Заголовок 1"/>
          <p:cNvSpPr txBox="1"/>
          <p:nvPr/>
        </p:nvSpPr>
        <p:spPr>
          <a:xfrm>
            <a:off x="803962" y="2261872"/>
            <a:ext cx="3246670" cy="1353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pPr/>
            <a:r>
              <a:t>INDEX</a:t>
            </a:r>
          </a:p>
        </p:txBody>
      </p:sp>
      <p:sp>
        <p:nvSpPr>
          <p:cNvPr id="133" name="Прямая соединительная линия 27"/>
          <p:cNvSpPr/>
          <p:nvPr/>
        </p:nvSpPr>
        <p:spPr>
          <a:xfrm>
            <a:off x="916355" y="4109372"/>
            <a:ext cx="657245" cy="1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Подзаголовок 2"/>
          <p:cNvSpPr txBox="1"/>
          <p:nvPr/>
        </p:nvSpPr>
        <p:spPr>
          <a:xfrm>
            <a:off x="823316" y="1947435"/>
            <a:ext cx="3955499" cy="375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 </a:t>
            </a:r>
            <a:r>
              <a:t>목차</a:t>
            </a:r>
          </a:p>
        </p:txBody>
      </p:sp>
      <p:grpSp>
        <p:nvGrpSpPr>
          <p:cNvPr id="137" name="Овал 38"/>
          <p:cNvGrpSpPr/>
          <p:nvPr/>
        </p:nvGrpSpPr>
        <p:grpSpPr>
          <a:xfrm>
            <a:off x="6095724" y="2550300"/>
            <a:ext cx="500217" cy="500217"/>
            <a:chOff x="0" y="0"/>
            <a:chExt cx="500216" cy="500216"/>
          </a:xfrm>
        </p:grpSpPr>
        <p:sp>
          <p:nvSpPr>
            <p:cNvPr id="135" name="원"/>
            <p:cNvSpPr/>
            <p:nvPr/>
          </p:nvSpPr>
          <p:spPr>
            <a:xfrm>
              <a:off x="-1" y="-1"/>
              <a:ext cx="500218" cy="500218"/>
            </a:xfrm>
            <a:prstGeom prst="ellipse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36" name="1"/>
            <p:cNvSpPr txBox="1"/>
            <p:nvPr/>
          </p:nvSpPr>
          <p:spPr>
            <a:xfrm>
              <a:off x="73254" y="64687"/>
              <a:ext cx="3537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40" name="Овал 37"/>
          <p:cNvGrpSpPr/>
          <p:nvPr/>
        </p:nvGrpSpPr>
        <p:grpSpPr>
          <a:xfrm>
            <a:off x="6095722" y="3366704"/>
            <a:ext cx="500217" cy="500217"/>
            <a:chOff x="0" y="0"/>
            <a:chExt cx="500216" cy="500216"/>
          </a:xfrm>
        </p:grpSpPr>
        <p:sp>
          <p:nvSpPr>
            <p:cNvPr id="138" name="원"/>
            <p:cNvSpPr/>
            <p:nvPr/>
          </p:nvSpPr>
          <p:spPr>
            <a:xfrm>
              <a:off x="-1" y="-1"/>
              <a:ext cx="500218" cy="500218"/>
            </a:xfrm>
            <a:prstGeom prst="ellipse">
              <a:avLst/>
            </a:prstGeom>
            <a:solidFill>
              <a:srgbClr val="D6DC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39" name="2"/>
            <p:cNvSpPr txBox="1"/>
            <p:nvPr/>
          </p:nvSpPr>
          <p:spPr>
            <a:xfrm>
              <a:off x="73254" y="64687"/>
              <a:ext cx="3537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43" name="Овал 36"/>
          <p:cNvGrpSpPr/>
          <p:nvPr/>
        </p:nvGrpSpPr>
        <p:grpSpPr>
          <a:xfrm>
            <a:off x="6095722" y="4178522"/>
            <a:ext cx="500217" cy="500217"/>
            <a:chOff x="0" y="0"/>
            <a:chExt cx="500216" cy="500216"/>
          </a:xfrm>
        </p:grpSpPr>
        <p:sp>
          <p:nvSpPr>
            <p:cNvPr id="141" name="원"/>
            <p:cNvSpPr/>
            <p:nvPr/>
          </p:nvSpPr>
          <p:spPr>
            <a:xfrm>
              <a:off x="-1" y="-1"/>
              <a:ext cx="500218" cy="500218"/>
            </a:xfrm>
            <a:prstGeom prst="ellipse">
              <a:avLst/>
            </a:prstGeom>
            <a:solidFill>
              <a:srgbClr val="8497B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42" name="3"/>
            <p:cNvSpPr txBox="1"/>
            <p:nvPr/>
          </p:nvSpPr>
          <p:spPr>
            <a:xfrm>
              <a:off x="73254" y="64687"/>
              <a:ext cx="3537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44" name="직사각형 1"/>
          <p:cNvSpPr txBox="1"/>
          <p:nvPr/>
        </p:nvSpPr>
        <p:spPr>
          <a:xfrm>
            <a:off x="2573868" y="2605429"/>
            <a:ext cx="302219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LAST WEEK PLAN</a:t>
            </a:r>
          </a:p>
        </p:txBody>
      </p:sp>
      <p:sp>
        <p:nvSpPr>
          <p:cNvPr id="145" name="직사각형 2"/>
          <p:cNvSpPr txBox="1"/>
          <p:nvPr/>
        </p:nvSpPr>
        <p:spPr>
          <a:xfrm>
            <a:off x="2573866" y="3421832"/>
            <a:ext cx="302219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PROGRESS</a:t>
            </a:r>
          </a:p>
          <a:p>
            <a: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&amp; RESULT</a:t>
            </a:r>
          </a:p>
        </p:txBody>
      </p:sp>
      <p:grpSp>
        <p:nvGrpSpPr>
          <p:cNvPr id="148" name="Овал 36"/>
          <p:cNvGrpSpPr/>
          <p:nvPr/>
        </p:nvGrpSpPr>
        <p:grpSpPr>
          <a:xfrm>
            <a:off x="6095722" y="4990341"/>
            <a:ext cx="500217" cy="500217"/>
            <a:chOff x="0" y="0"/>
            <a:chExt cx="500216" cy="500216"/>
          </a:xfrm>
        </p:grpSpPr>
        <p:sp>
          <p:nvSpPr>
            <p:cNvPr id="146" name="원"/>
            <p:cNvSpPr/>
            <p:nvPr/>
          </p:nvSpPr>
          <p:spPr>
            <a:xfrm>
              <a:off x="-1" y="-1"/>
              <a:ext cx="500218" cy="500218"/>
            </a:xfrm>
            <a:prstGeom prst="ellipse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47" name="4"/>
            <p:cNvSpPr txBox="1"/>
            <p:nvPr/>
          </p:nvSpPr>
          <p:spPr>
            <a:xfrm>
              <a:off x="73254" y="64687"/>
              <a:ext cx="3537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49" name="직사각형 11"/>
          <p:cNvSpPr txBox="1"/>
          <p:nvPr/>
        </p:nvSpPr>
        <p:spPr>
          <a:xfrm>
            <a:off x="2572156" y="4230499"/>
            <a:ext cx="302219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PLOBLEMS</a:t>
            </a:r>
          </a:p>
        </p:txBody>
      </p:sp>
      <p:sp>
        <p:nvSpPr>
          <p:cNvPr id="150" name="직사각형 13"/>
          <p:cNvSpPr txBox="1"/>
          <p:nvPr/>
        </p:nvSpPr>
        <p:spPr>
          <a:xfrm>
            <a:off x="2538702" y="5045471"/>
            <a:ext cx="305565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NEXT WEEK PLAN</a:t>
            </a:r>
          </a:p>
        </p:txBody>
      </p:sp>
      <p:grpSp>
        <p:nvGrpSpPr>
          <p:cNvPr id="153" name="Овал 36"/>
          <p:cNvGrpSpPr/>
          <p:nvPr/>
        </p:nvGrpSpPr>
        <p:grpSpPr>
          <a:xfrm>
            <a:off x="6095722" y="5802160"/>
            <a:ext cx="500217" cy="500217"/>
            <a:chOff x="0" y="0"/>
            <a:chExt cx="500216" cy="500216"/>
          </a:xfrm>
        </p:grpSpPr>
        <p:sp>
          <p:nvSpPr>
            <p:cNvPr id="151" name="원"/>
            <p:cNvSpPr/>
            <p:nvPr/>
          </p:nvSpPr>
          <p:spPr>
            <a:xfrm>
              <a:off x="-1" y="-1"/>
              <a:ext cx="500218" cy="50021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52" name="5"/>
            <p:cNvSpPr txBox="1"/>
            <p:nvPr/>
          </p:nvSpPr>
          <p:spPr>
            <a:xfrm>
              <a:off x="73254" y="64687"/>
              <a:ext cx="3537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54" name="직사각형 15"/>
          <p:cNvSpPr txBox="1"/>
          <p:nvPr/>
        </p:nvSpPr>
        <p:spPr>
          <a:xfrm>
            <a:off x="2538702" y="5854138"/>
            <a:ext cx="3055650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LAST WEEK PRESENTATION</a:t>
            </a:r>
          </a:p>
        </p:txBody>
      </p:sp>
      <p:sp>
        <p:nvSpPr>
          <p:cNvPr id="155" name="직사각형 22"/>
          <p:cNvSpPr txBox="1"/>
          <p:nvPr/>
        </p:nvSpPr>
        <p:spPr>
          <a:xfrm>
            <a:off x="6883803" y="2656563"/>
            <a:ext cx="2442786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100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지난 주 계획</a:t>
            </a:r>
          </a:p>
        </p:txBody>
      </p:sp>
      <p:sp>
        <p:nvSpPr>
          <p:cNvPr id="156" name="직사각형 23"/>
          <p:cNvSpPr txBox="1"/>
          <p:nvPr/>
        </p:nvSpPr>
        <p:spPr>
          <a:xfrm>
            <a:off x="6883802" y="3472965"/>
            <a:ext cx="2442786" cy="60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pc="100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진행 사항</a:t>
            </a:r>
          </a:p>
          <a:p>
            <a:pPr>
              <a:defRPr b="1" spc="100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&amp;</a:t>
            </a:r>
            <a:r>
              <a:t>결과</a:t>
            </a:r>
          </a:p>
        </p:txBody>
      </p:sp>
      <p:sp>
        <p:nvSpPr>
          <p:cNvPr id="157" name="직사각형 24"/>
          <p:cNvSpPr txBox="1"/>
          <p:nvPr/>
        </p:nvSpPr>
        <p:spPr>
          <a:xfrm>
            <a:off x="6882092" y="4281632"/>
            <a:ext cx="244278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애로사항</a:t>
            </a:r>
          </a:p>
        </p:txBody>
      </p:sp>
      <p:sp>
        <p:nvSpPr>
          <p:cNvPr id="158" name="직사각형 25"/>
          <p:cNvSpPr txBox="1"/>
          <p:nvPr/>
        </p:nvSpPr>
        <p:spPr>
          <a:xfrm>
            <a:off x="6859307" y="5096604"/>
            <a:ext cx="2469825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100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다음 주 계획</a:t>
            </a:r>
          </a:p>
        </p:txBody>
      </p:sp>
      <p:sp>
        <p:nvSpPr>
          <p:cNvPr id="159" name="직사각형 26"/>
          <p:cNvSpPr txBox="1"/>
          <p:nvPr/>
        </p:nvSpPr>
        <p:spPr>
          <a:xfrm>
            <a:off x="6859307" y="5905270"/>
            <a:ext cx="2469825" cy="346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지난 주</a:t>
            </a:r>
            <a:r>
              <a:t> </a:t>
            </a:r>
            <a:r>
              <a:t>발표 자료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Прямоугольник 10"/>
          <p:cNvSpPr txBox="1"/>
          <p:nvPr>
            <p:ph type="sldNum" sz="quarter" idx="2"/>
          </p:nvPr>
        </p:nvSpPr>
        <p:spPr>
          <a:xfrm>
            <a:off x="11323950" y="1180286"/>
            <a:ext cx="231278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" y="21600"/>
                </a:moveTo>
                <a:lnTo>
                  <a:pt x="0" y="0"/>
                </a:lnTo>
                <a:lnTo>
                  <a:pt x="21600" y="0"/>
                </a:lnTo>
                <a:lnTo>
                  <a:pt x="10563" y="21596"/>
                </a:lnTo>
                <a:lnTo>
                  <a:pt x="97" y="21600"/>
                </a:lnTo>
                <a:close/>
              </a:path>
            </a:pathLst>
          </a:custGeom>
          <a:solidFill>
            <a:srgbClr val="181717">
              <a:alpha val="4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3B3838"/>
                </a:solidFill>
              </a:defRPr>
            </a:pPr>
          </a:p>
        </p:txBody>
      </p:sp>
      <p:sp>
        <p:nvSpPr>
          <p:cNvPr id="163" name="Заголовок 1"/>
          <p:cNvSpPr txBox="1"/>
          <p:nvPr/>
        </p:nvSpPr>
        <p:spPr>
          <a:xfrm>
            <a:off x="435970" y="780204"/>
            <a:ext cx="3246670" cy="1353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LAST WEEK</a:t>
            </a:r>
            <a:endParaRPr spc="110" sz="4400"/>
          </a:p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PLAN</a:t>
            </a:r>
          </a:p>
        </p:txBody>
      </p:sp>
      <p:sp>
        <p:nvSpPr>
          <p:cNvPr id="164" name="Прямая соединительная линия 27"/>
          <p:cNvSpPr/>
          <p:nvPr/>
        </p:nvSpPr>
        <p:spPr>
          <a:xfrm>
            <a:off x="548362" y="2627706"/>
            <a:ext cx="657245" cy="1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5" name="Подзаголовок 2"/>
          <p:cNvSpPr txBox="1"/>
          <p:nvPr/>
        </p:nvSpPr>
        <p:spPr>
          <a:xfrm>
            <a:off x="455323" y="465769"/>
            <a:ext cx="3955500" cy="375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 </a:t>
            </a:r>
            <a:r>
              <a:t>지난 주 계획</a:t>
            </a:r>
          </a:p>
        </p:txBody>
      </p:sp>
      <p:sp>
        <p:nvSpPr>
          <p:cNvPr id="166" name="직사각형 1"/>
          <p:cNvSpPr txBox="1"/>
          <p:nvPr/>
        </p:nvSpPr>
        <p:spPr>
          <a:xfrm>
            <a:off x="455323" y="3106683"/>
            <a:ext cx="6214535" cy="880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회로도 찾기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Прямоугольник 10"/>
          <p:cNvSpPr txBox="1"/>
          <p:nvPr>
            <p:ph type="sldNum" sz="quarter" idx="2"/>
          </p:nvPr>
        </p:nvSpPr>
        <p:spPr>
          <a:xfrm>
            <a:off x="11323950" y="1180286"/>
            <a:ext cx="231278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9" name="Параллелограмм 17"/>
          <p:cNvSpPr/>
          <p:nvPr/>
        </p:nvSpPr>
        <p:spPr>
          <a:xfrm>
            <a:off x="0" y="-7464"/>
            <a:ext cx="5385192" cy="6872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" y="21600"/>
                </a:moveTo>
                <a:lnTo>
                  <a:pt x="0" y="0"/>
                </a:lnTo>
                <a:lnTo>
                  <a:pt x="21600" y="0"/>
                </a:lnTo>
                <a:lnTo>
                  <a:pt x="10563" y="21596"/>
                </a:lnTo>
                <a:lnTo>
                  <a:pt x="97" y="21600"/>
                </a:lnTo>
                <a:close/>
              </a:path>
            </a:pathLst>
          </a:custGeom>
          <a:solidFill>
            <a:srgbClr val="181717">
              <a:alpha val="4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3B3838"/>
                </a:solidFill>
              </a:defRPr>
            </a:pPr>
          </a:p>
        </p:txBody>
      </p:sp>
      <p:sp>
        <p:nvSpPr>
          <p:cNvPr id="170" name="Заголовок 1"/>
          <p:cNvSpPr txBox="1"/>
          <p:nvPr/>
        </p:nvSpPr>
        <p:spPr>
          <a:xfrm>
            <a:off x="435970" y="780204"/>
            <a:ext cx="3246670" cy="1353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PROGRESS</a:t>
            </a:r>
            <a:endParaRPr spc="110" sz="4400"/>
          </a:p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&amp; RESULT</a:t>
            </a:r>
          </a:p>
        </p:txBody>
      </p:sp>
      <p:sp>
        <p:nvSpPr>
          <p:cNvPr id="171" name="Прямая соединительная линия 27"/>
          <p:cNvSpPr/>
          <p:nvPr/>
        </p:nvSpPr>
        <p:spPr>
          <a:xfrm>
            <a:off x="548362" y="2627706"/>
            <a:ext cx="657245" cy="1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2" name="Подзаголовок 2"/>
          <p:cNvSpPr txBox="1"/>
          <p:nvPr/>
        </p:nvSpPr>
        <p:spPr>
          <a:xfrm>
            <a:off x="455323" y="465769"/>
            <a:ext cx="3955500" cy="375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 </a:t>
            </a:r>
            <a:r>
              <a:t>진행사항 </a:t>
            </a:r>
            <a:r>
              <a:t>&amp; </a:t>
            </a:r>
            <a:r>
              <a:t>결과</a:t>
            </a:r>
          </a:p>
        </p:txBody>
      </p:sp>
      <p:sp>
        <p:nvSpPr>
          <p:cNvPr id="173" name="직사각형 9"/>
          <p:cNvSpPr txBox="1"/>
          <p:nvPr/>
        </p:nvSpPr>
        <p:spPr>
          <a:xfrm>
            <a:off x="455323" y="3106683"/>
            <a:ext cx="6214535" cy="1363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회로도 찾기 </a:t>
            </a:r>
            <a:r>
              <a:rPr>
                <a:solidFill>
                  <a:srgbClr val="548235"/>
                </a:solidFill>
              </a:rPr>
              <a:t>(</a:t>
            </a:r>
            <a:r>
              <a:rPr>
                <a:solidFill>
                  <a:srgbClr val="548235"/>
                </a:solidFill>
              </a:rPr>
              <a:t>완료</a:t>
            </a:r>
            <a:r>
              <a:rPr>
                <a:solidFill>
                  <a:srgbClr val="548235"/>
                </a:solidFill>
              </a:rPr>
              <a:t>)</a:t>
            </a:r>
            <a:endParaRPr>
              <a:solidFill>
                <a:srgbClr val="548235"/>
              </a:solidFill>
            </a:endParaRPr>
          </a:p>
          <a:p>
            <a: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원격 조종</a:t>
            </a:r>
            <a:endParaRPr>
              <a:solidFill>
                <a:srgbClr val="3B383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10"/>
          <p:cNvSpPr txBox="1"/>
          <p:nvPr>
            <p:ph type="sldNum" sz="quarter" idx="2"/>
          </p:nvPr>
        </p:nvSpPr>
        <p:spPr>
          <a:xfrm>
            <a:off x="11323950" y="1180286"/>
            <a:ext cx="231278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6" name="Заголовок 1"/>
          <p:cNvSpPr txBox="1"/>
          <p:nvPr/>
        </p:nvSpPr>
        <p:spPr>
          <a:xfrm>
            <a:off x="2261935" y="375130"/>
            <a:ext cx="7928811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>
              <a:defRPr>
                <a:latin typeface="Nixie"/>
                <a:ea typeface="Nixie"/>
                <a:cs typeface="Nixie"/>
                <a:sym typeface="Nixie"/>
              </a:defRPr>
            </a:pPr>
            <a:r>
              <a:rPr>
                <a:latin typeface="Lato"/>
                <a:ea typeface="Lato"/>
                <a:cs typeface="Lato"/>
                <a:sym typeface="Lato"/>
              </a:rPr>
              <a:t>내용</a:t>
            </a:r>
          </a:p>
        </p:txBody>
      </p:sp>
      <p:sp>
        <p:nvSpPr>
          <p:cNvPr id="177" name="Подзаголовок 2"/>
          <p:cNvSpPr txBox="1"/>
          <p:nvPr/>
        </p:nvSpPr>
        <p:spPr>
          <a:xfrm>
            <a:off x="4248591" y="-1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회로도</a:t>
            </a:r>
          </a:p>
        </p:txBody>
      </p:sp>
      <p:pic>
        <p:nvPicPr>
          <p:cNvPr id="17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6577" y="1549400"/>
            <a:ext cx="8072446" cy="468650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Прямоугольник 10"/>
          <p:cNvSpPr txBox="1"/>
          <p:nvPr>
            <p:ph type="sldNum" sz="quarter" idx="2"/>
          </p:nvPr>
        </p:nvSpPr>
        <p:spPr>
          <a:xfrm>
            <a:off x="11323950" y="1180286"/>
            <a:ext cx="231278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1" name="Заголовок 1"/>
          <p:cNvSpPr txBox="1"/>
          <p:nvPr/>
        </p:nvSpPr>
        <p:spPr>
          <a:xfrm>
            <a:off x="2261935" y="375130"/>
            <a:ext cx="7928811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>
              <a:defRPr>
                <a:latin typeface="Nixie"/>
                <a:ea typeface="Nixie"/>
                <a:cs typeface="Nixie"/>
                <a:sym typeface="Nixie"/>
              </a:defRPr>
            </a:pPr>
            <a:r>
              <a:rPr>
                <a:latin typeface="Lato"/>
                <a:ea typeface="Lato"/>
                <a:cs typeface="Lato"/>
                <a:sym typeface="Lato"/>
              </a:rPr>
              <a:t>내용</a:t>
            </a:r>
          </a:p>
        </p:txBody>
      </p:sp>
      <p:sp>
        <p:nvSpPr>
          <p:cNvPr id="182" name="Подзаголовок 2"/>
          <p:cNvSpPr txBox="1"/>
          <p:nvPr/>
        </p:nvSpPr>
        <p:spPr>
          <a:xfrm>
            <a:off x="4248591" y="-1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원격 조종</a:t>
            </a:r>
          </a:p>
        </p:txBody>
      </p:sp>
      <p:sp>
        <p:nvSpPr>
          <p:cNvPr id="183" name="$  hostname -I"/>
          <p:cNvSpPr txBox="1"/>
          <p:nvPr/>
        </p:nvSpPr>
        <p:spPr>
          <a:xfrm>
            <a:off x="1111821" y="2137531"/>
            <a:ext cx="1578073" cy="383541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9FFF4"/>
                </a:solidFill>
              </a:defRPr>
            </a:lvl1pPr>
          </a:lstStyle>
          <a:p>
            <a:pPr/>
            <a:r>
              <a:t>$  hostname -I</a:t>
            </a:r>
          </a:p>
        </p:txBody>
      </p:sp>
      <p:sp>
        <p:nvSpPr>
          <p:cNvPr id="184" name="- IP 정보 확인"/>
          <p:cNvSpPr txBox="1"/>
          <p:nvPr/>
        </p:nvSpPr>
        <p:spPr>
          <a:xfrm>
            <a:off x="3143821" y="2131181"/>
            <a:ext cx="1373728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- IP 정보 확인</a:t>
            </a:r>
          </a:p>
        </p:txBody>
      </p:sp>
      <p:pic>
        <p:nvPicPr>
          <p:cNvPr id="18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8550" y="2837614"/>
            <a:ext cx="2527300" cy="266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86" name="- 주피터 랩 연결"/>
          <p:cNvSpPr txBox="1"/>
          <p:nvPr/>
        </p:nvSpPr>
        <p:spPr>
          <a:xfrm>
            <a:off x="4032821" y="2777541"/>
            <a:ext cx="1620750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- 주피터 랩 연결 </a:t>
            </a:r>
          </a:p>
        </p:txBody>
      </p:sp>
      <p:pic>
        <p:nvPicPr>
          <p:cNvPr id="187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8550" y="3420857"/>
            <a:ext cx="3688851" cy="322938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88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00700" y="3420857"/>
            <a:ext cx="5274193" cy="322938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Прямоугольник 10"/>
          <p:cNvSpPr txBox="1"/>
          <p:nvPr>
            <p:ph type="sldNum" sz="quarter" idx="2"/>
          </p:nvPr>
        </p:nvSpPr>
        <p:spPr>
          <a:xfrm>
            <a:off x="11323950" y="1180286"/>
            <a:ext cx="231278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1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" y="21600"/>
                </a:moveTo>
                <a:lnTo>
                  <a:pt x="0" y="0"/>
                </a:lnTo>
                <a:lnTo>
                  <a:pt x="21600" y="0"/>
                </a:lnTo>
                <a:lnTo>
                  <a:pt x="10563" y="21596"/>
                </a:lnTo>
                <a:lnTo>
                  <a:pt x="97" y="21600"/>
                </a:lnTo>
                <a:close/>
              </a:path>
            </a:pathLst>
          </a:custGeom>
          <a:solidFill>
            <a:srgbClr val="181717">
              <a:alpha val="4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3B3838"/>
                </a:solidFill>
              </a:defRPr>
            </a:pPr>
          </a:p>
        </p:txBody>
      </p:sp>
      <p:sp>
        <p:nvSpPr>
          <p:cNvPr id="192" name="Заголовок 1"/>
          <p:cNvSpPr txBox="1"/>
          <p:nvPr/>
        </p:nvSpPr>
        <p:spPr>
          <a:xfrm>
            <a:off x="435970" y="780204"/>
            <a:ext cx="3246670" cy="1353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PROBLEMS</a:t>
            </a:r>
          </a:p>
        </p:txBody>
      </p:sp>
      <p:sp>
        <p:nvSpPr>
          <p:cNvPr id="193" name="Прямая соединительная линия 27"/>
          <p:cNvSpPr/>
          <p:nvPr/>
        </p:nvSpPr>
        <p:spPr>
          <a:xfrm>
            <a:off x="548362" y="2627706"/>
            <a:ext cx="657245" cy="1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4" name="Подзаголовок 2"/>
          <p:cNvSpPr txBox="1"/>
          <p:nvPr/>
        </p:nvSpPr>
        <p:spPr>
          <a:xfrm>
            <a:off x="455323" y="465769"/>
            <a:ext cx="3955500" cy="375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 </a:t>
            </a:r>
            <a:r>
              <a:t>애로사항</a:t>
            </a:r>
          </a:p>
        </p:txBody>
      </p:sp>
      <p:sp>
        <p:nvSpPr>
          <p:cNvPr id="195" name="직사각형 9"/>
          <p:cNvSpPr txBox="1"/>
          <p:nvPr/>
        </p:nvSpPr>
        <p:spPr>
          <a:xfrm>
            <a:off x="455323" y="3106683"/>
            <a:ext cx="6214535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로봇 원격 조종 작동 에러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Прямоугольник 10"/>
          <p:cNvSpPr txBox="1"/>
          <p:nvPr>
            <p:ph type="sldNum" sz="quarter" idx="2"/>
          </p:nvPr>
        </p:nvSpPr>
        <p:spPr>
          <a:xfrm>
            <a:off x="11323950" y="1180286"/>
            <a:ext cx="231278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8" name="Заголовок 1"/>
          <p:cNvSpPr txBox="1"/>
          <p:nvPr/>
        </p:nvSpPr>
        <p:spPr>
          <a:xfrm>
            <a:off x="2261936" y="546284"/>
            <a:ext cx="7928810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>
              <a:defRPr>
                <a:latin typeface="Nixie"/>
                <a:ea typeface="Nixie"/>
                <a:cs typeface="Nixie"/>
                <a:sym typeface="Nixie"/>
              </a:defRPr>
            </a:pPr>
            <a:r>
              <a:rPr>
                <a:latin typeface="Lato"/>
                <a:ea typeface="Lato"/>
                <a:cs typeface="Lato"/>
                <a:sym typeface="Lato"/>
              </a:rPr>
              <a:t>문제</a:t>
            </a:r>
          </a:p>
        </p:txBody>
      </p:sp>
      <p:sp>
        <p:nvSpPr>
          <p:cNvPr id="199" name="Подзаголовок 2"/>
          <p:cNvSpPr txBox="1"/>
          <p:nvPr/>
        </p:nvSpPr>
        <p:spPr>
          <a:xfrm>
            <a:off x="4248591" y="239256"/>
            <a:ext cx="3955499" cy="375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하드웨어 연결을 하지않아 발생</a:t>
            </a:r>
          </a:p>
        </p:txBody>
      </p:sp>
      <p:pic>
        <p:nvPicPr>
          <p:cNvPr id="20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8817" y="1409700"/>
            <a:ext cx="8254366" cy="507566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Прямоугольник 10"/>
          <p:cNvSpPr txBox="1"/>
          <p:nvPr>
            <p:ph type="sldNum" sz="quarter" idx="2"/>
          </p:nvPr>
        </p:nvSpPr>
        <p:spPr>
          <a:xfrm>
            <a:off x="11323950" y="1180286"/>
            <a:ext cx="231278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3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" y="21600"/>
                </a:moveTo>
                <a:lnTo>
                  <a:pt x="0" y="0"/>
                </a:lnTo>
                <a:lnTo>
                  <a:pt x="21600" y="0"/>
                </a:lnTo>
                <a:lnTo>
                  <a:pt x="10563" y="21596"/>
                </a:lnTo>
                <a:lnTo>
                  <a:pt x="97" y="21600"/>
                </a:lnTo>
                <a:close/>
              </a:path>
            </a:pathLst>
          </a:custGeom>
          <a:solidFill>
            <a:srgbClr val="181717">
              <a:alpha val="4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3B3838"/>
                </a:solidFill>
              </a:defRPr>
            </a:pPr>
          </a:p>
        </p:txBody>
      </p:sp>
      <p:sp>
        <p:nvSpPr>
          <p:cNvPr id="204" name="Заголовок 1"/>
          <p:cNvSpPr txBox="1"/>
          <p:nvPr/>
        </p:nvSpPr>
        <p:spPr>
          <a:xfrm>
            <a:off x="435970" y="780204"/>
            <a:ext cx="3246670" cy="1353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NEXT WEEK</a:t>
            </a:r>
            <a:endParaRPr spc="110" sz="4400"/>
          </a:p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PLAN</a:t>
            </a:r>
          </a:p>
        </p:txBody>
      </p:sp>
      <p:sp>
        <p:nvSpPr>
          <p:cNvPr id="205" name="Прямая соединительная линия 27"/>
          <p:cNvSpPr/>
          <p:nvPr/>
        </p:nvSpPr>
        <p:spPr>
          <a:xfrm>
            <a:off x="548362" y="2627706"/>
            <a:ext cx="657245" cy="1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6" name="Подзаголовок 2"/>
          <p:cNvSpPr txBox="1"/>
          <p:nvPr/>
        </p:nvSpPr>
        <p:spPr>
          <a:xfrm>
            <a:off x="455323" y="465769"/>
            <a:ext cx="3955500" cy="375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 </a:t>
            </a:r>
            <a:r>
              <a:t>다음 주 계획</a:t>
            </a:r>
          </a:p>
        </p:txBody>
      </p:sp>
      <p:sp>
        <p:nvSpPr>
          <p:cNvPr id="207" name="직사각형 1"/>
          <p:cNvSpPr txBox="1"/>
          <p:nvPr/>
        </p:nvSpPr>
        <p:spPr>
          <a:xfrm>
            <a:off x="455323" y="3106683"/>
            <a:ext cx="6214535" cy="897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Jetson nano 와 모터 드라이버 연결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원격 조종 시도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