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Рисунок 10"/>
          <p:cNvSpPr/>
          <p:nvPr>
            <p:ph type="pic" idx="13"/>
          </p:nvPr>
        </p:nvSpPr>
        <p:spPr>
          <a:xfrm>
            <a:off x="0" y="0"/>
            <a:ext cx="12192000" cy="68620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рямоугольник 7"/>
          <p:cNvSpPr/>
          <p:nvPr/>
        </p:nvSpPr>
        <p:spPr>
          <a:xfrm>
            <a:off x="5787187" y="0"/>
            <a:ext cx="6404813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101" name="Прямая соединительная линия 3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Рисунок 8"/>
          <p:cNvSpPr/>
          <p:nvPr>
            <p:ph type="pic" sz="quarter" idx="13"/>
          </p:nvPr>
        </p:nvSpPr>
        <p:spPr>
          <a:xfrm>
            <a:off x="4865573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Рисунок 8"/>
          <p:cNvSpPr/>
          <p:nvPr>
            <p:ph type="pic" sz="quarter" idx="14"/>
          </p:nvPr>
        </p:nvSpPr>
        <p:spPr>
          <a:xfrm>
            <a:off x="6745199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Рисунок 8"/>
          <p:cNvSpPr/>
          <p:nvPr>
            <p:ph type="pic" sz="quarter" idx="15"/>
          </p:nvPr>
        </p:nvSpPr>
        <p:spPr>
          <a:xfrm>
            <a:off x="8634052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Прямая соединительная линия 16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одзаголовок 2"/>
          <p:cNvSpPr txBox="1"/>
          <p:nvPr/>
        </p:nvSpPr>
        <p:spPr>
          <a:xfrm>
            <a:off x="2961772" y="3335866"/>
            <a:ext cx="626845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1200"/>
              </a:spcBef>
              <a:defRPr spc="300" sz="28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주제</a:t>
            </a:r>
          </a:p>
        </p:txBody>
      </p:sp>
      <p:grpSp>
        <p:nvGrpSpPr>
          <p:cNvPr id="125" name="그룹 1"/>
          <p:cNvGrpSpPr/>
          <p:nvPr/>
        </p:nvGrpSpPr>
        <p:grpSpPr>
          <a:xfrm>
            <a:off x="-5120" y="-9527"/>
            <a:ext cx="6463369" cy="6881127"/>
            <a:chOff x="0" y="0"/>
            <a:chExt cx="6463368" cy="6881126"/>
          </a:xfrm>
        </p:grpSpPr>
        <p:sp>
          <p:nvSpPr>
            <p:cNvPr id="123" name="Прямоугольный треугольник 11"/>
            <p:cNvSpPr/>
            <p:nvPr/>
          </p:nvSpPr>
          <p:spPr>
            <a:xfrm>
              <a:off x="5117" y="1169538"/>
              <a:ext cx="6458251" cy="571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48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21548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24" name="Параллелограмм 17"/>
            <p:cNvSpPr/>
            <p:nvPr/>
          </p:nvSpPr>
          <p:spPr>
            <a:xfrm>
              <a:off x="-1" y="0"/>
              <a:ext cx="5385195" cy="6872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0563" y="21596"/>
                  </a:lnTo>
                  <a:lnTo>
                    <a:pt x="97" y="21600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B3838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</p:grpSp>
      <p:pic>
        <p:nvPicPr>
          <p:cNvPr id="126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547" y="5639522"/>
            <a:ext cx="3525627" cy="111057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7" name="Заголовок 1"/>
          <p:cNvSpPr txBox="1"/>
          <p:nvPr/>
        </p:nvSpPr>
        <p:spPr>
          <a:xfrm>
            <a:off x="2783956" y="2093204"/>
            <a:ext cx="6624088" cy="1356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905255">
              <a:lnSpc>
                <a:spcPct val="90000"/>
              </a:lnSpc>
              <a:defRPr i="1" spc="98" sz="27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  <a:p>
            <a:pPr algn="ctr" defTabSz="905255">
              <a:lnSpc>
                <a:spcPct val="90000"/>
              </a:lnSpc>
              <a:defRPr b="1" sz="53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연구실 주간 보고</a:t>
            </a:r>
          </a:p>
        </p:txBody>
      </p:sp>
      <p:sp>
        <p:nvSpPr>
          <p:cNvPr id="128" name="Подзаголовок 2"/>
          <p:cNvSpPr txBox="1"/>
          <p:nvPr/>
        </p:nvSpPr>
        <p:spPr>
          <a:xfrm>
            <a:off x="4593535" y="2183106"/>
            <a:ext cx="3992013" cy="35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2020년 10월 16일</a:t>
            </a:r>
          </a:p>
        </p:txBody>
      </p:sp>
      <p:sp>
        <p:nvSpPr>
          <p:cNvPr id="129" name="Подзаголовок 2"/>
          <p:cNvSpPr txBox="1"/>
          <p:nvPr/>
        </p:nvSpPr>
        <p:spPr>
          <a:xfrm>
            <a:off x="2961772" y="4554616"/>
            <a:ext cx="6268456" cy="335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서지원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ик 2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Заголовок 1"/>
          <p:cNvSpPr txBox="1"/>
          <p:nvPr/>
        </p:nvSpPr>
        <p:spPr>
          <a:xfrm>
            <a:off x="803962" y="2261872"/>
            <a:ext cx="3246671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133" name="Прямая соединительная линия 27"/>
          <p:cNvSpPr/>
          <p:nvPr/>
        </p:nvSpPr>
        <p:spPr>
          <a:xfrm>
            <a:off x="916355" y="4109371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Подзаголовок 2"/>
          <p:cNvSpPr txBox="1"/>
          <p:nvPr/>
        </p:nvSpPr>
        <p:spPr>
          <a:xfrm>
            <a:off x="823316" y="1947435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목차</a:t>
            </a:r>
          </a:p>
        </p:txBody>
      </p:sp>
      <p:grpSp>
        <p:nvGrpSpPr>
          <p:cNvPr id="137" name="Овал 38"/>
          <p:cNvGrpSpPr/>
          <p:nvPr/>
        </p:nvGrpSpPr>
        <p:grpSpPr>
          <a:xfrm>
            <a:off x="6095723" y="2550298"/>
            <a:ext cx="500219" cy="500219"/>
            <a:chOff x="-1" y="-1"/>
            <a:chExt cx="500218" cy="500218"/>
          </a:xfrm>
        </p:grpSpPr>
        <p:sp>
          <p:nvSpPr>
            <p:cNvPr id="135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6" name="1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0" name="Овал 37"/>
          <p:cNvGrpSpPr/>
          <p:nvPr/>
        </p:nvGrpSpPr>
        <p:grpSpPr>
          <a:xfrm>
            <a:off x="6095721" y="3366703"/>
            <a:ext cx="500219" cy="500219"/>
            <a:chOff x="-1" y="-1"/>
            <a:chExt cx="500218" cy="500218"/>
          </a:xfrm>
        </p:grpSpPr>
        <p:sp>
          <p:nvSpPr>
            <p:cNvPr id="138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6DCE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9" name="2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43" name="Овал 36"/>
          <p:cNvGrpSpPr/>
          <p:nvPr/>
        </p:nvGrpSpPr>
        <p:grpSpPr>
          <a:xfrm>
            <a:off x="6095721" y="4178521"/>
            <a:ext cx="500219" cy="500219"/>
            <a:chOff x="-1" y="-1"/>
            <a:chExt cx="500218" cy="500218"/>
          </a:xfrm>
        </p:grpSpPr>
        <p:sp>
          <p:nvSpPr>
            <p:cNvPr id="141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4" name="직사각형 1"/>
          <p:cNvSpPr txBox="1"/>
          <p:nvPr/>
        </p:nvSpPr>
        <p:spPr>
          <a:xfrm>
            <a:off x="2573868" y="2605428"/>
            <a:ext cx="302219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PLAN</a:t>
            </a:r>
          </a:p>
        </p:txBody>
      </p:sp>
      <p:sp>
        <p:nvSpPr>
          <p:cNvPr id="145" name="직사각형 2"/>
          <p:cNvSpPr txBox="1"/>
          <p:nvPr/>
        </p:nvSpPr>
        <p:spPr>
          <a:xfrm>
            <a:off x="2573865" y="3421831"/>
            <a:ext cx="3022199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</a:p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grpSp>
        <p:nvGrpSpPr>
          <p:cNvPr id="148" name="Овал 36"/>
          <p:cNvGrpSpPr/>
          <p:nvPr/>
        </p:nvGrpSpPr>
        <p:grpSpPr>
          <a:xfrm>
            <a:off x="6095721" y="4990340"/>
            <a:ext cx="500219" cy="500219"/>
            <a:chOff x="-1" y="-1"/>
            <a:chExt cx="500218" cy="500218"/>
          </a:xfrm>
        </p:grpSpPr>
        <p:sp>
          <p:nvSpPr>
            <p:cNvPr id="146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7" name="4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9" name="직사각형 11"/>
          <p:cNvSpPr txBox="1"/>
          <p:nvPr/>
        </p:nvSpPr>
        <p:spPr>
          <a:xfrm>
            <a:off x="2572155" y="4230499"/>
            <a:ext cx="302219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PLOBLEMS</a:t>
            </a:r>
          </a:p>
        </p:txBody>
      </p:sp>
      <p:sp>
        <p:nvSpPr>
          <p:cNvPr id="150" name="직사각형 13"/>
          <p:cNvSpPr txBox="1"/>
          <p:nvPr/>
        </p:nvSpPr>
        <p:spPr>
          <a:xfrm>
            <a:off x="2538702" y="5045471"/>
            <a:ext cx="305565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NEXT WEEK PLAN</a:t>
            </a:r>
          </a:p>
        </p:txBody>
      </p:sp>
      <p:grpSp>
        <p:nvGrpSpPr>
          <p:cNvPr id="153" name="Овал 36"/>
          <p:cNvGrpSpPr/>
          <p:nvPr/>
        </p:nvGrpSpPr>
        <p:grpSpPr>
          <a:xfrm>
            <a:off x="6095721" y="5802159"/>
            <a:ext cx="500219" cy="500219"/>
            <a:chOff x="-1" y="-1"/>
            <a:chExt cx="500218" cy="500218"/>
          </a:xfrm>
        </p:grpSpPr>
        <p:sp>
          <p:nvSpPr>
            <p:cNvPr id="151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52" name="5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54" name="직사각형 15"/>
          <p:cNvSpPr txBox="1"/>
          <p:nvPr/>
        </p:nvSpPr>
        <p:spPr>
          <a:xfrm>
            <a:off x="2538702" y="5854138"/>
            <a:ext cx="3055651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PRESENTATION</a:t>
            </a:r>
          </a:p>
        </p:txBody>
      </p:sp>
      <p:sp>
        <p:nvSpPr>
          <p:cNvPr id="155" name="직사각형 22"/>
          <p:cNvSpPr txBox="1"/>
          <p:nvPr/>
        </p:nvSpPr>
        <p:spPr>
          <a:xfrm>
            <a:off x="6883803" y="2656563"/>
            <a:ext cx="2442787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계획</a:t>
            </a:r>
          </a:p>
        </p:txBody>
      </p:sp>
      <p:sp>
        <p:nvSpPr>
          <p:cNvPr id="156" name="직사각형 23"/>
          <p:cNvSpPr txBox="1"/>
          <p:nvPr/>
        </p:nvSpPr>
        <p:spPr>
          <a:xfrm>
            <a:off x="6883802" y="3472965"/>
            <a:ext cx="2442787" cy="60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진행 사항</a:t>
            </a:r>
          </a:p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&amp; 결과</a:t>
            </a:r>
          </a:p>
        </p:txBody>
      </p:sp>
      <p:sp>
        <p:nvSpPr>
          <p:cNvPr id="157" name="직사각형 24"/>
          <p:cNvSpPr txBox="1"/>
          <p:nvPr/>
        </p:nvSpPr>
        <p:spPr>
          <a:xfrm>
            <a:off x="6882092" y="4281632"/>
            <a:ext cx="244278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애로사항</a:t>
            </a:r>
          </a:p>
        </p:txBody>
      </p:sp>
      <p:sp>
        <p:nvSpPr>
          <p:cNvPr id="158" name="직사각형 25"/>
          <p:cNvSpPr txBox="1"/>
          <p:nvPr/>
        </p:nvSpPr>
        <p:spPr>
          <a:xfrm>
            <a:off x="6859306" y="5096604"/>
            <a:ext cx="2469826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다음 주 계획</a:t>
            </a:r>
          </a:p>
        </p:txBody>
      </p:sp>
      <p:sp>
        <p:nvSpPr>
          <p:cNvPr id="159" name="직사각형 26"/>
          <p:cNvSpPr txBox="1"/>
          <p:nvPr/>
        </p:nvSpPr>
        <p:spPr>
          <a:xfrm>
            <a:off x="6859306" y="5905270"/>
            <a:ext cx="2469826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발표 자료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2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163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LAST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164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지난 주 계획</a:t>
            </a:r>
          </a:p>
        </p:txBody>
      </p:sp>
      <p:sp>
        <p:nvSpPr>
          <p:cNvPr id="166" name="직사각형 1"/>
          <p:cNvSpPr txBox="1"/>
          <p:nvPr/>
        </p:nvSpPr>
        <p:spPr>
          <a:xfrm>
            <a:off x="455322" y="3106683"/>
            <a:ext cx="6214536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C# 공부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Параллелограмм 17"/>
          <p:cNvSpPr/>
          <p:nvPr/>
        </p:nvSpPr>
        <p:spPr>
          <a:xfrm>
            <a:off x="-1" y="-7464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170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sp>
        <p:nvSpPr>
          <p:cNvPr id="171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진행사항 &amp; 결과</a:t>
            </a:r>
          </a:p>
        </p:txBody>
      </p:sp>
      <p:sp>
        <p:nvSpPr>
          <p:cNvPr id="173" name="직사각형 9"/>
          <p:cNvSpPr txBox="1"/>
          <p:nvPr/>
        </p:nvSpPr>
        <p:spPr>
          <a:xfrm>
            <a:off x="455322" y="3106683"/>
            <a:ext cx="6214536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C# 공부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77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7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4363" y="2158440"/>
            <a:ext cx="3543301" cy="37084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7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4396" y="1413092"/>
            <a:ext cx="2354309" cy="51990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8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2313" y="1423959"/>
            <a:ext cx="2146425" cy="51773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3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84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399" y="1333499"/>
            <a:ext cx="4979891" cy="5295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8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3098" y="1348718"/>
            <a:ext cx="4112752" cy="22051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8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85998" y="4752483"/>
            <a:ext cx="3518949" cy="198039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88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84281" y="3738881"/>
            <a:ext cx="3718978" cy="220513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192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NEXT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193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다음 주 계획</a:t>
            </a:r>
          </a:p>
        </p:txBody>
      </p:sp>
      <p:sp>
        <p:nvSpPr>
          <p:cNvPr id="195" name="직사각형 1"/>
          <p:cNvSpPr txBox="1"/>
          <p:nvPr/>
        </p:nvSpPr>
        <p:spPr>
          <a:xfrm>
            <a:off x="455322" y="3106683"/>
            <a:ext cx="6214536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C# winform 공부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8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PRESENTAION</a:t>
            </a:r>
          </a:p>
        </p:txBody>
      </p:sp>
      <p:sp>
        <p:nvSpPr>
          <p:cNvPr id="199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지난 주 발표 자료</a:t>
            </a:r>
          </a:p>
        </p:txBody>
      </p:sp>
      <p:pic>
        <p:nvPicPr>
          <p:cNvPr id="20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23" y="1605012"/>
            <a:ext cx="3027297" cy="4566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0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5736" y="1605012"/>
            <a:ext cx="2982117" cy="4566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2" name="- 인공지능 자율주행 로봇 만들기 결과보고서 작성"/>
          <p:cNvSpPr txBox="1"/>
          <p:nvPr/>
        </p:nvSpPr>
        <p:spPr>
          <a:xfrm>
            <a:off x="7219689" y="3356047"/>
            <a:ext cx="4516119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- 인공지능 자율주행 로봇 만들기 결과보고서 작성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3"/>
          <p:cNvSpPr/>
          <p:nvPr/>
        </p:nvSpPr>
        <p:spPr>
          <a:xfrm>
            <a:off x="-3" y="-1"/>
            <a:ext cx="12192003" cy="6858001"/>
          </a:xfrm>
          <a:prstGeom prst="rect">
            <a:avLst/>
          </a:prstGeom>
          <a:solidFill>
            <a:srgbClr val="FFFFFF">
              <a:alpha val="31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205" name="Заголовок 1"/>
          <p:cNvSpPr txBox="1"/>
          <p:nvPr/>
        </p:nvSpPr>
        <p:spPr>
          <a:xfrm>
            <a:off x="3216341" y="3259228"/>
            <a:ext cx="5759321" cy="657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768094">
              <a:lnSpc>
                <a:spcPct val="81000"/>
              </a:lnSpc>
              <a:defRPr sz="36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