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Рисунок 10"/>
          <p:cNvSpPr/>
          <p:nvPr>
            <p:ph type="pic" idx="13"/>
          </p:nvPr>
        </p:nvSpPr>
        <p:spPr>
          <a:xfrm>
            <a:off x="0" y="0"/>
            <a:ext cx="12192000" cy="68620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7"/>
          <p:cNvSpPr/>
          <p:nvPr/>
        </p:nvSpPr>
        <p:spPr>
          <a:xfrm>
            <a:off x="5787187" y="0"/>
            <a:ext cx="640481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xfrm>
            <a:off x="11323950" y="1180286"/>
            <a:ext cx="358414" cy="370841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" name="Прямая соединительная линия 3"/>
          <p:cNvSpPr/>
          <p:nvPr/>
        </p:nvSpPr>
        <p:spPr>
          <a:xfrm flipH="1">
            <a:off x="11547515" y="1717277"/>
            <a:ext cx="3417" cy="472240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Рисунок 8"/>
          <p:cNvSpPr/>
          <p:nvPr>
            <p:ph type="pic" sz="quarter" idx="13"/>
          </p:nvPr>
        </p:nvSpPr>
        <p:spPr>
          <a:xfrm>
            <a:off x="4865573" y="1549400"/>
            <a:ext cx="1889126" cy="3708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4" name="Рисунок 8"/>
          <p:cNvSpPr/>
          <p:nvPr>
            <p:ph type="pic" sz="quarter" idx="14"/>
          </p:nvPr>
        </p:nvSpPr>
        <p:spPr>
          <a:xfrm>
            <a:off x="6745200" y="1549400"/>
            <a:ext cx="1889126" cy="3708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5" name="Рисунок 8"/>
          <p:cNvSpPr/>
          <p:nvPr>
            <p:ph type="pic" sz="quarter" idx="15"/>
          </p:nvPr>
        </p:nvSpPr>
        <p:spPr>
          <a:xfrm>
            <a:off x="8634052" y="1549400"/>
            <a:ext cx="1889126" cy="3708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슬라이드 번호"/>
          <p:cNvSpPr txBox="1"/>
          <p:nvPr>
            <p:ph type="sldNum" sz="quarter" idx="2"/>
          </p:nvPr>
        </p:nvSpPr>
        <p:spPr>
          <a:xfrm>
            <a:off x="11323950" y="1180286"/>
            <a:ext cx="358414" cy="370841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" name="Прямая соединительная линия 16"/>
          <p:cNvSpPr/>
          <p:nvPr/>
        </p:nvSpPr>
        <p:spPr>
          <a:xfrm flipH="1">
            <a:off x="11547515" y="1717277"/>
            <a:ext cx="3417" cy="472240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"/>
          <p:cNvGrpSpPr/>
          <p:nvPr/>
        </p:nvGrpSpPr>
        <p:grpSpPr>
          <a:xfrm>
            <a:off x="-5119" y="-9527"/>
            <a:ext cx="6463365" cy="6881126"/>
            <a:chOff x="0" y="0"/>
            <a:chExt cx="6463364" cy="6881125"/>
          </a:xfrm>
        </p:grpSpPr>
        <p:sp>
          <p:nvSpPr>
            <p:cNvPr id="122" name="Прямоугольный треугольник 11"/>
            <p:cNvSpPr/>
            <p:nvPr/>
          </p:nvSpPr>
          <p:spPr>
            <a:xfrm>
              <a:off x="5117" y="1169538"/>
              <a:ext cx="6458247" cy="571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48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548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Параллелограмм 17"/>
            <p:cNvSpPr/>
            <p:nvPr/>
          </p:nvSpPr>
          <p:spPr>
            <a:xfrm>
              <a:off x="-1" y="0"/>
              <a:ext cx="5385193" cy="6872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0563" y="21596"/>
                  </a:lnTo>
                  <a:lnTo>
                    <a:pt x="97" y="21600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B3838"/>
                  </a:solidFill>
                </a:defRPr>
              </a:pPr>
            </a:p>
          </p:txBody>
        </p:sp>
      </p:grpSp>
      <p:pic>
        <p:nvPicPr>
          <p:cNvPr id="125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547" y="5639522"/>
            <a:ext cx="3525626" cy="11105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6" name="Заголовок 1"/>
          <p:cNvSpPr txBox="1"/>
          <p:nvPr/>
        </p:nvSpPr>
        <p:spPr>
          <a:xfrm>
            <a:off x="2783957" y="2093204"/>
            <a:ext cx="6624085" cy="1356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905255">
              <a:lnSpc>
                <a:spcPct val="90000"/>
              </a:lnSpc>
              <a:defRPr i="1" spc="99" sz="2772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  <a:p>
            <a:pPr algn="ctr" defTabSz="905255">
              <a:lnSpc>
                <a:spcPct val="90000"/>
              </a:lnSpc>
              <a:defRPr b="1" spc="99" sz="5346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연구실 주간 보고</a:t>
            </a:r>
          </a:p>
        </p:txBody>
      </p:sp>
      <p:sp>
        <p:nvSpPr>
          <p:cNvPr id="127" name="Подзаголовок 2"/>
          <p:cNvSpPr txBox="1"/>
          <p:nvPr/>
        </p:nvSpPr>
        <p:spPr>
          <a:xfrm>
            <a:off x="4593535" y="2183106"/>
            <a:ext cx="3992012" cy="350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50391">
              <a:lnSpc>
                <a:spcPct val="80000"/>
              </a:lnSpc>
              <a:spcBef>
                <a:spcPts val="1100"/>
              </a:spcBef>
              <a:defRPr spc="186" sz="1488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2020년 11월 27일</a:t>
            </a:r>
          </a:p>
        </p:txBody>
      </p:sp>
      <p:sp>
        <p:nvSpPr>
          <p:cNvPr id="128" name="Подзаголовок 2"/>
          <p:cNvSpPr txBox="1"/>
          <p:nvPr/>
        </p:nvSpPr>
        <p:spPr>
          <a:xfrm>
            <a:off x="2961773" y="4554616"/>
            <a:ext cx="6268454" cy="33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850391">
              <a:lnSpc>
                <a:spcPct val="80000"/>
              </a:lnSpc>
              <a:spcBef>
                <a:spcPts val="1100"/>
              </a:spcBef>
              <a:defRPr spc="186" sz="1488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서지원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Прямоугольник 10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5" name="Заголовок 1"/>
          <p:cNvSpPr txBox="1"/>
          <p:nvPr/>
        </p:nvSpPr>
        <p:spPr>
          <a:xfrm>
            <a:off x="2261936" y="546284"/>
            <a:ext cx="7928810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26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grpSp>
        <p:nvGrpSpPr>
          <p:cNvPr id="229" name="그룹"/>
          <p:cNvGrpSpPr/>
          <p:nvPr/>
        </p:nvGrpSpPr>
        <p:grpSpPr>
          <a:xfrm>
            <a:off x="704850" y="2006600"/>
            <a:ext cx="10426700" cy="2844800"/>
            <a:chOff x="0" y="0"/>
            <a:chExt cx="10426700" cy="2844800"/>
          </a:xfrm>
        </p:grpSpPr>
        <p:pic>
          <p:nvPicPr>
            <p:cNvPr id="227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426700" cy="2844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직사각형"/>
            <p:cNvSpPr/>
            <p:nvPr/>
          </p:nvSpPr>
          <p:spPr>
            <a:xfrm>
              <a:off x="539750" y="866222"/>
              <a:ext cx="4934546" cy="227708"/>
            </a:xfrm>
            <a:prstGeom prst="rect">
              <a:avLst/>
            </a:prstGeom>
            <a:noFill/>
            <a:ln w="25400" cap="flat">
              <a:solidFill>
                <a:srgbClr val="E916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30" name="- 행열 지정하여 Excel 파일에서 문자열 읽기"/>
          <p:cNvSpPr txBox="1"/>
          <p:nvPr/>
        </p:nvSpPr>
        <p:spPr>
          <a:xfrm>
            <a:off x="3874988" y="5495341"/>
            <a:ext cx="4086424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행열 지정하여 Excel 파일에서 문자열 읽기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345912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3" name="Заголовок 1"/>
          <p:cNvSpPr txBox="1"/>
          <p:nvPr/>
        </p:nvSpPr>
        <p:spPr>
          <a:xfrm>
            <a:off x="2261936" y="546284"/>
            <a:ext cx="7928810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34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grpSp>
        <p:nvGrpSpPr>
          <p:cNvPr id="237" name="그룹"/>
          <p:cNvGrpSpPr/>
          <p:nvPr/>
        </p:nvGrpSpPr>
        <p:grpSpPr>
          <a:xfrm>
            <a:off x="3947232" y="2538863"/>
            <a:ext cx="4297536" cy="2237474"/>
            <a:chOff x="0" y="0"/>
            <a:chExt cx="4297535" cy="2237472"/>
          </a:xfrm>
        </p:grpSpPr>
        <p:pic>
          <p:nvPicPr>
            <p:cNvPr id="235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297536" cy="154498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36" name="- Sub1 입력시 함수 호출"/>
            <p:cNvSpPr txBox="1"/>
            <p:nvPr/>
          </p:nvSpPr>
          <p:spPr>
            <a:xfrm>
              <a:off x="972581" y="1850625"/>
              <a:ext cx="235237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- Sub1 입력시 함수 호출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10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0" name="Заголовок 1"/>
          <p:cNvSpPr txBox="1"/>
          <p:nvPr/>
        </p:nvSpPr>
        <p:spPr>
          <a:xfrm>
            <a:off x="2261936" y="546284"/>
            <a:ext cx="7928810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41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grpSp>
        <p:nvGrpSpPr>
          <p:cNvPr id="244" name="그룹"/>
          <p:cNvGrpSpPr/>
          <p:nvPr/>
        </p:nvGrpSpPr>
        <p:grpSpPr>
          <a:xfrm>
            <a:off x="1104900" y="1376552"/>
            <a:ext cx="4918307" cy="5035372"/>
            <a:chOff x="0" y="0"/>
            <a:chExt cx="4918306" cy="5035370"/>
          </a:xfrm>
        </p:grpSpPr>
        <p:pic>
          <p:nvPicPr>
            <p:cNvPr id="242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918307" cy="454245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43" name="- Sub1 검색시 결과"/>
            <p:cNvSpPr txBox="1"/>
            <p:nvPr/>
          </p:nvSpPr>
          <p:spPr>
            <a:xfrm>
              <a:off x="1365821" y="4648523"/>
              <a:ext cx="1956895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- Sub1 검색시 결과 </a:t>
              </a:r>
            </a:p>
          </p:txBody>
        </p:sp>
      </p:grpSp>
      <p:grpSp>
        <p:nvGrpSpPr>
          <p:cNvPr id="247" name="그룹"/>
          <p:cNvGrpSpPr/>
          <p:nvPr/>
        </p:nvGrpSpPr>
        <p:grpSpPr>
          <a:xfrm>
            <a:off x="6578600" y="2962404"/>
            <a:ext cx="4142793" cy="1671520"/>
            <a:chOff x="0" y="0"/>
            <a:chExt cx="4142792" cy="1671518"/>
          </a:xfrm>
        </p:grpSpPr>
        <p:pic>
          <p:nvPicPr>
            <p:cNvPr id="245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142793" cy="113639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46" name="- Sub1 잘못 검색시 errorProvider 발생"/>
            <p:cNvSpPr txBox="1"/>
            <p:nvPr/>
          </p:nvSpPr>
          <p:spPr>
            <a:xfrm>
              <a:off x="164762" y="1284671"/>
              <a:ext cx="3813269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- Sub1 잘못 검색시 errorProvider 발생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Прямоугольник 10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0" name="Заголовок 1"/>
          <p:cNvSpPr txBox="1"/>
          <p:nvPr/>
        </p:nvSpPr>
        <p:spPr>
          <a:xfrm>
            <a:off x="2261936" y="546284"/>
            <a:ext cx="7928810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51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grpSp>
        <p:nvGrpSpPr>
          <p:cNvPr id="256" name="그룹"/>
          <p:cNvGrpSpPr/>
          <p:nvPr/>
        </p:nvGrpSpPr>
        <p:grpSpPr>
          <a:xfrm>
            <a:off x="2058212" y="1720850"/>
            <a:ext cx="8336259" cy="3703339"/>
            <a:chOff x="0" y="0"/>
            <a:chExt cx="8336258" cy="3703338"/>
          </a:xfrm>
        </p:grpSpPr>
        <p:grpSp>
          <p:nvGrpSpPr>
            <p:cNvPr id="254" name="그룹"/>
            <p:cNvGrpSpPr/>
            <p:nvPr/>
          </p:nvGrpSpPr>
          <p:grpSpPr>
            <a:xfrm>
              <a:off x="0" y="0"/>
              <a:ext cx="8336259" cy="3098001"/>
              <a:chOff x="0" y="0"/>
              <a:chExt cx="8336258" cy="3098000"/>
            </a:xfrm>
          </p:grpSpPr>
          <p:pic>
            <p:nvPicPr>
              <p:cNvPr id="252" name="이미지" descr="이미지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8336259" cy="3098001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53" name="직사각형"/>
              <p:cNvSpPr/>
              <p:nvPr/>
            </p:nvSpPr>
            <p:spPr>
              <a:xfrm>
                <a:off x="666750" y="324792"/>
                <a:ext cx="2371626" cy="223442"/>
              </a:xfrm>
              <a:prstGeom prst="rect">
                <a:avLst/>
              </a:prstGeom>
              <a:noFill/>
              <a:ln w="25400" cap="flat">
                <a:solidFill>
                  <a:srgbClr val="DB100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55" name="실제 읽어오는 Excel 파일 열 : sub2, desc"/>
            <p:cNvSpPr txBox="1"/>
            <p:nvPr/>
          </p:nvSpPr>
          <p:spPr>
            <a:xfrm>
              <a:off x="1900659" y="3316492"/>
              <a:ext cx="4173458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180473" indent="-180473" algn="ctr">
                <a:buSzPct val="100000"/>
                <a:buChar char="-"/>
              </a:lvl1pPr>
            </a:lstStyle>
            <a:p>
              <a:pPr/>
              <a:r>
                <a:t>실제 읽어오는 Excel 파일 열 : sub2, desc</a:t>
              </a:r>
            </a:p>
          </p:txBody>
        </p:sp>
      </p:grpSp>
      <p:sp>
        <p:nvSpPr>
          <p:cNvPr id="257" name="Sub1 파일도 읽을 수 있도록 수정 필요…"/>
          <p:cNvSpPr txBox="1"/>
          <p:nvPr/>
        </p:nvSpPr>
        <p:spPr>
          <a:xfrm>
            <a:off x="2324857" y="5777229"/>
            <a:ext cx="7802969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 algn="ctr">
              <a:buSzPct val="100000"/>
              <a:buChar char="-"/>
            </a:pPr>
            <a:r>
              <a:t>Sub1 파일도 읽을 수 있도록 수정 필요</a:t>
            </a:r>
          </a:p>
          <a:p>
            <a:pPr marL="180473" indent="-180473" algn="ctr">
              <a:buSzPct val="100000"/>
              <a:buChar char="-"/>
            </a:pPr>
            <a:r>
              <a:t>Label 사이즈 조정이 비효율적 —&gt; Label 높이를 문자열 길이만큼 읽도록 수정 필요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0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B3838"/>
                </a:solidFill>
              </a:defRPr>
            </a:pPr>
          </a:p>
        </p:txBody>
      </p:sp>
      <p:sp>
        <p:nvSpPr>
          <p:cNvPr id="261" name="Заголовок 1"/>
          <p:cNvSpPr txBox="1"/>
          <p:nvPr/>
        </p:nvSpPr>
        <p:spPr>
          <a:xfrm>
            <a:off x="435970" y="780204"/>
            <a:ext cx="3246670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PROBLEMS</a:t>
            </a:r>
          </a:p>
        </p:txBody>
      </p:sp>
      <p:sp>
        <p:nvSpPr>
          <p:cNvPr id="262" name="Прямая соединительная линия 27"/>
          <p:cNvSpPr/>
          <p:nvPr/>
        </p:nvSpPr>
        <p:spPr>
          <a:xfrm>
            <a:off x="548362" y="2627706"/>
            <a:ext cx="657246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3" name="Подзаголовок 2"/>
          <p:cNvSpPr txBox="1"/>
          <p:nvPr/>
        </p:nvSpPr>
        <p:spPr>
          <a:xfrm>
            <a:off x="455323" y="465768"/>
            <a:ext cx="3955500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애로사항</a:t>
            </a:r>
          </a:p>
        </p:txBody>
      </p:sp>
      <p:sp>
        <p:nvSpPr>
          <p:cNvPr id="264" name="직사각형 9"/>
          <p:cNvSpPr txBox="1"/>
          <p:nvPr/>
        </p:nvSpPr>
        <p:spPr>
          <a:xfrm>
            <a:off x="455323" y="3106683"/>
            <a:ext cx="6214535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HouseBox의 UserControl이 뜨지 않음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7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B3838"/>
                </a:solidFill>
              </a:defRPr>
            </a:pPr>
          </a:p>
        </p:txBody>
      </p:sp>
      <p:sp>
        <p:nvSpPr>
          <p:cNvPr id="268" name="Заголовок 1"/>
          <p:cNvSpPr txBox="1"/>
          <p:nvPr/>
        </p:nvSpPr>
        <p:spPr>
          <a:xfrm>
            <a:off x="435970" y="780204"/>
            <a:ext cx="3246670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NEXT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269" name="Прямая соединительная линия 27"/>
          <p:cNvSpPr/>
          <p:nvPr/>
        </p:nvSpPr>
        <p:spPr>
          <a:xfrm>
            <a:off x="548362" y="2627706"/>
            <a:ext cx="657246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Подзаголовок 2"/>
          <p:cNvSpPr txBox="1"/>
          <p:nvPr/>
        </p:nvSpPr>
        <p:spPr>
          <a:xfrm>
            <a:off x="455323" y="465768"/>
            <a:ext cx="3955500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다음 주 계획</a:t>
            </a:r>
          </a:p>
        </p:txBody>
      </p:sp>
      <p:sp>
        <p:nvSpPr>
          <p:cNvPr id="271" name="직사각형 1"/>
          <p:cNvSpPr txBox="1"/>
          <p:nvPr/>
        </p:nvSpPr>
        <p:spPr>
          <a:xfrm>
            <a:off x="455323" y="3106683"/>
            <a:ext cx="6214535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시설채소 검색 프로그램 완성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35841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4" name="Заголовок 1"/>
          <p:cNvSpPr txBox="1"/>
          <p:nvPr/>
        </p:nvSpPr>
        <p:spPr>
          <a:xfrm>
            <a:off x="2261936" y="546283"/>
            <a:ext cx="7928810" cy="81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PRESENTAION</a:t>
            </a:r>
          </a:p>
        </p:txBody>
      </p:sp>
      <p:sp>
        <p:nvSpPr>
          <p:cNvPr id="275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지난 주 발표 자료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Прямоугольник 3"/>
          <p:cNvSpPr/>
          <p:nvPr/>
        </p:nvSpPr>
        <p:spPr>
          <a:xfrm>
            <a:off x="-2" y="-1"/>
            <a:ext cx="12192001" cy="6858001"/>
          </a:xfrm>
          <a:prstGeom prst="rect">
            <a:avLst/>
          </a:prstGeom>
          <a:solidFill>
            <a:srgbClr val="FFFFF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Заголовок 1"/>
          <p:cNvSpPr txBox="1"/>
          <p:nvPr/>
        </p:nvSpPr>
        <p:spPr>
          <a:xfrm>
            <a:off x="3216341" y="3259228"/>
            <a:ext cx="5759320" cy="65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768095">
              <a:lnSpc>
                <a:spcPct val="81000"/>
              </a:lnSpc>
              <a:defRPr sz="3696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 2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Заголовок 1"/>
          <p:cNvSpPr txBox="1"/>
          <p:nvPr/>
        </p:nvSpPr>
        <p:spPr>
          <a:xfrm>
            <a:off x="803962" y="2261872"/>
            <a:ext cx="3246670" cy="135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2" name="Прямая соединительная линия 27"/>
          <p:cNvSpPr/>
          <p:nvPr/>
        </p:nvSpPr>
        <p:spPr>
          <a:xfrm>
            <a:off x="916355" y="4109372"/>
            <a:ext cx="657245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Подзаголовок 2"/>
          <p:cNvSpPr txBox="1"/>
          <p:nvPr/>
        </p:nvSpPr>
        <p:spPr>
          <a:xfrm>
            <a:off x="823315" y="1947435"/>
            <a:ext cx="3955500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목차</a:t>
            </a:r>
          </a:p>
        </p:txBody>
      </p:sp>
      <p:grpSp>
        <p:nvGrpSpPr>
          <p:cNvPr id="136" name="Овал 38"/>
          <p:cNvGrpSpPr/>
          <p:nvPr/>
        </p:nvGrpSpPr>
        <p:grpSpPr>
          <a:xfrm>
            <a:off x="6095724" y="2550300"/>
            <a:ext cx="500217" cy="500217"/>
            <a:chOff x="0" y="0"/>
            <a:chExt cx="500216" cy="500216"/>
          </a:xfrm>
        </p:grpSpPr>
        <p:sp>
          <p:nvSpPr>
            <p:cNvPr id="134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5" name="1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9" name="Овал 37"/>
          <p:cNvGrpSpPr/>
          <p:nvPr/>
        </p:nvGrpSpPr>
        <p:grpSpPr>
          <a:xfrm>
            <a:off x="6095722" y="3366704"/>
            <a:ext cx="500217" cy="500217"/>
            <a:chOff x="0" y="0"/>
            <a:chExt cx="500216" cy="500216"/>
          </a:xfrm>
        </p:grpSpPr>
        <p:sp>
          <p:nvSpPr>
            <p:cNvPr id="137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8" name="2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2" name="Овал 36"/>
          <p:cNvGrpSpPr/>
          <p:nvPr/>
        </p:nvGrpSpPr>
        <p:grpSpPr>
          <a:xfrm>
            <a:off x="6095722" y="4178522"/>
            <a:ext cx="500217" cy="500217"/>
            <a:chOff x="0" y="0"/>
            <a:chExt cx="500216" cy="500216"/>
          </a:xfrm>
        </p:grpSpPr>
        <p:sp>
          <p:nvSpPr>
            <p:cNvPr id="140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1" name="3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3" name="직사각형 1"/>
          <p:cNvSpPr txBox="1"/>
          <p:nvPr/>
        </p:nvSpPr>
        <p:spPr>
          <a:xfrm>
            <a:off x="2573868" y="2605429"/>
            <a:ext cx="30221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PLAN</a:t>
            </a:r>
          </a:p>
        </p:txBody>
      </p:sp>
      <p:sp>
        <p:nvSpPr>
          <p:cNvPr id="144" name="직사각형 2"/>
          <p:cNvSpPr txBox="1"/>
          <p:nvPr/>
        </p:nvSpPr>
        <p:spPr>
          <a:xfrm>
            <a:off x="2573866" y="3421832"/>
            <a:ext cx="302219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</a:p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grpSp>
        <p:nvGrpSpPr>
          <p:cNvPr id="147" name="Овал 36"/>
          <p:cNvGrpSpPr/>
          <p:nvPr/>
        </p:nvGrpSpPr>
        <p:grpSpPr>
          <a:xfrm>
            <a:off x="6095722" y="4990341"/>
            <a:ext cx="500217" cy="500217"/>
            <a:chOff x="0" y="0"/>
            <a:chExt cx="500216" cy="500216"/>
          </a:xfrm>
        </p:grpSpPr>
        <p:sp>
          <p:nvSpPr>
            <p:cNvPr id="145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6" name="4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8" name="직사각형 11"/>
          <p:cNvSpPr txBox="1"/>
          <p:nvPr/>
        </p:nvSpPr>
        <p:spPr>
          <a:xfrm>
            <a:off x="2572156" y="4230499"/>
            <a:ext cx="30221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PLOBLEMS</a:t>
            </a:r>
          </a:p>
        </p:txBody>
      </p:sp>
      <p:sp>
        <p:nvSpPr>
          <p:cNvPr id="149" name="직사각형 13"/>
          <p:cNvSpPr txBox="1"/>
          <p:nvPr/>
        </p:nvSpPr>
        <p:spPr>
          <a:xfrm>
            <a:off x="2538703" y="5045471"/>
            <a:ext cx="30556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NEXT WEEK PLAN</a:t>
            </a:r>
          </a:p>
        </p:txBody>
      </p:sp>
      <p:grpSp>
        <p:nvGrpSpPr>
          <p:cNvPr id="152" name="Овал 36"/>
          <p:cNvGrpSpPr/>
          <p:nvPr/>
        </p:nvGrpSpPr>
        <p:grpSpPr>
          <a:xfrm>
            <a:off x="6095722" y="5802160"/>
            <a:ext cx="500217" cy="500217"/>
            <a:chOff x="0" y="0"/>
            <a:chExt cx="500216" cy="500216"/>
          </a:xfrm>
        </p:grpSpPr>
        <p:sp>
          <p:nvSpPr>
            <p:cNvPr id="150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51" name="5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3" name="직사각형 15"/>
          <p:cNvSpPr txBox="1"/>
          <p:nvPr/>
        </p:nvSpPr>
        <p:spPr>
          <a:xfrm>
            <a:off x="2538703" y="5854138"/>
            <a:ext cx="305564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PRESENTATION</a:t>
            </a:r>
          </a:p>
        </p:txBody>
      </p:sp>
      <p:sp>
        <p:nvSpPr>
          <p:cNvPr id="154" name="직사각형 22"/>
          <p:cNvSpPr txBox="1"/>
          <p:nvPr/>
        </p:nvSpPr>
        <p:spPr>
          <a:xfrm>
            <a:off x="6883803" y="2656563"/>
            <a:ext cx="2442786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계획</a:t>
            </a:r>
          </a:p>
        </p:txBody>
      </p:sp>
      <p:sp>
        <p:nvSpPr>
          <p:cNvPr id="155" name="직사각형 23"/>
          <p:cNvSpPr txBox="1"/>
          <p:nvPr/>
        </p:nvSpPr>
        <p:spPr>
          <a:xfrm>
            <a:off x="6883802" y="3472965"/>
            <a:ext cx="2442786" cy="60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진행 사항</a:t>
            </a:r>
          </a:p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&amp; </a:t>
            </a:r>
            <a:r>
              <a:t>결과</a:t>
            </a:r>
          </a:p>
        </p:txBody>
      </p:sp>
      <p:sp>
        <p:nvSpPr>
          <p:cNvPr id="156" name="직사각형 24"/>
          <p:cNvSpPr txBox="1"/>
          <p:nvPr/>
        </p:nvSpPr>
        <p:spPr>
          <a:xfrm>
            <a:off x="6882092" y="4281632"/>
            <a:ext cx="24427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애로사항</a:t>
            </a:r>
          </a:p>
        </p:txBody>
      </p:sp>
      <p:sp>
        <p:nvSpPr>
          <p:cNvPr id="157" name="직사각형 25"/>
          <p:cNvSpPr txBox="1"/>
          <p:nvPr/>
        </p:nvSpPr>
        <p:spPr>
          <a:xfrm>
            <a:off x="6859307" y="5096604"/>
            <a:ext cx="2469825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다음 주 계획</a:t>
            </a:r>
          </a:p>
        </p:txBody>
      </p:sp>
      <p:sp>
        <p:nvSpPr>
          <p:cNvPr id="158" name="직사각형 26"/>
          <p:cNvSpPr txBox="1"/>
          <p:nvPr/>
        </p:nvSpPr>
        <p:spPr>
          <a:xfrm>
            <a:off x="6859307" y="5905270"/>
            <a:ext cx="2469825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지난 주</a:t>
            </a:r>
            <a:r>
              <a:t> </a:t>
            </a:r>
            <a:r>
              <a:t>발표 자료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1" name="Параллелограмм 17"/>
          <p:cNvSpPr/>
          <p:nvPr/>
        </p:nvSpPr>
        <p:spPr>
          <a:xfrm>
            <a:off x="0" y="465769"/>
            <a:ext cx="5385192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B3838"/>
                </a:solidFill>
              </a:defRPr>
            </a:pPr>
          </a:p>
        </p:txBody>
      </p:sp>
      <p:sp>
        <p:nvSpPr>
          <p:cNvPr id="162" name="Заголовок 1"/>
          <p:cNvSpPr txBox="1"/>
          <p:nvPr/>
        </p:nvSpPr>
        <p:spPr>
          <a:xfrm>
            <a:off x="435970" y="780204"/>
            <a:ext cx="3246670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LAST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63" name="Прямая соединительная линия 27"/>
          <p:cNvSpPr/>
          <p:nvPr/>
        </p:nvSpPr>
        <p:spPr>
          <a:xfrm>
            <a:off x="548362" y="2627706"/>
            <a:ext cx="657246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Подзаголовок 2"/>
          <p:cNvSpPr txBox="1"/>
          <p:nvPr/>
        </p:nvSpPr>
        <p:spPr>
          <a:xfrm>
            <a:off x="455323" y="465768"/>
            <a:ext cx="3955500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지난 주 계획</a:t>
            </a:r>
          </a:p>
        </p:txBody>
      </p:sp>
      <p:sp>
        <p:nvSpPr>
          <p:cNvPr id="165" name="직사각형 1"/>
          <p:cNvSpPr txBox="1"/>
          <p:nvPr/>
        </p:nvSpPr>
        <p:spPr>
          <a:xfrm>
            <a:off x="455323" y="3106683"/>
            <a:ext cx="6214535" cy="897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센서 값 어떻게 받아오는지 찾기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인터페이스 수정 목록 참고하여 작업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" name="Параллелограмм 17"/>
          <p:cNvSpPr/>
          <p:nvPr/>
        </p:nvSpPr>
        <p:spPr>
          <a:xfrm>
            <a:off x="0" y="-7464"/>
            <a:ext cx="5385192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B3838"/>
                </a:solidFill>
              </a:defRPr>
            </a:pPr>
          </a:p>
        </p:txBody>
      </p:sp>
      <p:sp>
        <p:nvSpPr>
          <p:cNvPr id="169" name="Заголовок 1"/>
          <p:cNvSpPr txBox="1"/>
          <p:nvPr/>
        </p:nvSpPr>
        <p:spPr>
          <a:xfrm>
            <a:off x="435970" y="780204"/>
            <a:ext cx="3246670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sp>
        <p:nvSpPr>
          <p:cNvPr id="170" name="Прямая соединительная линия 27"/>
          <p:cNvSpPr/>
          <p:nvPr/>
        </p:nvSpPr>
        <p:spPr>
          <a:xfrm>
            <a:off x="548362" y="2627706"/>
            <a:ext cx="657246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Подзаголовок 2"/>
          <p:cNvSpPr txBox="1"/>
          <p:nvPr/>
        </p:nvSpPr>
        <p:spPr>
          <a:xfrm>
            <a:off x="455323" y="465768"/>
            <a:ext cx="3955500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진행사항 </a:t>
            </a:r>
            <a:r>
              <a:t>&amp; </a:t>
            </a:r>
            <a:r>
              <a:t>결과</a:t>
            </a:r>
          </a:p>
        </p:txBody>
      </p:sp>
      <p:sp>
        <p:nvSpPr>
          <p:cNvPr id="172" name="직사각형 9"/>
          <p:cNvSpPr txBox="1"/>
          <p:nvPr/>
        </p:nvSpPr>
        <p:spPr>
          <a:xfrm>
            <a:off x="455323" y="3106683"/>
            <a:ext cx="6214535" cy="186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인터페이스 수정 목록 참고하여 작업</a:t>
            </a:r>
            <a:r>
              <a:rPr>
                <a:solidFill>
                  <a:srgbClr val="D0110E"/>
                </a:solidFill>
              </a:rPr>
              <a:t>(진행중)</a:t>
            </a:r>
            <a:br/>
            <a:r>
              <a:t>- 경보 센서 아이콘 색상 변경</a:t>
            </a:r>
            <a:br/>
            <a:r>
              <a:t>- HouseBox 날씨 영역 설계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시설채소 검색 프로그램 만들기</a:t>
            </a:r>
            <a:r>
              <a:rPr>
                <a:solidFill>
                  <a:srgbClr val="CF1109"/>
                </a:solidFill>
              </a:rPr>
              <a:t>(</a:t>
            </a:r>
            <a:r>
              <a:rPr>
                <a:solidFill>
                  <a:srgbClr val="CF1109"/>
                </a:solidFill>
              </a:rPr>
              <a:t>진행중</a:t>
            </a:r>
            <a:r>
              <a:rPr>
                <a:solidFill>
                  <a:srgbClr val="CF1109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5" name="Заголовок 1"/>
          <p:cNvSpPr txBox="1"/>
          <p:nvPr/>
        </p:nvSpPr>
        <p:spPr>
          <a:xfrm>
            <a:off x="2261936" y="546283"/>
            <a:ext cx="7928810" cy="81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76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sp>
        <p:nvSpPr>
          <p:cNvPr id="177" name="TextBox 4"/>
          <p:cNvSpPr txBox="1"/>
          <p:nvPr/>
        </p:nvSpPr>
        <p:spPr>
          <a:xfrm>
            <a:off x="3209430" y="5864767"/>
            <a:ext cx="577314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</a:t>
            </a:r>
            <a:r>
              <a:t> 경보센서 아이콘 평소 상태 </a:t>
            </a:r>
            <a:r>
              <a:t>Pink </a:t>
            </a:r>
            <a:r>
              <a:t>색상 </a:t>
            </a:r>
            <a:r>
              <a:t>–&gt;</a:t>
            </a:r>
            <a:r>
              <a:t> </a:t>
            </a:r>
            <a:r>
              <a:t>Gray</a:t>
            </a:r>
            <a:r>
              <a:t> 색상으로 수정</a:t>
            </a:r>
          </a:p>
        </p:txBody>
      </p:sp>
      <p:grpSp>
        <p:nvGrpSpPr>
          <p:cNvPr id="185" name="그룹"/>
          <p:cNvGrpSpPr/>
          <p:nvPr/>
        </p:nvGrpSpPr>
        <p:grpSpPr>
          <a:xfrm>
            <a:off x="1001187" y="1914722"/>
            <a:ext cx="10189626" cy="3397982"/>
            <a:chOff x="0" y="0"/>
            <a:chExt cx="10189625" cy="3397981"/>
          </a:xfrm>
        </p:grpSpPr>
        <p:pic>
          <p:nvPicPr>
            <p:cNvPr id="178" name="그림 8" descr="그림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209431" y="0"/>
              <a:ext cx="4980195" cy="2690450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179" name="그림 11" descr="그림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812493" y="2810078"/>
              <a:ext cx="684106" cy="587904"/>
            </a:xfrm>
            <a:prstGeom prst="rect">
              <a:avLst/>
            </a:prstGeom>
            <a:ln w="25400" cap="flat">
              <a:solidFill>
                <a:srgbClr val="D71400"/>
              </a:solidFill>
              <a:prstDash val="solid"/>
              <a:round/>
            </a:ln>
            <a:effectLst/>
          </p:spPr>
        </p:pic>
        <p:pic>
          <p:nvPicPr>
            <p:cNvPr id="180" name="그림 14" descr="그림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898"/>
              <a:ext cx="4980195" cy="2676654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181" name="그림 15" descr="그림 1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938464" y="2810078"/>
              <a:ext cx="570612" cy="587904"/>
            </a:xfrm>
            <a:prstGeom prst="rect">
              <a:avLst/>
            </a:prstGeom>
            <a:ln w="25400" cap="flat">
              <a:solidFill>
                <a:srgbClr val="C82412"/>
              </a:solidFill>
              <a:prstDash val="solid"/>
              <a:round/>
            </a:ln>
            <a:effectLst/>
          </p:spPr>
        </p:pic>
        <p:sp>
          <p:nvSpPr>
            <p:cNvPr id="182" name="직사각형"/>
            <p:cNvSpPr/>
            <p:nvPr/>
          </p:nvSpPr>
          <p:spPr>
            <a:xfrm>
              <a:off x="4470094" y="3612"/>
              <a:ext cx="523352" cy="337031"/>
            </a:xfrm>
            <a:prstGeom prst="rect">
              <a:avLst/>
            </a:prstGeom>
            <a:noFill/>
            <a:ln w="38100" cap="flat">
              <a:solidFill>
                <a:srgbClr val="BE14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" name="직사각형"/>
            <p:cNvSpPr/>
            <p:nvPr/>
          </p:nvSpPr>
          <p:spPr>
            <a:xfrm>
              <a:off x="9664394" y="3612"/>
              <a:ext cx="523352" cy="337031"/>
            </a:xfrm>
            <a:prstGeom prst="rect">
              <a:avLst/>
            </a:prstGeom>
            <a:noFill/>
            <a:ln w="38100" cap="flat">
              <a:solidFill>
                <a:srgbClr val="BE14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선"/>
            <p:cNvSpPr/>
            <p:nvPr/>
          </p:nvSpPr>
          <p:spPr>
            <a:xfrm>
              <a:off x="4667309" y="3104030"/>
              <a:ext cx="965201" cy="1"/>
            </a:xfrm>
            <a:prstGeom prst="line">
              <a:avLst/>
            </a:prstGeom>
            <a:noFill/>
            <a:ln w="38100" cap="flat">
              <a:solidFill>
                <a:srgbClr val="BE0E1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8" name="Заголовок 1"/>
          <p:cNvSpPr txBox="1"/>
          <p:nvPr/>
        </p:nvSpPr>
        <p:spPr>
          <a:xfrm>
            <a:off x="2261936" y="546283"/>
            <a:ext cx="7928810" cy="81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89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90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9859" y="1438857"/>
            <a:ext cx="5852775" cy="413268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1" name="Aguni측에서 요청한 인터페이스 수정사항"/>
          <p:cNvSpPr txBox="1"/>
          <p:nvPr/>
        </p:nvSpPr>
        <p:spPr>
          <a:xfrm>
            <a:off x="2373529" y="5889042"/>
            <a:ext cx="3845435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Aguni측에서 요청한 인터페이스 수정사항</a:t>
            </a:r>
          </a:p>
        </p:txBody>
      </p:sp>
      <p:sp>
        <p:nvSpPr>
          <p:cNvPr id="192" name="직사각형"/>
          <p:cNvSpPr/>
          <p:nvPr/>
        </p:nvSpPr>
        <p:spPr>
          <a:xfrm>
            <a:off x="4038599" y="4419600"/>
            <a:ext cx="3118199" cy="1046957"/>
          </a:xfrm>
          <a:prstGeom prst="rect">
            <a:avLst/>
          </a:prstGeom>
          <a:ln w="25400">
            <a:solidFill>
              <a:srgbClr val="BE07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93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4999" y="3636207"/>
            <a:ext cx="2794001" cy="19377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4" name="UserControl 목록"/>
          <p:cNvSpPr txBox="1"/>
          <p:nvPr/>
        </p:nvSpPr>
        <p:spPr>
          <a:xfrm>
            <a:off x="8050648" y="5889042"/>
            <a:ext cx="178270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UserControl 목록</a:t>
            </a:r>
          </a:p>
        </p:txBody>
      </p:sp>
      <p:sp>
        <p:nvSpPr>
          <p:cNvPr id="195" name="직사각형"/>
          <p:cNvSpPr/>
          <p:nvPr/>
        </p:nvSpPr>
        <p:spPr>
          <a:xfrm>
            <a:off x="1447799" y="1485900"/>
            <a:ext cx="2169816" cy="2078683"/>
          </a:xfrm>
          <a:prstGeom prst="rect">
            <a:avLst/>
          </a:prstGeom>
          <a:ln w="25400">
            <a:solidFill>
              <a:srgbClr val="DA150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6" name="—&gt; HouseBox"/>
          <p:cNvSpPr txBox="1"/>
          <p:nvPr/>
        </p:nvSpPr>
        <p:spPr>
          <a:xfrm>
            <a:off x="3791521" y="2339821"/>
            <a:ext cx="16602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—&gt; </a:t>
            </a:r>
            <a:r>
              <a:rPr b="1"/>
              <a:t>HouseBox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9" name="Заголовок 1"/>
          <p:cNvSpPr txBox="1"/>
          <p:nvPr/>
        </p:nvSpPr>
        <p:spPr>
          <a:xfrm>
            <a:off x="2261936" y="546283"/>
            <a:ext cx="7928810" cy="81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00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01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4116" y="2010401"/>
            <a:ext cx="3395700" cy="31419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2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880" y="1718301"/>
            <a:ext cx="3561047" cy="34213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3" name="그림 7" descr="그림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11090" y="2010401"/>
            <a:ext cx="3068501" cy="31419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4" name="실제 떠야하는 HouseBox…"/>
          <p:cNvSpPr txBox="1"/>
          <p:nvPr/>
        </p:nvSpPr>
        <p:spPr>
          <a:xfrm>
            <a:off x="1056738" y="5342941"/>
            <a:ext cx="2599332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실제 떠야하는 HouseBox </a:t>
            </a:r>
          </a:p>
          <a:p>
            <a:pPr algn="ctr"/>
            <a:r>
              <a:t>UserControl 모습</a:t>
            </a:r>
          </a:p>
        </p:txBody>
      </p:sp>
      <p:sp>
        <p:nvSpPr>
          <p:cNvPr id="205" name="실제 HouseBox의…"/>
          <p:cNvSpPr txBox="1"/>
          <p:nvPr/>
        </p:nvSpPr>
        <p:spPr>
          <a:xfrm>
            <a:off x="5005795" y="5342941"/>
            <a:ext cx="1879091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실제 HouseBox의</a:t>
            </a:r>
          </a:p>
          <a:p>
            <a:pPr algn="ctr"/>
            <a:r>
              <a:t>UserControl 모습</a:t>
            </a:r>
          </a:p>
        </p:txBody>
      </p:sp>
      <p:sp>
        <p:nvSpPr>
          <p:cNvPr id="206" name="CultivatorBox의 UserControl 모습"/>
          <p:cNvSpPr txBox="1"/>
          <p:nvPr/>
        </p:nvSpPr>
        <p:spPr>
          <a:xfrm>
            <a:off x="7810272" y="5490645"/>
            <a:ext cx="3403388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CultivatorBox의 UserControl 모습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Заголовок 1"/>
          <p:cNvSpPr txBox="1"/>
          <p:nvPr/>
        </p:nvSpPr>
        <p:spPr>
          <a:xfrm>
            <a:off x="2261936" y="546284"/>
            <a:ext cx="7928810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10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1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0441" y="1775885"/>
            <a:ext cx="2971801" cy="35814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2" name="TextBox 5"/>
          <p:cNvSpPr txBox="1"/>
          <p:nvPr/>
        </p:nvSpPr>
        <p:spPr>
          <a:xfrm>
            <a:off x="4069786" y="5770513"/>
            <a:ext cx="405242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</a:t>
            </a:r>
            <a:r>
              <a:t> </a:t>
            </a:r>
            <a:r>
              <a:t>HouseBox</a:t>
            </a:r>
            <a:r>
              <a:t> 에 추가할 외부 날씨 영역 설계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5" name="Заголовок 1"/>
          <p:cNvSpPr txBox="1"/>
          <p:nvPr/>
        </p:nvSpPr>
        <p:spPr>
          <a:xfrm>
            <a:off x="2261936" y="546284"/>
            <a:ext cx="7928810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16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grpSp>
        <p:nvGrpSpPr>
          <p:cNvPr id="219" name="그룹"/>
          <p:cNvGrpSpPr/>
          <p:nvPr/>
        </p:nvGrpSpPr>
        <p:grpSpPr>
          <a:xfrm>
            <a:off x="425450" y="2349500"/>
            <a:ext cx="6338929" cy="2558011"/>
            <a:chOff x="0" y="0"/>
            <a:chExt cx="6338928" cy="2558010"/>
          </a:xfrm>
        </p:grpSpPr>
        <p:pic>
          <p:nvPicPr>
            <p:cNvPr id="217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338929" cy="255801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18" name="직사각형"/>
            <p:cNvSpPr/>
            <p:nvPr/>
          </p:nvSpPr>
          <p:spPr>
            <a:xfrm>
              <a:off x="1924117" y="1110714"/>
              <a:ext cx="3723332" cy="179686"/>
            </a:xfrm>
            <a:prstGeom prst="rect">
              <a:avLst/>
            </a:prstGeom>
            <a:noFill/>
            <a:ln w="38100" cap="flat">
              <a:solidFill>
                <a:srgbClr val="E513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22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94550" y="2667000"/>
            <a:ext cx="4076700" cy="2235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- Excel 파일을 불러오기 위해 라이브러리 추가"/>
          <p:cNvSpPr txBox="1"/>
          <p:nvPr/>
        </p:nvSpPr>
        <p:spPr>
          <a:xfrm>
            <a:off x="1452833" y="5330241"/>
            <a:ext cx="4284163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Excel 파일을 불러오기 위해 라이브러리 추가</a:t>
            </a:r>
          </a:p>
        </p:txBody>
      </p:sp>
      <p:sp>
        <p:nvSpPr>
          <p:cNvPr id="222" name="- Excel 파일 경로 지정"/>
          <p:cNvSpPr txBox="1"/>
          <p:nvPr/>
        </p:nvSpPr>
        <p:spPr>
          <a:xfrm>
            <a:off x="8143026" y="5330241"/>
            <a:ext cx="2179748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Excel 파일 경로 지정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