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Рисунок 10"/>
          <p:cNvSpPr/>
          <p:nvPr>
            <p:ph type="pic" idx="13"/>
          </p:nvPr>
        </p:nvSpPr>
        <p:spPr>
          <a:xfrm>
            <a:off x="0" y="0"/>
            <a:ext cx="12192000" cy="686207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슬라이드 번호"/>
          <p:cNvSpPr txBox="1"/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Прямоугольник 7"/>
          <p:cNvSpPr/>
          <p:nvPr/>
        </p:nvSpPr>
        <p:spPr>
          <a:xfrm>
            <a:off x="5787187" y="0"/>
            <a:ext cx="6404813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01" name="Прямая соединительная линия 3"/>
          <p:cNvSpPr/>
          <p:nvPr/>
        </p:nvSpPr>
        <p:spPr>
          <a:xfrm flipH="1">
            <a:off x="11547515" y="1717277"/>
            <a:ext cx="3418" cy="472241"/>
          </a:xfrm>
          <a:prstGeom prst="line">
            <a:avLst/>
          </a:prstGeom>
          <a:ln w="19050">
            <a:solidFill>
              <a:srgbClr val="181717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2" name="Рисунок 8"/>
          <p:cNvSpPr/>
          <p:nvPr>
            <p:ph type="pic" sz="quarter" idx="13"/>
          </p:nvPr>
        </p:nvSpPr>
        <p:spPr>
          <a:xfrm>
            <a:off x="4865573" y="1549400"/>
            <a:ext cx="1889127" cy="370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Рисунок 8"/>
          <p:cNvSpPr/>
          <p:nvPr>
            <p:ph type="pic" sz="quarter" idx="14"/>
          </p:nvPr>
        </p:nvSpPr>
        <p:spPr>
          <a:xfrm>
            <a:off x="6745199" y="1549400"/>
            <a:ext cx="1889127" cy="370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4" name="Рисунок 8"/>
          <p:cNvSpPr/>
          <p:nvPr>
            <p:ph type="pic" sz="quarter" idx="15"/>
          </p:nvPr>
        </p:nvSpPr>
        <p:spPr>
          <a:xfrm>
            <a:off x="8634052" y="1549400"/>
            <a:ext cx="1889127" cy="370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5" name="슬라이드 번호"/>
          <p:cNvSpPr txBox="1"/>
          <p:nvPr>
            <p:ph type="sldNum" sz="quarter" idx="2"/>
          </p:nvPr>
        </p:nvSpPr>
        <p:spPr>
          <a:xfrm>
            <a:off x="11323949" y="1180285"/>
            <a:ext cx="358412" cy="37083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Прямая соединительная линия 16"/>
          <p:cNvSpPr/>
          <p:nvPr/>
        </p:nvSpPr>
        <p:spPr>
          <a:xfrm flipH="1">
            <a:off x="11547515" y="1717277"/>
            <a:ext cx="3418" cy="472241"/>
          </a:xfrm>
          <a:prstGeom prst="line">
            <a:avLst/>
          </a:prstGeom>
          <a:ln w="19050">
            <a:solidFill>
              <a:srgbClr val="181717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슬라이드 번호"/>
          <p:cNvSpPr txBox="1"/>
          <p:nvPr>
            <p:ph type="sldNum" sz="quarter" idx="2"/>
          </p:nvPr>
        </p:nvSpPr>
        <p:spPr>
          <a:xfrm>
            <a:off x="11323949" y="1180285"/>
            <a:ext cx="358412" cy="37083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одзаголовок 2"/>
          <p:cNvSpPr txBox="1"/>
          <p:nvPr/>
        </p:nvSpPr>
        <p:spPr>
          <a:xfrm>
            <a:off x="2961772" y="3335866"/>
            <a:ext cx="626845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1200"/>
              </a:spcBef>
              <a:defRPr spc="300" sz="28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주제</a:t>
            </a:r>
          </a:p>
        </p:txBody>
      </p:sp>
      <p:grpSp>
        <p:nvGrpSpPr>
          <p:cNvPr id="125" name="그룹 1"/>
          <p:cNvGrpSpPr/>
          <p:nvPr/>
        </p:nvGrpSpPr>
        <p:grpSpPr>
          <a:xfrm>
            <a:off x="-5120" y="-9527"/>
            <a:ext cx="6463369" cy="6881127"/>
            <a:chOff x="0" y="0"/>
            <a:chExt cx="6463368" cy="6881126"/>
          </a:xfrm>
        </p:grpSpPr>
        <p:sp>
          <p:nvSpPr>
            <p:cNvPr id="123" name="Прямоугольный треугольник 11"/>
            <p:cNvSpPr/>
            <p:nvPr/>
          </p:nvSpPr>
          <p:spPr>
            <a:xfrm>
              <a:off x="5117" y="1169538"/>
              <a:ext cx="6458251" cy="5711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48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0" y="21548"/>
                  </a:lnTo>
                  <a:close/>
                </a:path>
              </a:pathLst>
            </a:custGeom>
            <a:solidFill>
              <a:srgbClr val="181717">
                <a:alpha val="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124" name="Параллелограмм 17"/>
            <p:cNvSpPr/>
            <p:nvPr/>
          </p:nvSpPr>
          <p:spPr>
            <a:xfrm>
              <a:off x="-1" y="0"/>
              <a:ext cx="5385195" cy="6872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7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10563" y="21596"/>
                  </a:lnTo>
                  <a:lnTo>
                    <a:pt x="97" y="21600"/>
                  </a:lnTo>
                  <a:close/>
                </a:path>
              </a:pathLst>
            </a:custGeom>
            <a:solidFill>
              <a:srgbClr val="181717">
                <a:alpha val="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B3838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</p:grpSp>
      <p:pic>
        <p:nvPicPr>
          <p:cNvPr id="126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5547" y="5639522"/>
            <a:ext cx="3525627" cy="111057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27" name="Заголовок 1"/>
          <p:cNvSpPr txBox="1"/>
          <p:nvPr/>
        </p:nvSpPr>
        <p:spPr>
          <a:xfrm>
            <a:off x="2783956" y="2093204"/>
            <a:ext cx="6624088" cy="1356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 defTabSz="905255">
              <a:lnSpc>
                <a:spcPct val="90000"/>
              </a:lnSpc>
              <a:defRPr i="1" spc="98" sz="27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</a:p>
          <a:p>
            <a:pPr algn="ctr" defTabSz="905255">
              <a:lnSpc>
                <a:spcPct val="90000"/>
              </a:lnSpc>
              <a:defRPr b="1" sz="53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연구실 주간 보고</a:t>
            </a:r>
          </a:p>
        </p:txBody>
      </p:sp>
      <p:sp>
        <p:nvSpPr>
          <p:cNvPr id="128" name="Подзаголовок 2"/>
          <p:cNvSpPr txBox="1"/>
          <p:nvPr/>
        </p:nvSpPr>
        <p:spPr>
          <a:xfrm>
            <a:off x="4593535" y="2183106"/>
            <a:ext cx="3992013" cy="350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50391">
              <a:lnSpc>
                <a:spcPct val="80000"/>
              </a:lnSpc>
              <a:spcBef>
                <a:spcPts val="1100"/>
              </a:spcBef>
              <a:defRPr spc="100" sz="14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2020년 11월 6일</a:t>
            </a:r>
          </a:p>
        </p:txBody>
      </p:sp>
      <p:sp>
        <p:nvSpPr>
          <p:cNvPr id="129" name="Подзаголовок 2"/>
          <p:cNvSpPr txBox="1"/>
          <p:nvPr/>
        </p:nvSpPr>
        <p:spPr>
          <a:xfrm>
            <a:off x="2961772" y="4554616"/>
            <a:ext cx="6268456" cy="335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850391">
              <a:lnSpc>
                <a:spcPct val="80000"/>
              </a:lnSpc>
              <a:spcBef>
                <a:spcPts val="1100"/>
              </a:spcBef>
              <a:defRPr spc="100" sz="14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서지원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Прямоугольник 3"/>
          <p:cNvSpPr/>
          <p:nvPr/>
        </p:nvSpPr>
        <p:spPr>
          <a:xfrm>
            <a:off x="-3" y="-1"/>
            <a:ext cx="12192003" cy="6858001"/>
          </a:xfrm>
          <a:prstGeom prst="rect">
            <a:avLst/>
          </a:prstGeom>
          <a:solidFill>
            <a:srgbClr val="FFFFFF">
              <a:alpha val="31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28" name="Заголовок 1"/>
          <p:cNvSpPr txBox="1"/>
          <p:nvPr/>
        </p:nvSpPr>
        <p:spPr>
          <a:xfrm>
            <a:off x="3216341" y="3259228"/>
            <a:ext cx="5759321" cy="657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768094">
              <a:lnSpc>
                <a:spcPct val="81000"/>
              </a:lnSpc>
              <a:defRPr sz="3600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Прямоугольник 2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2" name="Заголовок 1"/>
          <p:cNvSpPr txBox="1"/>
          <p:nvPr/>
        </p:nvSpPr>
        <p:spPr>
          <a:xfrm>
            <a:off x="803962" y="2261872"/>
            <a:ext cx="3246671" cy="1353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pPr/>
            <a:r>
              <a:t>INDEX</a:t>
            </a:r>
          </a:p>
        </p:txBody>
      </p:sp>
      <p:sp>
        <p:nvSpPr>
          <p:cNvPr id="133" name="Прямая соединительная линия 27"/>
          <p:cNvSpPr/>
          <p:nvPr/>
        </p:nvSpPr>
        <p:spPr>
          <a:xfrm>
            <a:off x="916355" y="4109371"/>
            <a:ext cx="657246" cy="2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Подзаголовок 2"/>
          <p:cNvSpPr txBox="1"/>
          <p:nvPr/>
        </p:nvSpPr>
        <p:spPr>
          <a:xfrm>
            <a:off x="823316" y="1947435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lvl1pPr>
          </a:lstStyle>
          <a:p>
            <a:pPr/>
            <a:r>
              <a:t># 목차</a:t>
            </a:r>
          </a:p>
        </p:txBody>
      </p:sp>
      <p:grpSp>
        <p:nvGrpSpPr>
          <p:cNvPr id="137" name="Овал 38"/>
          <p:cNvGrpSpPr/>
          <p:nvPr/>
        </p:nvGrpSpPr>
        <p:grpSpPr>
          <a:xfrm>
            <a:off x="6095723" y="2550298"/>
            <a:ext cx="500219" cy="500219"/>
            <a:chOff x="-1" y="-1"/>
            <a:chExt cx="500218" cy="500218"/>
          </a:xfrm>
        </p:grpSpPr>
        <p:sp>
          <p:nvSpPr>
            <p:cNvPr id="135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36" name="1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40" name="Овал 37"/>
          <p:cNvGrpSpPr/>
          <p:nvPr/>
        </p:nvGrpSpPr>
        <p:grpSpPr>
          <a:xfrm>
            <a:off x="6095721" y="3366703"/>
            <a:ext cx="500219" cy="500219"/>
            <a:chOff x="-1" y="-1"/>
            <a:chExt cx="500218" cy="500218"/>
          </a:xfrm>
        </p:grpSpPr>
        <p:sp>
          <p:nvSpPr>
            <p:cNvPr id="138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D6DCE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39" name="2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43" name="Овал 36"/>
          <p:cNvGrpSpPr/>
          <p:nvPr/>
        </p:nvGrpSpPr>
        <p:grpSpPr>
          <a:xfrm>
            <a:off x="6095721" y="4178521"/>
            <a:ext cx="500219" cy="500219"/>
            <a:chOff x="-1" y="-1"/>
            <a:chExt cx="500218" cy="500218"/>
          </a:xfrm>
        </p:grpSpPr>
        <p:sp>
          <p:nvSpPr>
            <p:cNvPr id="141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8497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42" name="3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44" name="직사각형 1"/>
          <p:cNvSpPr txBox="1"/>
          <p:nvPr/>
        </p:nvSpPr>
        <p:spPr>
          <a:xfrm>
            <a:off x="2573868" y="2605428"/>
            <a:ext cx="302219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LAST WEEK PLAN</a:t>
            </a:r>
          </a:p>
        </p:txBody>
      </p:sp>
      <p:sp>
        <p:nvSpPr>
          <p:cNvPr id="145" name="직사각형 2"/>
          <p:cNvSpPr txBox="1"/>
          <p:nvPr/>
        </p:nvSpPr>
        <p:spPr>
          <a:xfrm>
            <a:off x="2573865" y="3421831"/>
            <a:ext cx="3022199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PROGRESS</a:t>
            </a:r>
          </a:p>
          <a:p>
            <a: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&amp; RESULT</a:t>
            </a:r>
          </a:p>
        </p:txBody>
      </p:sp>
      <p:grpSp>
        <p:nvGrpSpPr>
          <p:cNvPr id="148" name="Овал 36"/>
          <p:cNvGrpSpPr/>
          <p:nvPr/>
        </p:nvGrpSpPr>
        <p:grpSpPr>
          <a:xfrm>
            <a:off x="6095721" y="4990340"/>
            <a:ext cx="500219" cy="500219"/>
            <a:chOff x="-1" y="-1"/>
            <a:chExt cx="500218" cy="500218"/>
          </a:xfrm>
        </p:grpSpPr>
        <p:sp>
          <p:nvSpPr>
            <p:cNvPr id="146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47" name="4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49" name="직사각형 11"/>
          <p:cNvSpPr txBox="1"/>
          <p:nvPr/>
        </p:nvSpPr>
        <p:spPr>
          <a:xfrm>
            <a:off x="2572155" y="4230499"/>
            <a:ext cx="302219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PLOBLEMS</a:t>
            </a:r>
          </a:p>
        </p:txBody>
      </p:sp>
      <p:sp>
        <p:nvSpPr>
          <p:cNvPr id="150" name="직사각형 13"/>
          <p:cNvSpPr txBox="1"/>
          <p:nvPr/>
        </p:nvSpPr>
        <p:spPr>
          <a:xfrm>
            <a:off x="2538702" y="5045471"/>
            <a:ext cx="305565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NEXT WEEK PLAN</a:t>
            </a:r>
          </a:p>
        </p:txBody>
      </p:sp>
      <p:grpSp>
        <p:nvGrpSpPr>
          <p:cNvPr id="153" name="Овал 36"/>
          <p:cNvGrpSpPr/>
          <p:nvPr/>
        </p:nvGrpSpPr>
        <p:grpSpPr>
          <a:xfrm>
            <a:off x="6095721" y="5802159"/>
            <a:ext cx="500219" cy="500219"/>
            <a:chOff x="-1" y="-1"/>
            <a:chExt cx="500218" cy="500218"/>
          </a:xfrm>
        </p:grpSpPr>
        <p:sp>
          <p:nvSpPr>
            <p:cNvPr id="151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52" name="5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54" name="직사각형 15"/>
          <p:cNvSpPr txBox="1"/>
          <p:nvPr/>
        </p:nvSpPr>
        <p:spPr>
          <a:xfrm>
            <a:off x="2538702" y="5854138"/>
            <a:ext cx="3055651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LAST WEEK PRESENTATION</a:t>
            </a:r>
          </a:p>
        </p:txBody>
      </p:sp>
      <p:sp>
        <p:nvSpPr>
          <p:cNvPr id="155" name="직사각형 22"/>
          <p:cNvSpPr txBox="1"/>
          <p:nvPr/>
        </p:nvSpPr>
        <p:spPr>
          <a:xfrm>
            <a:off x="6883803" y="2656563"/>
            <a:ext cx="2442787" cy="346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pc="100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지난 주 계획</a:t>
            </a:r>
          </a:p>
        </p:txBody>
      </p:sp>
      <p:sp>
        <p:nvSpPr>
          <p:cNvPr id="156" name="직사각형 23"/>
          <p:cNvSpPr txBox="1"/>
          <p:nvPr/>
        </p:nvSpPr>
        <p:spPr>
          <a:xfrm>
            <a:off x="6883802" y="3472965"/>
            <a:ext cx="2442787" cy="602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600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진행 사항</a:t>
            </a:r>
          </a:p>
          <a:p>
            <a:pPr>
              <a:defRPr b="1" sz="1600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&amp; 결과</a:t>
            </a:r>
          </a:p>
        </p:txBody>
      </p:sp>
      <p:sp>
        <p:nvSpPr>
          <p:cNvPr id="157" name="직사각형 24"/>
          <p:cNvSpPr txBox="1"/>
          <p:nvPr/>
        </p:nvSpPr>
        <p:spPr>
          <a:xfrm>
            <a:off x="6882092" y="4281632"/>
            <a:ext cx="244278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애로사항</a:t>
            </a:r>
          </a:p>
        </p:txBody>
      </p:sp>
      <p:sp>
        <p:nvSpPr>
          <p:cNvPr id="158" name="직사각형 25"/>
          <p:cNvSpPr txBox="1"/>
          <p:nvPr/>
        </p:nvSpPr>
        <p:spPr>
          <a:xfrm>
            <a:off x="6859306" y="5096604"/>
            <a:ext cx="2469826" cy="346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pc="100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다음 주 계획</a:t>
            </a:r>
          </a:p>
        </p:txBody>
      </p:sp>
      <p:sp>
        <p:nvSpPr>
          <p:cNvPr id="159" name="직사각형 26"/>
          <p:cNvSpPr txBox="1"/>
          <p:nvPr/>
        </p:nvSpPr>
        <p:spPr>
          <a:xfrm>
            <a:off x="6859306" y="5905270"/>
            <a:ext cx="2469826" cy="346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지난 주 발표 자료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2" name="Параллелограмм 17"/>
          <p:cNvSpPr/>
          <p:nvPr/>
        </p:nvSpPr>
        <p:spPr>
          <a:xfrm>
            <a:off x="-5119" y="-9527"/>
            <a:ext cx="5385193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63" name="Заголовок 1"/>
          <p:cNvSpPr txBox="1"/>
          <p:nvPr/>
        </p:nvSpPr>
        <p:spPr>
          <a:xfrm>
            <a:off x="435969" y="780203"/>
            <a:ext cx="3246672" cy="1353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LAST WEEK</a:t>
            </a:r>
            <a:endParaRPr spc="110" sz="4400"/>
          </a:p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PLAN</a:t>
            </a:r>
          </a:p>
        </p:txBody>
      </p:sp>
      <p:sp>
        <p:nvSpPr>
          <p:cNvPr id="164" name="Прямая соединительная линия 27"/>
          <p:cNvSpPr/>
          <p:nvPr/>
        </p:nvSpPr>
        <p:spPr>
          <a:xfrm>
            <a:off x="548362" y="2627706"/>
            <a:ext cx="657246" cy="2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5" name="Подзаголовок 2"/>
          <p:cNvSpPr txBox="1"/>
          <p:nvPr/>
        </p:nvSpPr>
        <p:spPr>
          <a:xfrm>
            <a:off x="455322" y="465769"/>
            <a:ext cx="3955502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lvl1pPr>
          </a:lstStyle>
          <a:p>
            <a:pPr/>
            <a:r>
              <a:t># 지난 주 계획</a:t>
            </a:r>
          </a:p>
        </p:txBody>
      </p:sp>
      <p:sp>
        <p:nvSpPr>
          <p:cNvPr id="166" name="직사각형 1"/>
          <p:cNvSpPr txBox="1"/>
          <p:nvPr/>
        </p:nvSpPr>
        <p:spPr>
          <a:xfrm>
            <a:off x="455322" y="3106683"/>
            <a:ext cx="6214536" cy="4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소스코드 분석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9" name="Параллелограмм 17"/>
          <p:cNvSpPr/>
          <p:nvPr/>
        </p:nvSpPr>
        <p:spPr>
          <a:xfrm>
            <a:off x="-1" y="-7464"/>
            <a:ext cx="5385193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70" name="Заголовок 1"/>
          <p:cNvSpPr txBox="1"/>
          <p:nvPr/>
        </p:nvSpPr>
        <p:spPr>
          <a:xfrm>
            <a:off x="435969" y="780203"/>
            <a:ext cx="3246672" cy="1353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PROGRESS</a:t>
            </a:r>
            <a:endParaRPr spc="110" sz="4400"/>
          </a:p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&amp; RESULT</a:t>
            </a:r>
          </a:p>
        </p:txBody>
      </p:sp>
      <p:sp>
        <p:nvSpPr>
          <p:cNvPr id="171" name="Прямая соединительная линия 27"/>
          <p:cNvSpPr/>
          <p:nvPr/>
        </p:nvSpPr>
        <p:spPr>
          <a:xfrm>
            <a:off x="548362" y="2627706"/>
            <a:ext cx="657246" cy="2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Подзаголовок 2"/>
          <p:cNvSpPr txBox="1"/>
          <p:nvPr/>
        </p:nvSpPr>
        <p:spPr>
          <a:xfrm>
            <a:off x="455322" y="465769"/>
            <a:ext cx="3955502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lvl1pPr>
          </a:lstStyle>
          <a:p>
            <a:pPr/>
            <a:r>
              <a:t># 진행사항 &amp; 결과</a:t>
            </a:r>
          </a:p>
        </p:txBody>
      </p:sp>
      <p:sp>
        <p:nvSpPr>
          <p:cNvPr id="173" name="직사각형 9"/>
          <p:cNvSpPr txBox="1"/>
          <p:nvPr/>
        </p:nvSpPr>
        <p:spPr>
          <a:xfrm>
            <a:off x="455322" y="3106683"/>
            <a:ext cx="6214536" cy="2349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소스코드 분석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그래프 스터디</a:t>
            </a:r>
            <a:br/>
            <a:r>
              <a:t>- Chart Series 추가</a:t>
            </a:r>
            <a:br/>
            <a:r>
              <a:t>- timer 사용하여 실시간 Chart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Winform 스터디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6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177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pic>
        <p:nvPicPr>
          <p:cNvPr id="17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356105" y="1729382"/>
            <a:ext cx="4766421" cy="363996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79" name="Aguni 수확량 그래프 참고하여 한 Chart 안에 여러 그래프를 읽을 수 있도록 Series 추가 사용법 확인"/>
          <p:cNvSpPr txBox="1"/>
          <p:nvPr/>
        </p:nvSpPr>
        <p:spPr>
          <a:xfrm>
            <a:off x="974475" y="5736244"/>
            <a:ext cx="9420089" cy="38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marL="180473" indent="-180473">
              <a:buSzPct val="100000"/>
              <a:buChar char="-"/>
            </a:lvl1pPr>
          </a:lstStyle>
          <a:p>
            <a:pPr/>
            <a:r>
              <a:t>Aguni 수확량 그래프 참고하여 한 Chart 안에 여러 그래프를 읽을 수 있도록 Series 추가 사용법 확인 </a:t>
            </a:r>
          </a:p>
        </p:txBody>
      </p:sp>
      <p:grpSp>
        <p:nvGrpSpPr>
          <p:cNvPr id="182" name="그룹"/>
          <p:cNvGrpSpPr/>
          <p:nvPr/>
        </p:nvGrpSpPr>
        <p:grpSpPr>
          <a:xfrm>
            <a:off x="510116" y="2098765"/>
            <a:ext cx="5580704" cy="2901374"/>
            <a:chOff x="0" y="0"/>
            <a:chExt cx="5580702" cy="2901372"/>
          </a:xfrm>
        </p:grpSpPr>
        <p:pic>
          <p:nvPicPr>
            <p:cNvPr id="180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580703" cy="2901373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81" name="직사각형"/>
            <p:cNvSpPr/>
            <p:nvPr/>
          </p:nvSpPr>
          <p:spPr>
            <a:xfrm>
              <a:off x="4242896" y="20809"/>
              <a:ext cx="1150323" cy="565263"/>
            </a:xfrm>
            <a:prstGeom prst="rect">
              <a:avLst/>
            </a:prstGeom>
            <a:noFill/>
            <a:ln w="50800" cap="flat">
              <a:solidFill>
                <a:srgbClr val="DE241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5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186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grpSp>
        <p:nvGrpSpPr>
          <p:cNvPr id="189" name="그룹"/>
          <p:cNvGrpSpPr/>
          <p:nvPr/>
        </p:nvGrpSpPr>
        <p:grpSpPr>
          <a:xfrm>
            <a:off x="5550958" y="1942625"/>
            <a:ext cx="853018" cy="368301"/>
            <a:chOff x="0" y="0"/>
            <a:chExt cx="853016" cy="368300"/>
          </a:xfrm>
        </p:grpSpPr>
        <p:pic>
          <p:nvPicPr>
            <p:cNvPr id="187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2808" y="0"/>
              <a:ext cx="787401" cy="3683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88" name="직사각형"/>
            <p:cNvSpPr/>
            <p:nvPr/>
          </p:nvSpPr>
          <p:spPr>
            <a:xfrm>
              <a:off x="0" y="24131"/>
              <a:ext cx="853017" cy="320039"/>
            </a:xfrm>
            <a:prstGeom prst="rect">
              <a:avLst/>
            </a:prstGeom>
            <a:noFill/>
            <a:ln w="50800" cap="flat">
              <a:solidFill>
                <a:srgbClr val="D72827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  <p:sp>
        <p:nvSpPr>
          <p:cNvPr id="190" name="- timer 사용하여 그래프에 적용"/>
          <p:cNvSpPr txBox="1"/>
          <p:nvPr/>
        </p:nvSpPr>
        <p:spPr>
          <a:xfrm>
            <a:off x="6804581" y="5495340"/>
            <a:ext cx="2919692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- timer 사용하여 그래프에 적용</a:t>
            </a:r>
          </a:p>
        </p:txBody>
      </p:sp>
      <p:grpSp>
        <p:nvGrpSpPr>
          <p:cNvPr id="193" name="그룹"/>
          <p:cNvGrpSpPr/>
          <p:nvPr/>
        </p:nvGrpSpPr>
        <p:grpSpPr>
          <a:xfrm>
            <a:off x="300566" y="496300"/>
            <a:ext cx="4683947" cy="2914194"/>
            <a:chOff x="0" y="0"/>
            <a:chExt cx="4683945" cy="2914193"/>
          </a:xfrm>
        </p:grpSpPr>
        <p:pic>
          <p:nvPicPr>
            <p:cNvPr id="191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683946" cy="2914194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92" name="직사각형"/>
            <p:cNvSpPr/>
            <p:nvPr/>
          </p:nvSpPr>
          <p:spPr>
            <a:xfrm>
              <a:off x="97366" y="2575983"/>
              <a:ext cx="679980" cy="287867"/>
            </a:xfrm>
            <a:prstGeom prst="rect">
              <a:avLst/>
            </a:prstGeom>
            <a:noFill/>
            <a:ln w="50800" cap="flat">
              <a:solidFill>
                <a:srgbClr val="DC263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96" name="그룹"/>
          <p:cNvGrpSpPr/>
          <p:nvPr/>
        </p:nvGrpSpPr>
        <p:grpSpPr>
          <a:xfrm>
            <a:off x="303475" y="4043723"/>
            <a:ext cx="4678129" cy="2712436"/>
            <a:chOff x="0" y="0"/>
            <a:chExt cx="4678127" cy="2712435"/>
          </a:xfrm>
        </p:grpSpPr>
        <p:pic>
          <p:nvPicPr>
            <p:cNvPr id="194" name="이미지" descr="이미지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678128" cy="2712436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95" name="직사각형"/>
            <p:cNvSpPr/>
            <p:nvPr/>
          </p:nvSpPr>
          <p:spPr>
            <a:xfrm>
              <a:off x="97245" y="2441617"/>
              <a:ext cx="679136" cy="178042"/>
            </a:xfrm>
            <a:prstGeom prst="rect">
              <a:avLst/>
            </a:prstGeom>
            <a:noFill/>
            <a:ln w="50800" cap="flat">
              <a:solidFill>
                <a:srgbClr val="DC263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  <p:sp>
        <p:nvSpPr>
          <p:cNvPr id="197" name="선"/>
          <p:cNvSpPr/>
          <p:nvPr/>
        </p:nvSpPr>
        <p:spPr>
          <a:xfrm>
            <a:off x="3256116" y="2963333"/>
            <a:ext cx="1" cy="1202267"/>
          </a:xfrm>
          <a:prstGeom prst="line">
            <a:avLst/>
          </a:prstGeom>
          <a:ln w="50800">
            <a:solidFill>
              <a:srgbClr val="E5412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00" name="그룹"/>
          <p:cNvGrpSpPr/>
          <p:nvPr/>
        </p:nvGrpSpPr>
        <p:grpSpPr>
          <a:xfrm>
            <a:off x="5572026" y="2597727"/>
            <a:ext cx="5384801" cy="2610813"/>
            <a:chOff x="0" y="0"/>
            <a:chExt cx="5384800" cy="2610812"/>
          </a:xfrm>
        </p:grpSpPr>
        <p:pic>
          <p:nvPicPr>
            <p:cNvPr id="198" name="이미지" descr="이미지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5384800" cy="2610813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99" name="직사각형"/>
            <p:cNvSpPr/>
            <p:nvPr/>
          </p:nvSpPr>
          <p:spPr>
            <a:xfrm>
              <a:off x="1379106" y="421702"/>
              <a:ext cx="1056879" cy="320039"/>
            </a:xfrm>
            <a:prstGeom prst="rect">
              <a:avLst/>
            </a:prstGeom>
            <a:noFill/>
            <a:ln w="50800" cap="flat">
              <a:solidFill>
                <a:srgbClr val="DE241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3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204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sp>
        <p:nvSpPr>
          <p:cNvPr id="205" name="- C# winform 강의 보면서 간단한 게임 예제로 기본적인 함수 공부"/>
          <p:cNvSpPr txBox="1"/>
          <p:nvPr/>
        </p:nvSpPr>
        <p:spPr>
          <a:xfrm>
            <a:off x="3065828" y="5925397"/>
            <a:ext cx="6060344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- C# winform 강의 보면서 간단한 게임 예제로 기본적인 함수 공부</a:t>
            </a:r>
          </a:p>
        </p:txBody>
      </p:sp>
      <p:pic>
        <p:nvPicPr>
          <p:cNvPr id="20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3538" y="1937969"/>
            <a:ext cx="4125521" cy="37118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0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811" y="325666"/>
            <a:ext cx="4583330" cy="25203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08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18736" y="2152155"/>
            <a:ext cx="4125521" cy="35205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1" name="Параллелограмм 17"/>
          <p:cNvSpPr/>
          <p:nvPr/>
        </p:nvSpPr>
        <p:spPr>
          <a:xfrm>
            <a:off x="-5119" y="-9527"/>
            <a:ext cx="5385193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12" name="Заголовок 1"/>
          <p:cNvSpPr txBox="1"/>
          <p:nvPr/>
        </p:nvSpPr>
        <p:spPr>
          <a:xfrm>
            <a:off x="435969" y="780203"/>
            <a:ext cx="3246672" cy="1353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NEXT WEEK</a:t>
            </a:r>
            <a:endParaRPr spc="110" sz="4400"/>
          </a:p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PLAN</a:t>
            </a:r>
          </a:p>
        </p:txBody>
      </p:sp>
      <p:sp>
        <p:nvSpPr>
          <p:cNvPr id="213" name="Прямая соединительная линия 27"/>
          <p:cNvSpPr/>
          <p:nvPr/>
        </p:nvSpPr>
        <p:spPr>
          <a:xfrm>
            <a:off x="548362" y="2627706"/>
            <a:ext cx="657246" cy="2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4" name="Подзаголовок 2"/>
          <p:cNvSpPr txBox="1"/>
          <p:nvPr/>
        </p:nvSpPr>
        <p:spPr>
          <a:xfrm>
            <a:off x="455322" y="465769"/>
            <a:ext cx="3955502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lvl1pPr>
          </a:lstStyle>
          <a:p>
            <a:pPr/>
            <a:r>
              <a:t># 다음 주 계획</a:t>
            </a:r>
          </a:p>
        </p:txBody>
      </p:sp>
      <p:sp>
        <p:nvSpPr>
          <p:cNvPr id="215" name="직사각형 1"/>
          <p:cNvSpPr txBox="1"/>
          <p:nvPr/>
        </p:nvSpPr>
        <p:spPr>
          <a:xfrm>
            <a:off x="455322" y="3106683"/>
            <a:ext cx="6214536" cy="4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레이아웃 설계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8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LAST WEEK PRESENTAION</a:t>
            </a:r>
          </a:p>
        </p:txBody>
      </p:sp>
      <p:sp>
        <p:nvSpPr>
          <p:cNvPr id="219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지난 주 발표 자료</a:t>
            </a:r>
          </a:p>
        </p:txBody>
      </p:sp>
      <p:grpSp>
        <p:nvGrpSpPr>
          <p:cNvPr id="222" name="그룹"/>
          <p:cNvGrpSpPr/>
          <p:nvPr/>
        </p:nvGrpSpPr>
        <p:grpSpPr>
          <a:xfrm>
            <a:off x="330200" y="2389645"/>
            <a:ext cx="5115690" cy="3315519"/>
            <a:chOff x="0" y="0"/>
            <a:chExt cx="5115689" cy="3315517"/>
          </a:xfrm>
        </p:grpSpPr>
        <p:pic>
          <p:nvPicPr>
            <p:cNvPr id="220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115690" cy="2722176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21" name="- 도구 상자 익히기"/>
            <p:cNvSpPr txBox="1"/>
            <p:nvPr/>
          </p:nvSpPr>
          <p:spPr>
            <a:xfrm>
              <a:off x="1680357" y="2928672"/>
              <a:ext cx="1754975" cy="3868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/>
              <a:r>
                <a:t>- 도구 상자 익히기</a:t>
              </a:r>
            </a:p>
          </p:txBody>
        </p:sp>
      </p:grpSp>
      <p:grpSp>
        <p:nvGrpSpPr>
          <p:cNvPr id="225" name="그룹"/>
          <p:cNvGrpSpPr/>
          <p:nvPr/>
        </p:nvGrpSpPr>
        <p:grpSpPr>
          <a:xfrm>
            <a:off x="5822950" y="2389645"/>
            <a:ext cx="5360942" cy="3281652"/>
            <a:chOff x="0" y="0"/>
            <a:chExt cx="5360941" cy="3281650"/>
          </a:xfrm>
        </p:grpSpPr>
        <p:pic>
          <p:nvPicPr>
            <p:cNvPr id="223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360942" cy="2722176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24" name="- 패턴 구조 참고하여 HouseForm 전체적 분석"/>
            <p:cNvSpPr txBox="1"/>
            <p:nvPr/>
          </p:nvSpPr>
          <p:spPr>
            <a:xfrm>
              <a:off x="517437" y="2894805"/>
              <a:ext cx="4326068" cy="3868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/>
              <a:r>
                <a:t>- 패턴 구조 참고하여 HouseForm 전체적 분석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