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Рисунок 10"/>
          <p:cNvSpPr/>
          <p:nvPr>
            <p:ph type="pic" idx="13"/>
          </p:nvPr>
        </p:nvSpPr>
        <p:spPr>
          <a:xfrm>
            <a:off x="0" y="0"/>
            <a:ext cx="12192000" cy="686207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슬라이드 번호"/>
          <p:cNvSpPr txBox="1"/>
          <p:nvPr>
            <p:ph type="sldNum" sz="quarter" idx="2"/>
          </p:nvPr>
        </p:nvSpPr>
        <p:spPr>
          <a:xfrm>
            <a:off x="8463946" y="6221731"/>
            <a:ext cx="273654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Прямоугольник 7"/>
          <p:cNvSpPr/>
          <p:nvPr/>
        </p:nvSpPr>
        <p:spPr>
          <a:xfrm>
            <a:off x="5787187" y="0"/>
            <a:ext cx="6404813" cy="6858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101" name="Прямая соединительная линия 3"/>
          <p:cNvSpPr/>
          <p:nvPr/>
        </p:nvSpPr>
        <p:spPr>
          <a:xfrm flipH="1">
            <a:off x="11547515" y="1717277"/>
            <a:ext cx="3418" cy="472241"/>
          </a:xfrm>
          <a:prstGeom prst="line">
            <a:avLst/>
          </a:prstGeom>
          <a:ln w="19050">
            <a:solidFill>
              <a:srgbClr val="181717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2" name="Рисунок 8"/>
          <p:cNvSpPr/>
          <p:nvPr>
            <p:ph type="pic" sz="quarter" idx="13"/>
          </p:nvPr>
        </p:nvSpPr>
        <p:spPr>
          <a:xfrm>
            <a:off x="4865573" y="1549400"/>
            <a:ext cx="1889127" cy="3708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Рисунок 8"/>
          <p:cNvSpPr/>
          <p:nvPr>
            <p:ph type="pic" sz="quarter" idx="14"/>
          </p:nvPr>
        </p:nvSpPr>
        <p:spPr>
          <a:xfrm>
            <a:off x="6745199" y="1549400"/>
            <a:ext cx="1889127" cy="3708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4" name="Рисунок 8"/>
          <p:cNvSpPr/>
          <p:nvPr>
            <p:ph type="pic" sz="quarter" idx="15"/>
          </p:nvPr>
        </p:nvSpPr>
        <p:spPr>
          <a:xfrm>
            <a:off x="8634052" y="1549400"/>
            <a:ext cx="1889127" cy="3708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5" name="슬라이드 번호"/>
          <p:cNvSpPr txBox="1"/>
          <p:nvPr>
            <p:ph type="sldNum" sz="quarter" idx="2"/>
          </p:nvPr>
        </p:nvSpPr>
        <p:spPr>
          <a:xfrm>
            <a:off x="11323949" y="1180285"/>
            <a:ext cx="358412" cy="370839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Прямая соединительная линия 16"/>
          <p:cNvSpPr/>
          <p:nvPr/>
        </p:nvSpPr>
        <p:spPr>
          <a:xfrm flipH="1">
            <a:off x="11547515" y="1717277"/>
            <a:ext cx="3418" cy="472241"/>
          </a:xfrm>
          <a:prstGeom prst="line">
            <a:avLst/>
          </a:prstGeom>
          <a:ln w="19050">
            <a:solidFill>
              <a:srgbClr val="181717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슬라이드 번호"/>
          <p:cNvSpPr txBox="1"/>
          <p:nvPr>
            <p:ph type="sldNum" sz="quarter" idx="2"/>
          </p:nvPr>
        </p:nvSpPr>
        <p:spPr>
          <a:xfrm>
            <a:off x="11323949" y="1180285"/>
            <a:ext cx="358412" cy="370839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одзаголовок 2"/>
          <p:cNvSpPr txBox="1"/>
          <p:nvPr/>
        </p:nvSpPr>
        <p:spPr>
          <a:xfrm>
            <a:off x="2961772" y="3335866"/>
            <a:ext cx="6268456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1200"/>
              </a:spcBef>
              <a:defRPr spc="300" sz="2800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주제</a:t>
            </a:r>
          </a:p>
        </p:txBody>
      </p:sp>
      <p:grpSp>
        <p:nvGrpSpPr>
          <p:cNvPr id="125" name="그룹 1"/>
          <p:cNvGrpSpPr/>
          <p:nvPr/>
        </p:nvGrpSpPr>
        <p:grpSpPr>
          <a:xfrm>
            <a:off x="-5120" y="-9527"/>
            <a:ext cx="6463369" cy="6881127"/>
            <a:chOff x="0" y="0"/>
            <a:chExt cx="6463368" cy="6881126"/>
          </a:xfrm>
        </p:grpSpPr>
        <p:sp>
          <p:nvSpPr>
            <p:cNvPr id="123" name="Прямоугольный треугольник 11"/>
            <p:cNvSpPr/>
            <p:nvPr/>
          </p:nvSpPr>
          <p:spPr>
            <a:xfrm>
              <a:off x="5117" y="1169538"/>
              <a:ext cx="6458251" cy="5711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48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0" y="21548"/>
                  </a:lnTo>
                  <a:close/>
                </a:path>
              </a:pathLst>
            </a:custGeom>
            <a:solidFill>
              <a:srgbClr val="181717">
                <a:alpha val="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124" name="Параллелограмм 17"/>
            <p:cNvSpPr/>
            <p:nvPr/>
          </p:nvSpPr>
          <p:spPr>
            <a:xfrm>
              <a:off x="-1" y="0"/>
              <a:ext cx="5385195" cy="6872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7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10563" y="21596"/>
                  </a:lnTo>
                  <a:lnTo>
                    <a:pt x="97" y="21600"/>
                  </a:lnTo>
                  <a:close/>
                </a:path>
              </a:pathLst>
            </a:custGeom>
            <a:solidFill>
              <a:srgbClr val="181717">
                <a:alpha val="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3B3838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</p:grpSp>
      <p:pic>
        <p:nvPicPr>
          <p:cNvPr id="126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5547" y="5639522"/>
            <a:ext cx="3525627" cy="111057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27" name="Заголовок 1"/>
          <p:cNvSpPr txBox="1"/>
          <p:nvPr/>
        </p:nvSpPr>
        <p:spPr>
          <a:xfrm>
            <a:off x="2783956" y="2093204"/>
            <a:ext cx="6624088" cy="1356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 defTabSz="905255">
              <a:lnSpc>
                <a:spcPct val="90000"/>
              </a:lnSpc>
              <a:defRPr i="1" spc="98" sz="2700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</a:p>
          <a:p>
            <a:pPr algn="ctr" defTabSz="905255">
              <a:lnSpc>
                <a:spcPct val="90000"/>
              </a:lnSpc>
              <a:defRPr b="1" sz="5300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연구실 주간 보고</a:t>
            </a:r>
          </a:p>
        </p:txBody>
      </p:sp>
      <p:sp>
        <p:nvSpPr>
          <p:cNvPr id="128" name="Подзаголовок 2"/>
          <p:cNvSpPr txBox="1"/>
          <p:nvPr/>
        </p:nvSpPr>
        <p:spPr>
          <a:xfrm>
            <a:off x="4593535" y="2183106"/>
            <a:ext cx="3992013" cy="350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50391">
              <a:lnSpc>
                <a:spcPct val="80000"/>
              </a:lnSpc>
              <a:spcBef>
                <a:spcPts val="1100"/>
              </a:spcBef>
              <a:defRPr spc="100" sz="1400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2020년 10월 30일</a:t>
            </a:r>
          </a:p>
        </p:txBody>
      </p:sp>
      <p:sp>
        <p:nvSpPr>
          <p:cNvPr id="129" name="Подзаголовок 2"/>
          <p:cNvSpPr txBox="1"/>
          <p:nvPr/>
        </p:nvSpPr>
        <p:spPr>
          <a:xfrm>
            <a:off x="2961772" y="4554616"/>
            <a:ext cx="6268456" cy="335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 defTabSz="850391">
              <a:lnSpc>
                <a:spcPct val="80000"/>
              </a:lnSpc>
              <a:spcBef>
                <a:spcPts val="1100"/>
              </a:spcBef>
              <a:defRPr spc="100" sz="1400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서지원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Прямоугольник 3"/>
          <p:cNvSpPr/>
          <p:nvPr/>
        </p:nvSpPr>
        <p:spPr>
          <a:xfrm>
            <a:off x="-3" y="-1"/>
            <a:ext cx="12192003" cy="6858001"/>
          </a:xfrm>
          <a:prstGeom prst="rect">
            <a:avLst/>
          </a:prstGeom>
          <a:solidFill>
            <a:srgbClr val="FFFFFF">
              <a:alpha val="31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10" name="Заголовок 1"/>
          <p:cNvSpPr txBox="1"/>
          <p:nvPr/>
        </p:nvSpPr>
        <p:spPr>
          <a:xfrm>
            <a:off x="3216341" y="3259228"/>
            <a:ext cx="5759321" cy="657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 defTabSz="768094">
              <a:lnSpc>
                <a:spcPct val="81000"/>
              </a:lnSpc>
              <a:defRPr sz="3600"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Прямоугольник 2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2" name="Заголовок 1"/>
          <p:cNvSpPr txBox="1"/>
          <p:nvPr/>
        </p:nvSpPr>
        <p:spPr>
          <a:xfrm>
            <a:off x="803962" y="2261872"/>
            <a:ext cx="3246671" cy="1353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pPr/>
            <a:r>
              <a:t>INDEX</a:t>
            </a:r>
          </a:p>
        </p:txBody>
      </p:sp>
      <p:sp>
        <p:nvSpPr>
          <p:cNvPr id="133" name="Прямая соединительная линия 27"/>
          <p:cNvSpPr/>
          <p:nvPr/>
        </p:nvSpPr>
        <p:spPr>
          <a:xfrm>
            <a:off x="916355" y="4109371"/>
            <a:ext cx="657246" cy="2"/>
          </a:xfrm>
          <a:prstGeom prst="line">
            <a:avLst/>
          </a:prstGeom>
          <a:ln w="34925">
            <a:solidFill>
              <a:srgbClr val="3B383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4" name="Подзаголовок 2"/>
          <p:cNvSpPr txBox="1"/>
          <p:nvPr/>
        </p:nvSpPr>
        <p:spPr>
          <a:xfrm>
            <a:off x="823316" y="1947435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ts val="1800"/>
              </a:lnSpc>
              <a:spcBef>
                <a:spcPts val="1200"/>
              </a:spcBef>
              <a:defRPr i="1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lvl1pPr>
          </a:lstStyle>
          <a:p>
            <a:pPr/>
            <a:r>
              <a:t># 목차</a:t>
            </a:r>
          </a:p>
        </p:txBody>
      </p:sp>
      <p:grpSp>
        <p:nvGrpSpPr>
          <p:cNvPr id="137" name="Овал 38"/>
          <p:cNvGrpSpPr/>
          <p:nvPr/>
        </p:nvGrpSpPr>
        <p:grpSpPr>
          <a:xfrm>
            <a:off x="6095723" y="2550298"/>
            <a:ext cx="500219" cy="500219"/>
            <a:chOff x="-1" y="-1"/>
            <a:chExt cx="500218" cy="500218"/>
          </a:xfrm>
        </p:grpSpPr>
        <p:sp>
          <p:nvSpPr>
            <p:cNvPr id="135" name="원"/>
            <p:cNvSpPr/>
            <p:nvPr/>
          </p:nvSpPr>
          <p:spPr>
            <a:xfrm>
              <a:off x="-2" y="-2"/>
              <a:ext cx="500220" cy="500220"/>
            </a:xfrm>
            <a:prstGeom prst="ellipse">
              <a:avLst/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36" name="1"/>
            <p:cNvSpPr txBox="1"/>
            <p:nvPr/>
          </p:nvSpPr>
          <p:spPr>
            <a:xfrm>
              <a:off x="73254" y="64687"/>
              <a:ext cx="35370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40" name="Овал 37"/>
          <p:cNvGrpSpPr/>
          <p:nvPr/>
        </p:nvGrpSpPr>
        <p:grpSpPr>
          <a:xfrm>
            <a:off x="6095721" y="3366703"/>
            <a:ext cx="500219" cy="500219"/>
            <a:chOff x="-1" y="-1"/>
            <a:chExt cx="500218" cy="500218"/>
          </a:xfrm>
        </p:grpSpPr>
        <p:sp>
          <p:nvSpPr>
            <p:cNvPr id="138" name="원"/>
            <p:cNvSpPr/>
            <p:nvPr/>
          </p:nvSpPr>
          <p:spPr>
            <a:xfrm>
              <a:off x="-2" y="-2"/>
              <a:ext cx="500220" cy="500220"/>
            </a:xfrm>
            <a:prstGeom prst="ellipse">
              <a:avLst/>
            </a:prstGeom>
            <a:solidFill>
              <a:srgbClr val="D6DCE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39" name="2"/>
            <p:cNvSpPr txBox="1"/>
            <p:nvPr/>
          </p:nvSpPr>
          <p:spPr>
            <a:xfrm>
              <a:off x="73254" y="64687"/>
              <a:ext cx="35370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43" name="Овал 36"/>
          <p:cNvGrpSpPr/>
          <p:nvPr/>
        </p:nvGrpSpPr>
        <p:grpSpPr>
          <a:xfrm>
            <a:off x="6095721" y="4178521"/>
            <a:ext cx="500219" cy="500219"/>
            <a:chOff x="-1" y="-1"/>
            <a:chExt cx="500218" cy="500218"/>
          </a:xfrm>
        </p:grpSpPr>
        <p:sp>
          <p:nvSpPr>
            <p:cNvPr id="141" name="원"/>
            <p:cNvSpPr/>
            <p:nvPr/>
          </p:nvSpPr>
          <p:spPr>
            <a:xfrm>
              <a:off x="-2" y="-2"/>
              <a:ext cx="500220" cy="500220"/>
            </a:xfrm>
            <a:prstGeom prst="ellipse">
              <a:avLst/>
            </a:prstGeom>
            <a:solidFill>
              <a:srgbClr val="8497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42" name="3"/>
            <p:cNvSpPr txBox="1"/>
            <p:nvPr/>
          </p:nvSpPr>
          <p:spPr>
            <a:xfrm>
              <a:off x="73254" y="64687"/>
              <a:ext cx="35370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44" name="직사각형 1"/>
          <p:cNvSpPr txBox="1"/>
          <p:nvPr/>
        </p:nvSpPr>
        <p:spPr>
          <a:xfrm>
            <a:off x="2573868" y="2605428"/>
            <a:ext cx="3022198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LAST WEEK PLAN</a:t>
            </a:r>
          </a:p>
        </p:txBody>
      </p:sp>
      <p:sp>
        <p:nvSpPr>
          <p:cNvPr id="145" name="직사각형 2"/>
          <p:cNvSpPr txBox="1"/>
          <p:nvPr/>
        </p:nvSpPr>
        <p:spPr>
          <a:xfrm>
            <a:off x="2573865" y="3421831"/>
            <a:ext cx="3022199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PROGRESS</a:t>
            </a:r>
          </a:p>
          <a:p>
            <a: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&amp; RESULT</a:t>
            </a:r>
          </a:p>
        </p:txBody>
      </p:sp>
      <p:grpSp>
        <p:nvGrpSpPr>
          <p:cNvPr id="148" name="Овал 36"/>
          <p:cNvGrpSpPr/>
          <p:nvPr/>
        </p:nvGrpSpPr>
        <p:grpSpPr>
          <a:xfrm>
            <a:off x="6095721" y="4990340"/>
            <a:ext cx="500219" cy="500219"/>
            <a:chOff x="-1" y="-1"/>
            <a:chExt cx="500218" cy="500218"/>
          </a:xfrm>
        </p:grpSpPr>
        <p:sp>
          <p:nvSpPr>
            <p:cNvPr id="146" name="원"/>
            <p:cNvSpPr/>
            <p:nvPr/>
          </p:nvSpPr>
          <p:spPr>
            <a:xfrm>
              <a:off x="-2" y="-2"/>
              <a:ext cx="500220" cy="500220"/>
            </a:xfrm>
            <a:prstGeom prst="ellipse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47" name="4"/>
            <p:cNvSpPr txBox="1"/>
            <p:nvPr/>
          </p:nvSpPr>
          <p:spPr>
            <a:xfrm>
              <a:off x="73254" y="64687"/>
              <a:ext cx="35370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49" name="직사각형 11"/>
          <p:cNvSpPr txBox="1"/>
          <p:nvPr/>
        </p:nvSpPr>
        <p:spPr>
          <a:xfrm>
            <a:off x="2572155" y="4230499"/>
            <a:ext cx="302219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PLOBLEMS</a:t>
            </a:r>
          </a:p>
        </p:txBody>
      </p:sp>
      <p:sp>
        <p:nvSpPr>
          <p:cNvPr id="150" name="직사각형 13"/>
          <p:cNvSpPr txBox="1"/>
          <p:nvPr/>
        </p:nvSpPr>
        <p:spPr>
          <a:xfrm>
            <a:off x="2538702" y="5045471"/>
            <a:ext cx="305565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NEXT WEEK PLAN</a:t>
            </a:r>
          </a:p>
        </p:txBody>
      </p:sp>
      <p:grpSp>
        <p:nvGrpSpPr>
          <p:cNvPr id="153" name="Овал 36"/>
          <p:cNvGrpSpPr/>
          <p:nvPr/>
        </p:nvGrpSpPr>
        <p:grpSpPr>
          <a:xfrm>
            <a:off x="6095721" y="5802159"/>
            <a:ext cx="500219" cy="500219"/>
            <a:chOff x="-1" y="-1"/>
            <a:chExt cx="500218" cy="500218"/>
          </a:xfrm>
        </p:grpSpPr>
        <p:sp>
          <p:nvSpPr>
            <p:cNvPr id="151" name="원"/>
            <p:cNvSpPr/>
            <p:nvPr/>
          </p:nvSpPr>
          <p:spPr>
            <a:xfrm>
              <a:off x="-2" y="-2"/>
              <a:ext cx="500220" cy="500220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52" name="5"/>
            <p:cNvSpPr txBox="1"/>
            <p:nvPr/>
          </p:nvSpPr>
          <p:spPr>
            <a:xfrm>
              <a:off x="73254" y="64687"/>
              <a:ext cx="35370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54" name="직사각형 15"/>
          <p:cNvSpPr txBox="1"/>
          <p:nvPr/>
        </p:nvSpPr>
        <p:spPr>
          <a:xfrm>
            <a:off x="2538702" y="5854138"/>
            <a:ext cx="3055651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LAST WEEK PRESENTATION</a:t>
            </a:r>
          </a:p>
        </p:txBody>
      </p:sp>
      <p:sp>
        <p:nvSpPr>
          <p:cNvPr id="155" name="직사각형 22"/>
          <p:cNvSpPr txBox="1"/>
          <p:nvPr/>
        </p:nvSpPr>
        <p:spPr>
          <a:xfrm>
            <a:off x="6883803" y="2656563"/>
            <a:ext cx="2442787" cy="346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pc="100" sz="16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지난 주 계획</a:t>
            </a:r>
          </a:p>
        </p:txBody>
      </p:sp>
      <p:sp>
        <p:nvSpPr>
          <p:cNvPr id="156" name="직사각형 23"/>
          <p:cNvSpPr txBox="1"/>
          <p:nvPr/>
        </p:nvSpPr>
        <p:spPr>
          <a:xfrm>
            <a:off x="6883802" y="3472965"/>
            <a:ext cx="2442787" cy="602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600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진행 사항</a:t>
            </a:r>
          </a:p>
          <a:p>
            <a:pPr>
              <a:defRPr b="1" sz="1600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&amp; 결과</a:t>
            </a:r>
          </a:p>
        </p:txBody>
      </p:sp>
      <p:sp>
        <p:nvSpPr>
          <p:cNvPr id="157" name="직사각형 24"/>
          <p:cNvSpPr txBox="1"/>
          <p:nvPr/>
        </p:nvSpPr>
        <p:spPr>
          <a:xfrm>
            <a:off x="6882092" y="4281632"/>
            <a:ext cx="244278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6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애로사항</a:t>
            </a:r>
          </a:p>
        </p:txBody>
      </p:sp>
      <p:sp>
        <p:nvSpPr>
          <p:cNvPr id="158" name="직사각형 25"/>
          <p:cNvSpPr txBox="1"/>
          <p:nvPr/>
        </p:nvSpPr>
        <p:spPr>
          <a:xfrm>
            <a:off x="6859306" y="5096604"/>
            <a:ext cx="2469826" cy="346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pc="100" sz="16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다음 주 계획</a:t>
            </a:r>
          </a:p>
        </p:txBody>
      </p:sp>
      <p:sp>
        <p:nvSpPr>
          <p:cNvPr id="159" name="직사각형 26"/>
          <p:cNvSpPr txBox="1"/>
          <p:nvPr/>
        </p:nvSpPr>
        <p:spPr>
          <a:xfrm>
            <a:off x="6859306" y="5905270"/>
            <a:ext cx="2469826" cy="346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6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지난 주 발표 자료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2" name="Параллелограмм 17"/>
          <p:cNvSpPr/>
          <p:nvPr/>
        </p:nvSpPr>
        <p:spPr>
          <a:xfrm>
            <a:off x="-5119" y="-9527"/>
            <a:ext cx="5385193" cy="6872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" y="21600"/>
                </a:moveTo>
                <a:lnTo>
                  <a:pt x="0" y="0"/>
                </a:lnTo>
                <a:lnTo>
                  <a:pt x="21600" y="0"/>
                </a:lnTo>
                <a:lnTo>
                  <a:pt x="10563" y="21596"/>
                </a:lnTo>
                <a:lnTo>
                  <a:pt x="97" y="21600"/>
                </a:lnTo>
                <a:close/>
              </a:path>
            </a:pathLst>
          </a:custGeom>
          <a:solidFill>
            <a:srgbClr val="181717">
              <a:alpha val="4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3B3838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163" name="Заголовок 1"/>
          <p:cNvSpPr txBox="1"/>
          <p:nvPr/>
        </p:nvSpPr>
        <p:spPr>
          <a:xfrm>
            <a:off x="435969" y="780203"/>
            <a:ext cx="3246672" cy="1353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LAST WEEK</a:t>
            </a:r>
            <a:endParaRPr spc="110" sz="4400"/>
          </a:p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PLAN</a:t>
            </a:r>
          </a:p>
        </p:txBody>
      </p:sp>
      <p:sp>
        <p:nvSpPr>
          <p:cNvPr id="164" name="Прямая соединительная линия 27"/>
          <p:cNvSpPr/>
          <p:nvPr/>
        </p:nvSpPr>
        <p:spPr>
          <a:xfrm>
            <a:off x="548362" y="2627706"/>
            <a:ext cx="657246" cy="2"/>
          </a:xfrm>
          <a:prstGeom prst="line">
            <a:avLst/>
          </a:prstGeom>
          <a:ln w="34925">
            <a:solidFill>
              <a:srgbClr val="3B383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5" name="Подзаголовок 2"/>
          <p:cNvSpPr txBox="1"/>
          <p:nvPr/>
        </p:nvSpPr>
        <p:spPr>
          <a:xfrm>
            <a:off x="455322" y="465769"/>
            <a:ext cx="3955502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ts val="1800"/>
              </a:lnSpc>
              <a:spcBef>
                <a:spcPts val="1200"/>
              </a:spcBef>
              <a:defRPr i="1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lvl1pPr>
          </a:lstStyle>
          <a:p>
            <a:pPr/>
            <a:r>
              <a:t># 지난 주 계획</a:t>
            </a:r>
          </a:p>
        </p:txBody>
      </p:sp>
      <p:sp>
        <p:nvSpPr>
          <p:cNvPr id="166" name="직사각형 1"/>
          <p:cNvSpPr txBox="1"/>
          <p:nvPr/>
        </p:nvSpPr>
        <p:spPr>
          <a:xfrm>
            <a:off x="455322" y="3106683"/>
            <a:ext cx="6214536" cy="89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도구상자 익히기</a:t>
            </a:r>
          </a:p>
          <a:p>
            <a: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소스코드 분석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9" name="Параллелограмм 17"/>
          <p:cNvSpPr/>
          <p:nvPr/>
        </p:nvSpPr>
        <p:spPr>
          <a:xfrm>
            <a:off x="-1" y="-7464"/>
            <a:ext cx="5385193" cy="6872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" y="21600"/>
                </a:moveTo>
                <a:lnTo>
                  <a:pt x="0" y="0"/>
                </a:lnTo>
                <a:lnTo>
                  <a:pt x="21600" y="0"/>
                </a:lnTo>
                <a:lnTo>
                  <a:pt x="10563" y="21596"/>
                </a:lnTo>
                <a:lnTo>
                  <a:pt x="97" y="21600"/>
                </a:lnTo>
                <a:close/>
              </a:path>
            </a:pathLst>
          </a:custGeom>
          <a:solidFill>
            <a:srgbClr val="181717">
              <a:alpha val="4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3B3838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170" name="Заголовок 1"/>
          <p:cNvSpPr txBox="1"/>
          <p:nvPr/>
        </p:nvSpPr>
        <p:spPr>
          <a:xfrm>
            <a:off x="435969" y="780203"/>
            <a:ext cx="3246672" cy="1353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PROGRESS</a:t>
            </a:r>
            <a:endParaRPr spc="110" sz="4400"/>
          </a:p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&amp; RESULT</a:t>
            </a:r>
          </a:p>
        </p:txBody>
      </p:sp>
      <p:sp>
        <p:nvSpPr>
          <p:cNvPr id="171" name="Прямая соединительная линия 27"/>
          <p:cNvSpPr/>
          <p:nvPr/>
        </p:nvSpPr>
        <p:spPr>
          <a:xfrm>
            <a:off x="548362" y="2627706"/>
            <a:ext cx="657246" cy="2"/>
          </a:xfrm>
          <a:prstGeom prst="line">
            <a:avLst/>
          </a:prstGeom>
          <a:ln w="34925">
            <a:solidFill>
              <a:srgbClr val="3B383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Подзаголовок 2"/>
          <p:cNvSpPr txBox="1"/>
          <p:nvPr/>
        </p:nvSpPr>
        <p:spPr>
          <a:xfrm>
            <a:off x="455322" y="465769"/>
            <a:ext cx="3955502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ts val="1800"/>
              </a:lnSpc>
              <a:spcBef>
                <a:spcPts val="1200"/>
              </a:spcBef>
              <a:defRPr i="1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lvl1pPr>
          </a:lstStyle>
          <a:p>
            <a:pPr/>
            <a:r>
              <a:t># 진행사항 &amp; 결과</a:t>
            </a:r>
          </a:p>
        </p:txBody>
      </p:sp>
      <p:sp>
        <p:nvSpPr>
          <p:cNvPr id="173" name="직사각형 9"/>
          <p:cNvSpPr txBox="1"/>
          <p:nvPr/>
        </p:nvSpPr>
        <p:spPr>
          <a:xfrm>
            <a:off x="455322" y="3106683"/>
            <a:ext cx="6214536" cy="184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도구상자 익히기</a:t>
            </a:r>
            <a:br/>
            <a:r>
              <a:t>- 그래프, 리스트 등 </a:t>
            </a:r>
          </a:p>
          <a:p>
            <a: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소스코드 분석</a:t>
            </a:r>
            <a:br/>
            <a:r>
              <a:t>- HouseForm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6" name="Заголовок 1"/>
          <p:cNvSpPr txBox="1"/>
          <p:nvPr/>
        </p:nvSpPr>
        <p:spPr>
          <a:xfrm>
            <a:off x="2261935" y="546284"/>
            <a:ext cx="7928811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DETAIL</a:t>
            </a:r>
          </a:p>
        </p:txBody>
      </p:sp>
      <p:sp>
        <p:nvSpPr>
          <p:cNvPr id="177" name="Подзаголовок 2"/>
          <p:cNvSpPr txBox="1"/>
          <p:nvPr/>
        </p:nvSpPr>
        <p:spPr>
          <a:xfrm>
            <a:off x="4248591" y="239256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상세 내용</a:t>
            </a:r>
          </a:p>
        </p:txBody>
      </p:sp>
      <p:pic>
        <p:nvPicPr>
          <p:cNvPr id="17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521" y="1379386"/>
            <a:ext cx="5525703" cy="5322125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애그유니 Form을 참고하여 자주 사용되는 도구 상자들 익히는중 ( chart, checkedListBox, listview 등 )…"/>
          <p:cNvSpPr txBox="1"/>
          <p:nvPr/>
        </p:nvSpPr>
        <p:spPr>
          <a:xfrm>
            <a:off x="6866742" y="3116513"/>
            <a:ext cx="4038072" cy="184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180473" indent="-180473">
              <a:buSzPct val="100000"/>
              <a:buChar char="-"/>
            </a:pPr>
            <a:r>
              <a:t>애그유니 Form을 참고하여 자주 사용되는</a:t>
            </a:r>
            <a:br/>
            <a:r>
              <a:t>도구 상자들 익히는중</a:t>
            </a:r>
            <a:br/>
            <a:r>
              <a:t>( chart, checkedListBox, listview 등 )</a:t>
            </a:r>
          </a:p>
          <a:p>
            <a:pPr/>
          </a:p>
          <a:p>
            <a:pPr marL="180473" indent="-180473">
              <a:buSzPct val="100000"/>
              <a:buChar char="-"/>
            </a:pPr>
            <a:r>
              <a:t>사용자 정의 컨트롤 사용법 익히기</a:t>
            </a:r>
            <a:br/>
            <a:r>
              <a:t>(ex. 모서리가 둥근 사각형)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2" name="Заголовок 1"/>
          <p:cNvSpPr txBox="1"/>
          <p:nvPr/>
        </p:nvSpPr>
        <p:spPr>
          <a:xfrm>
            <a:off x="2261935" y="546284"/>
            <a:ext cx="7928811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DETAIL</a:t>
            </a:r>
          </a:p>
        </p:txBody>
      </p:sp>
      <p:sp>
        <p:nvSpPr>
          <p:cNvPr id="183" name="Подзаголовок 2"/>
          <p:cNvSpPr txBox="1"/>
          <p:nvPr/>
        </p:nvSpPr>
        <p:spPr>
          <a:xfrm>
            <a:off x="4248591" y="239256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상세 내용</a:t>
            </a:r>
          </a:p>
        </p:txBody>
      </p:sp>
      <p:pic>
        <p:nvPicPr>
          <p:cNvPr id="18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7618" y="1537739"/>
            <a:ext cx="6032501" cy="21463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85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2948" y="3865470"/>
            <a:ext cx="6021841" cy="254720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86" name="MVP 구조 참고하여 HouseForm 분석 (Model + View + Presenter)"/>
          <p:cNvSpPr txBox="1"/>
          <p:nvPr/>
        </p:nvSpPr>
        <p:spPr>
          <a:xfrm>
            <a:off x="7052548" y="2343069"/>
            <a:ext cx="3806053" cy="666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180473" indent="-180473">
              <a:buSzPct val="100000"/>
              <a:buChar char="-"/>
            </a:pPr>
            <a:r>
              <a:t>MVP 구조 참고하여 HouseForm 분석</a:t>
            </a:r>
            <a:br/>
            <a:r>
              <a:t>(Model + View + Presenter) </a:t>
            </a:r>
          </a:p>
        </p:txBody>
      </p:sp>
      <p:pic>
        <p:nvPicPr>
          <p:cNvPr id="187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88195" y="3865470"/>
            <a:ext cx="2363244" cy="254720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0" name="Заголовок 1"/>
          <p:cNvSpPr txBox="1"/>
          <p:nvPr/>
        </p:nvSpPr>
        <p:spPr>
          <a:xfrm>
            <a:off x="2261935" y="546284"/>
            <a:ext cx="7928811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DETAIL</a:t>
            </a:r>
          </a:p>
        </p:txBody>
      </p:sp>
      <p:sp>
        <p:nvSpPr>
          <p:cNvPr id="191" name="Подзаголовок 2"/>
          <p:cNvSpPr txBox="1"/>
          <p:nvPr/>
        </p:nvSpPr>
        <p:spPr>
          <a:xfrm>
            <a:off x="4248591" y="239256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상세 내용</a:t>
            </a:r>
          </a:p>
        </p:txBody>
      </p:sp>
      <p:pic>
        <p:nvPicPr>
          <p:cNvPr id="19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8293" y="2178959"/>
            <a:ext cx="5910428" cy="250008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93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05207" y="2178959"/>
            <a:ext cx="5132647" cy="250052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94" name="HouseForm 소스 코드 분석하면서 버튼을 눌렀을때 어디로 연결되는지 전체적으로 확인"/>
          <p:cNvSpPr txBox="1"/>
          <p:nvPr/>
        </p:nvSpPr>
        <p:spPr>
          <a:xfrm>
            <a:off x="2136213" y="5307314"/>
            <a:ext cx="8180256" cy="38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marL="180473" indent="-180473">
              <a:buSzPct val="100000"/>
              <a:buChar char="-"/>
            </a:lvl1pPr>
          </a:lstStyle>
          <a:p>
            <a:pPr/>
            <a:r>
              <a:t>HouseForm 소스 코드 분석하면서 버튼을 눌렀을때 어디로 연결되는지 전체적으로 확인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7" name="Параллелограмм 17"/>
          <p:cNvSpPr/>
          <p:nvPr/>
        </p:nvSpPr>
        <p:spPr>
          <a:xfrm>
            <a:off x="-5119" y="-9527"/>
            <a:ext cx="5385193" cy="6872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" y="21600"/>
                </a:moveTo>
                <a:lnTo>
                  <a:pt x="0" y="0"/>
                </a:lnTo>
                <a:lnTo>
                  <a:pt x="21600" y="0"/>
                </a:lnTo>
                <a:lnTo>
                  <a:pt x="10563" y="21596"/>
                </a:lnTo>
                <a:lnTo>
                  <a:pt x="97" y="21600"/>
                </a:lnTo>
                <a:close/>
              </a:path>
            </a:pathLst>
          </a:custGeom>
          <a:solidFill>
            <a:srgbClr val="181717">
              <a:alpha val="4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3B3838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198" name="Заголовок 1"/>
          <p:cNvSpPr txBox="1"/>
          <p:nvPr/>
        </p:nvSpPr>
        <p:spPr>
          <a:xfrm>
            <a:off x="435969" y="780203"/>
            <a:ext cx="3246672" cy="1353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NEXT WEEK</a:t>
            </a:r>
            <a:endParaRPr spc="110" sz="4400"/>
          </a:p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PLAN</a:t>
            </a:r>
          </a:p>
        </p:txBody>
      </p:sp>
      <p:sp>
        <p:nvSpPr>
          <p:cNvPr id="199" name="Прямая соединительная линия 27"/>
          <p:cNvSpPr/>
          <p:nvPr/>
        </p:nvSpPr>
        <p:spPr>
          <a:xfrm>
            <a:off x="548362" y="2627706"/>
            <a:ext cx="657246" cy="2"/>
          </a:xfrm>
          <a:prstGeom prst="line">
            <a:avLst/>
          </a:prstGeom>
          <a:ln w="34925">
            <a:solidFill>
              <a:srgbClr val="3B383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0" name="Подзаголовок 2"/>
          <p:cNvSpPr txBox="1"/>
          <p:nvPr/>
        </p:nvSpPr>
        <p:spPr>
          <a:xfrm>
            <a:off x="455322" y="465769"/>
            <a:ext cx="3955502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ts val="1800"/>
              </a:lnSpc>
              <a:spcBef>
                <a:spcPts val="1200"/>
              </a:spcBef>
              <a:defRPr i="1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lvl1pPr>
          </a:lstStyle>
          <a:p>
            <a:pPr/>
            <a:r>
              <a:t># 다음 주 계획</a:t>
            </a:r>
          </a:p>
        </p:txBody>
      </p:sp>
      <p:sp>
        <p:nvSpPr>
          <p:cNvPr id="201" name="직사각형 1"/>
          <p:cNvSpPr txBox="1"/>
          <p:nvPr/>
        </p:nvSpPr>
        <p:spPr>
          <a:xfrm>
            <a:off x="455322" y="3106683"/>
            <a:ext cx="6214536" cy="41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소스코드 분석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4" name="Заголовок 1"/>
          <p:cNvSpPr txBox="1"/>
          <p:nvPr/>
        </p:nvSpPr>
        <p:spPr>
          <a:xfrm>
            <a:off x="2261935" y="546284"/>
            <a:ext cx="7928811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LAST WEEK PRESENTAION</a:t>
            </a:r>
          </a:p>
        </p:txBody>
      </p:sp>
      <p:sp>
        <p:nvSpPr>
          <p:cNvPr id="205" name="Подзаголовок 2"/>
          <p:cNvSpPr txBox="1"/>
          <p:nvPr/>
        </p:nvSpPr>
        <p:spPr>
          <a:xfrm>
            <a:off x="4248591" y="239256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지난 주 발표 자료</a:t>
            </a:r>
          </a:p>
        </p:txBody>
      </p:sp>
      <p:pic>
        <p:nvPicPr>
          <p:cNvPr id="20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7356" y="1735172"/>
            <a:ext cx="7497288" cy="421825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07" name="c# winform 공부 겸 로그인폼 만들기"/>
          <p:cNvSpPr txBox="1"/>
          <p:nvPr/>
        </p:nvSpPr>
        <p:spPr>
          <a:xfrm>
            <a:off x="4505971" y="6118290"/>
            <a:ext cx="3440739" cy="386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c# winform 공부 겸 로그인폼 만들기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