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Рисунок 10"/>
          <p:cNvSpPr/>
          <p:nvPr>
            <p:ph type="pic" idx="13"/>
          </p:nvPr>
        </p:nvSpPr>
        <p:spPr>
          <a:xfrm>
            <a:off x="0" y="0"/>
            <a:ext cx="12192000" cy="68620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рямоугольник 7"/>
          <p:cNvSpPr/>
          <p:nvPr/>
        </p:nvSpPr>
        <p:spPr>
          <a:xfrm>
            <a:off x="5787187" y="0"/>
            <a:ext cx="640481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01" name="Прямая соединительная линия 3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Рисунок 8"/>
          <p:cNvSpPr/>
          <p:nvPr>
            <p:ph type="pic" sz="quarter" idx="13"/>
          </p:nvPr>
        </p:nvSpPr>
        <p:spPr>
          <a:xfrm>
            <a:off x="4865573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Рисунок 8"/>
          <p:cNvSpPr/>
          <p:nvPr>
            <p:ph type="pic" sz="quarter" idx="14"/>
          </p:nvPr>
        </p:nvSpPr>
        <p:spPr>
          <a:xfrm>
            <a:off x="6745199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Рисунок 8"/>
          <p:cNvSpPr/>
          <p:nvPr>
            <p:ph type="pic" sz="quarter" idx="15"/>
          </p:nvPr>
        </p:nvSpPr>
        <p:spPr>
          <a:xfrm>
            <a:off x="8634052" y="1549400"/>
            <a:ext cx="1889127" cy="3708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Прямая соединительная линия 16"/>
          <p:cNvSpPr/>
          <p:nvPr/>
        </p:nvSpPr>
        <p:spPr>
          <a:xfrm flipH="1">
            <a:off x="11547515" y="1717277"/>
            <a:ext cx="3418" cy="472241"/>
          </a:xfrm>
          <a:prstGeom prst="line">
            <a:avLst/>
          </a:prstGeom>
          <a:ln w="19050">
            <a:solidFill>
              <a:srgbClr val="181717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одзаголовок 2"/>
          <p:cNvSpPr txBox="1"/>
          <p:nvPr/>
        </p:nvSpPr>
        <p:spPr>
          <a:xfrm>
            <a:off x="2961772" y="3335866"/>
            <a:ext cx="626845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spcBef>
                <a:spcPts val="1200"/>
              </a:spcBef>
              <a:defRPr spc="300" sz="28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주제</a:t>
            </a:r>
          </a:p>
        </p:txBody>
      </p:sp>
      <p:grpSp>
        <p:nvGrpSpPr>
          <p:cNvPr id="125" name="그룹 1"/>
          <p:cNvGrpSpPr/>
          <p:nvPr/>
        </p:nvGrpSpPr>
        <p:grpSpPr>
          <a:xfrm>
            <a:off x="-5120" y="-9527"/>
            <a:ext cx="6463369" cy="6881127"/>
            <a:chOff x="0" y="0"/>
            <a:chExt cx="6463368" cy="6881126"/>
          </a:xfrm>
        </p:grpSpPr>
        <p:sp>
          <p:nvSpPr>
            <p:cNvPr id="123" name="Прямоугольный треугольник 11"/>
            <p:cNvSpPr/>
            <p:nvPr/>
          </p:nvSpPr>
          <p:spPr>
            <a:xfrm>
              <a:off x="5117" y="1169538"/>
              <a:ext cx="6458251" cy="571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48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0" y="21548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  <p:sp>
          <p:nvSpPr>
            <p:cNvPr id="124" name="Параллелограмм 17"/>
            <p:cNvSpPr/>
            <p:nvPr/>
          </p:nvSpPr>
          <p:spPr>
            <a:xfrm>
              <a:off x="-1" y="0"/>
              <a:ext cx="5385195" cy="687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10563" y="21596"/>
                  </a:lnTo>
                  <a:lnTo>
                    <a:pt x="97" y="21600"/>
                  </a:lnTo>
                  <a:close/>
                </a:path>
              </a:pathLst>
            </a:custGeom>
            <a:solidFill>
              <a:srgbClr val="181717">
                <a:alpha val="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B3838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</a:p>
          </p:txBody>
        </p:sp>
      </p:grpSp>
      <p:pic>
        <p:nvPicPr>
          <p:cNvPr id="126" name="그림 6" descr="그림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85547" y="5639522"/>
            <a:ext cx="3525627" cy="111057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7" name="Заголовок 1"/>
          <p:cNvSpPr txBox="1"/>
          <p:nvPr/>
        </p:nvSpPr>
        <p:spPr>
          <a:xfrm>
            <a:off x="2783956" y="2093204"/>
            <a:ext cx="6624088" cy="135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 defTabSz="905255">
              <a:lnSpc>
                <a:spcPct val="90000"/>
              </a:lnSpc>
              <a:defRPr i="1" spc="98" sz="27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  <a:p>
            <a:pPr algn="ctr" defTabSz="905255">
              <a:lnSpc>
                <a:spcPct val="90000"/>
              </a:lnSpc>
              <a:defRPr b="1" sz="53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연구실 주간 보고</a:t>
            </a:r>
          </a:p>
        </p:txBody>
      </p:sp>
      <p:sp>
        <p:nvSpPr>
          <p:cNvPr id="128" name="Подзаголовок 2"/>
          <p:cNvSpPr txBox="1"/>
          <p:nvPr/>
        </p:nvSpPr>
        <p:spPr>
          <a:xfrm>
            <a:off x="4593535" y="2183106"/>
            <a:ext cx="3992013" cy="35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2020년 11월 13일</a:t>
            </a:r>
          </a:p>
        </p:txBody>
      </p:sp>
      <p:sp>
        <p:nvSpPr>
          <p:cNvPr id="129" name="Подзаголовок 2"/>
          <p:cNvSpPr txBox="1"/>
          <p:nvPr/>
        </p:nvSpPr>
        <p:spPr>
          <a:xfrm>
            <a:off x="2961772" y="4554616"/>
            <a:ext cx="6268456" cy="335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850391">
              <a:lnSpc>
                <a:spcPct val="80000"/>
              </a:lnSpc>
              <a:spcBef>
                <a:spcPts val="1100"/>
              </a:spcBef>
              <a:defRPr spc="100" sz="1400">
                <a:solidFill>
                  <a:srgbClr val="262626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서지원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358412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5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PRESENTAION</a:t>
            </a:r>
          </a:p>
        </p:txBody>
      </p:sp>
      <p:sp>
        <p:nvSpPr>
          <p:cNvPr id="236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지난 주 발표 자료</a:t>
            </a:r>
          </a:p>
        </p:txBody>
      </p:sp>
      <p:pic>
        <p:nvPicPr>
          <p:cNvPr id="23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9650" y="3409950"/>
            <a:ext cx="5910221" cy="3147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25" y="1200150"/>
            <a:ext cx="6628432" cy="294939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3"/>
          <p:cNvSpPr/>
          <p:nvPr/>
        </p:nvSpPr>
        <p:spPr>
          <a:xfrm>
            <a:off x="-3" y="-1"/>
            <a:ext cx="12192003" cy="6858001"/>
          </a:xfrm>
          <a:prstGeom prst="rect">
            <a:avLst/>
          </a:prstGeom>
          <a:solidFill>
            <a:srgbClr val="FFFFFF">
              <a:alpha val="31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41" name="Заголовок 1"/>
          <p:cNvSpPr txBox="1"/>
          <p:nvPr/>
        </p:nvSpPr>
        <p:spPr>
          <a:xfrm>
            <a:off x="3216341" y="3259228"/>
            <a:ext cx="5759321" cy="657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 defTabSz="768094">
              <a:lnSpc>
                <a:spcPct val="81000"/>
              </a:lnSpc>
              <a:defRPr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2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Заголовок 1"/>
          <p:cNvSpPr txBox="1"/>
          <p:nvPr/>
        </p:nvSpPr>
        <p:spPr>
          <a:xfrm>
            <a:off x="803962" y="2261872"/>
            <a:ext cx="3246671" cy="135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pPr/>
            <a:r>
              <a:t>INDEX</a:t>
            </a:r>
          </a:p>
        </p:txBody>
      </p:sp>
      <p:sp>
        <p:nvSpPr>
          <p:cNvPr id="133" name="Прямая соединительная линия 27"/>
          <p:cNvSpPr/>
          <p:nvPr/>
        </p:nvSpPr>
        <p:spPr>
          <a:xfrm>
            <a:off x="916355" y="4109371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Подзаголовок 2"/>
          <p:cNvSpPr txBox="1"/>
          <p:nvPr/>
        </p:nvSpPr>
        <p:spPr>
          <a:xfrm>
            <a:off x="823316" y="1947435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목차</a:t>
            </a:r>
          </a:p>
        </p:txBody>
      </p:sp>
      <p:grpSp>
        <p:nvGrpSpPr>
          <p:cNvPr id="137" name="Овал 38"/>
          <p:cNvGrpSpPr/>
          <p:nvPr/>
        </p:nvGrpSpPr>
        <p:grpSpPr>
          <a:xfrm>
            <a:off x="6095723" y="2550298"/>
            <a:ext cx="500219" cy="500219"/>
            <a:chOff x="-1" y="-1"/>
            <a:chExt cx="500218" cy="500218"/>
          </a:xfrm>
        </p:grpSpPr>
        <p:sp>
          <p:nvSpPr>
            <p:cNvPr id="135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6" name="1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" name="Овал 37"/>
          <p:cNvGrpSpPr/>
          <p:nvPr/>
        </p:nvGrpSpPr>
        <p:grpSpPr>
          <a:xfrm>
            <a:off x="6095721" y="3366703"/>
            <a:ext cx="500219" cy="500219"/>
            <a:chOff x="-1" y="-1"/>
            <a:chExt cx="500218" cy="500218"/>
          </a:xfrm>
        </p:grpSpPr>
        <p:sp>
          <p:nvSpPr>
            <p:cNvPr id="138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6DCE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39" name="2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3" name="Овал 36"/>
          <p:cNvGrpSpPr/>
          <p:nvPr/>
        </p:nvGrpSpPr>
        <p:grpSpPr>
          <a:xfrm>
            <a:off x="6095721" y="4178521"/>
            <a:ext cx="500219" cy="500219"/>
            <a:chOff x="-1" y="-1"/>
            <a:chExt cx="500218" cy="500218"/>
          </a:xfrm>
        </p:grpSpPr>
        <p:sp>
          <p:nvSpPr>
            <p:cNvPr id="14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497B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2" name="3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4" name="직사각형 1"/>
          <p:cNvSpPr txBox="1"/>
          <p:nvPr/>
        </p:nvSpPr>
        <p:spPr>
          <a:xfrm>
            <a:off x="2573868" y="2605428"/>
            <a:ext cx="302219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PLAN</a:t>
            </a:r>
          </a:p>
        </p:txBody>
      </p:sp>
      <p:sp>
        <p:nvSpPr>
          <p:cNvPr id="145" name="직사각형 2"/>
          <p:cNvSpPr txBox="1"/>
          <p:nvPr/>
        </p:nvSpPr>
        <p:spPr>
          <a:xfrm>
            <a:off x="2573865" y="3421831"/>
            <a:ext cx="3022199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</a:p>
          <a:p>
            <a: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grpSp>
        <p:nvGrpSpPr>
          <p:cNvPr id="148" name="Овал 36"/>
          <p:cNvGrpSpPr/>
          <p:nvPr/>
        </p:nvGrpSpPr>
        <p:grpSpPr>
          <a:xfrm>
            <a:off x="6095721" y="4990340"/>
            <a:ext cx="500219" cy="500219"/>
            <a:chOff x="-1" y="-1"/>
            <a:chExt cx="500218" cy="500218"/>
          </a:xfrm>
        </p:grpSpPr>
        <p:sp>
          <p:nvSpPr>
            <p:cNvPr id="146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47" name="4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9" name="직사각형 11"/>
          <p:cNvSpPr txBox="1"/>
          <p:nvPr/>
        </p:nvSpPr>
        <p:spPr>
          <a:xfrm>
            <a:off x="2572155" y="4230499"/>
            <a:ext cx="302219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PLOBLEMS</a:t>
            </a:r>
          </a:p>
        </p:txBody>
      </p:sp>
      <p:sp>
        <p:nvSpPr>
          <p:cNvPr id="150" name="직사각형 13"/>
          <p:cNvSpPr txBox="1"/>
          <p:nvPr/>
        </p:nvSpPr>
        <p:spPr>
          <a:xfrm>
            <a:off x="2538702" y="5045471"/>
            <a:ext cx="305565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NEXT WEEK PLAN</a:t>
            </a:r>
          </a:p>
        </p:txBody>
      </p:sp>
      <p:grpSp>
        <p:nvGrpSpPr>
          <p:cNvPr id="153" name="Овал 36"/>
          <p:cNvGrpSpPr/>
          <p:nvPr/>
        </p:nvGrpSpPr>
        <p:grpSpPr>
          <a:xfrm>
            <a:off x="6095721" y="5802159"/>
            <a:ext cx="500219" cy="500219"/>
            <a:chOff x="-1" y="-1"/>
            <a:chExt cx="500218" cy="500218"/>
          </a:xfrm>
        </p:grpSpPr>
        <p:sp>
          <p:nvSpPr>
            <p:cNvPr id="151" name="원"/>
            <p:cNvSpPr/>
            <p:nvPr/>
          </p:nvSpPr>
          <p:spPr>
            <a:xfrm>
              <a:off x="-2" y="-2"/>
              <a:ext cx="500220" cy="500220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pPr>
            </a:p>
          </p:txBody>
        </p:sp>
        <p:sp>
          <p:nvSpPr>
            <p:cNvPr id="152" name="5"/>
            <p:cNvSpPr txBox="1"/>
            <p:nvPr/>
          </p:nvSpPr>
          <p:spPr>
            <a:xfrm>
              <a:off x="73254" y="64687"/>
              <a:ext cx="35370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54" name="직사각형 15"/>
          <p:cNvSpPr txBox="1"/>
          <p:nvPr/>
        </p:nvSpPr>
        <p:spPr>
          <a:xfrm>
            <a:off x="2538702" y="5854138"/>
            <a:ext cx="305565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pc="1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LAST WEEK PRESENTATION</a:t>
            </a:r>
          </a:p>
        </p:txBody>
      </p:sp>
      <p:sp>
        <p:nvSpPr>
          <p:cNvPr id="155" name="직사각형 22"/>
          <p:cNvSpPr txBox="1"/>
          <p:nvPr/>
        </p:nvSpPr>
        <p:spPr>
          <a:xfrm>
            <a:off x="6883803" y="2656563"/>
            <a:ext cx="2442787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계획</a:t>
            </a:r>
          </a:p>
        </p:txBody>
      </p:sp>
      <p:sp>
        <p:nvSpPr>
          <p:cNvPr id="156" name="직사각형 23"/>
          <p:cNvSpPr txBox="1"/>
          <p:nvPr/>
        </p:nvSpPr>
        <p:spPr>
          <a:xfrm>
            <a:off x="6883802" y="3472965"/>
            <a:ext cx="2442787" cy="60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진행 사항</a:t>
            </a:r>
          </a:p>
          <a:p>
            <a:pPr>
              <a:defRPr b="1" sz="1600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t>&amp; 결과</a:t>
            </a:r>
          </a:p>
        </p:txBody>
      </p:sp>
      <p:sp>
        <p:nvSpPr>
          <p:cNvPr id="157" name="직사각형 24"/>
          <p:cNvSpPr txBox="1"/>
          <p:nvPr/>
        </p:nvSpPr>
        <p:spPr>
          <a:xfrm>
            <a:off x="6882092" y="4281632"/>
            <a:ext cx="2442787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애로사항</a:t>
            </a:r>
          </a:p>
        </p:txBody>
      </p:sp>
      <p:sp>
        <p:nvSpPr>
          <p:cNvPr id="158" name="직사각형 25"/>
          <p:cNvSpPr txBox="1"/>
          <p:nvPr/>
        </p:nvSpPr>
        <p:spPr>
          <a:xfrm>
            <a:off x="6859306" y="5096604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100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다음 주 계획</a:t>
            </a:r>
          </a:p>
        </p:txBody>
      </p:sp>
      <p:sp>
        <p:nvSpPr>
          <p:cNvPr id="159" name="직사각형 26"/>
          <p:cNvSpPr txBox="1"/>
          <p:nvPr/>
        </p:nvSpPr>
        <p:spPr>
          <a:xfrm>
            <a:off x="6859306" y="5905270"/>
            <a:ext cx="2469826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pPr/>
            <a:r>
              <a:t>지난 주 발표 자료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63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LAST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164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지난 주 계획</a:t>
            </a:r>
          </a:p>
        </p:txBody>
      </p:sp>
      <p:sp>
        <p:nvSpPr>
          <p:cNvPr id="166" name="직사각형 1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레이아웃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Параллелограмм 17"/>
          <p:cNvSpPr/>
          <p:nvPr/>
        </p:nvSpPr>
        <p:spPr>
          <a:xfrm>
            <a:off x="-1" y="-7464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170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PROGRESS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&amp; RESULT</a:t>
            </a:r>
          </a:p>
        </p:txBody>
      </p:sp>
      <p:sp>
        <p:nvSpPr>
          <p:cNvPr id="171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진행사항 &amp; 결과</a:t>
            </a:r>
          </a:p>
        </p:txBody>
      </p:sp>
      <p:sp>
        <p:nvSpPr>
          <p:cNvPr id="173" name="직사각형 9"/>
          <p:cNvSpPr txBox="1"/>
          <p:nvPr/>
        </p:nvSpPr>
        <p:spPr>
          <a:xfrm>
            <a:off x="455322" y="3106683"/>
            <a:ext cx="6214536" cy="1381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그래프 수정</a:t>
            </a:r>
            <a:r>
              <a:rPr>
                <a:solidFill>
                  <a:srgbClr val="FF0C00"/>
                </a:solidFill>
              </a:rPr>
              <a:t>(진행중)</a:t>
            </a:r>
            <a:br/>
            <a:r>
              <a:t>- 주기 별 이벤트 작동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복사 본에 수정해야할 목록들 작업</a:t>
            </a:r>
            <a:r>
              <a:rPr>
                <a:solidFill>
                  <a:srgbClr val="FF0C00"/>
                </a:solidFill>
              </a:rPr>
              <a:t>(진행중)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77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183" name="그룹"/>
          <p:cNvGrpSpPr/>
          <p:nvPr/>
        </p:nvGrpSpPr>
        <p:grpSpPr>
          <a:xfrm>
            <a:off x="215900" y="1619267"/>
            <a:ext cx="5532921" cy="2956640"/>
            <a:chOff x="0" y="0"/>
            <a:chExt cx="5532920" cy="2956638"/>
          </a:xfrm>
        </p:grpSpPr>
        <p:pic>
          <p:nvPicPr>
            <p:cNvPr id="178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32921" cy="295663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79" name="직사각형"/>
            <p:cNvSpPr/>
            <p:nvPr/>
          </p:nvSpPr>
          <p:spPr>
            <a:xfrm>
              <a:off x="2151474" y="449834"/>
              <a:ext cx="435972" cy="809484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0" name="직사각형"/>
            <p:cNvSpPr/>
            <p:nvPr/>
          </p:nvSpPr>
          <p:spPr>
            <a:xfrm>
              <a:off x="4987242" y="449834"/>
              <a:ext cx="435972" cy="809484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1" name="직사각형"/>
            <p:cNvSpPr/>
            <p:nvPr/>
          </p:nvSpPr>
          <p:spPr>
            <a:xfrm>
              <a:off x="2151474" y="1964522"/>
              <a:ext cx="435972" cy="809483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2" name="직사각형"/>
            <p:cNvSpPr/>
            <p:nvPr/>
          </p:nvSpPr>
          <p:spPr>
            <a:xfrm>
              <a:off x="4987242" y="1964522"/>
              <a:ext cx="435972" cy="809483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</p:grp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400" y="1619267"/>
            <a:ext cx="6093462" cy="295664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직사각형"/>
          <p:cNvSpPr/>
          <p:nvPr/>
        </p:nvSpPr>
        <p:spPr>
          <a:xfrm>
            <a:off x="6579412" y="1787194"/>
            <a:ext cx="1739310" cy="156961"/>
          </a:xfrm>
          <a:prstGeom prst="rect">
            <a:avLst/>
          </a:prstGeom>
          <a:ln w="25400">
            <a:solidFill>
              <a:srgbClr val="FF0F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6" name="직사각형"/>
          <p:cNvSpPr/>
          <p:nvPr/>
        </p:nvSpPr>
        <p:spPr>
          <a:xfrm>
            <a:off x="6136083" y="3513708"/>
            <a:ext cx="1594893" cy="267224"/>
          </a:xfrm>
          <a:prstGeom prst="rect">
            <a:avLst/>
          </a:prstGeom>
          <a:ln w="25400">
            <a:solidFill>
              <a:srgbClr val="FF0F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- 하우스 내부와 재배기 내부 그래프 버튼 작업"/>
          <p:cNvSpPr txBox="1"/>
          <p:nvPr/>
        </p:nvSpPr>
        <p:spPr>
          <a:xfrm>
            <a:off x="4003923" y="4933086"/>
            <a:ext cx="4184154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하우스 내부와 재배기 내부 그래프 버튼 작업</a:t>
            </a:r>
          </a:p>
        </p:txBody>
      </p:sp>
      <p:sp>
        <p:nvSpPr>
          <p:cNvPr id="188" name="직사각형"/>
          <p:cNvSpPr/>
          <p:nvPr/>
        </p:nvSpPr>
        <p:spPr>
          <a:xfrm>
            <a:off x="7188200" y="2311400"/>
            <a:ext cx="390327" cy="435720"/>
          </a:xfrm>
          <a:prstGeom prst="rect">
            <a:avLst/>
          </a:prstGeom>
          <a:ln w="38100">
            <a:solidFill>
              <a:srgbClr val="FF03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텍스트"/>
          <p:cNvSpPr txBox="1"/>
          <p:nvPr/>
        </p:nvSpPr>
        <p:spPr>
          <a:xfrm>
            <a:off x="5747322" y="3249931"/>
            <a:ext cx="127001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</a:p>
        </p:txBody>
      </p:sp>
      <p:sp>
        <p:nvSpPr>
          <p:cNvPr id="190" name="- System.ArgumentException ‘이름이 ‘temp’인 차트 요소를 ‘SeriesCollection’에서 찾을 수 없습니다.’"/>
          <p:cNvSpPr txBox="1"/>
          <p:nvPr/>
        </p:nvSpPr>
        <p:spPr>
          <a:xfrm>
            <a:off x="1227795" y="5677112"/>
            <a:ext cx="9660061" cy="386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System.ArgumentException ‘이름이 ‘temp’인 차트 요소를 ‘SeriesCollection’에서 찾을 수 없습니다.’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3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194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pic>
        <p:nvPicPr>
          <p:cNvPr id="19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062" y="2019300"/>
            <a:ext cx="3924301" cy="15748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00" name="그룹"/>
          <p:cNvGrpSpPr/>
          <p:nvPr/>
        </p:nvGrpSpPr>
        <p:grpSpPr>
          <a:xfrm>
            <a:off x="4611820" y="2011005"/>
            <a:ext cx="3508442" cy="3067080"/>
            <a:chOff x="0" y="0"/>
            <a:chExt cx="3508440" cy="3067078"/>
          </a:xfrm>
        </p:grpSpPr>
        <p:grpSp>
          <p:nvGrpSpPr>
            <p:cNvPr id="198" name="그룹"/>
            <p:cNvGrpSpPr/>
            <p:nvPr/>
          </p:nvGrpSpPr>
          <p:grpSpPr>
            <a:xfrm>
              <a:off x="0" y="0"/>
              <a:ext cx="3508441" cy="3067079"/>
              <a:chOff x="0" y="0"/>
              <a:chExt cx="3508440" cy="3067078"/>
            </a:xfrm>
          </p:grpSpPr>
          <p:pic>
            <p:nvPicPr>
              <p:cNvPr id="196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3495626" cy="1460366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97" name="이미지" descr="이미지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1605227"/>
                <a:ext cx="3508441" cy="1461852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199" name="선"/>
            <p:cNvSpPr/>
            <p:nvPr/>
          </p:nvSpPr>
          <p:spPr>
            <a:xfrm>
              <a:off x="1875044" y="1252801"/>
              <a:ext cx="1" cy="561477"/>
            </a:xfrm>
            <a:prstGeom prst="line">
              <a:avLst/>
            </a:prstGeom>
            <a:noFill/>
            <a:ln w="50800" cap="flat">
              <a:solidFill>
                <a:srgbClr val="FF0C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pic>
        <p:nvPicPr>
          <p:cNvPr id="201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97719" y="2012950"/>
            <a:ext cx="2575696" cy="183191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2" name="관리기 시간기능 보존하고 공급량 설정하여 투과할 수 있도록 수정중 -&gt; 물탱크가 따로 되어있어서 관리기 수정필요(복사 본에 작업중)"/>
          <p:cNvSpPr txBox="1"/>
          <p:nvPr/>
        </p:nvSpPr>
        <p:spPr>
          <a:xfrm>
            <a:off x="4731322" y="5537950"/>
            <a:ext cx="6329404" cy="68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80473" indent="-180473">
              <a:buSzPct val="100000"/>
              <a:buChar char="-"/>
            </a:pPr>
            <a:r>
              <a:t>관리기 시간기능 보존하고 공급량 설정하여 투과할 수 있도록 수정중</a:t>
            </a:r>
            <a:br/>
            <a:r>
              <a:t>-&gt; 물탱크가 따로 되어있어서 관리기 수정필요</a:t>
            </a:r>
            <a:r>
              <a:rPr sz="1500"/>
              <a:t>(복사 본에 작업중)</a:t>
            </a:r>
          </a:p>
        </p:txBody>
      </p:sp>
      <p:sp>
        <p:nvSpPr>
          <p:cNvPr id="203" name="- Aguni 측에서 사용한 자료"/>
          <p:cNvSpPr txBox="1"/>
          <p:nvPr/>
        </p:nvSpPr>
        <p:spPr>
          <a:xfrm>
            <a:off x="1078015" y="3795622"/>
            <a:ext cx="2588396" cy="38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- Aguni 측에서 사용한 자료</a:t>
            </a:r>
          </a:p>
        </p:txBody>
      </p:sp>
      <p:sp>
        <p:nvSpPr>
          <p:cNvPr id="204" name="직사각형"/>
          <p:cNvSpPr/>
          <p:nvPr/>
        </p:nvSpPr>
        <p:spPr>
          <a:xfrm>
            <a:off x="495300" y="2387600"/>
            <a:ext cx="1606550" cy="234206"/>
          </a:xfrm>
          <a:prstGeom prst="rect">
            <a:avLst/>
          </a:prstGeom>
          <a:ln w="38100">
            <a:solidFill>
              <a:srgbClr val="FF18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5" name="직사각형"/>
          <p:cNvSpPr/>
          <p:nvPr/>
        </p:nvSpPr>
        <p:spPr>
          <a:xfrm>
            <a:off x="2489200" y="2387600"/>
            <a:ext cx="1412578" cy="234206"/>
          </a:xfrm>
          <a:prstGeom prst="rect">
            <a:avLst/>
          </a:prstGeom>
          <a:ln w="38100">
            <a:solidFill>
              <a:srgbClr val="FF18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Заголовок 1"/>
          <p:cNvSpPr txBox="1"/>
          <p:nvPr/>
        </p:nvSpPr>
        <p:spPr>
          <a:xfrm>
            <a:off x="2261935" y="546284"/>
            <a:ext cx="7928811" cy="81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ctr"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DETAIL</a:t>
            </a:r>
          </a:p>
        </p:txBody>
      </p:sp>
      <p:sp>
        <p:nvSpPr>
          <p:cNvPr id="209" name="Подзаголовок 2"/>
          <p:cNvSpPr txBox="1"/>
          <p:nvPr/>
        </p:nvSpPr>
        <p:spPr>
          <a:xfrm>
            <a:off x="4248591" y="239256"/>
            <a:ext cx="3955499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  <a:defRPr i="1" sz="1200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pPr>
            <a:r>
              <a:t>#</a:t>
            </a:r>
            <a:r>
              <a:rPr sz="2000"/>
              <a:t> </a:t>
            </a:r>
            <a:r>
              <a:rPr sz="1600"/>
              <a:t>상세 내용</a:t>
            </a:r>
          </a:p>
        </p:txBody>
      </p:sp>
      <p:grpSp>
        <p:nvGrpSpPr>
          <p:cNvPr id="215" name="그룹"/>
          <p:cNvGrpSpPr/>
          <p:nvPr/>
        </p:nvGrpSpPr>
        <p:grpSpPr>
          <a:xfrm>
            <a:off x="2978003" y="1473238"/>
            <a:ext cx="6235994" cy="3911524"/>
            <a:chOff x="0" y="0"/>
            <a:chExt cx="6235992" cy="3911522"/>
          </a:xfrm>
        </p:grpSpPr>
        <p:pic>
          <p:nvPicPr>
            <p:cNvPr id="210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39873" cy="3911523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13" name="그룹"/>
            <p:cNvGrpSpPr/>
            <p:nvPr/>
          </p:nvGrpSpPr>
          <p:grpSpPr>
            <a:xfrm>
              <a:off x="3396119" y="1440"/>
              <a:ext cx="2839874" cy="3908642"/>
              <a:chOff x="0" y="0"/>
              <a:chExt cx="2839872" cy="3908641"/>
            </a:xfrm>
          </p:grpSpPr>
          <p:pic>
            <p:nvPicPr>
              <p:cNvPr id="211" name="이미지" descr="이미지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2839873" cy="3908642"/>
              </a:xfrm>
              <a:prstGeom prst="rect">
                <a:avLst/>
              </a:prstGeom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12" name="직사각형"/>
              <p:cNvSpPr/>
              <p:nvPr/>
            </p:nvSpPr>
            <p:spPr>
              <a:xfrm>
                <a:off x="1677195" y="321940"/>
                <a:ext cx="657725" cy="287205"/>
              </a:xfrm>
              <a:prstGeom prst="rect">
                <a:avLst/>
              </a:prstGeom>
              <a:noFill/>
              <a:ln w="38100" cap="flat">
                <a:solidFill>
                  <a:srgbClr val="FF0C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14" name="선"/>
            <p:cNvSpPr/>
            <p:nvPr/>
          </p:nvSpPr>
          <p:spPr>
            <a:xfrm>
              <a:off x="2644888" y="1955761"/>
              <a:ext cx="895353" cy="1"/>
            </a:xfrm>
            <a:prstGeom prst="line">
              <a:avLst/>
            </a:prstGeom>
            <a:noFill/>
            <a:ln w="50800" cap="flat">
              <a:solidFill>
                <a:srgbClr val="FF0C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8" name="그룹"/>
          <p:cNvGrpSpPr/>
          <p:nvPr/>
        </p:nvGrpSpPr>
        <p:grpSpPr>
          <a:xfrm>
            <a:off x="3077876" y="5722680"/>
            <a:ext cx="6036248" cy="740010"/>
            <a:chOff x="0" y="0"/>
            <a:chExt cx="6036247" cy="740009"/>
          </a:xfrm>
        </p:grpSpPr>
        <p:sp>
          <p:nvSpPr>
            <p:cNvPr id="216" name="누적공급량 일단위, 월단위 등 확인을 위해 Combobox 추가"/>
            <p:cNvSpPr txBox="1"/>
            <p:nvPr/>
          </p:nvSpPr>
          <p:spPr>
            <a:xfrm>
              <a:off x="0" y="0"/>
              <a:ext cx="6036248" cy="386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lvl="1" marL="561473" indent="-180473" algn="ctr">
                <a:buSzPct val="100000"/>
                <a:buChar char="-"/>
              </a:pPr>
              <a:r>
                <a:t>누적공급량 일단위, 월단위 등 확인을 위해 Combobox 추가</a:t>
              </a:r>
            </a:p>
          </p:txBody>
        </p:sp>
        <p:sp>
          <p:nvSpPr>
            <p:cNvPr id="217" name="(복사 본에 작업중)"/>
            <p:cNvSpPr txBox="1"/>
            <p:nvPr/>
          </p:nvSpPr>
          <p:spPr>
            <a:xfrm>
              <a:off x="2429755" y="406632"/>
              <a:ext cx="1490346" cy="333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(복사 본에 작업중)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2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lvl1pPr>
          </a:lstStyle>
          <a:p>
            <a:pPr/>
            <a:r>
              <a:t>PROBLEMS</a:t>
            </a:r>
          </a:p>
        </p:txBody>
      </p:sp>
      <p:sp>
        <p:nvSpPr>
          <p:cNvPr id="223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애로사항</a:t>
            </a:r>
          </a:p>
        </p:txBody>
      </p:sp>
      <p:sp>
        <p:nvSpPr>
          <p:cNvPr id="225" name="직사각형 9"/>
          <p:cNvSpPr txBox="1"/>
          <p:nvPr/>
        </p:nvSpPr>
        <p:spPr>
          <a:xfrm>
            <a:off x="455322" y="3106683"/>
            <a:ext cx="6214536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차트 요소를 ‘SeriesCollection’에서 찾을 수 없음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Прямоугольник 10"/>
          <p:cNvSpPr txBox="1"/>
          <p:nvPr>
            <p:ph type="sldNum" sz="quarter" idx="4294967295"/>
          </p:nvPr>
        </p:nvSpPr>
        <p:spPr>
          <a:xfrm>
            <a:off x="11323949" y="1180285"/>
            <a:ext cx="231276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>
            <a:lvl1pPr algn="l"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8" name="Параллелограмм 17"/>
          <p:cNvSpPr/>
          <p:nvPr/>
        </p:nvSpPr>
        <p:spPr>
          <a:xfrm>
            <a:off x="-5119" y="-9527"/>
            <a:ext cx="5385193" cy="6872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" y="21600"/>
                </a:moveTo>
                <a:lnTo>
                  <a:pt x="0" y="0"/>
                </a:lnTo>
                <a:lnTo>
                  <a:pt x="21600" y="0"/>
                </a:lnTo>
                <a:lnTo>
                  <a:pt x="10563" y="21596"/>
                </a:lnTo>
                <a:lnTo>
                  <a:pt x="97" y="21600"/>
                </a:lnTo>
                <a:close/>
              </a:path>
            </a:pathLst>
          </a:custGeom>
          <a:solidFill>
            <a:srgbClr val="181717">
              <a:alpha val="4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pPr>
          </a:p>
        </p:txBody>
      </p:sp>
      <p:sp>
        <p:nvSpPr>
          <p:cNvPr id="229" name="Заголовок 1"/>
          <p:cNvSpPr txBox="1"/>
          <p:nvPr/>
        </p:nvSpPr>
        <p:spPr>
          <a:xfrm>
            <a:off x="435969" y="780203"/>
            <a:ext cx="3246672" cy="1353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NEXT WEEK</a:t>
            </a:r>
            <a:endParaRPr spc="110" sz="4400"/>
          </a:p>
          <a:p>
            <a:pPr>
              <a:lnSpc>
                <a:spcPct val="90000"/>
              </a:lnSpc>
              <a:defRPr b="1" spc="100" sz="4000">
                <a:solidFill>
                  <a:srgbClr val="3B3838"/>
                </a:solidFill>
                <a:latin typeface="Nixie"/>
                <a:ea typeface="Nixie"/>
                <a:cs typeface="Nixie"/>
                <a:sym typeface="Nixie"/>
              </a:defRPr>
            </a:pPr>
            <a:r>
              <a:t>PLAN</a:t>
            </a:r>
          </a:p>
        </p:txBody>
      </p:sp>
      <p:sp>
        <p:nvSpPr>
          <p:cNvPr id="230" name="Прямая соединительная линия 27"/>
          <p:cNvSpPr/>
          <p:nvPr/>
        </p:nvSpPr>
        <p:spPr>
          <a:xfrm>
            <a:off x="548362" y="2627706"/>
            <a:ext cx="657246" cy="2"/>
          </a:xfrm>
          <a:prstGeom prst="line">
            <a:avLst/>
          </a:prstGeom>
          <a:ln w="34925">
            <a:solidFill>
              <a:srgbClr val="3B383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Подзаголовок 2"/>
          <p:cNvSpPr txBox="1"/>
          <p:nvPr/>
        </p:nvSpPr>
        <p:spPr>
          <a:xfrm>
            <a:off x="455322" y="465769"/>
            <a:ext cx="3955502" cy="37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ts val="1800"/>
              </a:lnSpc>
              <a:spcBef>
                <a:spcPts val="1200"/>
              </a:spcBef>
              <a:defRPr i="1">
                <a:solidFill>
                  <a:srgbClr val="BFBFBF"/>
                </a:solidFill>
                <a:latin typeface="나눔바른펜"/>
                <a:ea typeface="나눔바른펜"/>
                <a:cs typeface="나눔바른펜"/>
                <a:sym typeface="나눔바른펜"/>
              </a:defRPr>
            </a:lvl1pPr>
          </a:lstStyle>
          <a:p>
            <a:pPr/>
            <a:r>
              <a:t># 다음 주 계획</a:t>
            </a:r>
          </a:p>
        </p:txBody>
      </p:sp>
      <p:sp>
        <p:nvSpPr>
          <p:cNvPr id="232" name="직사각형 1"/>
          <p:cNvSpPr txBox="1"/>
          <p:nvPr/>
        </p:nvSpPr>
        <p:spPr>
          <a:xfrm>
            <a:off x="455322" y="3106683"/>
            <a:ext cx="6214536" cy="89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그래프 temp 요소 찾아서 해결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1"/>
              <a:defRPr sz="2000">
                <a:solidFill>
                  <a:srgbClr val="3B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수정 목록 참고하여 작업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