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42" r:id="rId2"/>
    <p:sldId id="260" r:id="rId3"/>
    <p:sldId id="286" r:id="rId4"/>
    <p:sldId id="359" r:id="rId5"/>
    <p:sldId id="357" r:id="rId6"/>
    <p:sldId id="498" r:id="rId7"/>
    <p:sldId id="500" r:id="rId8"/>
    <p:sldId id="497" r:id="rId9"/>
    <p:sldId id="501" r:id="rId10"/>
    <p:sldId id="502" r:id="rId11"/>
    <p:sldId id="503" r:id="rId12"/>
    <p:sldId id="504" r:id="rId13"/>
    <p:sldId id="361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4" autoAdjust="0"/>
    <p:restoredTop sz="96341" autoAdjust="0"/>
  </p:normalViewPr>
  <p:slideViewPr>
    <p:cSldViewPr snapToGrid="0">
      <p:cViewPr varScale="1">
        <p:scale>
          <a:sx n="91" d="100"/>
          <a:sy n="91" d="100"/>
        </p:scale>
        <p:origin x="224" y="10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7C965-F7D8-430F-9305-B053BD98BBF7}" type="datetimeFigureOut">
              <a:rPr lang="ko-KR" altLang="en-US" smtClean="0"/>
              <a:t>2021. 6. 9.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83A7-AD68-43B1-9BB2-4E28F93C0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083A7-AD68-43B1-9BB2-4E28F93C02A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00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CD62-DD6D-4AEE-8E5C-3E56DE98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E01520-1862-4DE6-9BAF-950414595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19F56-68CD-40A2-8713-90EE7273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880C1-BDD1-464D-AAE2-36E6083B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D2525-F5B4-4AB2-BF14-24E7FC99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2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4EA42-D364-48C1-AEEE-238310B0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F2798-2A7A-4CF0-8363-0479E078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8362D-DE53-4086-89E5-717A8D19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DD37C-A203-4325-AB8F-A796D14E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37EA4-32BD-49D1-A99D-7E59F0D1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6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FC6712-4185-4E6F-838B-4B206982A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3F4B1-BF0C-4DA8-AC41-E9F8D6A1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B3AF8-19E6-41E4-8C31-23CFCF43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DB64F-C7C4-4371-8581-099B73DE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D78D8-59A8-43EA-B50E-8CA46734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1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216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87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5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0E1D-75BE-4F00-8EFC-DB52C194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6C6A2-ABF3-4993-AE61-8FA13A78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6B0C3-7048-4CDA-A1D6-B01E6F07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88BE1-D930-44DF-A7CB-DD6434D3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E5F71-86B4-4EF3-BAF4-83A56F06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20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9C86E-1915-464F-8301-565FEED5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F1E69-4C7F-47EE-B277-953118675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E3F03-57A7-4629-A227-EA5CE7E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BA3A6-970B-4D4C-9102-9B3F13D4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9135D-211F-4920-B1EE-26006D5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1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365A-EA8E-4C94-A959-BE0F3423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C56EE-29C0-4CF8-A8C9-C47517F6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241BF-E8CA-41D4-9B8A-AC8FD1C85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EB962-2E57-432E-9595-F7D15132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2021. 6. 9.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FF116-417E-4257-A9CD-E20A9DDA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DC924-81B9-4005-A0EB-240262F9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4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3547D-16E3-44B1-B572-2DC160B6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49EC2-FEA4-4D98-AAFA-6383B2AD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6ADED-6FC7-458B-9381-C2969EBC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495450-EC54-481D-92A9-03C53F319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FE01E6-4E34-4728-9BA5-2F72C0CB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801C-C563-4925-9FD1-958DB6DE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2021. 6. 9.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733F65-28BF-490F-A36B-955A043E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9C4002-1E2D-4509-99D1-CD93113F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3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DFE25-2409-4C0A-A6B7-E5CBD848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D37013-38B2-4EA2-BD63-544EEFE8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2021. 6. 9.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583157-9A60-484F-9D7E-C81175A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D9F2F-A98A-41FF-ABDB-2A79478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2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21088-A7EA-4828-A8E6-28164C93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2021. 6. 9.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1BCE07-5A6A-4102-8DDE-726E30B8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9409C-1AFB-4DB3-9051-53814C7C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9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C431-77C6-4932-B621-869F1214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2ADF1-E5E0-46D0-8256-D1B3784A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840EF2-9EAC-4915-930B-D29494533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2D84EF-0C3E-4C07-A588-6967BEA5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2021. 6. 9.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A6A65-64C5-4EE5-99EC-86A98272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D9E56-2B51-4CA3-B9B7-343D9674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4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D9B9-FB80-45F5-9D03-5B512C79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CDB5A-2D5A-43D6-8D68-B522605FE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750FA1-3ECC-47AC-BA7E-C436CB7C8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5C565-7CDF-4712-8C05-8E9E490C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2021. 6. 9.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3ED3B-76BA-4855-B5BE-7384D7FF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703FB-602F-42FD-88D5-215D25A3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0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5257A0-BF8D-4C09-A1FE-4AF5381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50D4B-1D55-4028-88A7-CC52E849C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4338B-F205-4684-A0C9-DE7AF0827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8193-C8F6-46C7-9EC1-7E42D8A1F207}" type="datetimeFigureOut">
              <a:rPr lang="ko-KR" altLang="en-US" smtClean="0"/>
              <a:t>2021. 6. 9.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40481-305F-4CC2-A1BD-4FC65D153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05C7B-2B64-4526-8958-69B8CFE87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FBF900E-AD43-4D57-BCAE-EDDCD1FDAA4E}"/>
              </a:ext>
            </a:extLst>
          </p:cNvPr>
          <p:cNvSpPr txBox="1">
            <a:spLocks/>
          </p:cNvSpPr>
          <p:nvPr/>
        </p:nvSpPr>
        <p:spPr>
          <a:xfrm>
            <a:off x="2961774" y="4554617"/>
            <a:ext cx="6268452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8F12C-35B5-4CE5-9659-D5717E1D88A4}"/>
              </a:ext>
            </a:extLst>
          </p:cNvPr>
          <p:cNvSpPr txBox="1"/>
          <p:nvPr/>
        </p:nvSpPr>
        <p:spPr>
          <a:xfrm>
            <a:off x="6244945" y="2101726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/>
              <a:t>2021</a:t>
            </a:r>
            <a:r>
              <a:rPr lang="ko-KR" altLang="en-US" spc="300" dirty="0"/>
              <a:t>년 </a:t>
            </a:r>
            <a:r>
              <a:rPr lang="en-US" altLang="ko-KR" spc="300" dirty="0"/>
              <a:t>06</a:t>
            </a:r>
            <a:r>
              <a:rPr lang="ko-KR" altLang="en-US" spc="300" dirty="0"/>
              <a:t>월 </a:t>
            </a:r>
            <a:r>
              <a:rPr lang="en-US" altLang="ko-KR" spc="300" dirty="0"/>
              <a:t>10</a:t>
            </a:r>
            <a:r>
              <a:rPr lang="ko-KR" altLang="en-US" spc="300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A0D6CD-0E22-F24F-900F-41CAB4C7E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4"/>
          <a:stretch/>
        </p:blipFill>
        <p:spPr>
          <a:xfrm>
            <a:off x="1304494" y="1281447"/>
            <a:ext cx="4216400" cy="1803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FA2500-67E9-D84C-AE65-210358F5D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28"/>
          <a:stretch/>
        </p:blipFill>
        <p:spPr>
          <a:xfrm>
            <a:off x="5771463" y="1281447"/>
            <a:ext cx="5130800" cy="265314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129C87D-00E5-3344-9821-37688336079F}"/>
              </a:ext>
            </a:extLst>
          </p:cNvPr>
          <p:cNvGrpSpPr/>
          <p:nvPr/>
        </p:nvGrpSpPr>
        <p:grpSpPr>
          <a:xfrm>
            <a:off x="8012435" y="2608020"/>
            <a:ext cx="2667000" cy="1803400"/>
            <a:chOff x="4610100" y="1069975"/>
            <a:chExt cx="2667000" cy="18034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49F0D60-7511-7F46-B4E0-7C49620DC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0100" y="1069975"/>
              <a:ext cx="2667000" cy="18034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2F79AE7-1CE8-1949-951B-17EB6B0580C7}"/>
                </a:ext>
              </a:extLst>
            </p:cNvPr>
            <p:cNvSpPr/>
            <p:nvPr/>
          </p:nvSpPr>
          <p:spPr>
            <a:xfrm>
              <a:off x="4917209" y="2281272"/>
              <a:ext cx="1178791" cy="2893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D38F33F-A602-974C-8BCC-C3021E433C22}"/>
              </a:ext>
            </a:extLst>
          </p:cNvPr>
          <p:cNvSpPr txBox="1"/>
          <p:nvPr/>
        </p:nvSpPr>
        <p:spPr>
          <a:xfrm>
            <a:off x="3876713" y="5329094"/>
            <a:ext cx="3789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clear: left</a:t>
            </a:r>
          </a:p>
          <a:p>
            <a:pPr algn="ctr"/>
            <a:r>
              <a:rPr kumimoji="1" lang="en-US" altLang="ko-Kore-KR" dirty="0"/>
              <a:t>float</a:t>
            </a:r>
            <a:r>
              <a:rPr kumimoji="1" lang="ko-KR" altLang="en-US" dirty="0"/>
              <a:t>속성을 해제하기위해서 사용</a:t>
            </a:r>
            <a:endParaRPr kumimoji="1" lang="en-US" altLang="ko-KR" dirty="0"/>
          </a:p>
          <a:p>
            <a:pPr algn="ctr"/>
            <a:r>
              <a:rPr kumimoji="1" lang="en-US" altLang="ko-Kore-KR" dirty="0"/>
              <a:t>None, left, right, both </a:t>
            </a:r>
            <a:r>
              <a:rPr kumimoji="1" lang="ko-KR" altLang="en-US" dirty="0"/>
              <a:t>속성이 존재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3F800-91C8-AC47-8724-166B24E77D3A}"/>
              </a:ext>
            </a:extLst>
          </p:cNvPr>
          <p:cNvSpPr txBox="1"/>
          <p:nvPr/>
        </p:nvSpPr>
        <p:spPr>
          <a:xfrm>
            <a:off x="1692217" y="3251085"/>
            <a:ext cx="321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float:</a:t>
            </a:r>
            <a:r>
              <a:rPr kumimoji="1" lang="ko-KR" altLang="en-US" dirty="0"/>
              <a:t> </a:t>
            </a:r>
            <a:r>
              <a:rPr kumimoji="1" lang="en-US" altLang="ko-KR" dirty="0"/>
              <a:t>left</a:t>
            </a:r>
            <a:r>
              <a:rPr kumimoji="1" lang="ko-KR" altLang="en-US" dirty="0"/>
              <a:t> 속성을 준 레이아웃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377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8F42FD-228F-5740-B618-C5189A65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5"/>
          <a:stretch/>
        </p:blipFill>
        <p:spPr>
          <a:xfrm>
            <a:off x="551708" y="1931391"/>
            <a:ext cx="6410854" cy="221596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98D059E-4B1E-334C-8A33-4D96537544B7}"/>
              </a:ext>
            </a:extLst>
          </p:cNvPr>
          <p:cNvGrpSpPr/>
          <p:nvPr/>
        </p:nvGrpSpPr>
        <p:grpSpPr>
          <a:xfrm>
            <a:off x="7172809" y="1335038"/>
            <a:ext cx="3213100" cy="3251200"/>
            <a:chOff x="8060459" y="2667577"/>
            <a:chExt cx="3213100" cy="32512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B3EA78C-B12F-A54B-A806-63030F22E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0459" y="2667577"/>
              <a:ext cx="3213100" cy="32512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5DCA5B4-E4C5-1940-84F0-A46999D0779D}"/>
                </a:ext>
              </a:extLst>
            </p:cNvPr>
            <p:cNvSpPr/>
            <p:nvPr/>
          </p:nvSpPr>
          <p:spPr>
            <a:xfrm>
              <a:off x="8354077" y="3407464"/>
              <a:ext cx="2504423" cy="6692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2535D29-ACAA-114E-81A0-7F51EB5C79B3}"/>
              </a:ext>
            </a:extLst>
          </p:cNvPr>
          <p:cNvSpPr txBox="1"/>
          <p:nvPr/>
        </p:nvSpPr>
        <p:spPr>
          <a:xfrm>
            <a:off x="4050151" y="4768612"/>
            <a:ext cx="40916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display – flex container </a:t>
            </a:r>
            <a:r>
              <a:rPr kumimoji="1" lang="ko-KR" altLang="en-US" dirty="0"/>
              <a:t>정의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ore-KR" dirty="0"/>
              <a:t>flex-direction – </a:t>
            </a:r>
            <a:r>
              <a:rPr kumimoji="1" lang="ko-KR" altLang="en-US" dirty="0"/>
              <a:t>주축 지정</a:t>
            </a:r>
            <a:r>
              <a:rPr kumimoji="1" lang="en-US" altLang="ko-KR" dirty="0"/>
              <a:t> </a:t>
            </a:r>
          </a:p>
          <a:p>
            <a:pPr algn="ctr"/>
            <a:r>
              <a:rPr kumimoji="1" lang="en-US" altLang="ko-Kore-KR" dirty="0"/>
              <a:t>Item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row </a:t>
            </a:r>
            <a:r>
              <a:rPr kumimoji="1" lang="ko-KR" altLang="en-US" dirty="0"/>
              <a:t>좌에서 우로 표시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ore-KR" dirty="0"/>
              <a:t>Justify-content – </a:t>
            </a:r>
            <a:r>
              <a:rPr kumimoji="1" lang="ko-KR" altLang="en-US" dirty="0"/>
              <a:t>주축 정렬 방법 설정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flex-end </a:t>
            </a:r>
            <a:r>
              <a:rPr kumimoji="1" lang="ko-KR" altLang="en-US" dirty="0"/>
              <a:t>우측 정렬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63BE8-EDCA-994C-A428-246DD1215FFE}"/>
              </a:ext>
            </a:extLst>
          </p:cNvPr>
          <p:cNvSpPr/>
          <p:nvPr/>
        </p:nvSpPr>
        <p:spPr>
          <a:xfrm>
            <a:off x="367060" y="1046389"/>
            <a:ext cx="6410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/>
              <a:t>Flexbox – </a:t>
            </a:r>
            <a:r>
              <a:rPr kumimoji="1" lang="ko-KR" altLang="en-US" dirty="0"/>
              <a:t>행과 열 형태로 배치하는 </a:t>
            </a:r>
            <a:r>
              <a:rPr kumimoji="1" lang="ko-KR" altLang="en-US" dirty="0" err="1"/>
              <a:t>일차원</a:t>
            </a:r>
            <a:r>
              <a:rPr kumimoji="1" lang="ko-KR" altLang="en-US" dirty="0"/>
              <a:t> 레이아웃 메서드</a:t>
            </a:r>
            <a:endParaRPr kumimoji="1" lang="en-US" altLang="ko-KR" dirty="0"/>
          </a:p>
          <a:p>
            <a:pPr algn="ctr"/>
            <a:r>
              <a:rPr kumimoji="1" lang="en-US" altLang="ko-Kore-KR" dirty="0"/>
              <a:t>Flex item</a:t>
            </a:r>
            <a:r>
              <a:rPr kumimoji="1" lang="ko-KR" altLang="en-US" dirty="0"/>
              <a:t>과 상위 부모 요소인 </a:t>
            </a:r>
            <a:r>
              <a:rPr kumimoji="1" lang="en-US" altLang="ko-KR" dirty="0"/>
              <a:t>flex container</a:t>
            </a:r>
            <a:r>
              <a:rPr kumimoji="1" lang="ko-KR" altLang="en-US" dirty="0"/>
              <a:t>로 구성</a:t>
            </a:r>
            <a:r>
              <a:rPr kumimoji="1" lang="en-US" altLang="ko-Kore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354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030478-E5D9-2245-B761-8B7CC78D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83" y="1191504"/>
            <a:ext cx="4856017" cy="385925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0A8BDE7-86D0-F441-9F22-C2A692C3A2C0}"/>
              </a:ext>
            </a:extLst>
          </p:cNvPr>
          <p:cNvGrpSpPr/>
          <p:nvPr/>
        </p:nvGrpSpPr>
        <p:grpSpPr>
          <a:xfrm>
            <a:off x="6226340" y="1012932"/>
            <a:ext cx="3124200" cy="4216400"/>
            <a:chOff x="7339446" y="1566634"/>
            <a:chExt cx="3124200" cy="421640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3F5F946-2CCB-2D42-B35C-7C4F08AE5FBE}"/>
                </a:ext>
              </a:extLst>
            </p:cNvPr>
            <p:cNvGrpSpPr/>
            <p:nvPr/>
          </p:nvGrpSpPr>
          <p:grpSpPr>
            <a:xfrm>
              <a:off x="7339446" y="1566634"/>
              <a:ext cx="3124200" cy="4216400"/>
              <a:chOff x="7339446" y="1566634"/>
              <a:chExt cx="3124200" cy="42164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5F39BAA-E67C-A14A-B12F-F5D34A6FC712}"/>
                  </a:ext>
                </a:extLst>
              </p:cNvPr>
              <p:cNvGrpSpPr/>
              <p:nvPr/>
            </p:nvGrpSpPr>
            <p:grpSpPr>
              <a:xfrm>
                <a:off x="7339446" y="1566634"/>
                <a:ext cx="3124200" cy="4216400"/>
                <a:chOff x="7339446" y="1566634"/>
                <a:chExt cx="3124200" cy="4216400"/>
              </a:xfrm>
            </p:grpSpPr>
            <p:pic>
              <p:nvPicPr>
                <p:cNvPr id="2" name="그림 1">
                  <a:extLst>
                    <a:ext uri="{FF2B5EF4-FFF2-40B4-BE49-F238E27FC236}">
                      <a16:creationId xmlns:a16="http://schemas.microsoft.com/office/drawing/2014/main" id="{32279E09-0BFA-7447-9E61-B494244236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39446" y="1566634"/>
                  <a:ext cx="3124200" cy="4216400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BF5C516E-3033-B84F-BB1C-8884961C682D}"/>
                    </a:ext>
                  </a:extLst>
                </p:cNvPr>
                <p:cNvSpPr/>
                <p:nvPr/>
              </p:nvSpPr>
              <p:spPr>
                <a:xfrm>
                  <a:off x="7614694" y="2247900"/>
                  <a:ext cx="1948406" cy="72390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F91DE84-25EA-AD47-9EDD-5D49F4238AC6}"/>
                  </a:ext>
                </a:extLst>
              </p:cNvPr>
              <p:cNvSpPr/>
              <p:nvPr/>
            </p:nvSpPr>
            <p:spPr>
              <a:xfrm>
                <a:off x="7614694" y="3619501"/>
                <a:ext cx="1178791" cy="2476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CE79D4F-5649-C14C-8694-6CCCCD648B94}"/>
                </a:ext>
              </a:extLst>
            </p:cNvPr>
            <p:cNvSpPr/>
            <p:nvPr/>
          </p:nvSpPr>
          <p:spPr>
            <a:xfrm>
              <a:off x="7614694" y="5253266"/>
              <a:ext cx="1178791" cy="2476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E1BEFB-6FBD-6E48-A994-27194660CDA5}"/>
              </a:ext>
            </a:extLst>
          </p:cNvPr>
          <p:cNvSpPr txBox="1"/>
          <p:nvPr/>
        </p:nvSpPr>
        <p:spPr>
          <a:xfrm>
            <a:off x="3693258" y="5666496"/>
            <a:ext cx="4805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align-items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교차 축의 </a:t>
            </a:r>
            <a:r>
              <a:rPr kumimoji="1" lang="en-US" altLang="ko-KR" dirty="0"/>
              <a:t>item</a:t>
            </a:r>
            <a:r>
              <a:rPr kumimoji="1" lang="ko-KR" altLang="en-US" dirty="0"/>
              <a:t> 정렬 방법 설정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flex-grow – flex item</a:t>
            </a:r>
            <a:r>
              <a:rPr kumimoji="1" lang="ko-KR" altLang="en-US" dirty="0"/>
              <a:t>의 증가 너비 비율 설정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1279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다음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React native</a:t>
            </a: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99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FBF900E-AD43-4D57-BCAE-EDDCD1FDAA4E}"/>
              </a:ext>
            </a:extLst>
          </p:cNvPr>
          <p:cNvSpPr txBox="1">
            <a:spLocks/>
          </p:cNvSpPr>
          <p:nvPr/>
        </p:nvSpPr>
        <p:spPr>
          <a:xfrm>
            <a:off x="2961774" y="4554617"/>
            <a:ext cx="6268452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8F12C-35B5-4CE5-9659-D5717E1D88A4}"/>
              </a:ext>
            </a:extLst>
          </p:cNvPr>
          <p:cNvSpPr txBox="1"/>
          <p:nvPr/>
        </p:nvSpPr>
        <p:spPr>
          <a:xfrm>
            <a:off x="6244945" y="2101726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/>
              <a:t>2021</a:t>
            </a:r>
            <a:r>
              <a:rPr lang="ko-KR" altLang="en-US" spc="300" dirty="0"/>
              <a:t>년 </a:t>
            </a:r>
            <a:r>
              <a:rPr lang="en-US" altLang="ko-KR" spc="300" dirty="0"/>
              <a:t>06</a:t>
            </a:r>
            <a:r>
              <a:rPr lang="ko-KR" altLang="en-US" spc="300" dirty="0"/>
              <a:t>월 </a:t>
            </a:r>
            <a:r>
              <a:rPr lang="en-US" altLang="ko-KR" spc="300"/>
              <a:t>04</a:t>
            </a:r>
            <a:r>
              <a:rPr lang="ko-KR" altLang="en-US" spc="300"/>
              <a:t>일</a:t>
            </a:r>
            <a:endParaRPr lang="ko-KR" altLang="en-US" spc="300" dirty="0"/>
          </a:p>
        </p:txBody>
      </p:sp>
    </p:spTree>
    <p:extLst>
      <p:ext uri="{BB962C8B-B14F-4D97-AF65-F5344CB8AC3E}">
        <p14:creationId xmlns:p14="http://schemas.microsoft.com/office/powerpoint/2010/main" val="1790255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2550301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3" y="3366704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F45DB930-BD5F-4865-98E2-A08973B0F649}"/>
              </a:ext>
            </a:extLst>
          </p:cNvPr>
          <p:cNvSpPr/>
          <p:nvPr/>
        </p:nvSpPr>
        <p:spPr>
          <a:xfrm>
            <a:off x="6095723" y="4178523"/>
            <a:ext cx="500215" cy="5002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864785-4E84-4E83-BEB5-16E8F0D1A9B6}"/>
              </a:ext>
            </a:extLst>
          </p:cNvPr>
          <p:cNvSpPr/>
          <p:nvPr/>
        </p:nvSpPr>
        <p:spPr>
          <a:xfrm>
            <a:off x="2573868" y="260543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PLAN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1" name="Овал 36">
            <a:extLst>
              <a:ext uri="{FF2B5EF4-FFF2-40B4-BE49-F238E27FC236}">
                <a16:creationId xmlns:a16="http://schemas.microsoft.com/office/drawing/2014/main" id="{4B6CD59F-9A62-4307-8D08-1E15C119B6E0}"/>
              </a:ext>
            </a:extLst>
          </p:cNvPr>
          <p:cNvSpPr/>
          <p:nvPr/>
        </p:nvSpPr>
        <p:spPr>
          <a:xfrm>
            <a:off x="6095723" y="4990342"/>
            <a:ext cx="500215" cy="5002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CBBBB-4532-4A53-AD73-23F72E09594A}"/>
              </a:ext>
            </a:extLst>
          </p:cNvPr>
          <p:cNvSpPr/>
          <p:nvPr/>
        </p:nvSpPr>
        <p:spPr>
          <a:xfrm>
            <a:off x="2538703" y="5045471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 PLAN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5" name="Овал 36">
            <a:extLst>
              <a:ext uri="{FF2B5EF4-FFF2-40B4-BE49-F238E27FC236}">
                <a16:creationId xmlns:a16="http://schemas.microsoft.com/office/drawing/2014/main" id="{4198F354-C95C-4676-A447-026853434120}"/>
              </a:ext>
            </a:extLst>
          </p:cNvPr>
          <p:cNvSpPr/>
          <p:nvPr/>
        </p:nvSpPr>
        <p:spPr>
          <a:xfrm>
            <a:off x="6095722" y="5802161"/>
            <a:ext cx="500215" cy="500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8C0A0-BE16-43BC-B605-41AE7E6A0FDD}"/>
              </a:ext>
            </a:extLst>
          </p:cNvPr>
          <p:cNvSpPr/>
          <p:nvPr/>
        </p:nvSpPr>
        <p:spPr>
          <a:xfrm>
            <a:off x="2538703" y="5854138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PRESENTATION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017AF0-3A94-4316-A131-2FFC2FD47581}"/>
              </a:ext>
            </a:extLst>
          </p:cNvPr>
          <p:cNvSpPr/>
          <p:nvPr/>
        </p:nvSpPr>
        <p:spPr>
          <a:xfrm>
            <a:off x="6883803" y="265656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지난 주 계획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진행 사항</a:t>
            </a:r>
            <a:endParaRPr lang="en-US" altLang="ko-KR" sz="1600" b="1" spc="1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oppins SemiBold" panose="02000000000000000000" pitchFamily="2" charset="0"/>
            </a:endParaRPr>
          </a:p>
          <a:p>
            <a:r>
              <a:rPr lang="en-US" altLang="ko-KR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D4282-CDDF-4D96-A907-FD1AA39DBA9E}"/>
              </a:ext>
            </a:extLst>
          </p:cNvPr>
          <p:cNvSpPr/>
          <p:nvPr/>
        </p:nvSpPr>
        <p:spPr>
          <a:xfrm>
            <a:off x="6859308" y="5096604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다음 주 계획</a:t>
            </a:r>
            <a:endParaRPr lang="ko-KR" altLang="en-US" sz="1600" b="1" dirty="0">
              <a:solidFill>
                <a:srgbClr val="3B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8C48BD-529C-4E08-A9FF-D0E325E29E58}"/>
              </a:ext>
            </a:extLst>
          </p:cNvPr>
          <p:cNvSpPr/>
          <p:nvPr/>
        </p:nvSpPr>
        <p:spPr>
          <a:xfrm>
            <a:off x="6859308" y="5905271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주</a:t>
            </a:r>
            <a:r>
              <a:rPr lang="en-US" altLang="ko-KR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</a:t>
            </a:r>
          </a:p>
        </p:txBody>
      </p:sp>
    </p:spTree>
    <p:extLst>
      <p:ext uri="{BB962C8B-B14F-4D97-AF65-F5344CB8AC3E}">
        <p14:creationId xmlns:p14="http://schemas.microsoft.com/office/powerpoint/2010/main" val="74486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지난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css</a:t>
            </a: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09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css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임베디드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초급 와이어프레임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182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1329A-18B5-BC4D-97FB-1ED92A529E44}"/>
              </a:ext>
            </a:extLst>
          </p:cNvPr>
          <p:cNvSpPr txBox="1"/>
          <p:nvPr/>
        </p:nvSpPr>
        <p:spPr>
          <a:xfrm>
            <a:off x="207715" y="1058030"/>
            <a:ext cx="739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Style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페이지에 적용하는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 방법</a:t>
            </a:r>
            <a:r>
              <a:rPr kumimoji="1" lang="en-US" altLang="ko-KR" dirty="0"/>
              <a:t> (inline, internal, external)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C14E10-9A0D-5640-A50F-E9FD4C77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90" y="1603288"/>
            <a:ext cx="3812009" cy="17801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F27519-8957-8D46-9C0E-DD880E49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07" y="3474576"/>
            <a:ext cx="3424341" cy="2314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2BF755-51CC-A146-A0F8-796310722D0D}"/>
              </a:ext>
            </a:extLst>
          </p:cNvPr>
          <p:cNvSpPr txBox="1"/>
          <p:nvPr/>
        </p:nvSpPr>
        <p:spPr>
          <a:xfrm>
            <a:off x="4923920" y="1935511"/>
            <a:ext cx="6236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Inline</a:t>
            </a:r>
          </a:p>
          <a:p>
            <a:pPr algn="ctr"/>
            <a:r>
              <a:rPr kumimoji="1" lang="ko-KR" altLang="en-US" dirty="0"/>
              <a:t>적용하고자 하는 태그 안에 </a:t>
            </a:r>
            <a:r>
              <a:rPr kumimoji="1" lang="en-US" altLang="ko-KR" dirty="0"/>
              <a:t>style</a:t>
            </a:r>
            <a:r>
              <a:rPr kumimoji="1" lang="ko-KR" altLang="en-US" dirty="0"/>
              <a:t> 요소를 이용하여 </a:t>
            </a:r>
            <a:r>
              <a:rPr kumimoji="1" lang="en-US" altLang="ko-KR" dirty="0" err="1"/>
              <a:t>css</a:t>
            </a:r>
            <a:r>
              <a:rPr kumimoji="1" lang="ko-KR" altLang="en-US" dirty="0"/>
              <a:t> 적용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E0A97-814F-B148-ACFD-D3F462858BDB}"/>
              </a:ext>
            </a:extLst>
          </p:cNvPr>
          <p:cNvSpPr txBox="1"/>
          <p:nvPr/>
        </p:nvSpPr>
        <p:spPr>
          <a:xfrm>
            <a:off x="4298748" y="4066237"/>
            <a:ext cx="7468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Internal</a:t>
            </a:r>
          </a:p>
          <a:p>
            <a:pPr algn="ctr"/>
            <a:r>
              <a:rPr kumimoji="1" lang="en-US" altLang="ko-Kore-KR" dirty="0"/>
              <a:t>HTML</a:t>
            </a:r>
            <a:r>
              <a:rPr kumimoji="1" lang="ko-Kore-KR" altLang="en-US" dirty="0"/>
              <a:t>파일</a:t>
            </a:r>
            <a:r>
              <a:rPr kumimoji="1" lang="ko-KR" altLang="en-US" dirty="0"/>
              <a:t> 내부 </a:t>
            </a:r>
            <a:r>
              <a:rPr kumimoji="1" lang="en-US" altLang="ko-KR" dirty="0"/>
              <a:t>&lt;head&gt;</a:t>
            </a:r>
            <a:r>
              <a:rPr kumimoji="1" lang="ko-KR" altLang="en-US" dirty="0"/>
              <a:t>태그 안에 </a:t>
            </a:r>
            <a:r>
              <a:rPr kumimoji="1" lang="en-US" altLang="ko-KR" dirty="0"/>
              <a:t>&lt;style&gt;</a:t>
            </a:r>
            <a:r>
              <a:rPr kumimoji="1" lang="ko-KR" altLang="en-US" dirty="0"/>
              <a:t>태그를 이용하여 </a:t>
            </a:r>
            <a:r>
              <a:rPr kumimoji="1" lang="en-US" altLang="ko-KR" dirty="0" err="1"/>
              <a:t>css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적용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801DA-0563-AD4A-8426-2B3F785EF872}"/>
              </a:ext>
            </a:extLst>
          </p:cNvPr>
          <p:cNvSpPr txBox="1"/>
          <p:nvPr/>
        </p:nvSpPr>
        <p:spPr>
          <a:xfrm>
            <a:off x="4611334" y="5764800"/>
            <a:ext cx="6843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external</a:t>
            </a:r>
          </a:p>
          <a:p>
            <a:pPr algn="ctr"/>
            <a:r>
              <a:rPr kumimoji="1" lang="en-US" altLang="ko-Kore-KR" dirty="0"/>
              <a:t>HTML</a:t>
            </a:r>
            <a:r>
              <a:rPr kumimoji="1" lang="ko-KR" altLang="en-US" dirty="0"/>
              <a:t> 파일 외부에 </a:t>
            </a:r>
            <a:r>
              <a:rPr kumimoji="1" lang="en-US" altLang="ko-KR" dirty="0"/>
              <a:t>.</a:t>
            </a:r>
            <a:r>
              <a:rPr kumimoji="1" lang="en-US" altLang="ko-KR" dirty="0" err="1"/>
              <a:t>css</a:t>
            </a:r>
            <a:r>
              <a:rPr kumimoji="1" lang="ko-KR" altLang="en-US" dirty="0"/>
              <a:t> 파일을 작성하고 </a:t>
            </a:r>
            <a:r>
              <a:rPr kumimoji="1" lang="en-US" altLang="ko-KR" dirty="0"/>
              <a:t>Link</a:t>
            </a:r>
            <a:r>
              <a:rPr kumimoji="1" lang="ko-KR" altLang="en-US" dirty="0"/>
              <a:t>하여 적용하는 방식</a:t>
            </a:r>
            <a:endParaRPr kumimoji="1" lang="en-US" altLang="ko-KR" dirty="0"/>
          </a:p>
          <a:p>
            <a:pPr algn="ctr"/>
            <a:r>
              <a:rPr kumimoji="1" lang="en-US" altLang="ko-Kore-KR" dirty="0"/>
              <a:t>&lt;head&gt;</a:t>
            </a:r>
            <a:r>
              <a:rPr kumimoji="1" lang="ko-KR" altLang="en-US" dirty="0"/>
              <a:t>태그 안에 </a:t>
            </a:r>
            <a:r>
              <a:rPr kumimoji="1" lang="en-US" altLang="ko-KR" dirty="0"/>
              <a:t>&lt;link&gt;</a:t>
            </a:r>
            <a:r>
              <a:rPr kumimoji="1" lang="ko-KR" altLang="en-US" dirty="0"/>
              <a:t>태그를 이용하여 </a:t>
            </a:r>
            <a:r>
              <a:rPr kumimoji="1" lang="en-US" altLang="ko-KR" dirty="0" err="1"/>
              <a:t>css</a:t>
            </a:r>
            <a:r>
              <a:rPr kumimoji="1" lang="ko-KR" altLang="en-US" dirty="0"/>
              <a:t>파일 적용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8748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1727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4C5A5C-C161-3C41-988D-E4BF98C66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" r="975" b="26694"/>
          <a:stretch/>
        </p:blipFill>
        <p:spPr>
          <a:xfrm>
            <a:off x="5824942" y="2799497"/>
            <a:ext cx="4457388" cy="1788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0B6EEC-CF62-9C49-94B2-3B62EEA57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149" y="1523088"/>
            <a:ext cx="2501900" cy="12192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0918A7B8-5C3A-BB4C-9BD5-825656DEA1BD}"/>
              </a:ext>
            </a:extLst>
          </p:cNvPr>
          <p:cNvGrpSpPr/>
          <p:nvPr/>
        </p:nvGrpSpPr>
        <p:grpSpPr>
          <a:xfrm>
            <a:off x="227257" y="622902"/>
            <a:ext cx="5561511" cy="5295490"/>
            <a:chOff x="227257" y="622902"/>
            <a:chExt cx="5561511" cy="529549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6014A10-D8A4-F34D-A9E1-A4256C6D463C}"/>
                </a:ext>
              </a:extLst>
            </p:cNvPr>
            <p:cNvGrpSpPr/>
            <p:nvPr/>
          </p:nvGrpSpPr>
          <p:grpSpPr>
            <a:xfrm>
              <a:off x="227257" y="622902"/>
              <a:ext cx="4211596" cy="5295490"/>
              <a:chOff x="620547" y="760554"/>
              <a:chExt cx="4211596" cy="5295490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BAB221F0-5DFF-4C4C-A1CC-1CCCB0E4BA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4313" t="26104" b="7604"/>
              <a:stretch/>
            </p:blipFill>
            <p:spPr>
              <a:xfrm>
                <a:off x="620547" y="2614754"/>
                <a:ext cx="4211596" cy="344129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7CE014B5-9DDC-9940-806C-4985A5B5B0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545" y="760554"/>
                <a:ext cx="3911600" cy="1854200"/>
              </a:xfrm>
              <a:prstGeom prst="rect">
                <a:avLst/>
              </a:prstGeom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93A596F-BC4D-DA44-A601-A38C2476A9DF}"/>
                </a:ext>
              </a:extLst>
            </p:cNvPr>
            <p:cNvSpPr/>
            <p:nvPr/>
          </p:nvSpPr>
          <p:spPr>
            <a:xfrm>
              <a:off x="1543665" y="1789471"/>
              <a:ext cx="2704927" cy="421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BEDAC9-3337-C74E-91C7-7C0EDBD7EED3}"/>
                </a:ext>
              </a:extLst>
            </p:cNvPr>
            <p:cNvSpPr/>
            <p:nvPr/>
          </p:nvSpPr>
          <p:spPr>
            <a:xfrm>
              <a:off x="1543664" y="1312464"/>
              <a:ext cx="1602659" cy="421248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36D004-BE28-D043-B6C8-5DF695A9C346}"/>
                </a:ext>
              </a:extLst>
            </p:cNvPr>
            <p:cNvSpPr txBox="1"/>
            <p:nvPr/>
          </p:nvSpPr>
          <p:spPr>
            <a:xfrm>
              <a:off x="4922825" y="1343312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상속 </a:t>
              </a:r>
              <a:r>
                <a:rPr kumimoji="1" lang="en-US" altLang="ko-KR" dirty="0"/>
                <a:t>o</a:t>
              </a:r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8BC4E9-120B-2845-8A38-B8D972DD802F}"/>
                </a:ext>
              </a:extLst>
            </p:cNvPr>
            <p:cNvSpPr txBox="1"/>
            <p:nvPr/>
          </p:nvSpPr>
          <p:spPr>
            <a:xfrm>
              <a:off x="4938055" y="1828772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상속 </a:t>
              </a:r>
              <a:r>
                <a:rPr kumimoji="1" lang="en-US" altLang="ko-Kore-KR" dirty="0"/>
                <a:t>x</a:t>
              </a:r>
              <a:endParaRPr kumimoji="1" lang="ko-Kore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2E7B80A-5A41-5B41-B17E-7900FB69AC8E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3146323" y="1523088"/>
              <a:ext cx="1776502" cy="489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236ACFA-BAC8-1149-AD0B-02ADA028CACF}"/>
                </a:ext>
              </a:extLst>
            </p:cNvPr>
            <p:cNvCxnSpPr>
              <a:stCxn id="12" idx="3"/>
              <a:endCxn id="15" idx="1"/>
            </p:cNvCxnSpPr>
            <p:nvPr/>
          </p:nvCxnSpPr>
          <p:spPr>
            <a:xfrm>
              <a:off x="4248592" y="2000095"/>
              <a:ext cx="689463" cy="133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1AB161-8749-B84D-B1D1-87A82FCD21D6}"/>
              </a:ext>
            </a:extLst>
          </p:cNvPr>
          <p:cNvSpPr/>
          <p:nvPr/>
        </p:nvSpPr>
        <p:spPr>
          <a:xfrm>
            <a:off x="6358071" y="4197747"/>
            <a:ext cx="3161944" cy="390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EC3D200-7F95-C545-B807-7F62C943ADD9}"/>
              </a:ext>
            </a:extLst>
          </p:cNvPr>
          <p:cNvSpPr/>
          <p:nvPr/>
        </p:nvSpPr>
        <p:spPr>
          <a:xfrm>
            <a:off x="8093197" y="1733712"/>
            <a:ext cx="2097548" cy="743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F6060E91-A120-3F46-896A-7D46AB0E9325}"/>
              </a:ext>
            </a:extLst>
          </p:cNvPr>
          <p:cNvCxnSpPr>
            <a:stCxn id="29" idx="3"/>
            <a:endCxn id="28" idx="3"/>
          </p:cNvCxnSpPr>
          <p:nvPr/>
        </p:nvCxnSpPr>
        <p:spPr>
          <a:xfrm flipH="1">
            <a:off x="9520015" y="2105407"/>
            <a:ext cx="670730" cy="2287637"/>
          </a:xfrm>
          <a:prstGeom prst="bentConnector3">
            <a:avLst>
              <a:gd name="adj1" fmla="val -3408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09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2550301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3" y="3366704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F45DB930-BD5F-4865-98E2-A08973B0F649}"/>
              </a:ext>
            </a:extLst>
          </p:cNvPr>
          <p:cNvSpPr/>
          <p:nvPr/>
        </p:nvSpPr>
        <p:spPr>
          <a:xfrm>
            <a:off x="6095723" y="4178523"/>
            <a:ext cx="500215" cy="5002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864785-4E84-4E83-BEB5-16E8F0D1A9B6}"/>
              </a:ext>
            </a:extLst>
          </p:cNvPr>
          <p:cNvSpPr/>
          <p:nvPr/>
        </p:nvSpPr>
        <p:spPr>
          <a:xfrm>
            <a:off x="2573868" y="260543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PLAN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1" name="Овал 36">
            <a:extLst>
              <a:ext uri="{FF2B5EF4-FFF2-40B4-BE49-F238E27FC236}">
                <a16:creationId xmlns:a16="http://schemas.microsoft.com/office/drawing/2014/main" id="{4B6CD59F-9A62-4307-8D08-1E15C119B6E0}"/>
              </a:ext>
            </a:extLst>
          </p:cNvPr>
          <p:cNvSpPr/>
          <p:nvPr/>
        </p:nvSpPr>
        <p:spPr>
          <a:xfrm>
            <a:off x="6095723" y="4990342"/>
            <a:ext cx="500215" cy="5002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CBBBB-4532-4A53-AD73-23F72E09594A}"/>
              </a:ext>
            </a:extLst>
          </p:cNvPr>
          <p:cNvSpPr/>
          <p:nvPr/>
        </p:nvSpPr>
        <p:spPr>
          <a:xfrm>
            <a:off x="2538703" y="5045471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 PLAN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5" name="Овал 36">
            <a:extLst>
              <a:ext uri="{FF2B5EF4-FFF2-40B4-BE49-F238E27FC236}">
                <a16:creationId xmlns:a16="http://schemas.microsoft.com/office/drawing/2014/main" id="{4198F354-C95C-4676-A447-026853434120}"/>
              </a:ext>
            </a:extLst>
          </p:cNvPr>
          <p:cNvSpPr/>
          <p:nvPr/>
        </p:nvSpPr>
        <p:spPr>
          <a:xfrm>
            <a:off x="6095722" y="5802161"/>
            <a:ext cx="500215" cy="500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8C0A0-BE16-43BC-B605-41AE7E6A0FDD}"/>
              </a:ext>
            </a:extLst>
          </p:cNvPr>
          <p:cNvSpPr/>
          <p:nvPr/>
        </p:nvSpPr>
        <p:spPr>
          <a:xfrm>
            <a:off x="2538703" y="5854138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PRESENTATION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017AF0-3A94-4316-A131-2FFC2FD47581}"/>
              </a:ext>
            </a:extLst>
          </p:cNvPr>
          <p:cNvSpPr/>
          <p:nvPr/>
        </p:nvSpPr>
        <p:spPr>
          <a:xfrm>
            <a:off x="6883803" y="265656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지난 주 계획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진행 사항</a:t>
            </a:r>
            <a:endParaRPr lang="en-US" altLang="ko-KR" sz="1600" b="1" spc="1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oppins SemiBold" panose="02000000000000000000" pitchFamily="2" charset="0"/>
            </a:endParaRPr>
          </a:p>
          <a:p>
            <a:r>
              <a:rPr lang="en-US" altLang="ko-KR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D4282-CDDF-4D96-A907-FD1AA39DBA9E}"/>
              </a:ext>
            </a:extLst>
          </p:cNvPr>
          <p:cNvSpPr/>
          <p:nvPr/>
        </p:nvSpPr>
        <p:spPr>
          <a:xfrm>
            <a:off x="6859308" y="5096604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다음 주 계획</a:t>
            </a:r>
            <a:endParaRPr lang="ko-KR" altLang="en-US" sz="1600" b="1" dirty="0">
              <a:solidFill>
                <a:srgbClr val="3B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8C48BD-529C-4E08-A9FF-D0E325E29E58}"/>
              </a:ext>
            </a:extLst>
          </p:cNvPr>
          <p:cNvSpPr/>
          <p:nvPr/>
        </p:nvSpPr>
        <p:spPr>
          <a:xfrm>
            <a:off x="6859308" y="5905271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주</a:t>
            </a:r>
            <a:r>
              <a:rPr lang="en-US" altLang="ko-KR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</a:t>
            </a:r>
          </a:p>
        </p:txBody>
      </p:sp>
    </p:spTree>
    <p:extLst>
      <p:ext uri="{BB962C8B-B14F-4D97-AF65-F5344CB8AC3E}">
        <p14:creationId xmlns:p14="http://schemas.microsoft.com/office/powerpoint/2010/main" val="113726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921FA1-FF42-4B4A-B360-920047CDCE47}"/>
              </a:ext>
            </a:extLst>
          </p:cNvPr>
          <p:cNvSpPr txBox="1"/>
          <p:nvPr/>
        </p:nvSpPr>
        <p:spPr>
          <a:xfrm>
            <a:off x="344819" y="323656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Css</a:t>
            </a:r>
            <a:r>
              <a:rPr kumimoji="1" lang="en-US" altLang="ko-Kore-KR" dirty="0"/>
              <a:t> cascading(</a:t>
            </a:r>
            <a:r>
              <a:rPr kumimoji="1" lang="ko-KR" altLang="en-US" dirty="0"/>
              <a:t>우선 순위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062FED-BBDA-1644-BE21-7C74E63F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625" y="952885"/>
            <a:ext cx="2055891" cy="1765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90D51A-E4AD-0E4B-9868-608D7C6EE1F7}"/>
              </a:ext>
            </a:extLst>
          </p:cNvPr>
          <p:cNvSpPr txBox="1"/>
          <p:nvPr/>
        </p:nvSpPr>
        <p:spPr>
          <a:xfrm>
            <a:off x="6168134" y="1316117"/>
            <a:ext cx="3538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Blue </a:t>
            </a:r>
            <a:r>
              <a:rPr kumimoji="1" lang="ko-Kore-KR" altLang="en-US" dirty="0"/>
              <a:t>적용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동일하면</a:t>
            </a:r>
            <a:r>
              <a:rPr kumimoji="1" lang="ko-KR" altLang="en-US" dirty="0"/>
              <a:t> 나중에 것이 적용됨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2E500D-42B3-E646-804B-E8F71F4B4250}"/>
              </a:ext>
            </a:extLst>
          </p:cNvPr>
          <p:cNvSpPr txBox="1"/>
          <p:nvPr/>
        </p:nvSpPr>
        <p:spPr>
          <a:xfrm>
            <a:off x="5950126" y="3379724"/>
            <a:ext cx="397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red </a:t>
            </a:r>
            <a:r>
              <a:rPr kumimoji="1" lang="ko-Kore-KR" altLang="en-US" dirty="0"/>
              <a:t>적용</a:t>
            </a:r>
            <a:endParaRPr kumimoji="1" lang="en-US" altLang="ko-Kore-KR" dirty="0"/>
          </a:p>
          <a:p>
            <a:pPr algn="ctr"/>
            <a:r>
              <a:rPr kumimoji="1" lang="ko-KR" altLang="en-US" dirty="0"/>
              <a:t>구체적으로 표현된 것이 먼저 적용됨</a:t>
            </a:r>
            <a:endParaRPr kumimoji="1" lang="ko-Kore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85B7BC7-C2B7-2A42-B512-1D4E4F73CC75}"/>
              </a:ext>
            </a:extLst>
          </p:cNvPr>
          <p:cNvGrpSpPr/>
          <p:nvPr/>
        </p:nvGrpSpPr>
        <p:grpSpPr>
          <a:xfrm>
            <a:off x="1949626" y="2856764"/>
            <a:ext cx="2055891" cy="1921841"/>
            <a:chOff x="383631" y="2831134"/>
            <a:chExt cx="2055891" cy="192184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98F4927-D12F-3445-B419-284AAF116130}"/>
                </a:ext>
              </a:extLst>
            </p:cNvPr>
            <p:cNvGrpSpPr/>
            <p:nvPr/>
          </p:nvGrpSpPr>
          <p:grpSpPr>
            <a:xfrm>
              <a:off x="383631" y="2831134"/>
              <a:ext cx="2055891" cy="1921841"/>
              <a:chOff x="4395019" y="2064774"/>
              <a:chExt cx="2518288" cy="2143432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A2A9C83-B738-9449-9958-24C46FA928D6}"/>
                  </a:ext>
                </a:extLst>
              </p:cNvPr>
              <p:cNvGrpSpPr/>
              <p:nvPr/>
            </p:nvGrpSpPr>
            <p:grpSpPr>
              <a:xfrm>
                <a:off x="4551107" y="2173445"/>
                <a:ext cx="2362200" cy="1948095"/>
                <a:chOff x="4551107" y="2173445"/>
                <a:chExt cx="2362200" cy="1948095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93248B38-C6DF-C544-A36D-E8B19549C3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51107" y="2173445"/>
                  <a:ext cx="2362200" cy="863600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6C46C57F-35D3-614B-B79A-1AFD064DF6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51107" y="3205006"/>
                  <a:ext cx="2362200" cy="916534"/>
                </a:xfrm>
                <a:prstGeom prst="rect">
                  <a:avLst/>
                </a:prstGeom>
              </p:spPr>
            </p:pic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DFA5CAE-D715-A14E-8B94-4B47344C4C9E}"/>
                  </a:ext>
                </a:extLst>
              </p:cNvPr>
              <p:cNvSpPr/>
              <p:nvPr/>
            </p:nvSpPr>
            <p:spPr>
              <a:xfrm>
                <a:off x="4395019" y="2064774"/>
                <a:ext cx="2518288" cy="2143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264C4E-ABAA-9048-B787-CECDBDDDA77F}"/>
                </a:ext>
              </a:extLst>
            </p:cNvPr>
            <p:cNvSpPr/>
            <p:nvPr/>
          </p:nvSpPr>
          <p:spPr>
            <a:xfrm>
              <a:off x="511059" y="2923506"/>
              <a:ext cx="1374133" cy="2484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3A15F38D-7C55-0E41-B8E5-32224BF4F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31" y="4903973"/>
            <a:ext cx="5187882" cy="1822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30FA0D-EBF7-B64B-BD74-B38CEA44A021}"/>
              </a:ext>
            </a:extLst>
          </p:cNvPr>
          <p:cNvSpPr txBox="1"/>
          <p:nvPr/>
        </p:nvSpPr>
        <p:spPr>
          <a:xfrm>
            <a:off x="6096000" y="5416410"/>
            <a:ext cx="3682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Red </a:t>
            </a:r>
            <a:r>
              <a:rPr kumimoji="1" lang="ko-Kore-KR" altLang="en-US" dirty="0"/>
              <a:t>적용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Id &gt; class &gt; element</a:t>
            </a:r>
            <a:r>
              <a:rPr kumimoji="1" lang="ko-KR" altLang="en-US" dirty="0"/>
              <a:t> 순으로 적용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11854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852DF-F249-E24B-994C-4774614571B1}"/>
              </a:ext>
            </a:extLst>
          </p:cNvPr>
          <p:cNvSpPr txBox="1"/>
          <p:nvPr/>
        </p:nvSpPr>
        <p:spPr>
          <a:xfrm>
            <a:off x="1456518" y="2187021"/>
            <a:ext cx="4785156" cy="203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color : red;</a:t>
            </a:r>
          </a:p>
          <a:p>
            <a:r>
              <a:rPr kumimoji="1" lang="en-US" altLang="ko-Kore-KR" dirty="0"/>
              <a:t>color : </a:t>
            </a:r>
            <a:r>
              <a:rPr kumimoji="1" lang="en-US" altLang="ko-Kore-KR" dirty="0" err="1"/>
              <a:t>rgb</a:t>
            </a:r>
            <a:r>
              <a:rPr kumimoji="1" lang="en-US" altLang="ko-Kore-KR" dirty="0"/>
              <a:t>(255, 0, 0);</a:t>
            </a:r>
          </a:p>
          <a:p>
            <a:r>
              <a:rPr kumimoji="1" lang="en-US" altLang="ko-Kore-KR" dirty="0"/>
              <a:t>color : </a:t>
            </a:r>
            <a:r>
              <a:rPr kumimoji="1" lang="en-US" altLang="ko-Kore-KR" dirty="0" err="1"/>
              <a:t>rgba</a:t>
            </a:r>
            <a:r>
              <a:rPr kumimoji="1" lang="en-US" altLang="ko-Kore-KR" dirty="0"/>
              <a:t>(255, 0, 0 ,0.5); </a:t>
            </a:r>
            <a:r>
              <a:rPr kumimoji="1" lang="ko-KR" altLang="en-US" dirty="0"/>
              <a:t>희미하게 주는 것</a:t>
            </a:r>
            <a:endParaRPr kumimoji="1" lang="en-US" altLang="ko-KR" dirty="0"/>
          </a:p>
          <a:p>
            <a:r>
              <a:rPr kumimoji="1" lang="en-US" altLang="ko-KR" dirty="0"/>
              <a:t>color : #ff0000; // ff =&gt; 255</a:t>
            </a:r>
          </a:p>
          <a:p>
            <a:r>
              <a:rPr kumimoji="1" lang="en-US" altLang="ko-KR" dirty="0"/>
              <a:t>color : #f00;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Background-color :ff0;</a:t>
            </a:r>
            <a:endParaRPr kumimoji="1"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F8BD5-9B3F-354B-9B8B-127AB9128E82}"/>
              </a:ext>
            </a:extLst>
          </p:cNvPr>
          <p:cNvSpPr txBox="1"/>
          <p:nvPr/>
        </p:nvSpPr>
        <p:spPr>
          <a:xfrm>
            <a:off x="1456518" y="4603702"/>
            <a:ext cx="8019183" cy="175432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font-size: 16px;</a:t>
            </a:r>
          </a:p>
          <a:p>
            <a:r>
              <a:rPr kumimoji="1" lang="en-US" altLang="ko-Kore-KR" dirty="0"/>
              <a:t>font-size: 1em; </a:t>
            </a:r>
            <a:r>
              <a:rPr kumimoji="1" lang="ko-KR" altLang="en-US" dirty="0" err="1"/>
              <a:t>기준값</a:t>
            </a:r>
            <a:r>
              <a:rPr kumimoji="1" lang="en-US" altLang="ko-KR" dirty="0"/>
              <a:t>(</a:t>
            </a:r>
            <a:r>
              <a:rPr kumimoji="1" lang="ko-KR" altLang="en-US" dirty="0"/>
              <a:t>기본 값</a:t>
            </a:r>
            <a:r>
              <a:rPr kumimoji="1" lang="en-US" altLang="ko-KR" dirty="0"/>
              <a:t>16px)</a:t>
            </a:r>
            <a:r>
              <a:rPr kumimoji="1" lang="ko-KR" altLang="en-US" dirty="0"/>
              <a:t>에 대해 배수 값</a:t>
            </a:r>
            <a:endParaRPr kumimoji="1" lang="en-US" altLang="ko-KR" dirty="0"/>
          </a:p>
          <a:p>
            <a:r>
              <a:rPr kumimoji="1" lang="ko-KR" altLang="en-US" dirty="0"/>
              <a:t>기본값이 무조건 </a:t>
            </a:r>
            <a:r>
              <a:rPr kumimoji="1" lang="en-US" altLang="ko-KR" dirty="0"/>
              <a:t>16</a:t>
            </a:r>
            <a:r>
              <a:rPr kumimoji="1" lang="ko-KR" altLang="en-US" dirty="0"/>
              <a:t>은 아님 부모의 값에 따라 바뀜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Font-family : ”</a:t>
            </a:r>
            <a:r>
              <a:rPr kumimoji="1" lang="en-US" altLang="ko-Kore-KR" dirty="0" err="1"/>
              <a:t>Gulim</a:t>
            </a:r>
            <a:r>
              <a:rPr kumimoji="1" lang="en-US" altLang="ko-Kore-KR" dirty="0"/>
              <a:t>”; ex. Monospace, Sans-serif</a:t>
            </a:r>
            <a:r>
              <a:rPr kumimoji="1" lang="ko-KR" altLang="en-US" dirty="0"/>
              <a:t> 등</a:t>
            </a:r>
            <a:endParaRPr kumimoji="1" lang="en-US" altLang="ko-KR" dirty="0"/>
          </a:p>
          <a:p>
            <a:r>
              <a:rPr kumimoji="1" lang="en-US" altLang="ko-KR" dirty="0"/>
              <a:t>Font-family : Monospace, sans-self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콤마 기준으로 브라우저에 따라 적용</a:t>
            </a:r>
            <a:endParaRPr kumimoji="1" lang="ko-Kore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42E6E-3D4F-E144-92CB-0A968153BBC7}"/>
              </a:ext>
            </a:extLst>
          </p:cNvPr>
          <p:cNvSpPr txBox="1"/>
          <p:nvPr/>
        </p:nvSpPr>
        <p:spPr>
          <a:xfrm>
            <a:off x="276840" y="1097089"/>
            <a:ext cx="344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Color, font </a:t>
            </a:r>
            <a:r>
              <a:rPr kumimoji="1" lang="ko-KR" altLang="en-US" dirty="0"/>
              <a:t>같은 스타일 변경 방법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B17FB3-F240-5841-8062-232A47D647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5"/>
          <a:stretch/>
        </p:blipFill>
        <p:spPr>
          <a:xfrm>
            <a:off x="6774541" y="1114801"/>
            <a:ext cx="3416204" cy="32937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E79E36-0611-B54C-BE4D-C40721D89862}"/>
              </a:ext>
            </a:extLst>
          </p:cNvPr>
          <p:cNvSpPr/>
          <p:nvPr/>
        </p:nvSpPr>
        <p:spPr>
          <a:xfrm>
            <a:off x="8109959" y="2743200"/>
            <a:ext cx="1905712" cy="5127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320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F1814E-BC27-A141-8CB4-8475971D215A}"/>
              </a:ext>
            </a:extLst>
          </p:cNvPr>
          <p:cNvSpPr txBox="1"/>
          <p:nvPr/>
        </p:nvSpPr>
        <p:spPr>
          <a:xfrm>
            <a:off x="181774" y="1153885"/>
            <a:ext cx="7853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Css</a:t>
            </a:r>
            <a:r>
              <a:rPr kumimoji="1" lang="en-US" altLang="ko-Kore-KR" dirty="0"/>
              <a:t> selector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Html</a:t>
            </a:r>
            <a:r>
              <a:rPr kumimoji="1" lang="ko-KR" altLang="en-US" dirty="0"/>
              <a:t>의 요소를 </a:t>
            </a:r>
            <a:r>
              <a:rPr kumimoji="1" lang="en-US" altLang="ko-KR" dirty="0"/>
              <a:t>tag, id, class, html</a:t>
            </a:r>
            <a:r>
              <a:rPr kumimoji="1" lang="ko-KR" altLang="en-US" dirty="0"/>
              <a:t> 태그 </a:t>
            </a:r>
            <a:r>
              <a:rPr kumimoji="1" lang="ko-KR" altLang="en-US" dirty="0" err="1"/>
              <a:t>속성등을</a:t>
            </a:r>
            <a:r>
              <a:rPr kumimoji="1" lang="ko-KR" altLang="en-US" dirty="0"/>
              <a:t> 통해 쉽게 찾아주는 방법</a:t>
            </a:r>
            <a:endParaRPr kumimoji="1" lang="ko-Kore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AB4376-5791-6147-BF9F-27748CC1386E}"/>
              </a:ext>
            </a:extLst>
          </p:cNvPr>
          <p:cNvGrpSpPr/>
          <p:nvPr/>
        </p:nvGrpSpPr>
        <p:grpSpPr>
          <a:xfrm>
            <a:off x="181774" y="2394591"/>
            <a:ext cx="3159265" cy="3453973"/>
            <a:chOff x="181774" y="2394591"/>
            <a:chExt cx="3159265" cy="345397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E2936A6-2A6D-3F48-B416-53AD95C78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774" y="2394591"/>
              <a:ext cx="3159265" cy="3453973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1825533-CD91-A041-BDD3-F8BE8AE1474B}"/>
                </a:ext>
              </a:extLst>
            </p:cNvPr>
            <p:cNvSpPr/>
            <p:nvPr/>
          </p:nvSpPr>
          <p:spPr>
            <a:xfrm>
              <a:off x="1232126" y="3699694"/>
              <a:ext cx="451395" cy="1630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727104E-BE78-E744-9887-800300ADADA8}"/>
              </a:ext>
            </a:extLst>
          </p:cNvPr>
          <p:cNvGrpSpPr/>
          <p:nvPr/>
        </p:nvGrpSpPr>
        <p:grpSpPr>
          <a:xfrm>
            <a:off x="3408650" y="2539041"/>
            <a:ext cx="3926838" cy="3165074"/>
            <a:chOff x="3408650" y="2539041"/>
            <a:chExt cx="3926838" cy="316507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DE8FA0E-AB74-334B-A44E-B4AE9E61F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8650" y="2539041"/>
              <a:ext cx="3926838" cy="316507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C745D9-4246-5447-AE29-3F267294FD92}"/>
                </a:ext>
              </a:extLst>
            </p:cNvPr>
            <p:cNvSpPr/>
            <p:nvPr/>
          </p:nvSpPr>
          <p:spPr>
            <a:xfrm>
              <a:off x="4561417" y="5076659"/>
              <a:ext cx="993349" cy="1619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44DEBF-5FF0-CC4A-BBFF-0168FD7820D6}"/>
                </a:ext>
              </a:extLst>
            </p:cNvPr>
            <p:cNvSpPr/>
            <p:nvPr/>
          </p:nvSpPr>
          <p:spPr>
            <a:xfrm>
              <a:off x="4391391" y="3726348"/>
              <a:ext cx="701902" cy="1619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976283-29CD-D749-BA31-8755FD9A0716}"/>
              </a:ext>
            </a:extLst>
          </p:cNvPr>
          <p:cNvGrpSpPr/>
          <p:nvPr/>
        </p:nvGrpSpPr>
        <p:grpSpPr>
          <a:xfrm>
            <a:off x="7470710" y="2539041"/>
            <a:ext cx="4317987" cy="3165074"/>
            <a:chOff x="7470710" y="2539041"/>
            <a:chExt cx="4317987" cy="316507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B4B936B-E57D-8A41-830A-2B19F7287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0710" y="2539041"/>
              <a:ext cx="4317987" cy="316507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8DA88DC-9059-D641-8A7A-2F2A321F7CE5}"/>
                </a:ext>
              </a:extLst>
            </p:cNvPr>
            <p:cNvSpPr/>
            <p:nvPr/>
          </p:nvSpPr>
          <p:spPr>
            <a:xfrm>
              <a:off x="8635728" y="5102297"/>
              <a:ext cx="1388490" cy="2075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D17EF0E-602B-A44E-A1B1-330F39DA20F6}"/>
                </a:ext>
              </a:extLst>
            </p:cNvPr>
            <p:cNvSpPr/>
            <p:nvPr/>
          </p:nvSpPr>
          <p:spPr>
            <a:xfrm>
              <a:off x="8491948" y="3722621"/>
              <a:ext cx="814422" cy="2075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5697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1C1AD8-5A29-944C-9BBE-0DD530129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" t="305" r="1352"/>
          <a:stretch/>
        </p:blipFill>
        <p:spPr>
          <a:xfrm>
            <a:off x="760449" y="1191503"/>
            <a:ext cx="2240805" cy="4900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7A02E7-39FD-BB4B-9511-39085B039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998" y="1191504"/>
            <a:ext cx="2243019" cy="4900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5BEF5B-BBEF-5A45-B666-EB3330E13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241" y="1191503"/>
            <a:ext cx="2247367" cy="4900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77BF18-A603-524F-80DB-83C588031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015" y="1191503"/>
            <a:ext cx="2250952" cy="4900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166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96CC8F-30C3-D747-AF0D-9C4B2F8E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56" y="1183036"/>
            <a:ext cx="2358308" cy="5119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633F6E-E9EC-7949-B5FB-A7DCB2F20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428" y="1191504"/>
            <a:ext cx="2343800" cy="51107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2BD084-2CAC-CB46-A7F8-43EBA1BD6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892" y="1191504"/>
            <a:ext cx="2357176" cy="51107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EC7608-AE9F-A042-9524-4651DFB28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3731" y="1191504"/>
            <a:ext cx="2352931" cy="51107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933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267812-07C9-8544-8C40-DEFB89A0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7" y="1238251"/>
            <a:ext cx="2163668" cy="47682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1AE51E-E575-F54B-8C0D-52B8867E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219" y="1238251"/>
            <a:ext cx="2181348" cy="47682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6406C2-A389-B940-BB34-413538B90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462" y="1249809"/>
            <a:ext cx="2195065" cy="47682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E9A027-5B30-3F4F-B094-8C939BBEE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0202" y="1249809"/>
            <a:ext cx="2188515" cy="47682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2A4A66-7CC4-3948-A5F1-A5C95BFED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9393" y="1238251"/>
            <a:ext cx="2180411" cy="47682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5471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다음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css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레이아웃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React native</a:t>
            </a: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59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지난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CSS Layout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React native </a:t>
            </a:r>
          </a:p>
        </p:txBody>
      </p:sp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CSS Layout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React native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46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Css</a:t>
            </a:r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box model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E7B6E9-63F2-354A-BEB8-536F9632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673" y="1633571"/>
            <a:ext cx="2157031" cy="2552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88FC52-DBD8-A142-95BC-40744906C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45" y="1468472"/>
            <a:ext cx="3325665" cy="288289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3D82288-4D19-1348-9AFC-13E2DC90DCFB}"/>
              </a:ext>
            </a:extLst>
          </p:cNvPr>
          <p:cNvGrpSpPr/>
          <p:nvPr/>
        </p:nvGrpSpPr>
        <p:grpSpPr>
          <a:xfrm>
            <a:off x="6096000" y="1633571"/>
            <a:ext cx="3289300" cy="2552700"/>
            <a:chOff x="7072285" y="1734705"/>
            <a:chExt cx="3289300" cy="25527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DB50EDC-8B1B-2040-8085-E09C2263A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72285" y="1734705"/>
              <a:ext cx="3289300" cy="2552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BB4D644-7BED-5E46-8C34-AAC8B249F52B}"/>
                </a:ext>
              </a:extLst>
            </p:cNvPr>
            <p:cNvSpPr/>
            <p:nvPr/>
          </p:nvSpPr>
          <p:spPr>
            <a:xfrm>
              <a:off x="7296150" y="3371850"/>
              <a:ext cx="2894595" cy="7429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078E46-2CC0-3647-9A3B-E933392195E8}"/>
              </a:ext>
            </a:extLst>
          </p:cNvPr>
          <p:cNvSpPr txBox="1"/>
          <p:nvPr/>
        </p:nvSpPr>
        <p:spPr>
          <a:xfrm>
            <a:off x="3664087" y="5167745"/>
            <a:ext cx="4733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margin – </a:t>
            </a:r>
            <a:r>
              <a:rPr kumimoji="1" lang="ko-Kore-KR" altLang="en-US" dirty="0"/>
              <a:t>엘리먼트와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엘리먼트의</a:t>
            </a:r>
            <a:r>
              <a:rPr kumimoji="1" lang="ko-KR" altLang="en-US" dirty="0"/>
              <a:t> 사이 여백</a:t>
            </a:r>
            <a:endParaRPr kumimoji="1" lang="en-US" altLang="ko-KR" dirty="0"/>
          </a:p>
          <a:p>
            <a:r>
              <a:rPr kumimoji="1" lang="en-US" altLang="ko-KR" dirty="0"/>
              <a:t>border – </a:t>
            </a:r>
            <a:r>
              <a:rPr kumimoji="1" lang="ko-KR" altLang="en-US" dirty="0" err="1"/>
              <a:t>엘리먼트의</a:t>
            </a:r>
            <a:r>
              <a:rPr kumimoji="1" lang="ko-KR" altLang="en-US" dirty="0"/>
              <a:t> 경계선</a:t>
            </a:r>
            <a:endParaRPr kumimoji="1" lang="en-US" altLang="ko-KR" dirty="0"/>
          </a:p>
          <a:p>
            <a:r>
              <a:rPr kumimoji="1" lang="en-US" altLang="ko-KR" dirty="0"/>
              <a:t>Padding 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border</a:t>
            </a:r>
            <a:r>
              <a:rPr kumimoji="1" lang="ko-KR" altLang="en-US" dirty="0"/>
              <a:t>와 내용 사이에 있는 여백 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BE4BD3-E464-2D45-B1CB-0557A3364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2596" y="2001113"/>
            <a:ext cx="2374900" cy="181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5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Position – absolute, relative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084759-F9B4-D441-BB7E-601223AD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67" y="2222458"/>
            <a:ext cx="4538187" cy="241308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9716661-308F-3348-9ABD-579412A2B96C}"/>
              </a:ext>
            </a:extLst>
          </p:cNvPr>
          <p:cNvGrpSpPr/>
          <p:nvPr/>
        </p:nvGrpSpPr>
        <p:grpSpPr>
          <a:xfrm>
            <a:off x="2740979" y="2326112"/>
            <a:ext cx="2679700" cy="1231900"/>
            <a:chOff x="7260360" y="1711613"/>
            <a:chExt cx="2679700" cy="12319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3B2D18C-AFF9-B84D-930F-334650960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0360" y="1711613"/>
              <a:ext cx="2679700" cy="1231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5CFDF7C-282B-9F46-BC49-047322A1E572}"/>
                </a:ext>
              </a:extLst>
            </p:cNvPr>
            <p:cNvSpPr/>
            <p:nvPr/>
          </p:nvSpPr>
          <p:spPr>
            <a:xfrm>
              <a:off x="7524750" y="1943100"/>
              <a:ext cx="1885950" cy="2667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54C46C-75C8-2B4E-B33C-EFEA2D5A3A9C}"/>
              </a:ext>
            </a:extLst>
          </p:cNvPr>
          <p:cNvSpPr txBox="1"/>
          <p:nvPr/>
        </p:nvSpPr>
        <p:spPr>
          <a:xfrm>
            <a:off x="290822" y="1321180"/>
            <a:ext cx="438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Position – </a:t>
            </a:r>
            <a:r>
              <a:rPr kumimoji="1" lang="ko-KR" altLang="en-US" dirty="0"/>
              <a:t>태그들의 위치를 결정하는 </a:t>
            </a:r>
            <a:r>
              <a:rPr kumimoji="1" lang="en-US" altLang="ko-KR" dirty="0" err="1"/>
              <a:t>css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7A9A5-1A06-B84E-A178-1495F8EDA63C}"/>
              </a:ext>
            </a:extLst>
          </p:cNvPr>
          <p:cNvSpPr txBox="1"/>
          <p:nvPr/>
        </p:nvSpPr>
        <p:spPr>
          <a:xfrm>
            <a:off x="1310676" y="4867029"/>
            <a:ext cx="4103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Absolute – static </a:t>
            </a:r>
            <a:r>
              <a:rPr kumimoji="1" lang="ko-Kore-KR" altLang="en-US" dirty="0"/>
              <a:t>속성을</a:t>
            </a:r>
            <a:r>
              <a:rPr kumimoji="1" lang="ko-KR" altLang="en-US" dirty="0"/>
              <a:t> 가지고 있지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않은 부모 기준으로 움직임</a:t>
            </a:r>
            <a:endParaRPr kumimoji="1" lang="ko-Kore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C2E263A-2C4A-7E40-9D38-04354103CA94}"/>
              </a:ext>
            </a:extLst>
          </p:cNvPr>
          <p:cNvGrpSpPr/>
          <p:nvPr/>
        </p:nvGrpSpPr>
        <p:grpSpPr>
          <a:xfrm>
            <a:off x="6705561" y="2189520"/>
            <a:ext cx="4059420" cy="2401777"/>
            <a:chOff x="5074189" y="1500173"/>
            <a:chExt cx="4059420" cy="240177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6C5BCD8-5F86-A547-A1C3-857B927CFD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12"/>
            <a:stretch/>
          </p:blipFill>
          <p:spPr>
            <a:xfrm>
              <a:off x="5074189" y="1500173"/>
              <a:ext cx="3321666" cy="2401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9C65085-6CAE-7E4D-84CB-FE87A9D324FA}"/>
                </a:ext>
              </a:extLst>
            </p:cNvPr>
            <p:cNvGrpSpPr/>
            <p:nvPr/>
          </p:nvGrpSpPr>
          <p:grpSpPr>
            <a:xfrm>
              <a:off x="6693458" y="1603827"/>
              <a:ext cx="2440151" cy="1231900"/>
              <a:chOff x="6441786" y="2332181"/>
              <a:chExt cx="2578100" cy="1460500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B27E3C81-A423-B44C-9ADC-327DEBDC0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1786" y="2332181"/>
                <a:ext cx="2578100" cy="14605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F24B651-B6E0-3944-8168-D8F0B20F7786}"/>
                  </a:ext>
                </a:extLst>
              </p:cNvPr>
              <p:cNvSpPr/>
              <p:nvPr/>
            </p:nvSpPr>
            <p:spPr>
              <a:xfrm>
                <a:off x="6667500" y="2800350"/>
                <a:ext cx="1847850" cy="2667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DC8C96E-C21D-E14F-B6E8-2CB9739BB7AA}"/>
              </a:ext>
            </a:extLst>
          </p:cNvPr>
          <p:cNvSpPr txBox="1"/>
          <p:nvPr/>
        </p:nvSpPr>
        <p:spPr>
          <a:xfrm>
            <a:off x="6423605" y="4867029"/>
            <a:ext cx="448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Relative – top, right, bottom, left</a:t>
            </a:r>
            <a:r>
              <a:rPr kumimoji="1" lang="ko-KR" altLang="en-US" dirty="0"/>
              <a:t> 속성을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사용하여 위치 조정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676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Position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–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fixed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F42DAF-6579-6C40-89E9-88E872D67486}"/>
              </a:ext>
            </a:extLst>
          </p:cNvPr>
          <p:cNvGrpSpPr/>
          <p:nvPr/>
        </p:nvGrpSpPr>
        <p:grpSpPr>
          <a:xfrm>
            <a:off x="2998737" y="1451277"/>
            <a:ext cx="5985482" cy="3681832"/>
            <a:chOff x="1818091" y="1191504"/>
            <a:chExt cx="8002227" cy="487471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EE125CD-2722-4147-BFA8-02B4AAB58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8092" y="1191504"/>
              <a:ext cx="4861000" cy="2346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BE84CA9-1FE6-ED42-8EA3-8B38083BC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8091" y="3771432"/>
              <a:ext cx="4861000" cy="22947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43E55E0-EB97-EB4C-AB60-C0D569B33730}"/>
                </a:ext>
              </a:extLst>
            </p:cNvPr>
            <p:cNvGrpSpPr/>
            <p:nvPr/>
          </p:nvGrpSpPr>
          <p:grpSpPr>
            <a:xfrm>
              <a:off x="7102518" y="1601154"/>
              <a:ext cx="2717800" cy="3873500"/>
              <a:chOff x="7158182" y="2115704"/>
              <a:chExt cx="2717800" cy="3873500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778E978D-D56F-644B-A0EA-13A95755B3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8182" y="2115704"/>
                <a:ext cx="2717800" cy="38735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1B280BE-15C5-A444-874B-C787153E0A0C}"/>
                  </a:ext>
                </a:extLst>
              </p:cNvPr>
              <p:cNvSpPr/>
              <p:nvPr/>
            </p:nvSpPr>
            <p:spPr>
              <a:xfrm>
                <a:off x="7448550" y="5066369"/>
                <a:ext cx="1619250" cy="22953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C06B5A6-AFAD-2845-9174-D708B1D8FF1C}"/>
              </a:ext>
            </a:extLst>
          </p:cNvPr>
          <p:cNvSpPr txBox="1"/>
          <p:nvPr/>
        </p:nvSpPr>
        <p:spPr>
          <a:xfrm>
            <a:off x="3787371" y="5406723"/>
            <a:ext cx="487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Fixed – </a:t>
            </a:r>
            <a:r>
              <a:rPr kumimoji="1" lang="ko-Kore-KR" altLang="en-US" dirty="0"/>
              <a:t>스크롤</a:t>
            </a:r>
            <a:r>
              <a:rPr kumimoji="1" lang="ko-KR" altLang="en-US" dirty="0"/>
              <a:t>이 있는 경우 특정 위치에 고정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0030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608FAC-BB2D-734A-97B3-DBDED272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191504"/>
            <a:ext cx="5380759" cy="1489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FA7874-5F6F-E041-A95D-33FCD0691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348" y="2918749"/>
            <a:ext cx="3659261" cy="251631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B339C9C-BB89-E14D-B90E-3B86C86E83A1}"/>
              </a:ext>
            </a:extLst>
          </p:cNvPr>
          <p:cNvGrpSpPr/>
          <p:nvPr/>
        </p:nvGrpSpPr>
        <p:grpSpPr>
          <a:xfrm>
            <a:off x="7228609" y="1173293"/>
            <a:ext cx="2423391" cy="1489589"/>
            <a:chOff x="7532436" y="1191504"/>
            <a:chExt cx="2946400" cy="16764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1E052C2-E115-704B-B110-7474018D9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32436" y="1191504"/>
              <a:ext cx="2946400" cy="1676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ECB3C1-A5D7-3A4D-B811-AAB795D3E145}"/>
                </a:ext>
              </a:extLst>
            </p:cNvPr>
            <p:cNvSpPr/>
            <p:nvPr/>
          </p:nvSpPr>
          <p:spPr>
            <a:xfrm>
              <a:off x="7791450" y="2381250"/>
              <a:ext cx="1178791" cy="2476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668349-E231-6442-8C05-2D33E7A3EA48}"/>
              </a:ext>
            </a:extLst>
          </p:cNvPr>
          <p:cNvGrpSpPr/>
          <p:nvPr/>
        </p:nvGrpSpPr>
        <p:grpSpPr>
          <a:xfrm>
            <a:off x="7228609" y="2909643"/>
            <a:ext cx="2292855" cy="2619606"/>
            <a:chOff x="9008341" y="3397828"/>
            <a:chExt cx="2882900" cy="2971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517AFC5-DE00-CA48-97B2-1BF3A83E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08341" y="3397828"/>
              <a:ext cx="2882900" cy="2971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482B7A3-9CE8-8449-9878-20D667F5AD22}"/>
                </a:ext>
              </a:extLst>
            </p:cNvPr>
            <p:cNvSpPr/>
            <p:nvPr/>
          </p:nvSpPr>
          <p:spPr>
            <a:xfrm>
              <a:off x="9309100" y="5524500"/>
              <a:ext cx="1035050" cy="2658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1B46572-8096-8947-B066-AC9F75AFF9E0}"/>
              </a:ext>
            </a:extLst>
          </p:cNvPr>
          <p:cNvSpPr txBox="1"/>
          <p:nvPr/>
        </p:nvSpPr>
        <p:spPr>
          <a:xfrm>
            <a:off x="3404430" y="5836539"/>
            <a:ext cx="538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Float – </a:t>
            </a:r>
            <a:r>
              <a:rPr kumimoji="1" lang="ko-KR" altLang="en-US" dirty="0"/>
              <a:t>해당 요소를 어떻게 정렬할지 정의하는 </a:t>
            </a:r>
            <a:r>
              <a:rPr kumimoji="1" lang="en-US" altLang="ko-KR" dirty="0" err="1"/>
              <a:t>css</a:t>
            </a:r>
            <a:endParaRPr kumimoji="1" lang="en-US" altLang="ko-KR" dirty="0"/>
          </a:p>
          <a:p>
            <a:pPr algn="ctr"/>
            <a:r>
              <a:rPr kumimoji="1" lang="en-US" altLang="ko-Kore-KR" dirty="0"/>
              <a:t>None, left, right</a:t>
            </a:r>
            <a:r>
              <a:rPr kumimoji="1" lang="ko-KR" altLang="en-US" dirty="0"/>
              <a:t> 속성이 존재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66BBCE-4E3D-E347-B23B-B7B7B233398C}"/>
              </a:ext>
            </a:extLst>
          </p:cNvPr>
          <p:cNvSpPr txBox="1"/>
          <p:nvPr/>
        </p:nvSpPr>
        <p:spPr>
          <a:xfrm>
            <a:off x="3875385" y="5065735"/>
            <a:ext cx="297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하위에서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float </a:t>
            </a:r>
            <a:r>
              <a:rPr kumimoji="1" lang="ko-KR" altLang="en-US" dirty="0"/>
              <a:t>사용시 밀림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5570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01F67A-B862-3B42-802D-231761D8E636}"/>
              </a:ext>
            </a:extLst>
          </p:cNvPr>
          <p:cNvSpPr txBox="1"/>
          <p:nvPr/>
        </p:nvSpPr>
        <p:spPr>
          <a:xfrm>
            <a:off x="2329776" y="6271139"/>
            <a:ext cx="753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float </a:t>
            </a:r>
            <a:r>
              <a:rPr kumimoji="1" lang="ko-KR" altLang="en-US" dirty="0"/>
              <a:t>속성 때문에 </a:t>
            </a:r>
            <a:r>
              <a:rPr kumimoji="1" lang="en-US" altLang="ko-Kore-KR" dirty="0"/>
              <a:t>Footer</a:t>
            </a:r>
            <a:r>
              <a:rPr kumimoji="1" lang="ko-KR" altLang="en-US" dirty="0"/>
              <a:t> 요소가 제대로 자리를 잡지 못 하는 것을 해결</a:t>
            </a:r>
            <a:endParaRPr kumimoji="1"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138A48-A426-C542-A8E0-60B148AF7980}"/>
              </a:ext>
            </a:extLst>
          </p:cNvPr>
          <p:cNvGrpSpPr/>
          <p:nvPr/>
        </p:nvGrpSpPr>
        <p:grpSpPr>
          <a:xfrm>
            <a:off x="2329776" y="611269"/>
            <a:ext cx="6544833" cy="4723823"/>
            <a:chOff x="2208068" y="308033"/>
            <a:chExt cx="6544833" cy="47238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0DBCB4D-BBFF-404D-BDF4-3BF4AF5CE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47"/>
            <a:stretch/>
          </p:blipFill>
          <p:spPr>
            <a:xfrm>
              <a:off x="2985566" y="488126"/>
              <a:ext cx="3110434" cy="19970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7F2845F-BC2B-7447-9812-E606CA4237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912"/>
            <a:stretch/>
          </p:blipFill>
          <p:spPr>
            <a:xfrm>
              <a:off x="2208068" y="2682399"/>
              <a:ext cx="3887932" cy="15995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023A0B7-5D3C-FF4C-8A76-1DA32BE4F1E6}"/>
                </a:ext>
              </a:extLst>
            </p:cNvPr>
            <p:cNvGrpSpPr/>
            <p:nvPr/>
          </p:nvGrpSpPr>
          <p:grpSpPr>
            <a:xfrm>
              <a:off x="6313236" y="308033"/>
              <a:ext cx="2439665" cy="4723823"/>
              <a:chOff x="6313236" y="1011411"/>
              <a:chExt cx="2439665" cy="4723823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F2C8B6C-470C-9A43-9CE8-17CEDEDD82A7}"/>
                  </a:ext>
                </a:extLst>
              </p:cNvPr>
              <p:cNvGrpSpPr/>
              <p:nvPr/>
            </p:nvGrpSpPr>
            <p:grpSpPr>
              <a:xfrm>
                <a:off x="6313236" y="1011411"/>
                <a:ext cx="2439665" cy="4723823"/>
                <a:chOff x="5332735" y="1114713"/>
                <a:chExt cx="2857500" cy="5295900"/>
              </a:xfrm>
            </p:grpSpPr>
            <p:pic>
              <p:nvPicPr>
                <p:cNvPr id="2" name="그림 1">
                  <a:extLst>
                    <a:ext uri="{FF2B5EF4-FFF2-40B4-BE49-F238E27FC236}">
                      <a16:creationId xmlns:a16="http://schemas.microsoft.com/office/drawing/2014/main" id="{3BE1970A-385E-1449-8FEB-4A4DD8582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32735" y="1114713"/>
                  <a:ext cx="2857500" cy="5295900"/>
                </a:xfrm>
                <a:prstGeom prst="rect">
                  <a:avLst/>
                </a:prstGeom>
              </p:spPr>
            </p:pic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C139DDD-1485-6848-B261-75809876CF29}"/>
                    </a:ext>
                  </a:extLst>
                </p:cNvPr>
                <p:cNvSpPr/>
                <p:nvPr/>
              </p:nvSpPr>
              <p:spPr>
                <a:xfrm>
                  <a:off x="5507182" y="2244436"/>
                  <a:ext cx="1714500" cy="25977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968CD67-6A6A-C84A-9BA8-73587F8EFF3C}"/>
                  </a:ext>
                </a:extLst>
              </p:cNvPr>
              <p:cNvSpPr/>
              <p:nvPr/>
            </p:nvSpPr>
            <p:spPr>
              <a:xfrm>
                <a:off x="6473958" y="3859425"/>
                <a:ext cx="986715" cy="23171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24B4DCC-44BD-5543-8AA8-9F88759FD028}"/>
              </a:ext>
            </a:extLst>
          </p:cNvPr>
          <p:cNvSpPr txBox="1"/>
          <p:nvPr/>
        </p:nvSpPr>
        <p:spPr>
          <a:xfrm>
            <a:off x="3680915" y="5512998"/>
            <a:ext cx="483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o</a:t>
            </a:r>
            <a:r>
              <a:rPr kumimoji="1" lang="en-US" altLang="ko-Kore-KR" dirty="0"/>
              <a:t>verflow: hidden</a:t>
            </a:r>
          </a:p>
          <a:p>
            <a:pPr algn="ctr"/>
            <a:r>
              <a:rPr kumimoji="1" lang="ko-KR" altLang="en-US" dirty="0"/>
              <a:t>일정 영역을 벗어나는 경우 보이지 않도록 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778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631</Words>
  <Application>Microsoft Macintosh PowerPoint</Application>
  <PresentationFormat>와이드스크린</PresentationFormat>
  <Paragraphs>173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나눔바른고딕</vt:lpstr>
      <vt:lpstr>나눔바른펜</vt:lpstr>
      <vt:lpstr>나눔스퀘어 Bold</vt:lpstr>
      <vt:lpstr>나눔스퀘어라운드 Regular</vt:lpstr>
      <vt:lpstr>Lato</vt:lpstr>
      <vt:lpstr>맑은 고딕</vt:lpstr>
      <vt:lpstr>Nixie</vt:lpstr>
      <vt:lpstr>Poppins 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선정 이유</dc:title>
  <dc:creator>Chan-song Lee</dc:creator>
  <cp:lastModifiedBy>서지원</cp:lastModifiedBy>
  <cp:revision>59</cp:revision>
  <dcterms:created xsi:type="dcterms:W3CDTF">2019-11-18T18:19:02Z</dcterms:created>
  <dcterms:modified xsi:type="dcterms:W3CDTF">2021-06-10T06:18:35Z</dcterms:modified>
</cp:coreProperties>
</file>