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73" r:id="rId5"/>
    <p:sldId id="258" r:id="rId6"/>
    <p:sldId id="259" r:id="rId7"/>
    <p:sldId id="274" r:id="rId8"/>
    <p:sldId id="260" r:id="rId9"/>
    <p:sldId id="261" r:id="rId10"/>
    <p:sldId id="262" r:id="rId11"/>
    <p:sldId id="267" r:id="rId12"/>
    <p:sldId id="268" r:id="rId13"/>
    <p:sldId id="263" r:id="rId14"/>
    <p:sldId id="266" r:id="rId15"/>
    <p:sldId id="269" r:id="rId16"/>
    <p:sldId id="270" r:id="rId17"/>
    <p:sldId id="265" r:id="rId18"/>
    <p:sldId id="264" r:id="rId19"/>
    <p:sldId id="27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배달의민족 주아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60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D04E-7B6A-45EC-8E09-DA44FD688E3A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55E38-5BB9-4BE4-992D-F81A9838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7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3272" y="1358822"/>
            <a:ext cx="4277193" cy="13811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7DF1-B6A2-4BFC-86BF-3A3B744CC5A1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568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1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E059-543B-4977-B215-2845761404DB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98E-D005-4B8F-A23D-9FB62D20CAC7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2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0125-1F7F-4B07-BF3C-D6A333B50184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1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920A-4A05-48A0-B677-A78B06E3BD32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840" y="459816"/>
            <a:ext cx="10515600" cy="111823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8BDB-AFED-47AF-BECE-15378E389CB9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9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76E4-7F9E-4094-A15C-FC5D836B5AB5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6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E888-B68B-40CF-8757-C9F604FFDC46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F7E9-EF94-4C85-8499-1F9440E20306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CA6A-3F3B-4A3B-99BC-14307A6BB551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723A4-9E0A-4EE0-9C3E-BD578F02F51E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9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829A-2BAC-4D49-9C75-5E33CFBAD1F2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7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B040-85BC-49C6-8138-5B03AFE14048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F77F-8AC8-461F-B2F5-45FC6A469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5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41400" y="459816"/>
            <a:ext cx="10515600" cy="111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14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F421-29A5-4EE9-99C6-BDD8B7AF441C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F77F-8AC8-461F-B2F5-45FC6A4697E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568411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02271"/>
            <a:ext cx="12192000" cy="568411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48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6864" y="4365658"/>
            <a:ext cx="10333219" cy="13811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Life is too short, </a:t>
            </a:r>
            <a:br>
              <a:rPr lang="en-US" altLang="ko-KR" dirty="0"/>
            </a:br>
            <a:r>
              <a:rPr lang="en-US" altLang="ko-KR" dirty="0"/>
              <a:t>you need “PYTHON”</a:t>
            </a:r>
            <a:endParaRPr lang="ko-KR" altLang="en-US" dirty="0"/>
          </a:p>
        </p:txBody>
      </p:sp>
      <p:pic>
        <p:nvPicPr>
          <p:cNvPr id="1026" name="Picture 2" descr="pyth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51" y="856320"/>
            <a:ext cx="3666917" cy="30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7572" y="6375043"/>
            <a:ext cx="516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SME PROGRAMING CLASS_DAY1 YOUNG JAE GIL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1720" y="1253330"/>
            <a:ext cx="11130280" cy="504586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똑같은 내용 반복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프로그램 흐름을 보기위해서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</a:t>
            </a:r>
            <a:r>
              <a:rPr lang="ko-KR" altLang="en-US" dirty="0"/>
              <a:t>디버깅 </a:t>
            </a:r>
            <a:r>
              <a:rPr lang="en-US" altLang="ko-KR" dirty="0"/>
              <a:t>/ </a:t>
            </a:r>
            <a:r>
              <a:rPr lang="ko-KR" altLang="en-US" dirty="0"/>
              <a:t>협업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sum(</a:t>
            </a:r>
            <a:r>
              <a:rPr lang="en-US" altLang="ko-KR" dirty="0" err="1"/>
              <a:t>a,b</a:t>
            </a:r>
            <a:r>
              <a:rPr lang="en-US" altLang="ko-KR" dirty="0"/>
              <a:t>):-&gt;sum:</a:t>
            </a:r>
            <a:r>
              <a:rPr lang="ko-KR" altLang="en-US" dirty="0"/>
              <a:t>함수이름 </a:t>
            </a:r>
            <a:r>
              <a:rPr lang="en-US" altLang="ko-KR" dirty="0"/>
              <a:t> </a:t>
            </a:r>
            <a:r>
              <a:rPr lang="en-US" altLang="ko-KR" dirty="0" err="1"/>
              <a:t>a,b</a:t>
            </a:r>
            <a:r>
              <a:rPr lang="en-US" altLang="ko-KR" dirty="0"/>
              <a:t> : parameter</a:t>
            </a:r>
          </a:p>
          <a:p>
            <a:pPr marL="457200" lvl="1" indent="0"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a+b</a:t>
            </a:r>
            <a:r>
              <a:rPr lang="en-US" altLang="ko-KR" dirty="0"/>
              <a:t>  -&gt;return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*return </a:t>
            </a:r>
            <a:r>
              <a:rPr lang="ko-KR" altLang="en-US" dirty="0"/>
              <a:t>값이 없을 수도 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*Input/output</a:t>
            </a:r>
            <a:r>
              <a:rPr lang="ko-KR" altLang="en-US" dirty="0"/>
              <a:t>을 명확히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함수 이름은 직관적으로 알아 볼 수 있도록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다른 사람들이 사용할 때는 이 함수의 주석으로 된 설명과 </a:t>
            </a:r>
            <a:r>
              <a:rPr lang="en-US" altLang="ko-KR" dirty="0"/>
              <a:t>input/ output</a:t>
            </a:r>
            <a:r>
              <a:rPr lang="ko-KR" altLang="en-US" dirty="0"/>
              <a:t>만 보고 </a:t>
            </a:r>
            <a:r>
              <a:rPr lang="en-US" altLang="ko-KR" dirty="0"/>
              <a:t>‘</a:t>
            </a:r>
            <a:r>
              <a:rPr lang="ko-KR" altLang="en-US" dirty="0"/>
              <a:t>사용</a:t>
            </a:r>
            <a:r>
              <a:rPr lang="en-US" altLang="ko-KR" dirty="0"/>
              <a:t>’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02. </a:t>
            </a:r>
            <a:r>
              <a:rPr lang="ko-KR" altLang="en-US" sz="3600" dirty="0"/>
              <a:t>기초문법</a:t>
            </a:r>
          </a:p>
        </p:txBody>
      </p:sp>
    </p:spTree>
    <p:extLst>
      <p:ext uri="{BB962C8B-B14F-4D97-AF65-F5344CB8AC3E}">
        <p14:creationId xmlns:p14="http://schemas.microsoft.com/office/powerpoint/2010/main" val="224829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객체지향 프로그래밍은 현실에 존재하는 사물과 대상</a:t>
            </a:r>
            <a:r>
              <a:rPr lang="en-US" altLang="ko-KR" dirty="0"/>
              <a:t>, </a:t>
            </a:r>
            <a:r>
              <a:rPr lang="ko-KR" altLang="en-US" dirty="0"/>
              <a:t>그리고 그에 따른 행동을 있는 그대로 실체화 시키는 형태의 프로그래밍이다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상태</a:t>
            </a:r>
            <a:r>
              <a:rPr lang="en-US" altLang="ko-KR" dirty="0"/>
              <a:t>(state)</a:t>
            </a:r>
            <a:r>
              <a:rPr lang="ko-KR" altLang="en-US" dirty="0"/>
              <a:t>와 행위</a:t>
            </a:r>
            <a:r>
              <a:rPr lang="en-US" altLang="ko-KR" dirty="0"/>
              <a:t>(behave)</a:t>
            </a:r>
            <a:r>
              <a:rPr lang="ko-KR" altLang="en-US" dirty="0"/>
              <a:t>로 이루어진 객체로 만드는 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976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Class -&gt;</a:t>
            </a:r>
            <a:r>
              <a:rPr lang="ko-KR" altLang="en-US" dirty="0"/>
              <a:t>붕어빵 틀</a:t>
            </a:r>
            <a:r>
              <a:rPr lang="en-US" altLang="ko-KR" dirty="0"/>
              <a:t>(</a:t>
            </a:r>
            <a:r>
              <a:rPr lang="ko-KR" altLang="en-US" dirty="0"/>
              <a:t>추상화된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객체 </a:t>
            </a:r>
            <a:r>
              <a:rPr lang="en-US" altLang="ko-KR" dirty="0"/>
              <a:t>-&gt; </a:t>
            </a:r>
            <a:r>
              <a:rPr lang="ko-KR" altLang="en-US" dirty="0"/>
              <a:t>실제로 존재하는 붕어빵</a:t>
            </a:r>
            <a:r>
              <a:rPr lang="en-US" altLang="ko-KR" dirty="0"/>
              <a:t>(</a:t>
            </a:r>
            <a:r>
              <a:rPr lang="ko-KR" altLang="en-US" dirty="0"/>
              <a:t>팥 맛</a:t>
            </a:r>
            <a:r>
              <a:rPr lang="en-US" altLang="ko-KR" dirty="0"/>
              <a:t>/</a:t>
            </a:r>
            <a:r>
              <a:rPr lang="ko-KR" altLang="en-US" dirty="0"/>
              <a:t>슈크림 맛</a:t>
            </a:r>
            <a:r>
              <a:rPr lang="en-US" altLang="ko-KR" dirty="0"/>
              <a:t>/</a:t>
            </a:r>
            <a:r>
              <a:rPr lang="ko-KR" altLang="en-US" dirty="0"/>
              <a:t>피자 맛</a:t>
            </a:r>
            <a:r>
              <a:rPr lang="en-US" altLang="ko-KR" dirty="0"/>
              <a:t>…)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Class -&gt; Student(</a:t>
            </a:r>
            <a:r>
              <a:rPr lang="ko-KR" altLang="en-US" dirty="0"/>
              <a:t>추상화된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객체 </a:t>
            </a:r>
            <a:r>
              <a:rPr lang="en-US" altLang="ko-KR" dirty="0"/>
              <a:t>-&gt; </a:t>
            </a:r>
            <a:r>
              <a:rPr lang="ko-KR" altLang="en-US" dirty="0" err="1"/>
              <a:t>길영재</a:t>
            </a:r>
            <a:r>
              <a:rPr lang="en-US" altLang="ko-KR" dirty="0"/>
              <a:t> (</a:t>
            </a:r>
            <a:r>
              <a:rPr lang="ko-KR" altLang="en-US" dirty="0"/>
              <a:t>구체화된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상태 </a:t>
            </a:r>
            <a:r>
              <a:rPr lang="en-US" altLang="ko-KR" dirty="0"/>
              <a:t>-&gt; GPA,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행위 </a:t>
            </a:r>
            <a:r>
              <a:rPr lang="en-US" altLang="ko-KR" dirty="0"/>
              <a:t>-&gt; GPA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잠자기</a:t>
            </a:r>
            <a:r>
              <a:rPr lang="en-US" altLang="ko-KR" dirty="0"/>
              <a:t>, </a:t>
            </a:r>
            <a:r>
              <a:rPr lang="ko-KR" altLang="en-US" dirty="0"/>
              <a:t>운동하기</a:t>
            </a:r>
            <a:r>
              <a:rPr lang="en-US" altLang="ko-KR" dirty="0"/>
              <a:t>, </a:t>
            </a:r>
            <a:r>
              <a:rPr lang="ko-KR" altLang="en-US" dirty="0" err="1"/>
              <a:t>노래부르기</a:t>
            </a:r>
            <a:r>
              <a:rPr lang="ko-KR" altLang="en-US" dirty="0"/>
              <a:t> </a:t>
            </a:r>
            <a:r>
              <a:rPr lang="ko-KR" altLang="en-US" dirty="0" err="1"/>
              <a:t>등등등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33306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71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1400" y="1456372"/>
            <a:ext cx="10886440" cy="5208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연관 있는 데이터를 하나로 묶으면 프로그램 구현 및 관리가 용이하다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Student1_number,Student1_age,Student1_phone</a:t>
            </a:r>
          </a:p>
          <a:p>
            <a:pPr marL="0" indent="0">
              <a:buNone/>
            </a:pPr>
            <a:r>
              <a:rPr lang="en-US" altLang="ko-KR" dirty="0"/>
              <a:t>	……</a:t>
            </a:r>
          </a:p>
          <a:p>
            <a:pPr marL="0" indent="0">
              <a:buNone/>
            </a:pPr>
            <a:r>
              <a:rPr lang="en-US" altLang="ko-KR" dirty="0"/>
              <a:t>	Student200_number,Student200_age, Student200_phone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불편하다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협업할 때 유용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프로그램 사용자들은 어떤 알고리즘으로 </a:t>
            </a:r>
            <a:r>
              <a:rPr lang="ko-KR" altLang="en-US" dirty="0" err="1"/>
              <a:t>되있는지</a:t>
            </a:r>
            <a:r>
              <a:rPr lang="ko-KR" altLang="en-US" dirty="0"/>
              <a:t> 궁금하지 않다</a:t>
            </a:r>
            <a:r>
              <a:rPr lang="en-US" altLang="ko-KR" dirty="0"/>
              <a:t>. </a:t>
            </a:r>
            <a:r>
              <a:rPr lang="ko-KR" altLang="en-US" dirty="0"/>
              <a:t>단지 함수를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제대로 사용하면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288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정보은닉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592" y="1303888"/>
            <a:ext cx="10938527" cy="4954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 사용자는 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접근제어 지시자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Private(</a:t>
            </a:r>
            <a:r>
              <a:rPr lang="ko-KR" altLang="en-US" dirty="0"/>
              <a:t>외부에서 클래스로 </a:t>
            </a:r>
            <a:r>
              <a:rPr lang="en-US" altLang="ko-KR" dirty="0"/>
              <a:t>‘</a:t>
            </a:r>
            <a:r>
              <a:rPr lang="ko-KR" altLang="en-US" dirty="0"/>
              <a:t>직접</a:t>
            </a:r>
            <a:r>
              <a:rPr lang="en-US" altLang="ko-KR" dirty="0"/>
              <a:t>＇</a:t>
            </a:r>
            <a:r>
              <a:rPr lang="ko-KR" altLang="en-US" dirty="0"/>
              <a:t>접근 불가</a:t>
            </a:r>
            <a:r>
              <a:rPr lang="en-US" altLang="ko-KR" dirty="0"/>
              <a:t>)/Public/Protected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왜 </a:t>
            </a:r>
            <a:r>
              <a:rPr lang="en-US" altLang="ko-KR" dirty="0"/>
              <a:t>private</a:t>
            </a:r>
            <a:r>
              <a:rPr lang="ko-KR" altLang="en-US" dirty="0"/>
              <a:t>이 있는 걸까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제한된 방법으로의 접근만 허용해서 잘못된 값이 저장되지 않도록 돕는다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실수 했을 때</a:t>
            </a:r>
            <a:r>
              <a:rPr lang="en-US" altLang="ko-KR" dirty="0"/>
              <a:t>, </a:t>
            </a:r>
            <a:r>
              <a:rPr lang="ko-KR" altLang="en-US" dirty="0"/>
              <a:t>실수가 쉽게 발견되어야 한다</a:t>
            </a:r>
            <a:r>
              <a:rPr lang="en-US" altLang="ko-KR" dirty="0"/>
              <a:t>.(</a:t>
            </a:r>
            <a:r>
              <a:rPr lang="ko-KR" altLang="en-US" dirty="0"/>
              <a:t>매우 중요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유지 보수를 하기 쉽게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은 없다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num</a:t>
            </a:r>
            <a:r>
              <a:rPr lang="en-US" altLang="ko-KR" dirty="0"/>
              <a:t>, __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이런 식으로 사용자가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Python</a:t>
            </a:r>
            <a:r>
              <a:rPr lang="ko-KR" altLang="en-US" dirty="0"/>
              <a:t>은 </a:t>
            </a:r>
            <a:r>
              <a:rPr lang="en-US" altLang="ko-KR" dirty="0"/>
              <a:t>private</a:t>
            </a:r>
            <a:r>
              <a:rPr lang="ko-KR" altLang="en-US" dirty="0"/>
              <a:t>개념은 없지만 관습상 지킨다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그래서 </a:t>
            </a:r>
            <a:r>
              <a:rPr lang="en-US" altLang="ko-KR" dirty="0" err="1"/>
              <a:t>get_GPA</a:t>
            </a:r>
            <a:r>
              <a:rPr lang="en-US" altLang="ko-KR" dirty="0"/>
              <a:t>(), </a:t>
            </a:r>
            <a:r>
              <a:rPr lang="en-US" altLang="ko-KR" dirty="0" err="1"/>
              <a:t>set_GPA</a:t>
            </a:r>
            <a:r>
              <a:rPr lang="en-US" altLang="ko-KR" dirty="0"/>
              <a:t>()</a:t>
            </a:r>
            <a:r>
              <a:rPr lang="ko-KR" altLang="en-US" dirty="0"/>
              <a:t>이런 식의 함수가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994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1400" y="2005012"/>
            <a:ext cx="98450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behavior(methods)</a:t>
            </a:r>
            <a:r>
              <a:rPr lang="ko-KR" altLang="en-US" dirty="0"/>
              <a:t>를 하나로 묶는다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어디까지 한 </a:t>
            </a:r>
            <a:r>
              <a:rPr lang="en-US" altLang="ko-KR" dirty="0"/>
              <a:t>class</a:t>
            </a:r>
            <a:r>
              <a:rPr lang="ko-KR" altLang="en-US" dirty="0"/>
              <a:t>에 묶을 것인가 </a:t>
            </a:r>
            <a:r>
              <a:rPr lang="en-US" altLang="ko-KR" dirty="0"/>
              <a:t>-&gt;</a:t>
            </a:r>
            <a:r>
              <a:rPr lang="ko-KR" altLang="en-US" dirty="0"/>
              <a:t>제일 어려운 개념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-Class</a:t>
            </a:r>
            <a:r>
              <a:rPr lang="ko-KR" altLang="en-US" dirty="0"/>
              <a:t>에 어떤 </a:t>
            </a:r>
            <a:r>
              <a:rPr lang="en-US" altLang="ko-KR" dirty="0"/>
              <a:t>method</a:t>
            </a:r>
            <a:r>
              <a:rPr lang="ko-KR" altLang="en-US" dirty="0"/>
              <a:t>들을 잘 구분하는가에 대한 클래스 설계가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ko-KR" altLang="en-US" dirty="0"/>
              <a:t>가장 중요하고 어렵다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829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한 클래스가 다른 클래스에서 정의된 속성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,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이어받아 그대로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이미 정의된 클래스를 바탕으로 필요한 기능을 추가하여 정의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공통된 성질들을 그대로 상속한다</a:t>
            </a:r>
            <a:r>
              <a:rPr lang="en-US" altLang="ko-KR" dirty="0"/>
              <a:t>(</a:t>
            </a:r>
            <a:r>
              <a:rPr lang="en-US" altLang="ko-KR" dirty="0" err="1"/>
              <a:t>Reusablity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곤충 </a:t>
            </a:r>
            <a:r>
              <a:rPr lang="en-US" altLang="ko-KR" dirty="0"/>
              <a:t>-&gt; </a:t>
            </a:r>
            <a:r>
              <a:rPr lang="ko-KR" altLang="en-US" dirty="0"/>
              <a:t>잠자리 </a:t>
            </a:r>
            <a:r>
              <a:rPr lang="en-US" altLang="ko-KR" dirty="0"/>
              <a:t>-&gt; </a:t>
            </a:r>
            <a:r>
              <a:rPr lang="ko-KR" altLang="en-US" dirty="0"/>
              <a:t>대왕 잠자리</a:t>
            </a:r>
            <a:r>
              <a:rPr lang="en-US" altLang="ko-KR" dirty="0"/>
              <a:t>	</a:t>
            </a:r>
            <a:r>
              <a:rPr lang="ko-KR" altLang="en-US" dirty="0"/>
              <a:t>동물</a:t>
            </a:r>
            <a:r>
              <a:rPr lang="en-US" altLang="ko-KR" dirty="0"/>
              <a:t>(</a:t>
            </a:r>
            <a:r>
              <a:rPr lang="ko-KR" altLang="en-US" dirty="0"/>
              <a:t>짓는다</a:t>
            </a:r>
            <a:r>
              <a:rPr lang="en-US" altLang="ko-KR" dirty="0"/>
              <a:t>,</a:t>
            </a:r>
            <a:r>
              <a:rPr lang="ko-KR" altLang="en-US" dirty="0"/>
              <a:t>잔다</a:t>
            </a:r>
            <a:r>
              <a:rPr lang="en-US" altLang="ko-KR" dirty="0"/>
              <a:t>,</a:t>
            </a:r>
            <a:r>
              <a:rPr lang="ko-KR" altLang="en-US" dirty="0"/>
              <a:t>구른다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-&gt; </a:t>
            </a:r>
            <a:r>
              <a:rPr lang="ko-KR" altLang="en-US" dirty="0"/>
              <a:t>풍뎅이 </a:t>
            </a:r>
            <a:r>
              <a:rPr lang="en-US" altLang="ko-KR" dirty="0"/>
              <a:t>-&gt; </a:t>
            </a:r>
            <a:r>
              <a:rPr lang="ko-KR" altLang="en-US" dirty="0"/>
              <a:t>대왕 풍뎅이</a:t>
            </a:r>
            <a:r>
              <a:rPr lang="en-US" altLang="ko-KR" dirty="0"/>
              <a:t>	-&gt;</a:t>
            </a:r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늑대 등의 공통 성질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-&gt; </a:t>
            </a:r>
            <a:r>
              <a:rPr lang="ko-KR" altLang="en-US" dirty="0"/>
              <a:t>매미     </a:t>
            </a:r>
            <a:r>
              <a:rPr lang="en-US" altLang="ko-KR" dirty="0"/>
              <a:t>-&gt; </a:t>
            </a:r>
            <a:r>
              <a:rPr lang="ko-KR" altLang="en-US" dirty="0"/>
              <a:t>대왕 매미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370490" y="4056845"/>
            <a:ext cx="0" cy="1532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4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081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-Self</a:t>
            </a:r>
            <a:r>
              <a:rPr lang="ko-KR" altLang="en-US" dirty="0"/>
              <a:t>는 자기 자신을 </a:t>
            </a:r>
            <a:r>
              <a:rPr lang="ko-KR" altLang="en-US" dirty="0" err="1"/>
              <a:t>가르킨다</a:t>
            </a:r>
            <a:r>
              <a:rPr lang="en-US" altLang="ko-KR" dirty="0"/>
              <a:t>.(</a:t>
            </a:r>
            <a:r>
              <a:rPr lang="ko-KR" altLang="en-US" dirty="0"/>
              <a:t>자신을 참조한다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(This</a:t>
            </a:r>
            <a:r>
              <a:rPr lang="ko-KR" altLang="en-US" dirty="0"/>
              <a:t>와 비슷한 기능을 한다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Def __</a:t>
            </a:r>
            <a:r>
              <a:rPr lang="en-US" altLang="ko-KR" dirty="0" err="1"/>
              <a:t>init</a:t>
            </a:r>
            <a:r>
              <a:rPr lang="en-US" altLang="ko-KR" dirty="0"/>
              <a:t>__(</a:t>
            </a:r>
            <a:r>
              <a:rPr lang="en-US" altLang="ko-KR" dirty="0" err="1"/>
              <a:t>name,number</a:t>
            </a:r>
            <a:r>
              <a:rPr lang="en-US" altLang="ko-KR" dirty="0"/>
              <a:t>): -&gt;constructor</a:t>
            </a:r>
          </a:p>
          <a:p>
            <a:pPr marL="457200" lvl="1" indent="0">
              <a:buNone/>
            </a:pPr>
            <a:r>
              <a:rPr lang="en-US" altLang="ko-KR" dirty="0" err="1"/>
              <a:t>Self._name</a:t>
            </a:r>
            <a:r>
              <a:rPr lang="en-US" altLang="ko-KR" dirty="0"/>
              <a:t> = name</a:t>
            </a:r>
          </a:p>
          <a:p>
            <a:pPr marL="457200" lvl="1" indent="0">
              <a:buNone/>
            </a:pPr>
            <a:r>
              <a:rPr lang="en-US" altLang="ko-KR" dirty="0" err="1"/>
              <a:t>self._number</a:t>
            </a:r>
            <a:r>
              <a:rPr lang="en-US" altLang="ko-KR" dirty="0"/>
              <a:t> = number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객체와 인스턴스의 차이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길영재</a:t>
            </a:r>
            <a:r>
              <a:rPr lang="ko-KR" altLang="en-US" dirty="0"/>
              <a:t> </a:t>
            </a:r>
            <a:r>
              <a:rPr lang="en-US" altLang="ko-KR" dirty="0"/>
              <a:t>= Student()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길영재는 </a:t>
            </a:r>
            <a:r>
              <a:rPr lang="en-US" altLang="ko-KR" dirty="0"/>
              <a:t>Student</a:t>
            </a:r>
            <a:r>
              <a:rPr lang="ko-KR" altLang="en-US" dirty="0"/>
              <a:t>의 객체이다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길영재라는 객체는 </a:t>
            </a:r>
            <a:r>
              <a:rPr lang="en-US" altLang="ko-KR" dirty="0"/>
              <a:t>Student</a:t>
            </a:r>
            <a:r>
              <a:rPr lang="ko-KR" altLang="en-US" dirty="0"/>
              <a:t>의 인스턴트이다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981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079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Module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함수나 변수 또는 클래스를 모아 놓은 파일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PACKAGE</a:t>
            </a:r>
          </a:p>
          <a:p>
            <a:pPr marL="0" indent="0">
              <a:buNone/>
            </a:pPr>
            <a:r>
              <a:rPr lang="en-US" altLang="ko-KR" dirty="0"/>
              <a:t>	Module</a:t>
            </a:r>
            <a:r>
              <a:rPr lang="ko-KR" altLang="en-US" dirty="0"/>
              <a:t>들의 집합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왜 패키지를 사용하는가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이미 많은 테스트가 진행되었다</a:t>
            </a:r>
            <a:r>
              <a:rPr lang="en-US" altLang="ko-KR" dirty="0"/>
              <a:t>.(</a:t>
            </a:r>
            <a:r>
              <a:rPr lang="ko-KR" altLang="en-US" dirty="0"/>
              <a:t>안정적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편하다</a:t>
            </a:r>
            <a:r>
              <a:rPr lang="en-US" altLang="ko-KR" dirty="0"/>
              <a:t>, </a:t>
            </a:r>
            <a:r>
              <a:rPr lang="ko-KR" altLang="en-US" dirty="0"/>
              <a:t>잘 사용하면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03. CLASS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34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352" y="2778661"/>
            <a:ext cx="10515600" cy="8789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8000" dirty="0"/>
              <a:t>LET’S CODING!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04. coding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66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32944"/>
            <a:ext cx="12192000" cy="31929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9544" y="2714199"/>
            <a:ext cx="2879361" cy="1294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01</a:t>
            </a:r>
          </a:p>
          <a:p>
            <a:pPr marL="0" indent="0"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파이썬</a:t>
            </a:r>
            <a:r>
              <a:rPr lang="ko-KR" altLang="en-US" dirty="0">
                <a:solidFill>
                  <a:schemeClr val="bg1"/>
                </a:solidFill>
              </a:rPr>
              <a:t> 특징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907564" y="2714199"/>
            <a:ext cx="2879361" cy="12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chemeClr val="bg1"/>
                </a:solidFill>
              </a:rPr>
              <a:t>기초문법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831432" y="2714199"/>
            <a:ext cx="2879361" cy="12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CLASS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722316" y="2714199"/>
            <a:ext cx="2879361" cy="12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bg1"/>
                </a:solidFill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4549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803" y="107548"/>
            <a:ext cx="3540618" cy="40760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01. Python </a:t>
            </a:r>
            <a:r>
              <a:rPr lang="ko-KR" altLang="en-US" sz="3600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040" y="1365705"/>
            <a:ext cx="10358120" cy="400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배우기 쉽다</a:t>
            </a:r>
            <a:r>
              <a:rPr lang="en-US" altLang="ko-KR" dirty="0"/>
              <a:t>. 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간단하다</a:t>
            </a:r>
            <a:r>
              <a:rPr lang="en-US" altLang="ko-KR" dirty="0"/>
              <a:t>, </a:t>
            </a:r>
            <a:r>
              <a:rPr lang="ko-KR" altLang="en-US" dirty="0"/>
              <a:t>읽기 쉽다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오픈소스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개발속도가 빠르다</a:t>
            </a:r>
            <a:r>
              <a:rPr lang="en-US" altLang="ko-KR" dirty="0"/>
              <a:t>.(</a:t>
            </a:r>
            <a:r>
              <a:rPr lang="ko-KR" altLang="en-US" dirty="0"/>
              <a:t>프로토타이핑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객체지향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문자열 처리에 특화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1683" y="596265"/>
            <a:ext cx="4487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왜 </a:t>
            </a:r>
            <a:r>
              <a:rPr lang="ko-KR" altLang="en-US" sz="4400" dirty="0" err="1"/>
              <a:t>파이썬인가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9373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803" y="107548"/>
            <a:ext cx="3540618" cy="407607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01. Python </a:t>
            </a:r>
            <a:r>
              <a:rPr lang="ko-KR" altLang="en-US" sz="3600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040" y="1365706"/>
            <a:ext cx="10515600" cy="263733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사용자가 많다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상승세 언어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31683" y="596265"/>
            <a:ext cx="4487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왜 </a:t>
            </a:r>
            <a:r>
              <a:rPr lang="ko-KR" altLang="en-US" sz="4400" dirty="0" err="1"/>
              <a:t>파이썬인가</a:t>
            </a:r>
            <a:r>
              <a:rPr lang="en-US" altLang="ko-KR" sz="4400" dirty="0"/>
              <a:t>?</a:t>
            </a:r>
            <a:endParaRPr lang="ko-KR" altLang="en-US" sz="4400" dirty="0"/>
          </a:p>
        </p:txBody>
      </p:sp>
      <p:pic>
        <p:nvPicPr>
          <p:cNvPr id="3074" name="Picture 2" descr="http://cfile10.uf.tistory.com/image/2750994E57F20E0A32BE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2" b="64849"/>
          <a:stretch/>
        </p:blipFill>
        <p:spPr bwMode="auto">
          <a:xfrm>
            <a:off x="6125029" y="4454571"/>
            <a:ext cx="5837858" cy="14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8.uf.tistory.com/image/2460813B57F223581556A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771" b="59977"/>
          <a:stretch/>
        </p:blipFill>
        <p:spPr bwMode="auto">
          <a:xfrm>
            <a:off x="6096000" y="1242403"/>
            <a:ext cx="6118114" cy="26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file26.uf.tistory.com/image/2738C44C57F20D950E4D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86" y="2928557"/>
            <a:ext cx="4360032" cy="32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2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840" y="500062"/>
            <a:ext cx="10515600" cy="1325563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사용할 수 있는 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7600" y="1564640"/>
            <a:ext cx="10647680" cy="4714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사물인터넷(</a:t>
            </a:r>
            <a:r>
              <a:rPr lang="ko-KR" altLang="en-US" dirty="0" err="1"/>
              <a:t>라즈베리파이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수치 연산 프로그래밍</a:t>
            </a:r>
            <a:r>
              <a:rPr lang="en-US" altLang="ko-KR" dirty="0"/>
              <a:t>(</a:t>
            </a:r>
            <a:r>
              <a:rPr lang="ko-KR" altLang="en-US" dirty="0"/>
              <a:t>빅데이터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 err="1"/>
              <a:t>파이썬</a:t>
            </a:r>
            <a:r>
              <a:rPr lang="ko-KR" altLang="en-US" dirty="0"/>
              <a:t> 자체는 느린 언어</a:t>
            </a:r>
            <a:r>
              <a:rPr lang="en-US" altLang="ko-KR" dirty="0"/>
              <a:t>-&gt;</a:t>
            </a:r>
            <a:r>
              <a:rPr lang="ko-KR" altLang="en-US" dirty="0"/>
              <a:t> 연산이 많이 필요한 모듈은 </a:t>
            </a:r>
            <a:r>
              <a:rPr lang="en-US" altLang="ko-KR" dirty="0"/>
              <a:t>c</a:t>
            </a:r>
            <a:r>
              <a:rPr lang="ko-KR" altLang="en-US" dirty="0"/>
              <a:t>언어로 작성</a:t>
            </a:r>
            <a:r>
              <a:rPr lang="en-US" altLang="ko-KR" dirty="0"/>
              <a:t>-&gt;</a:t>
            </a:r>
            <a:r>
              <a:rPr lang="ko-KR" altLang="en-US" dirty="0"/>
              <a:t>시간 단축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분산처리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c/</a:t>
            </a:r>
            <a:r>
              <a:rPr lang="en-US" altLang="ko-KR" dirty="0" err="1"/>
              <a:t>c++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사용가능</a:t>
            </a:r>
            <a:r>
              <a:rPr lang="en-US" altLang="ko-KR" dirty="0"/>
              <a:t>,. Python-&gt;c/</a:t>
            </a:r>
            <a:r>
              <a:rPr lang="en-US" altLang="ko-KR" dirty="0" err="1"/>
              <a:t>c++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-&gt; glue</a:t>
            </a:r>
            <a:r>
              <a:rPr lang="ko-KR" altLang="en-US" dirty="0"/>
              <a:t>언어라고 부른다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데이터베이스 프로그래밍</a:t>
            </a:r>
            <a:r>
              <a:rPr lang="en-US" altLang="ko-KR" dirty="0"/>
              <a:t>(MySQL)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프로토타이핑 </a:t>
            </a:r>
            <a:r>
              <a:rPr lang="en-US" altLang="ko-KR" dirty="0"/>
              <a:t>-&gt; </a:t>
            </a:r>
            <a:r>
              <a:rPr lang="ko-KR" altLang="en-US" dirty="0"/>
              <a:t>먼저 빨리 만들고 </a:t>
            </a:r>
            <a:r>
              <a:rPr lang="en-US" altLang="ko-KR" dirty="0"/>
              <a:t>c/</a:t>
            </a:r>
            <a:r>
              <a:rPr lang="en-US" altLang="ko-KR" dirty="0" err="1"/>
              <a:t>c++</a:t>
            </a:r>
            <a:r>
              <a:rPr lang="ko-KR" altLang="en-US" dirty="0"/>
              <a:t>같은 안정적인 언어로 다시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trike="sngStrike" dirty="0"/>
              <a:t>그냥 좋아서 다시 </a:t>
            </a:r>
            <a:r>
              <a:rPr lang="ko-KR" altLang="en-US" strike="sngStrike" dirty="0" err="1"/>
              <a:t>안만드는</a:t>
            </a:r>
            <a:r>
              <a:rPr lang="ko-KR" altLang="en-US" strike="sngStrike" dirty="0"/>
              <a:t> 경우도</a:t>
            </a:r>
            <a:r>
              <a:rPr lang="en-US" altLang="ko-KR" strike="sngStrike" dirty="0"/>
              <a:t>...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웹프로그래밍 </a:t>
            </a:r>
            <a:r>
              <a:rPr lang="en-US" altLang="ko-KR" dirty="0"/>
              <a:t>Django, flask(</a:t>
            </a:r>
            <a:r>
              <a:rPr lang="ko-KR" altLang="en-US" dirty="0"/>
              <a:t>강세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01. Python </a:t>
            </a:r>
            <a:r>
              <a:rPr lang="ko-KR" altLang="en-US" sz="3600"/>
              <a:t>특징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140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840" y="579736"/>
            <a:ext cx="10515600" cy="1118235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사용할 수 없는 일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880" y="19482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시스템과 밀접한 프로그래밍 영역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엄청난 횟수의 반복과 연산을 필요로 하는 프로그램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하드웨어를 직접 건들이는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모바일 프로그래밍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01. Python </a:t>
            </a:r>
            <a:r>
              <a:rPr lang="ko-KR" altLang="en-US" sz="3600"/>
              <a:t>특징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986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840" y="444826"/>
            <a:ext cx="10515600" cy="1118235"/>
          </a:xfrm>
        </p:spPr>
        <p:txBody>
          <a:bodyPr/>
          <a:lstStyle/>
          <a:p>
            <a:r>
              <a:rPr lang="ko-KR" altLang="en-US" dirty="0"/>
              <a:t>경영공학부에 필요한 언어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44880" y="19482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Python, R, </a:t>
            </a:r>
            <a:r>
              <a:rPr lang="en-US" altLang="ko-KR" dirty="0" err="1"/>
              <a:t>Matlab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SQL(DB)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분산처리</a:t>
            </a:r>
            <a:r>
              <a:rPr lang="en-US" altLang="ko-KR" dirty="0"/>
              <a:t>(Hadoop, spark…)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html)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ko-KR" altLang="en-US" dirty="0" err="1"/>
              <a:t>벡엔드</a:t>
            </a:r>
            <a:r>
              <a:rPr lang="en-US" altLang="ko-KR" dirty="0"/>
              <a:t>(python flask, Django)</a:t>
            </a:r>
          </a:p>
          <a:p>
            <a:pPr marL="0" indent="0">
              <a:buNone/>
            </a:pPr>
            <a:r>
              <a:rPr lang="en-US" altLang="ko-KR" dirty="0"/>
              <a:t>- Visualization(d3.js)</a:t>
            </a:r>
          </a:p>
          <a:p>
            <a:pPr marL="0" indent="0">
              <a:buNone/>
            </a:pPr>
            <a:r>
              <a:rPr lang="en-US" altLang="ko-KR" dirty="0"/>
              <a:t>- JAVA, C++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01. Python </a:t>
            </a:r>
            <a:r>
              <a:rPr lang="ko-KR" altLang="en-US" sz="3600"/>
              <a:t>특징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9861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840" y="425215"/>
            <a:ext cx="10515600" cy="1325563"/>
          </a:xfrm>
        </p:spPr>
        <p:txBody>
          <a:bodyPr/>
          <a:lstStyle/>
          <a:p>
            <a:r>
              <a:rPr lang="ko-KR" altLang="en-US" dirty="0"/>
              <a:t>기초</a:t>
            </a:r>
            <a:r>
              <a:rPr lang="en-US" altLang="ko-KR" dirty="0"/>
              <a:t>-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1400" y="13785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Variable(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doubl</a:t>
            </a:r>
            <a:r>
              <a:rPr lang="ko-KR" altLang="en-US" dirty="0"/>
              <a:t>같은 자료형 필요</a:t>
            </a:r>
            <a:r>
              <a:rPr lang="en-US" altLang="ko-KR" dirty="0"/>
              <a:t>x)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List – </a:t>
            </a:r>
            <a:r>
              <a:rPr lang="ko-KR" altLang="en-US" dirty="0"/>
              <a:t>굉장히 편리함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Tuple –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버전의 </a:t>
            </a:r>
            <a:r>
              <a:rPr lang="en-US" altLang="ko-KR" dirty="0"/>
              <a:t>list</a:t>
            </a:r>
          </a:p>
          <a:p>
            <a:pPr marL="0" indent="0">
              <a:buNone/>
            </a:pPr>
            <a:r>
              <a:rPr lang="en-US" altLang="ko-KR" dirty="0"/>
              <a:t>     (Array</a:t>
            </a:r>
            <a:r>
              <a:rPr lang="ko-KR" altLang="en-US" dirty="0"/>
              <a:t>처럼 고려사항이 많지 않다</a:t>
            </a:r>
            <a:r>
              <a:rPr lang="en-US" altLang="ko-KR" dirty="0"/>
              <a:t>. Ex)array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5. Dictionary (key-value)</a:t>
            </a:r>
            <a:r>
              <a:rPr lang="ko-KR" altLang="en-US" dirty="0"/>
              <a:t>를 가진다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슬라이싱</a:t>
            </a:r>
            <a:r>
              <a:rPr lang="ko-KR" altLang="en-US" dirty="0"/>
              <a:t> 가능</a:t>
            </a:r>
            <a:r>
              <a:rPr lang="en-US" altLang="ko-KR" dirty="0"/>
              <a:t>! ex) a[0:5]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02. </a:t>
            </a:r>
            <a:r>
              <a:rPr lang="ko-KR" altLang="en-US" sz="3600" dirty="0"/>
              <a:t>기초문법</a:t>
            </a:r>
          </a:p>
        </p:txBody>
      </p:sp>
    </p:spTree>
    <p:extLst>
      <p:ext uri="{BB962C8B-B14F-4D97-AF65-F5344CB8AC3E}">
        <p14:creationId xmlns:p14="http://schemas.microsoft.com/office/powerpoint/2010/main" val="66122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268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Indent</a:t>
            </a:r>
            <a:r>
              <a:rPr lang="ko-KR" altLang="en-US" dirty="0"/>
              <a:t>기준의 언어이다</a:t>
            </a:r>
            <a:r>
              <a:rPr lang="en-US" altLang="ko-KR" dirty="0"/>
              <a:t>. {}</a:t>
            </a:r>
            <a:r>
              <a:rPr lang="ko-KR" altLang="en-US" dirty="0"/>
              <a:t>가 없다</a:t>
            </a:r>
            <a:r>
              <a:rPr lang="en-US" altLang="ko-KR" dirty="0"/>
              <a:t>. </a:t>
            </a:r>
            <a:r>
              <a:rPr lang="ko-KR" altLang="en-US" dirty="0"/>
              <a:t>들여쓰기 주의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if true:</a:t>
            </a:r>
          </a:p>
          <a:p>
            <a:pPr marL="0" indent="0">
              <a:buNone/>
            </a:pPr>
            <a:r>
              <a:rPr lang="en-US" altLang="ko-KR" dirty="0"/>
              <a:t>		print(“hello world”)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for </a:t>
            </a:r>
            <a:r>
              <a:rPr lang="en-US" altLang="ko-KR" dirty="0" err="1"/>
              <a:t>i</a:t>
            </a:r>
            <a:r>
              <a:rPr lang="en-US" altLang="ko-KR" dirty="0"/>
              <a:t> in range(1,10):</a:t>
            </a:r>
          </a:p>
          <a:p>
            <a:pPr marL="0" indent="0">
              <a:buNone/>
            </a:pPr>
            <a:r>
              <a:rPr lang="en-US" altLang="ko-KR" dirty="0"/>
              <a:t>		print(“hello world”)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*range</a:t>
            </a:r>
            <a:r>
              <a:rPr lang="ko-KR" altLang="en-US" dirty="0"/>
              <a:t>는 마지막이 포함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* : 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8803" y="107548"/>
            <a:ext cx="3540618" cy="40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02. </a:t>
            </a:r>
            <a:r>
              <a:rPr lang="ko-KR" altLang="en-US" sz="3600" dirty="0"/>
              <a:t>기초문법</a:t>
            </a:r>
          </a:p>
        </p:txBody>
      </p:sp>
    </p:spTree>
    <p:extLst>
      <p:ext uri="{BB962C8B-B14F-4D97-AF65-F5344CB8AC3E}">
        <p14:creationId xmlns:p14="http://schemas.microsoft.com/office/powerpoint/2010/main" val="36153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706</Words>
  <Application>Microsoft Office PowerPoint</Application>
  <PresentationFormat>와이드스크린</PresentationFormat>
  <Paragraphs>167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맑은 고딕</vt:lpstr>
      <vt:lpstr>배달의민족 주아</vt:lpstr>
      <vt:lpstr>Office 테마</vt:lpstr>
      <vt:lpstr>Life is too short,  you need “PYTHON”</vt:lpstr>
      <vt:lpstr>INDEX</vt:lpstr>
      <vt:lpstr>01. Python 특징</vt:lpstr>
      <vt:lpstr>01. Python 특징</vt:lpstr>
      <vt:lpstr>Python 사용할 수 있는 일 </vt:lpstr>
      <vt:lpstr>Python 사용할 수 없는 일 </vt:lpstr>
      <vt:lpstr>경영공학부에 필요한 언어?</vt:lpstr>
      <vt:lpstr>기초-자료형</vt:lpstr>
      <vt:lpstr>기초 </vt:lpstr>
      <vt:lpstr>함수</vt:lpstr>
      <vt:lpstr>객체지향 프로그래밍</vt:lpstr>
      <vt:lpstr>CLASS 구성</vt:lpstr>
      <vt:lpstr>Class </vt:lpstr>
      <vt:lpstr>정보은닉</vt:lpstr>
      <vt:lpstr>캡슐화(Encapsulation)</vt:lpstr>
      <vt:lpstr>상속(inheritance)</vt:lpstr>
      <vt:lpstr>tip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is too short, you need python</dc:title>
  <dc:creator>young jae</dc:creator>
  <cp:lastModifiedBy>young jae</cp:lastModifiedBy>
  <cp:revision>40</cp:revision>
  <dcterms:created xsi:type="dcterms:W3CDTF">2016-12-23T06:45:25Z</dcterms:created>
  <dcterms:modified xsi:type="dcterms:W3CDTF">2016-12-28T04:35:41Z</dcterms:modified>
</cp:coreProperties>
</file>