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  <p:sldId id="260" r:id="rId4"/>
    <p:sldId id="261" r:id="rId5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윤호" initials="정김" lastIdx="1" clrIdx="0">
    <p:extLst>
      <p:ext uri="{19B8F6BF-5375-455C-9EA6-DF929625EA0E}">
        <p15:presenceInfo xmlns:p15="http://schemas.microsoft.com/office/powerpoint/2012/main" userId="S::youjinok2@o365.sogang.ac.kr::8165acb5-a61c-4760-8ccd-661a9416a1b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28" autoAdjust="0"/>
    <p:restoredTop sz="94660"/>
  </p:normalViewPr>
  <p:slideViewPr>
    <p:cSldViewPr snapToGrid="0">
      <p:cViewPr varScale="1">
        <p:scale>
          <a:sx n="56" d="100"/>
          <a:sy n="56" d="100"/>
        </p:scale>
        <p:origin x="58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E0BFE-5DBB-4C33-A77C-A512E279FD0C}" type="datetimeFigureOut">
              <a:rPr lang="ko-KR" altLang="en-US" smtClean="0"/>
              <a:t>2023-12-15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0F1B0-6218-46BF-A482-8D6B09DFBB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2323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E0BFE-5DBB-4C33-A77C-A512E279FD0C}" type="datetimeFigureOut">
              <a:rPr lang="ko-KR" altLang="en-US" smtClean="0"/>
              <a:t>2023-12-15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0F1B0-6218-46BF-A482-8D6B09DFBB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2376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E0BFE-5DBB-4C33-A77C-A512E279FD0C}" type="datetimeFigureOut">
              <a:rPr lang="ko-KR" altLang="en-US" smtClean="0"/>
              <a:t>2023-12-15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0F1B0-6218-46BF-A482-8D6B09DFBB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8901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E0BFE-5DBB-4C33-A77C-A512E279FD0C}" type="datetimeFigureOut">
              <a:rPr lang="ko-KR" altLang="en-US" smtClean="0"/>
              <a:t>2023-12-15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0F1B0-6218-46BF-A482-8D6B09DFBB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6525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E0BFE-5DBB-4C33-A77C-A512E279FD0C}" type="datetimeFigureOut">
              <a:rPr lang="ko-KR" altLang="en-US" smtClean="0"/>
              <a:t>2023-12-15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0F1B0-6218-46BF-A482-8D6B09DFBB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1187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E0BFE-5DBB-4C33-A77C-A512E279FD0C}" type="datetimeFigureOut">
              <a:rPr lang="ko-KR" altLang="en-US" smtClean="0"/>
              <a:t>2023-12-15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0F1B0-6218-46BF-A482-8D6B09DFBB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0201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E0BFE-5DBB-4C33-A77C-A512E279FD0C}" type="datetimeFigureOut">
              <a:rPr lang="ko-KR" altLang="en-US" smtClean="0"/>
              <a:t>2023-12-15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0F1B0-6218-46BF-A482-8D6B09DFBB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8863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E0BFE-5DBB-4C33-A77C-A512E279FD0C}" type="datetimeFigureOut">
              <a:rPr lang="ko-KR" altLang="en-US" smtClean="0"/>
              <a:t>2023-12-15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0F1B0-6218-46BF-A482-8D6B09DFBB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3342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E0BFE-5DBB-4C33-A77C-A512E279FD0C}" type="datetimeFigureOut">
              <a:rPr lang="ko-KR" altLang="en-US" smtClean="0"/>
              <a:t>2023-12-15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0F1B0-6218-46BF-A482-8D6B09DFBB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8568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E0BFE-5DBB-4C33-A77C-A512E279FD0C}" type="datetimeFigureOut">
              <a:rPr lang="ko-KR" altLang="en-US" smtClean="0"/>
              <a:t>2023-12-15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0F1B0-6218-46BF-A482-8D6B09DFBB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1472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E0BFE-5DBB-4C33-A77C-A512E279FD0C}" type="datetimeFigureOut">
              <a:rPr lang="ko-KR" altLang="en-US" smtClean="0"/>
              <a:t>2023-12-15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0F1B0-6218-46BF-A482-8D6B09DFBB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5078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0E0BFE-5DBB-4C33-A77C-A512E279FD0C}" type="datetimeFigureOut">
              <a:rPr lang="ko-KR" altLang="en-US" smtClean="0"/>
              <a:t>2023-12-15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60F1B0-6218-46BF-A482-8D6B09DFBB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9200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png"/><Relationship Id="rId3" Type="http://schemas.microsoft.com/office/2007/relationships/media" Target="../media/media2.mp4"/><Relationship Id="rId7" Type="http://schemas.openxmlformats.org/officeDocument/2006/relationships/slideLayout" Target="../slideLayouts/slideLayout6.xml"/><Relationship Id="rId12" Type="http://schemas.openxmlformats.org/officeDocument/2006/relationships/image" Target="../media/image9.png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video" Target="../media/media3.mp4"/><Relationship Id="rId11" Type="http://schemas.openxmlformats.org/officeDocument/2006/relationships/image" Target="../media/image8.png"/><Relationship Id="rId5" Type="http://schemas.microsoft.com/office/2007/relationships/media" Target="../media/media3.mp4"/><Relationship Id="rId10" Type="http://schemas.openxmlformats.org/officeDocument/2006/relationships/image" Target="../media/image7.png"/><Relationship Id="rId4" Type="http://schemas.openxmlformats.org/officeDocument/2006/relationships/video" Target="../media/media2.mp4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4EFA7A9A-EE9B-920D-7C63-D462F08FC0E4}"/>
              </a:ext>
            </a:extLst>
          </p:cNvPr>
          <p:cNvSpPr/>
          <p:nvPr/>
        </p:nvSpPr>
        <p:spPr>
          <a:xfrm>
            <a:off x="1365340" y="4480952"/>
            <a:ext cx="4127320" cy="30628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9" name="사각형: 잘린 한쪽 모서리 8">
            <a:extLst>
              <a:ext uri="{FF2B5EF4-FFF2-40B4-BE49-F238E27FC236}">
                <a16:creationId xmlns:a16="http://schemas.microsoft.com/office/drawing/2014/main" id="{C29252C3-ED68-2B1B-A688-5F1047BF8AB1}"/>
              </a:ext>
            </a:extLst>
          </p:cNvPr>
          <p:cNvSpPr/>
          <p:nvPr/>
        </p:nvSpPr>
        <p:spPr>
          <a:xfrm>
            <a:off x="1449444" y="4052950"/>
            <a:ext cx="789193" cy="504202"/>
          </a:xfrm>
          <a:prstGeom prst="snip1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C5A37AA-AE8B-F334-C9C3-09DBC6E23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128" y="871214"/>
            <a:ext cx="3749745" cy="1307767"/>
          </a:xfrm>
          <a:ln>
            <a:solidFill>
              <a:schemeClr val="bg1">
                <a:lumMod val="50000"/>
              </a:schemeClr>
            </a:solidFill>
          </a:ln>
        </p:spPr>
        <p:txBody>
          <a:bodyPr>
            <a:normAutofit/>
          </a:bodyPr>
          <a:lstStyle/>
          <a:p>
            <a:pPr algn="ctr"/>
            <a:r>
              <a:rPr lang="ko-KR" altLang="en-US" sz="2400" b="1"/>
              <a:t>강화학습 구현과제</a:t>
            </a:r>
            <a:br>
              <a:rPr lang="en-US" altLang="ko-KR" sz="2400" b="1"/>
            </a:br>
            <a:r>
              <a:rPr lang="en-US" altLang="ko-KR" sz="2000" b="1"/>
              <a:t>(OpenAi Gym Mountain</a:t>
            </a:r>
            <a:r>
              <a:rPr lang="ko-KR" altLang="en-US" sz="2000" b="1"/>
              <a:t> </a:t>
            </a:r>
            <a:r>
              <a:rPr lang="en-US" altLang="ko-KR" sz="2000" b="1"/>
              <a:t>Car</a:t>
            </a:r>
            <a:r>
              <a:rPr lang="ko-KR" altLang="en-US" sz="2000" b="1"/>
              <a:t> 예제</a:t>
            </a:r>
            <a:r>
              <a:rPr lang="en-US" altLang="ko-KR" sz="2000" b="1"/>
              <a:t>)</a:t>
            </a:r>
            <a:endParaRPr lang="ko-KR" altLang="en-US" sz="2400" b="1" dirty="0"/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AFF44842-9716-2F90-BFE3-49C228EF8186}"/>
              </a:ext>
            </a:extLst>
          </p:cNvPr>
          <p:cNvSpPr txBox="1">
            <a:spLocks/>
          </p:cNvSpPr>
          <p:nvPr/>
        </p:nvSpPr>
        <p:spPr>
          <a:xfrm>
            <a:off x="2238638" y="2678726"/>
            <a:ext cx="3963878" cy="6710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ko-KR" sz="1400" b="1" dirty="0"/>
              <a:t>A69018 </a:t>
            </a:r>
            <a:r>
              <a:rPr lang="ko-KR" altLang="en-US" sz="1400" b="1" dirty="0"/>
              <a:t>김윤호</a:t>
            </a:r>
            <a:endParaRPr lang="en-US" altLang="ko-KR" sz="1400" b="1" dirty="0"/>
          </a:p>
          <a:p>
            <a:pPr algn="r"/>
            <a:r>
              <a:rPr lang="en-US" altLang="ko-KR" sz="1400" b="1" dirty="0"/>
              <a:t>https://github.com/seo1511kr/reinforece-DDPG-</a:t>
            </a:r>
            <a:endParaRPr lang="ko-KR" altLang="en-US" sz="1400" b="1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B4ADCEED-4F9F-40C5-9B4F-41F530E2F7D8}"/>
              </a:ext>
            </a:extLst>
          </p:cNvPr>
          <p:cNvSpPr txBox="1">
            <a:spLocks/>
          </p:cNvSpPr>
          <p:nvPr/>
        </p:nvSpPr>
        <p:spPr>
          <a:xfrm>
            <a:off x="1312106" y="4015249"/>
            <a:ext cx="1063869" cy="6100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1800" dirty="0"/>
              <a:t>목차</a:t>
            </a: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00A72EBF-F718-C4AC-E5DD-AEF63C882556}"/>
              </a:ext>
            </a:extLst>
          </p:cNvPr>
          <p:cNvSpPr txBox="1">
            <a:spLocks/>
          </p:cNvSpPr>
          <p:nvPr/>
        </p:nvSpPr>
        <p:spPr>
          <a:xfrm>
            <a:off x="1759562" y="4640573"/>
            <a:ext cx="3338877" cy="6100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800" i="1" dirty="0"/>
              <a:t>1. </a:t>
            </a:r>
            <a:r>
              <a:rPr lang="ko-KR" altLang="en-US" sz="1800" i="1" dirty="0"/>
              <a:t>프로젝트 주제 및 목표</a:t>
            </a: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EFFD8F37-1EA6-53E3-D32C-1EEDD24E2AA6}"/>
              </a:ext>
            </a:extLst>
          </p:cNvPr>
          <p:cNvSpPr txBox="1">
            <a:spLocks/>
          </p:cNvSpPr>
          <p:nvPr/>
        </p:nvSpPr>
        <p:spPr>
          <a:xfrm>
            <a:off x="1759562" y="5358465"/>
            <a:ext cx="3338877" cy="6100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800" i="1" dirty="0"/>
              <a:t>2. </a:t>
            </a:r>
            <a:r>
              <a:rPr lang="ko-KR" altLang="en-US" sz="1800" i="1" dirty="0"/>
              <a:t>환경 및 실험 셋업</a:t>
            </a:r>
          </a:p>
        </p:txBody>
      </p:sp>
      <p:sp>
        <p:nvSpPr>
          <p:cNvPr id="17" name="제목 1">
            <a:extLst>
              <a:ext uri="{FF2B5EF4-FFF2-40B4-BE49-F238E27FC236}">
                <a16:creationId xmlns:a16="http://schemas.microsoft.com/office/drawing/2014/main" id="{B3DA4F96-611A-3DC7-F113-EDF92E587137}"/>
              </a:ext>
            </a:extLst>
          </p:cNvPr>
          <p:cNvSpPr txBox="1">
            <a:spLocks/>
          </p:cNvSpPr>
          <p:nvPr/>
        </p:nvSpPr>
        <p:spPr>
          <a:xfrm>
            <a:off x="1759562" y="6076357"/>
            <a:ext cx="3338877" cy="6100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800" i="1" dirty="0"/>
              <a:t>3. </a:t>
            </a:r>
            <a:r>
              <a:rPr lang="ko-KR" altLang="en-US" sz="1800" i="1" dirty="0"/>
              <a:t>코드소개 및 </a:t>
            </a:r>
            <a:r>
              <a:rPr lang="ko-KR" altLang="en-US" sz="1800" i="1" dirty="0" err="1"/>
              <a:t>느낀점</a:t>
            </a:r>
            <a:endParaRPr lang="ko-KR" altLang="en-US" sz="1800" i="1" dirty="0"/>
          </a:p>
        </p:txBody>
      </p:sp>
      <p:sp>
        <p:nvSpPr>
          <p:cNvPr id="19" name="제목 1">
            <a:extLst>
              <a:ext uri="{FF2B5EF4-FFF2-40B4-BE49-F238E27FC236}">
                <a16:creationId xmlns:a16="http://schemas.microsoft.com/office/drawing/2014/main" id="{485998CA-164D-3818-7A49-B9919F22154C}"/>
              </a:ext>
            </a:extLst>
          </p:cNvPr>
          <p:cNvSpPr txBox="1">
            <a:spLocks/>
          </p:cNvSpPr>
          <p:nvPr/>
        </p:nvSpPr>
        <p:spPr>
          <a:xfrm>
            <a:off x="1759562" y="6794249"/>
            <a:ext cx="3338877" cy="6100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800" i="1" dirty="0"/>
              <a:t>4. </a:t>
            </a:r>
            <a:r>
              <a:rPr lang="ko-KR" altLang="en-US" sz="1800" i="1" dirty="0"/>
              <a:t>결과요약</a:t>
            </a:r>
          </a:p>
        </p:txBody>
      </p:sp>
    </p:spTree>
    <p:extLst>
      <p:ext uri="{BB962C8B-B14F-4D97-AF65-F5344CB8AC3E}">
        <p14:creationId xmlns:p14="http://schemas.microsoft.com/office/powerpoint/2010/main" val="3130968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B94FEA4A-F449-31E3-43AD-6A36836E569A}"/>
              </a:ext>
            </a:extLst>
          </p:cNvPr>
          <p:cNvSpPr/>
          <p:nvPr/>
        </p:nvSpPr>
        <p:spPr>
          <a:xfrm>
            <a:off x="430306" y="454057"/>
            <a:ext cx="5970494" cy="3262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schemeClr val="tx1"/>
                </a:solidFill>
              </a:rPr>
              <a:t>         </a:t>
            </a:r>
            <a:r>
              <a:rPr lang="ko-KR" altLang="en-US" sz="1600" b="1" dirty="0">
                <a:solidFill>
                  <a:schemeClr val="tx1"/>
                </a:solidFill>
              </a:rPr>
              <a:t>프로젝트 주제 및 목표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837ECAB-A864-11F3-B5FD-02F6F77882DB}"/>
              </a:ext>
            </a:extLst>
          </p:cNvPr>
          <p:cNvSpPr/>
          <p:nvPr/>
        </p:nvSpPr>
        <p:spPr>
          <a:xfrm>
            <a:off x="430306" y="914739"/>
            <a:ext cx="5970494" cy="15394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400" b="1" dirty="0">
                <a:solidFill>
                  <a:schemeClr val="tx1"/>
                </a:solidFill>
              </a:rPr>
              <a:t>- </a:t>
            </a:r>
            <a:r>
              <a:rPr lang="ko-KR" altLang="en-US" sz="1400" b="1" dirty="0">
                <a:solidFill>
                  <a:schemeClr val="tx1"/>
                </a:solidFill>
              </a:rPr>
              <a:t>주제 </a:t>
            </a:r>
            <a:r>
              <a:rPr lang="en-US" altLang="ko-KR" sz="1400" b="1" dirty="0">
                <a:solidFill>
                  <a:schemeClr val="tx1"/>
                </a:solidFill>
              </a:rPr>
              <a:t>: </a:t>
            </a:r>
            <a:r>
              <a:rPr lang="en-US" altLang="ko-KR" sz="1400" b="1" dirty="0" err="1">
                <a:solidFill>
                  <a:schemeClr val="tx1"/>
                </a:solidFill>
              </a:rPr>
              <a:t>OpenAi</a:t>
            </a:r>
            <a:r>
              <a:rPr lang="en-US" altLang="ko-KR" sz="1400" b="1" dirty="0">
                <a:solidFill>
                  <a:schemeClr val="tx1"/>
                </a:solidFill>
              </a:rPr>
              <a:t> gymnasium </a:t>
            </a:r>
            <a:r>
              <a:rPr lang="ko-KR" altLang="en-US" sz="1400" b="1" dirty="0">
                <a:solidFill>
                  <a:schemeClr val="tx1"/>
                </a:solidFill>
              </a:rPr>
              <a:t>속 </a:t>
            </a:r>
            <a:r>
              <a:rPr lang="en-US" altLang="ko-KR" sz="1400" b="1" dirty="0">
                <a:solidFill>
                  <a:schemeClr val="tx1"/>
                </a:solidFill>
              </a:rPr>
              <a:t>Mountain</a:t>
            </a:r>
            <a:r>
              <a:rPr lang="ko-KR" altLang="en-US" sz="1400" b="1" dirty="0">
                <a:solidFill>
                  <a:schemeClr val="tx1"/>
                </a:solidFill>
              </a:rPr>
              <a:t> </a:t>
            </a:r>
            <a:r>
              <a:rPr lang="en-US" altLang="ko-KR" sz="1400" b="1" dirty="0">
                <a:solidFill>
                  <a:schemeClr val="tx1"/>
                </a:solidFill>
              </a:rPr>
              <a:t>car (Continuous)</a:t>
            </a:r>
            <a:r>
              <a:rPr lang="ko-KR" altLang="en-US" sz="1400" b="1" dirty="0">
                <a:solidFill>
                  <a:schemeClr val="tx1"/>
                </a:solidFill>
              </a:rPr>
              <a:t> 예제 학습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r>
              <a:rPr lang="en-US" altLang="ko-KR" sz="1400" b="1" dirty="0">
                <a:solidFill>
                  <a:schemeClr val="tx1"/>
                </a:solidFill>
              </a:rPr>
              <a:t>- </a:t>
            </a:r>
            <a:r>
              <a:rPr lang="ko-KR" altLang="en-US" sz="1400" b="1" dirty="0">
                <a:solidFill>
                  <a:schemeClr val="tx1"/>
                </a:solidFill>
              </a:rPr>
              <a:t>목표 </a:t>
            </a:r>
            <a:br>
              <a:rPr lang="en-US" altLang="ko-KR" sz="1400" dirty="0">
                <a:solidFill>
                  <a:schemeClr val="tx1"/>
                </a:solidFill>
              </a:rPr>
            </a:br>
            <a:r>
              <a:rPr lang="en-US" altLang="ko-KR" sz="1400" dirty="0">
                <a:solidFill>
                  <a:schemeClr val="tx1"/>
                </a:solidFill>
              </a:rPr>
              <a:t>   </a:t>
            </a:r>
            <a:r>
              <a:rPr lang="ko-KR" altLang="en-US" sz="1400" dirty="0">
                <a:solidFill>
                  <a:schemeClr val="tx1"/>
                </a:solidFill>
              </a:rPr>
              <a:t>① </a:t>
            </a:r>
            <a:r>
              <a:rPr lang="en-US" altLang="ko-KR" sz="1400" dirty="0">
                <a:solidFill>
                  <a:schemeClr val="tx1"/>
                </a:solidFill>
              </a:rPr>
              <a:t> DDPG</a:t>
            </a:r>
            <a:r>
              <a:rPr lang="ko-KR" altLang="en-US" sz="1400" dirty="0">
                <a:solidFill>
                  <a:schemeClr val="tx1"/>
                </a:solidFill>
              </a:rPr>
              <a:t> 강화학습 알고리즘을 적용하여 알고리즘의 특징 이해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ko-KR" altLang="en-US" sz="1400" dirty="0">
                <a:solidFill>
                  <a:schemeClr val="tx1"/>
                </a:solidFill>
              </a:rPr>
              <a:t>   ② 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ko-KR" altLang="en-US" sz="1400" dirty="0">
                <a:solidFill>
                  <a:schemeClr val="tx1"/>
                </a:solidFill>
              </a:rPr>
              <a:t>주어진 상황의 </a:t>
            </a:r>
            <a:r>
              <a:rPr lang="en-US" altLang="ko-KR" sz="1400" dirty="0">
                <a:solidFill>
                  <a:schemeClr val="tx1"/>
                </a:solidFill>
              </a:rPr>
              <a:t>State / Action / Reward </a:t>
            </a:r>
            <a:r>
              <a:rPr lang="ko-KR" altLang="en-US" sz="1400" dirty="0">
                <a:solidFill>
                  <a:schemeClr val="tx1"/>
                </a:solidFill>
              </a:rPr>
              <a:t>를 정의하여 문제를 해결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   </a:t>
            </a:r>
            <a:r>
              <a:rPr lang="ko-KR" altLang="en-US" sz="1400" dirty="0">
                <a:solidFill>
                  <a:schemeClr val="tx1"/>
                </a:solidFill>
              </a:rPr>
              <a:t>③ 모델 속 성능 개선해보기 </a:t>
            </a:r>
            <a:r>
              <a:rPr lang="en-US" altLang="ko-KR" sz="1400" dirty="0">
                <a:solidFill>
                  <a:schemeClr val="tx1"/>
                </a:solidFill>
              </a:rPr>
              <a:t>(REWARD OR </a:t>
            </a:r>
            <a:r>
              <a:rPr lang="ko-KR" altLang="en-US" sz="1400" dirty="0" err="1">
                <a:solidFill>
                  <a:schemeClr val="tx1"/>
                </a:solidFill>
              </a:rPr>
              <a:t>모델파라미터</a:t>
            </a:r>
            <a:r>
              <a:rPr lang="ko-KR" altLang="en-US" sz="1400" dirty="0">
                <a:solidFill>
                  <a:schemeClr val="tx1"/>
                </a:solidFill>
              </a:rPr>
              <a:t> 변경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7E774D9-9FBA-5BC7-2944-72A78F8EBCCE}"/>
              </a:ext>
            </a:extLst>
          </p:cNvPr>
          <p:cNvSpPr/>
          <p:nvPr/>
        </p:nvSpPr>
        <p:spPr>
          <a:xfrm>
            <a:off x="389146" y="385077"/>
            <a:ext cx="414014" cy="3262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1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AD256AA-82C9-15A3-C7C6-69238FFD165F}"/>
              </a:ext>
            </a:extLst>
          </p:cNvPr>
          <p:cNvSpPr/>
          <p:nvPr/>
        </p:nvSpPr>
        <p:spPr>
          <a:xfrm>
            <a:off x="430306" y="4921155"/>
            <a:ext cx="5970494" cy="3262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schemeClr val="tx1"/>
                </a:solidFill>
              </a:rPr>
              <a:t>         </a:t>
            </a:r>
            <a:r>
              <a:rPr lang="ko-KR" altLang="en-US" sz="1600" b="1" dirty="0">
                <a:solidFill>
                  <a:schemeClr val="tx1"/>
                </a:solidFill>
              </a:rPr>
              <a:t>환경 및 실험 셋업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03992C8-0795-3A31-883F-10A1EDF91A45}"/>
              </a:ext>
            </a:extLst>
          </p:cNvPr>
          <p:cNvSpPr/>
          <p:nvPr/>
        </p:nvSpPr>
        <p:spPr>
          <a:xfrm>
            <a:off x="389146" y="4852175"/>
            <a:ext cx="414014" cy="3262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2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F2090E6-6144-CACE-696F-2AFE9DF52804}"/>
              </a:ext>
            </a:extLst>
          </p:cNvPr>
          <p:cNvSpPr/>
          <p:nvPr/>
        </p:nvSpPr>
        <p:spPr>
          <a:xfrm>
            <a:off x="430306" y="5407234"/>
            <a:ext cx="5970494" cy="6320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400" b="1" dirty="0">
                <a:solidFill>
                  <a:schemeClr val="tx1"/>
                </a:solidFill>
              </a:rPr>
              <a:t>- </a:t>
            </a:r>
            <a:r>
              <a:rPr lang="ko-KR" altLang="en-US" sz="1400" b="1" dirty="0">
                <a:solidFill>
                  <a:schemeClr val="tx1"/>
                </a:solidFill>
              </a:rPr>
              <a:t>환경 소개 </a:t>
            </a:r>
            <a:r>
              <a:rPr lang="en-US" altLang="ko-KR" sz="1400" b="1" dirty="0">
                <a:solidFill>
                  <a:schemeClr val="tx1"/>
                </a:solidFill>
              </a:rPr>
              <a:t>: </a:t>
            </a:r>
            <a:r>
              <a:rPr lang="ko-KR" altLang="en-US" sz="1400" b="1" dirty="0">
                <a:solidFill>
                  <a:schemeClr val="tx1"/>
                </a:solidFill>
              </a:rPr>
              <a:t>차량이 언덕을 넘어 목적지에 도달하도록 하는 문제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r>
              <a:rPr lang="en-US" altLang="ko-KR" sz="1400" b="1" dirty="0">
                <a:solidFill>
                  <a:schemeClr val="tx1"/>
                </a:solidFill>
              </a:rPr>
              <a:t>                         </a:t>
            </a:r>
            <a:r>
              <a:rPr lang="ko-KR" altLang="en-US" sz="1400" b="1" dirty="0">
                <a:solidFill>
                  <a:schemeClr val="tx1"/>
                </a:solidFill>
              </a:rPr>
              <a:t>기존 </a:t>
            </a:r>
            <a:r>
              <a:rPr lang="en-US" altLang="ko-KR" sz="1400" b="1" i="1" u="sng" dirty="0">
                <a:solidFill>
                  <a:schemeClr val="tx1"/>
                </a:solidFill>
              </a:rPr>
              <a:t>action space </a:t>
            </a:r>
            <a:r>
              <a:rPr lang="ko-KR" altLang="en-US" sz="1400" b="1" i="1" u="sng" dirty="0">
                <a:solidFill>
                  <a:schemeClr val="tx1"/>
                </a:solidFill>
              </a:rPr>
              <a:t>가 </a:t>
            </a:r>
            <a:r>
              <a:rPr lang="en-US" altLang="ko-KR" sz="1400" b="1" i="1" u="sng" dirty="0" err="1">
                <a:solidFill>
                  <a:schemeClr val="tx1"/>
                </a:solidFill>
              </a:rPr>
              <a:t>contiuous</a:t>
            </a:r>
            <a:r>
              <a:rPr lang="en-US" altLang="ko-KR" sz="1400" b="1" i="1" u="sng" dirty="0">
                <a:solidFill>
                  <a:schemeClr val="tx1"/>
                </a:solidFill>
              </a:rPr>
              <a:t> </a:t>
            </a:r>
            <a:r>
              <a:rPr lang="ko-KR" altLang="en-US" sz="1400" b="1" i="1" u="sng" dirty="0">
                <a:solidFill>
                  <a:schemeClr val="tx1"/>
                </a:solidFill>
              </a:rPr>
              <a:t>한 환경임</a:t>
            </a:r>
            <a:endParaRPr lang="en-US" altLang="ko-KR" sz="1400" b="1" i="1" u="sng" dirty="0">
              <a:solidFill>
                <a:schemeClr val="tx1"/>
              </a:solidFill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FD744F80-B2AE-E427-2A0F-7113876E54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968" y="2271167"/>
            <a:ext cx="4789920" cy="2313165"/>
          </a:xfrm>
          <a:prstGeom prst="rect">
            <a:avLst/>
          </a:prstGeom>
        </p:spPr>
      </p:pic>
      <p:sp>
        <p:nvSpPr>
          <p:cNvPr id="22" name="타원 21">
            <a:extLst>
              <a:ext uri="{FF2B5EF4-FFF2-40B4-BE49-F238E27FC236}">
                <a16:creationId xmlns:a16="http://schemas.microsoft.com/office/drawing/2014/main" id="{0C70F459-03B3-7E40-F3A3-E69DC7C08DE3}"/>
              </a:ext>
            </a:extLst>
          </p:cNvPr>
          <p:cNvSpPr/>
          <p:nvPr/>
        </p:nvSpPr>
        <p:spPr>
          <a:xfrm>
            <a:off x="4924983" y="2310547"/>
            <a:ext cx="682907" cy="71366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7476242-4886-936B-22DC-EE878F46ED72}"/>
              </a:ext>
            </a:extLst>
          </p:cNvPr>
          <p:cNvSpPr/>
          <p:nvPr/>
        </p:nvSpPr>
        <p:spPr>
          <a:xfrm>
            <a:off x="430306" y="8036194"/>
            <a:ext cx="5970494" cy="3588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400" b="1" dirty="0">
                <a:solidFill>
                  <a:schemeClr val="tx1"/>
                </a:solidFill>
              </a:rPr>
              <a:t>- </a:t>
            </a:r>
            <a:r>
              <a:rPr lang="ko-KR" altLang="en-US" sz="1400" b="1" dirty="0">
                <a:solidFill>
                  <a:schemeClr val="tx1"/>
                </a:solidFill>
              </a:rPr>
              <a:t>종료조건 </a:t>
            </a:r>
            <a:r>
              <a:rPr lang="en-US" altLang="ko-KR" sz="1400" b="1" dirty="0">
                <a:solidFill>
                  <a:schemeClr val="tx1"/>
                </a:solidFill>
              </a:rPr>
              <a:t>: Goal </a:t>
            </a:r>
            <a:r>
              <a:rPr lang="ko-KR" altLang="en-US" sz="1400" b="1" dirty="0">
                <a:solidFill>
                  <a:schemeClr val="tx1"/>
                </a:solidFill>
              </a:rPr>
              <a:t>목표에 도달하는 기준 </a:t>
            </a:r>
            <a:r>
              <a:rPr lang="en-US" altLang="ko-KR" sz="1400" b="1" dirty="0">
                <a:solidFill>
                  <a:schemeClr val="tx1"/>
                </a:solidFill>
              </a:rPr>
              <a:t>0.45m 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5376FCB-423E-5EE6-DC90-587949EFBA7E}"/>
              </a:ext>
            </a:extLst>
          </p:cNvPr>
          <p:cNvSpPr/>
          <p:nvPr/>
        </p:nvSpPr>
        <p:spPr>
          <a:xfrm>
            <a:off x="430306" y="8452159"/>
            <a:ext cx="6362036" cy="7433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400" b="1" dirty="0">
                <a:solidFill>
                  <a:schemeClr val="tx1"/>
                </a:solidFill>
              </a:rPr>
              <a:t>- </a:t>
            </a:r>
            <a:r>
              <a:rPr lang="ko-KR" altLang="en-US" sz="1400" b="1" dirty="0">
                <a:solidFill>
                  <a:schemeClr val="tx1"/>
                </a:solidFill>
              </a:rPr>
              <a:t>보상 설계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r>
              <a:rPr lang="en-US" altLang="ko-KR" sz="1400" b="1" dirty="0">
                <a:solidFill>
                  <a:schemeClr val="tx1"/>
                </a:solidFill>
              </a:rPr>
              <a:t>  </a:t>
            </a:r>
            <a:r>
              <a:rPr lang="ko-KR" altLang="en-US" sz="1400" dirty="0">
                <a:solidFill>
                  <a:schemeClr val="tx1"/>
                </a:solidFill>
              </a:rPr>
              <a:t>① </a:t>
            </a:r>
            <a:r>
              <a:rPr lang="en-US" altLang="ko-KR" sz="1400" dirty="0">
                <a:solidFill>
                  <a:schemeClr val="tx1"/>
                </a:solidFill>
              </a:rPr>
              <a:t>step </a:t>
            </a:r>
            <a:r>
              <a:rPr lang="ko-KR" altLang="en-US" sz="1400" dirty="0">
                <a:solidFill>
                  <a:schemeClr val="tx1"/>
                </a:solidFill>
              </a:rPr>
              <a:t>횟수에 따른 </a:t>
            </a:r>
            <a:r>
              <a:rPr lang="ko-KR" altLang="en-US" sz="1400" dirty="0" err="1">
                <a:solidFill>
                  <a:schemeClr val="tx1"/>
                </a:solidFill>
              </a:rPr>
              <a:t>패널티</a:t>
            </a:r>
            <a:r>
              <a:rPr lang="ko-KR" altLang="en-US" sz="1400" dirty="0">
                <a:solidFill>
                  <a:schemeClr val="tx1"/>
                </a:solidFill>
              </a:rPr>
              <a:t> 부여 </a:t>
            </a:r>
            <a:r>
              <a:rPr lang="en-US" altLang="ko-KR" sz="1400" dirty="0">
                <a:solidFill>
                  <a:schemeClr val="tx1"/>
                </a:solidFill>
              </a:rPr>
              <a:t>&amp; </a:t>
            </a:r>
            <a:r>
              <a:rPr lang="ko-KR" altLang="en-US" sz="1400" dirty="0">
                <a:solidFill>
                  <a:schemeClr val="tx1"/>
                </a:solidFill>
              </a:rPr>
              <a:t>자동차가 좌우로 크게 움직이도록 함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  </a:t>
            </a:r>
            <a:r>
              <a:rPr lang="ko-KR" altLang="en-US" sz="1400" dirty="0">
                <a:solidFill>
                  <a:schemeClr val="tx1"/>
                </a:solidFill>
              </a:rPr>
              <a:t>②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ko-KR" altLang="en-US" sz="1400" dirty="0">
                <a:solidFill>
                  <a:schemeClr val="tx1"/>
                </a:solidFill>
              </a:rPr>
              <a:t>자동차 도달위치에 따른 </a:t>
            </a:r>
            <a:r>
              <a:rPr lang="en-US" altLang="ko-KR" sz="1400" dirty="0">
                <a:solidFill>
                  <a:schemeClr val="tx1"/>
                </a:solidFill>
              </a:rPr>
              <a:t>reward </a:t>
            </a:r>
            <a:r>
              <a:rPr lang="ko-KR" altLang="en-US" sz="1400" dirty="0">
                <a:solidFill>
                  <a:schemeClr val="tx1"/>
                </a:solidFill>
              </a:rPr>
              <a:t>제공 </a:t>
            </a:r>
            <a:r>
              <a:rPr lang="en-US" altLang="ko-KR" sz="1400" dirty="0">
                <a:solidFill>
                  <a:schemeClr val="tx1"/>
                </a:solidFill>
              </a:rPr>
              <a:t>(Agent</a:t>
            </a:r>
            <a:r>
              <a:rPr lang="ko-KR" altLang="en-US" sz="1400" dirty="0">
                <a:solidFill>
                  <a:schemeClr val="tx1"/>
                </a:solidFill>
              </a:rPr>
              <a:t>가 높은 위치에 도달하도록 유인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DDBD32A-0F76-4363-246B-E5E99F94CE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496" y="6136854"/>
            <a:ext cx="5790304" cy="1652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3731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B94FEA4A-F449-31E3-43AD-6A36836E569A}"/>
              </a:ext>
            </a:extLst>
          </p:cNvPr>
          <p:cNvSpPr/>
          <p:nvPr/>
        </p:nvSpPr>
        <p:spPr>
          <a:xfrm>
            <a:off x="430306" y="454057"/>
            <a:ext cx="5970494" cy="3262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schemeClr val="tx1"/>
                </a:solidFill>
              </a:rPr>
              <a:t>         </a:t>
            </a:r>
            <a:r>
              <a:rPr lang="ko-KR" altLang="en-US" sz="1600" b="1" dirty="0">
                <a:solidFill>
                  <a:schemeClr val="tx1"/>
                </a:solidFill>
              </a:rPr>
              <a:t>코드소개 및 </a:t>
            </a:r>
            <a:r>
              <a:rPr lang="ko-KR" altLang="en-US" sz="1600" b="1" dirty="0" err="1">
                <a:solidFill>
                  <a:schemeClr val="tx1"/>
                </a:solidFill>
              </a:rPr>
              <a:t>느낀점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7E774D9-9FBA-5BC7-2944-72A78F8EBCCE}"/>
              </a:ext>
            </a:extLst>
          </p:cNvPr>
          <p:cNvSpPr/>
          <p:nvPr/>
        </p:nvSpPr>
        <p:spPr>
          <a:xfrm>
            <a:off x="389146" y="385077"/>
            <a:ext cx="414014" cy="3262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3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AA2DFBE-0198-3563-1B20-EE51B4851FB7}"/>
              </a:ext>
            </a:extLst>
          </p:cNvPr>
          <p:cNvSpPr/>
          <p:nvPr/>
        </p:nvSpPr>
        <p:spPr>
          <a:xfrm>
            <a:off x="430306" y="915078"/>
            <a:ext cx="5970494" cy="33976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400" b="1" dirty="0">
                <a:solidFill>
                  <a:schemeClr val="tx1"/>
                </a:solidFill>
              </a:rPr>
              <a:t>- </a:t>
            </a:r>
            <a:r>
              <a:rPr lang="ko-KR" altLang="en-US" sz="1400" b="1" dirty="0">
                <a:solidFill>
                  <a:schemeClr val="tx1"/>
                </a:solidFill>
              </a:rPr>
              <a:t>신경망</a:t>
            </a:r>
            <a:r>
              <a:rPr lang="en-US" altLang="ko-KR" sz="1400" b="1" dirty="0">
                <a:solidFill>
                  <a:schemeClr val="tx1"/>
                </a:solidFill>
              </a:rPr>
              <a:t> </a:t>
            </a:r>
            <a:r>
              <a:rPr lang="ko-KR" altLang="en-US" sz="1400" b="1" dirty="0">
                <a:solidFill>
                  <a:schemeClr val="tx1"/>
                </a:solidFill>
              </a:rPr>
              <a:t>역할 설명 </a:t>
            </a:r>
            <a:r>
              <a:rPr lang="en-US" altLang="ko-KR" sz="1400" b="1" dirty="0">
                <a:solidFill>
                  <a:schemeClr val="tx1"/>
                </a:solidFill>
              </a:rPr>
              <a:t>: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ko-KR" altLang="en-US" sz="1400" dirty="0">
                <a:solidFill>
                  <a:schemeClr val="tx1"/>
                </a:solidFill>
              </a:rPr>
              <a:t>① </a:t>
            </a:r>
            <a:r>
              <a:rPr lang="en-US" altLang="ko-KR" sz="1400" dirty="0">
                <a:solidFill>
                  <a:schemeClr val="tx1"/>
                </a:solidFill>
              </a:rPr>
              <a:t>Actor Network :state </a:t>
            </a:r>
            <a:r>
              <a:rPr lang="ko-KR" altLang="en-US" sz="1400" dirty="0">
                <a:solidFill>
                  <a:schemeClr val="tx1"/>
                </a:solidFill>
              </a:rPr>
              <a:t>정보 받으면 </a:t>
            </a:r>
            <a:r>
              <a:rPr lang="en-US" altLang="ko-KR" sz="1400" dirty="0">
                <a:solidFill>
                  <a:schemeClr val="tx1"/>
                </a:solidFill>
              </a:rPr>
              <a:t>action</a:t>
            </a:r>
            <a:r>
              <a:rPr lang="ko-KR" altLang="en-US" sz="1400" dirty="0">
                <a:solidFill>
                  <a:schemeClr val="tx1"/>
                </a:solidFill>
              </a:rPr>
              <a:t>에 해당하는 정보 결정하는 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     </a:t>
            </a:r>
            <a:r>
              <a:rPr lang="ko-KR" altLang="en-US" sz="1400" dirty="0">
                <a:solidFill>
                  <a:schemeClr val="tx1"/>
                </a:solidFill>
              </a:rPr>
              <a:t>네트워크로 실제 수행 </a:t>
            </a:r>
            <a:r>
              <a:rPr lang="en-US" altLang="ko-KR" sz="1400" dirty="0">
                <a:solidFill>
                  <a:schemeClr val="tx1"/>
                </a:solidFill>
              </a:rPr>
              <a:t>action </a:t>
            </a:r>
            <a:r>
              <a:rPr lang="ko-KR" altLang="en-US" sz="1400" dirty="0">
                <a:solidFill>
                  <a:schemeClr val="tx1"/>
                </a:solidFill>
              </a:rPr>
              <a:t>결정 </a:t>
            </a:r>
            <a:r>
              <a:rPr lang="en-US" altLang="ko-KR" sz="1400" dirty="0">
                <a:solidFill>
                  <a:schemeClr val="tx1"/>
                </a:solidFill>
              </a:rPr>
              <a:t>(actor) &amp; target </a:t>
            </a:r>
            <a:r>
              <a:rPr lang="ko-KR" altLang="en-US" sz="1400" dirty="0" err="1">
                <a:solidFill>
                  <a:schemeClr val="tx1"/>
                </a:solidFill>
              </a:rPr>
              <a:t>계산시</a:t>
            </a:r>
            <a:r>
              <a:rPr lang="ko-KR" altLang="en-US" sz="1400" dirty="0">
                <a:solidFill>
                  <a:schemeClr val="tx1"/>
                </a:solidFill>
              </a:rPr>
              <a:t> 들어가는 </a:t>
            </a:r>
            <a:r>
              <a:rPr lang="en-US" altLang="ko-KR" sz="1400" dirty="0">
                <a:solidFill>
                  <a:schemeClr val="tx1"/>
                </a:solidFill>
              </a:rPr>
              <a:t>action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</a:t>
            </a:r>
            <a:r>
              <a:rPr lang="ko-KR" altLang="en-US" sz="1400" dirty="0">
                <a:solidFill>
                  <a:schemeClr val="tx1"/>
                </a:solidFill>
              </a:rPr>
              <a:t>결정 </a:t>
            </a:r>
            <a:r>
              <a:rPr lang="en-US" altLang="ko-KR" sz="1400" dirty="0">
                <a:solidFill>
                  <a:schemeClr val="tx1"/>
                </a:solidFill>
              </a:rPr>
              <a:t>( target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actor) 2</a:t>
            </a:r>
            <a:r>
              <a:rPr lang="ko-KR" altLang="en-US" sz="1400" dirty="0">
                <a:solidFill>
                  <a:schemeClr val="tx1"/>
                </a:solidFill>
              </a:rPr>
              <a:t>가지 존재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     </a:t>
            </a:r>
            <a:r>
              <a:rPr lang="ko-KR" altLang="en-US" sz="1400" dirty="0">
                <a:solidFill>
                  <a:schemeClr val="tx1"/>
                </a:solidFill>
              </a:rPr>
              <a:t>→ 활성함수 </a:t>
            </a:r>
            <a:r>
              <a:rPr lang="en-US" altLang="ko-KR" sz="1400" dirty="0">
                <a:solidFill>
                  <a:schemeClr val="tx1"/>
                </a:solidFill>
              </a:rPr>
              <a:t>layer</a:t>
            </a:r>
            <a:r>
              <a:rPr lang="ko-KR" altLang="en-US" sz="1400" dirty="0">
                <a:solidFill>
                  <a:schemeClr val="tx1"/>
                </a:solidFill>
              </a:rPr>
              <a:t>별  </a:t>
            </a:r>
            <a:r>
              <a:rPr lang="en-US" altLang="ko-KR" sz="1400" dirty="0" err="1">
                <a:solidFill>
                  <a:schemeClr val="tx1"/>
                </a:solidFill>
              </a:rPr>
              <a:t>relu</a:t>
            </a:r>
            <a:r>
              <a:rPr lang="en-US" altLang="ko-KR" sz="1400" dirty="0">
                <a:solidFill>
                  <a:schemeClr val="tx1"/>
                </a:solidFill>
              </a:rPr>
              <a:t> / </a:t>
            </a:r>
            <a:r>
              <a:rPr lang="en-US" altLang="ko-KR" sz="1400" dirty="0" err="1">
                <a:solidFill>
                  <a:schemeClr val="tx1"/>
                </a:solidFill>
              </a:rPr>
              <a:t>elu</a:t>
            </a:r>
            <a:r>
              <a:rPr lang="en-US" altLang="ko-KR" sz="1400" dirty="0">
                <a:solidFill>
                  <a:schemeClr val="tx1"/>
                </a:solidFill>
              </a:rPr>
              <a:t> / tanh </a:t>
            </a:r>
            <a:r>
              <a:rPr lang="ko-KR" altLang="en-US" sz="1400" dirty="0">
                <a:solidFill>
                  <a:schemeClr val="tx1"/>
                </a:solidFill>
              </a:rPr>
              <a:t>로 구성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ko-KR" altLang="en-US" sz="1400" dirty="0">
                <a:solidFill>
                  <a:schemeClr val="tx1"/>
                </a:solidFill>
              </a:rPr>
              <a:t>② </a:t>
            </a:r>
            <a:r>
              <a:rPr lang="en-US" altLang="ko-KR" sz="1400" dirty="0">
                <a:solidFill>
                  <a:schemeClr val="tx1"/>
                </a:solidFill>
              </a:rPr>
              <a:t>Critic Network : state</a:t>
            </a:r>
            <a:r>
              <a:rPr lang="ko-KR" altLang="en-US" sz="1400" dirty="0">
                <a:solidFill>
                  <a:schemeClr val="tx1"/>
                </a:solidFill>
              </a:rPr>
              <a:t>와 </a:t>
            </a:r>
            <a:r>
              <a:rPr lang="en-US" altLang="ko-KR" sz="1400" dirty="0">
                <a:solidFill>
                  <a:schemeClr val="tx1"/>
                </a:solidFill>
              </a:rPr>
              <a:t>action </a:t>
            </a:r>
            <a:r>
              <a:rPr lang="ko-KR" altLang="en-US" sz="1400" dirty="0">
                <a:solidFill>
                  <a:schemeClr val="tx1"/>
                </a:solidFill>
              </a:rPr>
              <a:t>정보를 받으면 </a:t>
            </a:r>
            <a:r>
              <a:rPr lang="en-US" altLang="ko-KR" sz="1400" dirty="0">
                <a:solidFill>
                  <a:schemeClr val="tx1"/>
                </a:solidFill>
              </a:rPr>
              <a:t>Q</a:t>
            </a:r>
            <a:r>
              <a:rPr lang="ko-KR" altLang="en-US" sz="1400" dirty="0">
                <a:solidFill>
                  <a:schemeClr val="tx1"/>
                </a:solidFill>
              </a:rPr>
              <a:t>함수가 나오게 됨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      Reward </a:t>
            </a:r>
            <a:r>
              <a:rPr lang="ko-KR" altLang="en-US" sz="1400" dirty="0">
                <a:solidFill>
                  <a:schemeClr val="tx1"/>
                </a:solidFill>
              </a:rPr>
              <a:t>값과 합쳐서 </a:t>
            </a:r>
            <a:r>
              <a:rPr lang="en-US" altLang="ko-KR" sz="1400" dirty="0">
                <a:solidFill>
                  <a:schemeClr val="tx1"/>
                </a:solidFill>
              </a:rPr>
              <a:t>TD – targe</a:t>
            </a:r>
            <a:r>
              <a:rPr lang="ko-KR" altLang="en-US" sz="1400" dirty="0">
                <a:solidFill>
                  <a:schemeClr val="tx1"/>
                </a:solidFill>
              </a:rPr>
              <a:t>을 구하고 </a:t>
            </a:r>
            <a:r>
              <a:rPr lang="en-US" altLang="ko-KR" sz="1400" dirty="0">
                <a:solidFill>
                  <a:schemeClr val="tx1"/>
                </a:solidFill>
              </a:rPr>
              <a:t>Ls </a:t>
            </a:r>
            <a:r>
              <a:rPr lang="en-US" altLang="ko-KR" sz="1400" dirty="0" err="1">
                <a:solidFill>
                  <a:schemeClr val="tx1"/>
                </a:solidFill>
              </a:rPr>
              <a:t>functio</a:t>
            </a:r>
            <a:r>
              <a:rPr lang="ko-KR" altLang="en-US" sz="1400" dirty="0">
                <a:solidFill>
                  <a:schemeClr val="tx1"/>
                </a:solidFill>
              </a:rPr>
              <a:t>을 </a:t>
            </a:r>
            <a:r>
              <a:rPr lang="en-US" altLang="ko-KR" sz="1400" dirty="0">
                <a:solidFill>
                  <a:schemeClr val="tx1"/>
                </a:solidFill>
              </a:rPr>
              <a:t>minimize </a:t>
            </a:r>
            <a:r>
              <a:rPr lang="ko-KR" altLang="en-US" sz="1400" dirty="0">
                <a:solidFill>
                  <a:schemeClr val="tx1"/>
                </a:solidFill>
              </a:rPr>
              <a:t>하도록 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      </a:t>
            </a:r>
            <a:r>
              <a:rPr lang="ko-KR" altLang="en-US" sz="1400" dirty="0">
                <a:solidFill>
                  <a:schemeClr val="tx1"/>
                </a:solidFill>
              </a:rPr>
              <a:t>학습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endParaRPr lang="en-US" altLang="ko-KR" sz="1400" b="1" dirty="0">
              <a:solidFill>
                <a:schemeClr val="tx1"/>
              </a:solidFill>
            </a:endParaRPr>
          </a:p>
          <a:p>
            <a:r>
              <a:rPr lang="en-US" altLang="ko-KR" sz="1400" b="1" dirty="0">
                <a:solidFill>
                  <a:schemeClr val="tx1"/>
                </a:solidFill>
              </a:rPr>
              <a:t>- </a:t>
            </a:r>
            <a:r>
              <a:rPr lang="ko-KR" altLang="en-US" sz="1400" b="1" dirty="0">
                <a:solidFill>
                  <a:schemeClr val="tx1"/>
                </a:solidFill>
              </a:rPr>
              <a:t>주요 조정 파라미터</a:t>
            </a:r>
            <a:r>
              <a:rPr lang="en-US" altLang="ko-KR" sz="1400" b="1" dirty="0">
                <a:solidFill>
                  <a:schemeClr val="tx1"/>
                </a:solidFill>
              </a:rPr>
              <a:t> </a:t>
            </a:r>
            <a:r>
              <a:rPr lang="ko-KR" altLang="en-US" sz="1400" b="1" dirty="0">
                <a:solidFill>
                  <a:schemeClr val="tx1"/>
                </a:solidFill>
              </a:rPr>
              <a:t>설명 </a:t>
            </a:r>
            <a:r>
              <a:rPr lang="en-US" altLang="ko-KR" sz="1400" b="1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1400" dirty="0">
                <a:solidFill>
                  <a:schemeClr val="tx1"/>
                </a:solidFill>
              </a:rPr>
              <a:t>① 할인 </a:t>
            </a:r>
            <a:r>
              <a:rPr lang="ko-KR" altLang="en-US" sz="1400" dirty="0" err="1">
                <a:solidFill>
                  <a:schemeClr val="tx1"/>
                </a:solidFill>
              </a:rPr>
              <a:t>팩터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gamma : </a:t>
            </a:r>
            <a:r>
              <a:rPr lang="ko-KR" altLang="en-US" sz="1400" dirty="0">
                <a:solidFill>
                  <a:schemeClr val="tx1"/>
                </a:solidFill>
              </a:rPr>
              <a:t>미래보상 할인 정도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>
                <a:solidFill>
                  <a:schemeClr val="tx1"/>
                </a:solidFill>
              </a:rPr>
              <a:t>클수록 근시안적 결과 발생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ko-KR" altLang="en-US" sz="1400" dirty="0">
                <a:solidFill>
                  <a:schemeClr val="tx1"/>
                </a:solidFill>
              </a:rPr>
              <a:t>② </a:t>
            </a:r>
            <a:r>
              <a:rPr lang="en-US" altLang="ko-KR" sz="1400" dirty="0">
                <a:solidFill>
                  <a:schemeClr val="tx1"/>
                </a:solidFill>
              </a:rPr>
              <a:t>Soft update(tau) : smoothing </a:t>
            </a:r>
            <a:r>
              <a:rPr lang="ko-KR" altLang="en-US" sz="1400" dirty="0">
                <a:solidFill>
                  <a:schemeClr val="tx1"/>
                </a:solidFill>
              </a:rPr>
              <a:t>해주는 정도 너무 작으면  </a:t>
            </a:r>
            <a:r>
              <a:rPr lang="en-US" altLang="ko-KR" sz="1400" dirty="0">
                <a:solidFill>
                  <a:schemeClr val="tx1"/>
                </a:solidFill>
              </a:rPr>
              <a:t>instability </a:t>
            </a:r>
            <a:r>
              <a:rPr lang="ko-KR" altLang="en-US" sz="1400" dirty="0">
                <a:solidFill>
                  <a:schemeClr val="tx1"/>
                </a:solidFill>
              </a:rPr>
              <a:t>발생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ko-KR" altLang="en-US" sz="1400" dirty="0">
                <a:solidFill>
                  <a:schemeClr val="tx1"/>
                </a:solidFill>
              </a:rPr>
              <a:t>③ </a:t>
            </a:r>
            <a:r>
              <a:rPr lang="en-US" altLang="ko-KR" sz="1400" dirty="0">
                <a:solidFill>
                  <a:schemeClr val="tx1"/>
                </a:solidFill>
              </a:rPr>
              <a:t>Batch size : </a:t>
            </a:r>
            <a:r>
              <a:rPr lang="ko-KR" altLang="en-US" sz="1400" dirty="0">
                <a:solidFill>
                  <a:schemeClr val="tx1"/>
                </a:solidFill>
              </a:rPr>
              <a:t>클수록 </a:t>
            </a:r>
            <a:r>
              <a:rPr lang="en-US" altLang="ko-KR" sz="1400" dirty="0">
                <a:solidFill>
                  <a:schemeClr val="tx1"/>
                </a:solidFill>
              </a:rPr>
              <a:t>stable </a:t>
            </a:r>
            <a:r>
              <a:rPr lang="ko-KR" altLang="en-US" sz="1400" dirty="0">
                <a:solidFill>
                  <a:schemeClr val="tx1"/>
                </a:solidFill>
              </a:rPr>
              <a:t>해지지만 학습시간이 </a:t>
            </a:r>
            <a:r>
              <a:rPr lang="ko-KR" altLang="en-US" sz="1400" dirty="0" err="1">
                <a:solidFill>
                  <a:schemeClr val="tx1"/>
                </a:solidFill>
              </a:rPr>
              <a:t>오래걸림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ko-KR" altLang="en-US" sz="1400" dirty="0">
                <a:solidFill>
                  <a:schemeClr val="tx1"/>
                </a:solidFill>
              </a:rPr>
              <a:t>④ </a:t>
            </a:r>
            <a:r>
              <a:rPr lang="en-US" altLang="ko-KR" sz="1400" dirty="0">
                <a:solidFill>
                  <a:schemeClr val="tx1"/>
                </a:solidFill>
              </a:rPr>
              <a:t>buffer </a:t>
            </a:r>
            <a:r>
              <a:rPr lang="ko-KR" altLang="en-US" sz="1400" dirty="0">
                <a:solidFill>
                  <a:schemeClr val="tx1"/>
                </a:solidFill>
              </a:rPr>
              <a:t>크기 </a:t>
            </a:r>
            <a:r>
              <a:rPr lang="en-US" altLang="ko-KR" sz="1400" dirty="0">
                <a:solidFill>
                  <a:schemeClr val="tx1"/>
                </a:solidFill>
              </a:rPr>
              <a:t>: more sample and decorrelation</a:t>
            </a: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12664D6-5937-3854-CEA4-842D3A320DFC}"/>
              </a:ext>
            </a:extLst>
          </p:cNvPr>
          <p:cNvSpPr/>
          <p:nvPr/>
        </p:nvSpPr>
        <p:spPr>
          <a:xfrm>
            <a:off x="430306" y="4422083"/>
            <a:ext cx="5970494" cy="12355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400" dirty="0">
                <a:solidFill>
                  <a:schemeClr val="tx1"/>
                </a:solidFill>
              </a:rPr>
              <a:t> ① </a:t>
            </a:r>
            <a:r>
              <a:rPr lang="en-US" altLang="ko-KR" sz="1400" dirty="0">
                <a:solidFill>
                  <a:schemeClr val="tx1"/>
                </a:solidFill>
              </a:rPr>
              <a:t>reward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1 : </a:t>
            </a:r>
            <a:r>
              <a:rPr lang="ko-KR" altLang="en-US" sz="1400" dirty="0">
                <a:solidFill>
                  <a:schemeClr val="tx1"/>
                </a:solidFill>
              </a:rPr>
              <a:t>빠르게 목적지 도달하도록 유인 → </a:t>
            </a:r>
            <a:r>
              <a:rPr lang="en-US" altLang="ko-KR" sz="1400" dirty="0">
                <a:solidFill>
                  <a:schemeClr val="tx1"/>
                </a:solidFill>
              </a:rPr>
              <a:t>- step (</a:t>
            </a:r>
            <a:r>
              <a:rPr lang="ko-KR" altLang="en-US" sz="1100" dirty="0">
                <a:solidFill>
                  <a:schemeClr val="tx1"/>
                </a:solidFill>
              </a:rPr>
              <a:t>학습이 잘 수렴</a:t>
            </a:r>
            <a:r>
              <a:rPr lang="en-US" altLang="ko-KR" sz="1100" dirty="0">
                <a:solidFill>
                  <a:schemeClr val="tx1"/>
                </a:solidFill>
              </a:rPr>
              <a:t>x)</a:t>
            </a:r>
          </a:p>
          <a:p>
            <a:endParaRPr lang="en-US" altLang="ko-KR" sz="1100" dirty="0">
              <a:solidFill>
                <a:schemeClr val="tx1"/>
              </a:solidFill>
            </a:endParaRP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ko-KR" altLang="en-US" sz="1400" dirty="0">
                <a:solidFill>
                  <a:schemeClr val="tx1"/>
                </a:solidFill>
              </a:rPr>
              <a:t> ② </a:t>
            </a:r>
            <a:r>
              <a:rPr lang="en-US" altLang="ko-KR" sz="1400" dirty="0">
                <a:solidFill>
                  <a:schemeClr val="tx1"/>
                </a:solidFill>
              </a:rPr>
              <a:t>reward 2: </a:t>
            </a:r>
            <a:r>
              <a:rPr lang="ko-KR" altLang="en-US" sz="1400" dirty="0">
                <a:solidFill>
                  <a:schemeClr val="tx1"/>
                </a:solidFill>
              </a:rPr>
              <a:t> 높이 도달하도록 유인 → </a:t>
            </a:r>
            <a:r>
              <a:rPr lang="en-US" altLang="ko-KR" sz="1400" dirty="0">
                <a:solidFill>
                  <a:schemeClr val="tx1"/>
                </a:solidFill>
              </a:rPr>
              <a:t>car</a:t>
            </a:r>
            <a:r>
              <a:rPr lang="ko-KR" altLang="en-US" sz="1400" dirty="0">
                <a:solidFill>
                  <a:schemeClr val="tx1"/>
                </a:solidFill>
              </a:rPr>
              <a:t>의 </a:t>
            </a:r>
            <a:r>
              <a:rPr lang="en-US" altLang="ko-KR" sz="1400" dirty="0">
                <a:solidFill>
                  <a:schemeClr val="tx1"/>
                </a:solidFill>
              </a:rPr>
              <a:t>x</a:t>
            </a:r>
            <a:r>
              <a:rPr lang="ko-KR" altLang="en-US" sz="1400" dirty="0">
                <a:solidFill>
                  <a:schemeClr val="tx1"/>
                </a:solidFill>
              </a:rPr>
              <a:t>좌표와 관련된 </a:t>
            </a:r>
            <a:r>
              <a:rPr lang="en-US" altLang="ko-KR" sz="1400" dirty="0">
                <a:solidFill>
                  <a:schemeClr val="tx1"/>
                </a:solidFill>
              </a:rPr>
              <a:t>2</a:t>
            </a:r>
            <a:r>
              <a:rPr lang="ko-KR" altLang="en-US" sz="1400" dirty="0">
                <a:solidFill>
                  <a:schemeClr val="tx1"/>
                </a:solidFill>
              </a:rPr>
              <a:t>에 횟수 </a:t>
            </a:r>
            <a:r>
              <a:rPr lang="ko-KR" altLang="en-US" sz="1400" dirty="0" err="1">
                <a:solidFill>
                  <a:schemeClr val="tx1"/>
                </a:solidFill>
              </a:rPr>
              <a:t>패널티항</a:t>
            </a:r>
            <a:r>
              <a:rPr lang="ko-KR" altLang="en-US" sz="1400" dirty="0">
                <a:solidFill>
                  <a:schemeClr val="tx1"/>
                </a:solidFill>
              </a:rPr>
              <a:t> 추가 </a:t>
            </a:r>
            <a:r>
              <a:rPr lang="en-US" altLang="ko-KR" sz="1400" dirty="0">
                <a:solidFill>
                  <a:schemeClr val="tx1"/>
                </a:solidFill>
              </a:rPr>
              <a:t>&amp; </a:t>
            </a:r>
            <a:r>
              <a:rPr lang="ko-KR" altLang="en-US" sz="1400" dirty="0">
                <a:solidFill>
                  <a:schemeClr val="tx1"/>
                </a:solidFill>
              </a:rPr>
              <a:t>깃발이 있는 쪽으로 </a:t>
            </a:r>
            <a:r>
              <a:rPr lang="ko-KR" altLang="en-US" sz="1400" dirty="0" err="1">
                <a:solidFill>
                  <a:schemeClr val="tx1"/>
                </a:solidFill>
              </a:rPr>
              <a:t>유인책</a:t>
            </a:r>
            <a:r>
              <a:rPr lang="ko-KR" altLang="en-US" sz="1400" dirty="0">
                <a:solidFill>
                  <a:schemeClr val="tx1"/>
                </a:solidFill>
              </a:rPr>
              <a:t> 제공 </a:t>
            </a:r>
            <a:r>
              <a:rPr lang="en-US" altLang="ko-KR" sz="1400" dirty="0" err="1">
                <a:solidFill>
                  <a:schemeClr val="tx1"/>
                </a:solidFill>
              </a:rPr>
              <a:t>car_vel</a:t>
            </a:r>
            <a:r>
              <a:rPr lang="ko-KR" altLang="en-US" sz="1400" dirty="0">
                <a:solidFill>
                  <a:schemeClr val="tx1"/>
                </a:solidFill>
              </a:rPr>
              <a:t>이 </a:t>
            </a:r>
            <a:r>
              <a:rPr lang="en-US" altLang="ko-KR" sz="1400" dirty="0">
                <a:solidFill>
                  <a:schemeClr val="tx1"/>
                </a:solidFill>
              </a:rPr>
              <a:t>0</a:t>
            </a:r>
            <a:r>
              <a:rPr lang="ko-KR" altLang="en-US" sz="1400" dirty="0">
                <a:solidFill>
                  <a:schemeClr val="tx1"/>
                </a:solidFill>
              </a:rPr>
              <a:t>보다 큰 경우에만 </a:t>
            </a:r>
            <a:r>
              <a:rPr lang="ko-KR" altLang="en-US" sz="1400" dirty="0" err="1">
                <a:solidFill>
                  <a:schemeClr val="tx1"/>
                </a:solidFill>
              </a:rPr>
              <a:t>곱해줌</a:t>
            </a:r>
            <a:endParaRPr lang="en-US" altLang="ko-KR" sz="1400" dirty="0">
              <a:solidFill>
                <a:schemeClr val="tx1"/>
              </a:solidFill>
            </a:endParaRP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E97E9B1-5473-B7A8-2D2C-0CD73D990D2B}"/>
              </a:ext>
            </a:extLst>
          </p:cNvPr>
          <p:cNvSpPr/>
          <p:nvPr/>
        </p:nvSpPr>
        <p:spPr>
          <a:xfrm>
            <a:off x="430306" y="4209868"/>
            <a:ext cx="5970494" cy="3787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400" b="1" dirty="0">
                <a:solidFill>
                  <a:schemeClr val="tx1"/>
                </a:solidFill>
              </a:rPr>
              <a:t>- </a:t>
            </a:r>
            <a:r>
              <a:rPr lang="ko-KR" altLang="en-US" sz="1400" b="1" dirty="0">
                <a:solidFill>
                  <a:schemeClr val="tx1"/>
                </a:solidFill>
              </a:rPr>
              <a:t>리워드 함수 정의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 </a:t>
            </a: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B2C8DAE9-9601-AFA1-0ED5-148058E9BF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153" y="4800790"/>
            <a:ext cx="5685982" cy="742763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D33EEAB7-4B57-AE52-F796-4D64136043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153" y="6471640"/>
            <a:ext cx="5685982" cy="1108173"/>
          </a:xfrm>
          <a:prstGeom prst="rect">
            <a:avLst/>
          </a:prstGeom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45ABBA85-6549-43A5-EDFD-667F542F6589}"/>
              </a:ext>
            </a:extLst>
          </p:cNvPr>
          <p:cNvSpPr/>
          <p:nvPr/>
        </p:nvSpPr>
        <p:spPr>
          <a:xfrm>
            <a:off x="430306" y="7757160"/>
            <a:ext cx="5970494" cy="16947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400" b="1" i="1" u="sng" dirty="0">
                <a:solidFill>
                  <a:srgbClr val="C00000"/>
                </a:solidFill>
              </a:rPr>
              <a:t>→ 아쉬운 점  및 </a:t>
            </a:r>
            <a:r>
              <a:rPr lang="ko-KR" altLang="en-US" sz="1400" b="1" i="1" u="sng" dirty="0" err="1">
                <a:solidFill>
                  <a:srgbClr val="C00000"/>
                </a:solidFill>
              </a:rPr>
              <a:t>배운점</a:t>
            </a:r>
            <a:r>
              <a:rPr lang="en-US" altLang="ko-KR" sz="1400" b="1" i="1" dirty="0">
                <a:solidFill>
                  <a:srgbClr val="C00000"/>
                </a:solidFill>
              </a:rPr>
              <a:t>: (</a:t>
            </a:r>
            <a:r>
              <a:rPr lang="ko-KR" altLang="en-US" sz="1400" b="1" i="1" dirty="0">
                <a:solidFill>
                  <a:srgbClr val="C00000"/>
                </a:solidFill>
              </a:rPr>
              <a:t>리워드를 </a:t>
            </a:r>
            <a:r>
              <a:rPr lang="ko-KR" altLang="en-US" sz="1400" b="1" i="1" dirty="0" err="1">
                <a:solidFill>
                  <a:srgbClr val="C00000"/>
                </a:solidFill>
              </a:rPr>
              <a:t>설계하는것이</a:t>
            </a:r>
            <a:r>
              <a:rPr lang="ko-KR" altLang="en-US" sz="1400" b="1" i="1" dirty="0">
                <a:solidFill>
                  <a:srgbClr val="C00000"/>
                </a:solidFill>
              </a:rPr>
              <a:t> 성능에 </a:t>
            </a:r>
            <a:r>
              <a:rPr lang="ko-KR" altLang="en-US" sz="1400" b="1" i="1" dirty="0" err="1">
                <a:solidFill>
                  <a:srgbClr val="C00000"/>
                </a:solidFill>
              </a:rPr>
              <a:t>큰영향을</a:t>
            </a:r>
            <a:r>
              <a:rPr lang="ko-KR" altLang="en-US" sz="1400" b="1" i="1" dirty="0">
                <a:solidFill>
                  <a:srgbClr val="C00000"/>
                </a:solidFill>
              </a:rPr>
              <a:t> 미침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ko-KR" altLang="en-US" sz="1400" dirty="0">
                <a:solidFill>
                  <a:schemeClr val="tx1"/>
                </a:solidFill>
              </a:rPr>
              <a:t>① 리워드 </a:t>
            </a:r>
            <a:r>
              <a:rPr lang="en-US" altLang="ko-KR" sz="1400" dirty="0">
                <a:solidFill>
                  <a:schemeClr val="tx1"/>
                </a:solidFill>
              </a:rPr>
              <a:t>2</a:t>
            </a:r>
            <a:r>
              <a:rPr lang="ko-KR" altLang="en-US" sz="1400" dirty="0">
                <a:solidFill>
                  <a:schemeClr val="tx1"/>
                </a:solidFill>
              </a:rPr>
              <a:t>번 </a:t>
            </a:r>
            <a:r>
              <a:rPr lang="en-US" altLang="ko-KR" sz="1400" dirty="0" err="1">
                <a:solidFill>
                  <a:schemeClr val="tx1"/>
                </a:solidFill>
              </a:rPr>
              <a:t>car_vel</a:t>
            </a:r>
            <a:r>
              <a:rPr lang="ko-KR" altLang="en-US" sz="1400" dirty="0">
                <a:solidFill>
                  <a:schemeClr val="tx1"/>
                </a:solidFill>
              </a:rPr>
              <a:t>이 </a:t>
            </a:r>
            <a:r>
              <a:rPr lang="en-US" altLang="ko-KR" sz="1400" dirty="0">
                <a:solidFill>
                  <a:schemeClr val="tx1"/>
                </a:solidFill>
              </a:rPr>
              <a:t>1</a:t>
            </a:r>
            <a:r>
              <a:rPr lang="ko-KR" altLang="en-US" sz="1400" dirty="0">
                <a:solidFill>
                  <a:schemeClr val="tx1"/>
                </a:solidFill>
              </a:rPr>
              <a:t>보다 작은 경우 </a:t>
            </a:r>
            <a:r>
              <a:rPr lang="ko-KR" altLang="en-US" sz="1400" dirty="0" err="1">
                <a:solidFill>
                  <a:schemeClr val="tx1"/>
                </a:solidFill>
              </a:rPr>
              <a:t>패널티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ko-KR" altLang="en-US" sz="1400" dirty="0" err="1">
                <a:solidFill>
                  <a:schemeClr val="tx1"/>
                </a:solidFill>
              </a:rPr>
              <a:t>텀으로</a:t>
            </a:r>
            <a:r>
              <a:rPr lang="ko-KR" altLang="en-US" sz="1400" dirty="0">
                <a:solidFill>
                  <a:schemeClr val="tx1"/>
                </a:solidFill>
              </a:rPr>
              <a:t> 작용할 수 있음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      </a:t>
            </a:r>
            <a:r>
              <a:rPr lang="ko-KR" altLang="en-US" sz="1400" dirty="0">
                <a:solidFill>
                  <a:schemeClr val="tx1"/>
                </a:solidFill>
              </a:rPr>
              <a:t>자칫 오른쪽으로 </a:t>
            </a:r>
            <a:r>
              <a:rPr lang="ko-KR" altLang="en-US" sz="1400" dirty="0" err="1">
                <a:solidFill>
                  <a:schemeClr val="tx1"/>
                </a:solidFill>
              </a:rPr>
              <a:t>가는거를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ko-KR" altLang="en-US" sz="1400" dirty="0" err="1">
                <a:solidFill>
                  <a:schemeClr val="tx1"/>
                </a:solidFill>
              </a:rPr>
              <a:t>패널티로</a:t>
            </a:r>
            <a:r>
              <a:rPr lang="ko-KR" altLang="en-US" sz="1400" dirty="0">
                <a:solidFill>
                  <a:schemeClr val="tx1"/>
                </a:solidFill>
              </a:rPr>
              <a:t> 여길 수도 있음</a:t>
            </a:r>
            <a:r>
              <a:rPr lang="en-US" altLang="ko-KR" sz="1400" dirty="0">
                <a:solidFill>
                  <a:schemeClr val="tx1"/>
                </a:solidFill>
              </a:rPr>
              <a:t>. </a:t>
            </a:r>
          </a:p>
          <a:p>
            <a:r>
              <a:rPr lang="ko-KR" altLang="en-US" sz="1400" dirty="0">
                <a:solidFill>
                  <a:schemeClr val="tx1"/>
                </a:solidFill>
              </a:rPr>
              <a:t>       곱하기가 아닌 더하기로 확실한 보상을 주도록 </a:t>
            </a:r>
            <a:r>
              <a:rPr lang="ko-KR" altLang="en-US" sz="1400" dirty="0" err="1">
                <a:solidFill>
                  <a:schemeClr val="tx1"/>
                </a:solidFill>
              </a:rPr>
              <a:t>설계해야겠음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</a:p>
          <a:p>
            <a:r>
              <a:rPr lang="ko-KR" altLang="en-US" sz="1400" dirty="0">
                <a:solidFill>
                  <a:schemeClr val="tx1"/>
                </a:solidFill>
              </a:rPr>
              <a:t>② </a:t>
            </a:r>
            <a:r>
              <a:rPr lang="en-US" altLang="ko-KR" sz="1400" dirty="0">
                <a:solidFill>
                  <a:schemeClr val="tx1"/>
                </a:solidFill>
              </a:rPr>
              <a:t>NN</a:t>
            </a:r>
            <a:r>
              <a:rPr lang="ko-KR" altLang="en-US" sz="1400" dirty="0">
                <a:solidFill>
                  <a:schemeClr val="tx1"/>
                </a:solidFill>
              </a:rPr>
              <a:t>부분도 파라미터 조정 혹은 </a:t>
            </a:r>
            <a:r>
              <a:rPr lang="ko-KR" altLang="en-US" sz="1400" dirty="0" err="1">
                <a:solidFill>
                  <a:schemeClr val="tx1"/>
                </a:solidFill>
              </a:rPr>
              <a:t>활성홤수</a:t>
            </a:r>
            <a:r>
              <a:rPr lang="ko-KR" altLang="en-US" sz="1400" dirty="0">
                <a:solidFill>
                  <a:schemeClr val="tx1"/>
                </a:solidFill>
              </a:rPr>
              <a:t> 변경을 통해 추가적인 성능 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      </a:t>
            </a:r>
            <a:r>
              <a:rPr lang="ko-KR" altLang="en-US" sz="1400" dirty="0">
                <a:solidFill>
                  <a:schemeClr val="tx1"/>
                </a:solidFill>
              </a:rPr>
              <a:t>향상이 가능하도록 </a:t>
            </a:r>
            <a:r>
              <a:rPr lang="ko-KR" altLang="en-US" sz="1400" dirty="0" err="1">
                <a:solidFill>
                  <a:schemeClr val="tx1"/>
                </a:solidFill>
              </a:rPr>
              <a:t>보여짐</a:t>
            </a:r>
            <a:r>
              <a:rPr lang="ko-KR" altLang="en-US" sz="1400" dirty="0">
                <a:solidFill>
                  <a:schemeClr val="tx1"/>
                </a:solidFill>
              </a:rPr>
              <a:t> 딥러닝 공부를 더해서 시너지를 낼 수 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      </a:t>
            </a:r>
            <a:r>
              <a:rPr lang="ko-KR" altLang="en-US" sz="1400" dirty="0">
                <a:solidFill>
                  <a:schemeClr val="tx1"/>
                </a:solidFill>
              </a:rPr>
              <a:t>있겠다는 생각이 들었음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ko-KR" altLang="en-US" sz="1400" dirty="0">
                <a:solidFill>
                  <a:schemeClr val="tx1"/>
                </a:solidFill>
              </a:rPr>
              <a:t>③ 알고리즘 변경 및 파라미터 조정에 따른 성능 차이도 더 </a:t>
            </a:r>
            <a:r>
              <a:rPr lang="ko-KR" altLang="en-US" sz="1400" dirty="0" err="1">
                <a:solidFill>
                  <a:schemeClr val="tx1"/>
                </a:solidFill>
              </a:rPr>
              <a:t>탐구해봐야겠음</a:t>
            </a:r>
            <a:endParaRPr lang="en-US" altLang="ko-KR" sz="1400" dirty="0">
              <a:solidFill>
                <a:schemeClr val="tx1"/>
              </a:solidFill>
            </a:endParaRP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endParaRPr lang="en-US" altLang="ko-KR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860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B94FEA4A-F449-31E3-43AD-6A36836E569A}"/>
              </a:ext>
            </a:extLst>
          </p:cNvPr>
          <p:cNvSpPr/>
          <p:nvPr/>
        </p:nvSpPr>
        <p:spPr>
          <a:xfrm>
            <a:off x="430306" y="454057"/>
            <a:ext cx="5970494" cy="3262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schemeClr val="tx1"/>
                </a:solidFill>
              </a:rPr>
              <a:t>         </a:t>
            </a:r>
            <a:r>
              <a:rPr lang="ko-KR" altLang="en-US" sz="1600" b="1" dirty="0">
                <a:solidFill>
                  <a:schemeClr val="tx1"/>
                </a:solidFill>
              </a:rPr>
              <a:t>결과 요약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7E774D9-9FBA-5BC7-2944-72A78F8EBCCE}"/>
              </a:ext>
            </a:extLst>
          </p:cNvPr>
          <p:cNvSpPr/>
          <p:nvPr/>
        </p:nvSpPr>
        <p:spPr>
          <a:xfrm>
            <a:off x="389146" y="385077"/>
            <a:ext cx="414014" cy="3262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4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F2DAC97-09A1-DC97-5A42-5C49AC92D725}"/>
              </a:ext>
            </a:extLst>
          </p:cNvPr>
          <p:cNvSpPr/>
          <p:nvPr/>
        </p:nvSpPr>
        <p:spPr>
          <a:xfrm>
            <a:off x="430306" y="914739"/>
            <a:ext cx="5970494" cy="10726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10000"/>
              </a:lnSpc>
            </a:pPr>
            <a:r>
              <a:rPr lang="en-US" altLang="ko-KR" sz="1400" b="1" i="1" dirty="0">
                <a:solidFill>
                  <a:schemeClr val="tx1"/>
                </a:solidFill>
                <a:highlight>
                  <a:srgbClr val="FFFF00"/>
                </a:highlight>
              </a:rPr>
              <a:t>- 1</a:t>
            </a:r>
            <a:r>
              <a:rPr lang="ko-KR" altLang="en-US" sz="1400" b="1" i="1" dirty="0">
                <a:solidFill>
                  <a:schemeClr val="tx1"/>
                </a:solidFill>
                <a:highlight>
                  <a:srgbClr val="FFFF00"/>
                </a:highlight>
              </a:rPr>
              <a:t>번 모델</a:t>
            </a:r>
            <a:r>
              <a:rPr lang="en-US" altLang="ko-KR" sz="1400" b="1" i="1" dirty="0">
                <a:solidFill>
                  <a:schemeClr val="tx1"/>
                </a:solidFill>
                <a:highlight>
                  <a:srgbClr val="FFFF00"/>
                </a:highlight>
              </a:rPr>
              <a:t>: </a:t>
            </a:r>
            <a:r>
              <a:rPr lang="ko-KR" altLang="en-US" sz="1400" b="1" i="1" dirty="0">
                <a:solidFill>
                  <a:srgbClr val="212121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최대 </a:t>
            </a:r>
            <a:r>
              <a:rPr lang="en-US" altLang="ko-KR" sz="1400" b="1" i="1" dirty="0">
                <a:solidFill>
                  <a:srgbClr val="212121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avg : 90.45933690494319</a:t>
            </a:r>
            <a:endParaRPr lang="en-US" altLang="ko-KR" sz="1400" b="1" dirty="0">
              <a:solidFill>
                <a:srgbClr val="212121"/>
              </a:solidFill>
              <a:latin typeface="Courier New" panose="02070309020205020404" pitchFamily="49" charset="0"/>
            </a:endParaRPr>
          </a:p>
          <a:p>
            <a:pPr>
              <a:lnSpc>
                <a:spcPct val="110000"/>
              </a:lnSpc>
            </a:pPr>
            <a:r>
              <a:rPr lang="ko-KR" altLang="en-US" sz="1400" b="1" dirty="0">
                <a:solidFill>
                  <a:srgbClr val="212121"/>
                </a:solidFill>
                <a:latin typeface="Courier New" panose="02070309020205020404" pitchFamily="49" charset="0"/>
              </a:rPr>
              <a:t>사용 </a:t>
            </a:r>
            <a:r>
              <a:rPr lang="en-US" altLang="ko-KR" sz="1400" b="1" dirty="0">
                <a:solidFill>
                  <a:srgbClr val="212121"/>
                </a:solidFill>
                <a:latin typeface="Courier New" panose="02070309020205020404" pitchFamily="49" charset="0"/>
              </a:rPr>
              <a:t>reward : </a:t>
            </a:r>
            <a:r>
              <a:rPr lang="en-US" altLang="ko-KR" sz="1400" dirty="0">
                <a:solidFill>
                  <a:srgbClr val="212121"/>
                </a:solidFill>
                <a:latin typeface="Courier New" panose="02070309020205020404" pitchFamily="49" charset="0"/>
              </a:rPr>
              <a:t>1</a:t>
            </a:r>
            <a:r>
              <a:rPr lang="ko-KR" altLang="en-US" sz="1400" dirty="0">
                <a:solidFill>
                  <a:srgbClr val="212121"/>
                </a:solidFill>
                <a:latin typeface="Courier New" panose="02070309020205020404" pitchFamily="49" charset="0"/>
              </a:rPr>
              <a:t>번 리워드</a:t>
            </a:r>
            <a:endParaRPr lang="en-US" altLang="ko-KR" sz="1400" dirty="0">
              <a:solidFill>
                <a:srgbClr val="212121"/>
              </a:solidFill>
              <a:latin typeface="Courier New" panose="02070309020205020404" pitchFamily="49" charset="0"/>
            </a:endParaRPr>
          </a:p>
          <a:p>
            <a:pPr>
              <a:lnSpc>
                <a:spcPct val="110000"/>
              </a:lnSpc>
            </a:pPr>
            <a:r>
              <a:rPr lang="ko-KR" altLang="en-US" sz="1400" b="1" dirty="0">
                <a:solidFill>
                  <a:srgbClr val="212121"/>
                </a:solidFill>
                <a:latin typeface="Courier New" panose="02070309020205020404" pitchFamily="49" charset="0"/>
              </a:rPr>
              <a:t>주요 파라미터 </a:t>
            </a:r>
            <a:r>
              <a:rPr lang="en-US" altLang="ko-KR" sz="1400" b="1" dirty="0">
                <a:solidFill>
                  <a:srgbClr val="212121"/>
                </a:solidFill>
                <a:latin typeface="Courier New" panose="02070309020205020404" pitchFamily="49" charset="0"/>
              </a:rPr>
              <a:t>: </a:t>
            </a:r>
            <a:r>
              <a:rPr lang="en-US" altLang="ko-KR" sz="1400" dirty="0">
                <a:solidFill>
                  <a:srgbClr val="212121"/>
                </a:solidFill>
                <a:latin typeface="Courier New" panose="02070309020205020404" pitchFamily="49" charset="0"/>
              </a:rPr>
              <a:t>tau 0.01, gamma 0.7, batch size = 25, </a:t>
            </a:r>
          </a:p>
          <a:p>
            <a:r>
              <a:rPr lang="en-US" altLang="ko-KR" sz="1400" dirty="0">
                <a:solidFill>
                  <a:srgbClr val="212121"/>
                </a:solidFill>
                <a:latin typeface="Courier New" panose="02070309020205020404" pitchFamily="49" charset="0"/>
              </a:rPr>
              <a:t>              buffer size &amp; begin 10,000 &amp; 1,000</a:t>
            </a:r>
            <a:endParaRPr lang="en-US" altLang="ko-KR" sz="1400" b="0" i="0" dirty="0">
              <a:solidFill>
                <a:srgbClr val="212121"/>
              </a:solidFill>
              <a:effectLst/>
              <a:latin typeface="Courier New" panose="02070309020205020404" pitchFamily="49" charset="0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241FCD22-C802-CD19-7084-62083D1FE645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52582" r="22190"/>
          <a:stretch/>
        </p:blipFill>
        <p:spPr>
          <a:xfrm>
            <a:off x="173015" y="1944878"/>
            <a:ext cx="3460306" cy="1578427"/>
          </a:xfrm>
          <a:prstGeom prst="rect">
            <a:avLst/>
          </a:prstGeom>
        </p:spPr>
      </p:pic>
      <p:pic>
        <p:nvPicPr>
          <p:cNvPr id="17" name="다운로드 (1)">
            <a:hlinkClick r:id="" action="ppaction://media"/>
            <a:extLst>
              <a:ext uri="{FF2B5EF4-FFF2-40B4-BE49-F238E27FC236}">
                <a16:creationId xmlns:a16="http://schemas.microsoft.com/office/drawing/2014/main" id="{D9D6E0D1-F326-453D-F470-78E168394050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3881124" y="1988038"/>
            <a:ext cx="2809507" cy="1501922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A5A6D55D-FFBB-C70E-3796-F0064DC66E95}"/>
              </a:ext>
            </a:extLst>
          </p:cNvPr>
          <p:cNvSpPr/>
          <p:nvPr/>
        </p:nvSpPr>
        <p:spPr>
          <a:xfrm>
            <a:off x="430306" y="3684930"/>
            <a:ext cx="5970494" cy="1207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10000"/>
              </a:lnSpc>
            </a:pPr>
            <a:r>
              <a:rPr lang="en-US" altLang="ko-KR" sz="1400" b="1" i="1" dirty="0">
                <a:solidFill>
                  <a:schemeClr val="tx1"/>
                </a:solidFill>
                <a:highlight>
                  <a:srgbClr val="FFFF00"/>
                </a:highlight>
              </a:rPr>
              <a:t>- 2</a:t>
            </a:r>
            <a:r>
              <a:rPr lang="ko-KR" altLang="en-US" sz="1400" b="1" i="1" dirty="0">
                <a:solidFill>
                  <a:schemeClr val="tx1"/>
                </a:solidFill>
                <a:highlight>
                  <a:srgbClr val="FFFF00"/>
                </a:highlight>
              </a:rPr>
              <a:t>번 모델</a:t>
            </a:r>
            <a:r>
              <a:rPr lang="en-US" altLang="ko-KR" sz="1400" b="1" i="1" dirty="0">
                <a:solidFill>
                  <a:schemeClr val="tx1"/>
                </a:solidFill>
                <a:highlight>
                  <a:srgbClr val="FFFF00"/>
                </a:highlight>
              </a:rPr>
              <a:t>: </a:t>
            </a:r>
            <a:r>
              <a:rPr lang="ko-KR" altLang="en-US" sz="1400" b="1" i="1" dirty="0">
                <a:solidFill>
                  <a:srgbClr val="212121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최대 </a:t>
            </a:r>
            <a:r>
              <a:rPr lang="en-US" altLang="ko-KR" sz="1400" b="1" i="1" dirty="0">
                <a:solidFill>
                  <a:srgbClr val="212121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avg : 96.76521703867806</a:t>
            </a:r>
            <a:endParaRPr lang="en-US" altLang="ko-KR" sz="1400" b="0" i="0" dirty="0">
              <a:solidFill>
                <a:srgbClr val="212121"/>
              </a:solidFill>
              <a:effectLst/>
              <a:latin typeface="Courier New" panose="02070309020205020404" pitchFamily="49" charset="0"/>
            </a:endParaRPr>
          </a:p>
          <a:p>
            <a:r>
              <a:rPr lang="ko-KR" altLang="en-US" sz="1400" b="1" dirty="0">
                <a:solidFill>
                  <a:srgbClr val="212121"/>
                </a:solidFill>
                <a:latin typeface="Courier New" panose="02070309020205020404" pitchFamily="49" charset="0"/>
              </a:rPr>
              <a:t>사용 </a:t>
            </a:r>
            <a:r>
              <a:rPr lang="en-US" altLang="ko-KR" sz="1400" b="1" dirty="0">
                <a:solidFill>
                  <a:srgbClr val="212121"/>
                </a:solidFill>
                <a:latin typeface="Courier New" panose="02070309020205020404" pitchFamily="49" charset="0"/>
              </a:rPr>
              <a:t>reward : </a:t>
            </a:r>
            <a:r>
              <a:rPr lang="en-US" altLang="ko-KR" sz="1400" dirty="0">
                <a:solidFill>
                  <a:srgbClr val="212121"/>
                </a:solidFill>
                <a:latin typeface="Courier New" panose="02070309020205020404" pitchFamily="49" charset="0"/>
              </a:rPr>
              <a:t>1</a:t>
            </a:r>
            <a:r>
              <a:rPr lang="ko-KR" altLang="en-US" sz="1400" dirty="0">
                <a:solidFill>
                  <a:srgbClr val="212121"/>
                </a:solidFill>
                <a:latin typeface="Courier New" panose="02070309020205020404" pitchFamily="49" charset="0"/>
              </a:rPr>
              <a:t>번 리워드</a:t>
            </a:r>
            <a:endParaRPr lang="en-US" altLang="ko-KR" sz="1400" dirty="0">
              <a:solidFill>
                <a:srgbClr val="212121"/>
              </a:solidFill>
              <a:latin typeface="Courier New" panose="02070309020205020404" pitchFamily="49" charset="0"/>
            </a:endParaRPr>
          </a:p>
          <a:p>
            <a:r>
              <a:rPr lang="ko-KR" altLang="en-US" sz="1400" b="1" dirty="0">
                <a:solidFill>
                  <a:srgbClr val="212121"/>
                </a:solidFill>
                <a:latin typeface="Courier New" panose="02070309020205020404" pitchFamily="49" charset="0"/>
              </a:rPr>
              <a:t>주요 파라미터 </a:t>
            </a:r>
            <a:r>
              <a:rPr lang="en-US" altLang="ko-KR" sz="1400" b="1" dirty="0">
                <a:solidFill>
                  <a:srgbClr val="212121"/>
                </a:solidFill>
                <a:latin typeface="Courier New" panose="02070309020205020404" pitchFamily="49" charset="0"/>
              </a:rPr>
              <a:t>: </a:t>
            </a:r>
            <a:r>
              <a:rPr lang="en-US" altLang="ko-KR" sz="1400" dirty="0">
                <a:solidFill>
                  <a:srgbClr val="212121"/>
                </a:solidFill>
                <a:latin typeface="Courier New" panose="02070309020205020404" pitchFamily="49" charset="0"/>
              </a:rPr>
              <a:t>tau 0.05, gamma 0.7, batch size = 35, </a:t>
            </a:r>
          </a:p>
          <a:p>
            <a:r>
              <a:rPr lang="en-US" altLang="ko-KR" sz="1400" dirty="0">
                <a:solidFill>
                  <a:srgbClr val="212121"/>
                </a:solidFill>
                <a:latin typeface="Courier New" panose="02070309020205020404" pitchFamily="49" charset="0"/>
              </a:rPr>
              <a:t>              buffer size &amp; begin 15,000 &amp; 2,000</a:t>
            </a:r>
            <a:endParaRPr lang="en-US" altLang="ko-KR" sz="1400" b="0" i="0" dirty="0">
              <a:solidFill>
                <a:srgbClr val="212121"/>
              </a:solidFill>
              <a:effectLst/>
              <a:latin typeface="Courier New" panose="02070309020205020404" pitchFamily="49" charset="0"/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53A4D07D-3F28-F015-3AAC-2127008B8FF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08481" y="4746084"/>
            <a:ext cx="3363969" cy="1473640"/>
          </a:xfrm>
          <a:prstGeom prst="rect">
            <a:avLst/>
          </a:prstGeom>
        </p:spPr>
      </p:pic>
      <p:pic>
        <p:nvPicPr>
          <p:cNvPr id="25" name="다운로드 (2)">
            <a:hlinkClick r:id="" action="ppaction://media"/>
            <a:extLst>
              <a:ext uri="{FF2B5EF4-FFF2-40B4-BE49-F238E27FC236}">
                <a16:creationId xmlns:a16="http://schemas.microsoft.com/office/drawing/2014/main" id="{0F34AA03-922B-8F45-C72A-FBE51E2036BB}"/>
              </a:ext>
            </a:extLst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1"/>
          <a:stretch>
            <a:fillRect/>
          </a:stretch>
        </p:blipFill>
        <p:spPr>
          <a:xfrm>
            <a:off x="3876391" y="4779303"/>
            <a:ext cx="2714855" cy="1362418"/>
          </a:xfrm>
          <a:prstGeom prst="rect">
            <a:avLst/>
          </a:prstGeom>
        </p:spPr>
      </p:pic>
      <p:sp>
        <p:nvSpPr>
          <p:cNvPr id="29" name="직사각형 28">
            <a:extLst>
              <a:ext uri="{FF2B5EF4-FFF2-40B4-BE49-F238E27FC236}">
                <a16:creationId xmlns:a16="http://schemas.microsoft.com/office/drawing/2014/main" id="{FBC09A87-1700-DD91-A1E9-972FD712E298}"/>
              </a:ext>
            </a:extLst>
          </p:cNvPr>
          <p:cNvSpPr/>
          <p:nvPr/>
        </p:nvSpPr>
        <p:spPr>
          <a:xfrm>
            <a:off x="430306" y="6589599"/>
            <a:ext cx="5970494" cy="1207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10000"/>
              </a:lnSpc>
            </a:pPr>
            <a:r>
              <a:rPr lang="en-US" altLang="ko-KR" sz="1400" b="1" i="1" dirty="0">
                <a:solidFill>
                  <a:schemeClr val="tx1"/>
                </a:solidFill>
                <a:highlight>
                  <a:srgbClr val="FFFF00"/>
                </a:highlight>
              </a:rPr>
              <a:t>- 3</a:t>
            </a:r>
            <a:r>
              <a:rPr lang="ko-KR" altLang="en-US" sz="1400" b="1" i="1" dirty="0">
                <a:solidFill>
                  <a:schemeClr val="tx1"/>
                </a:solidFill>
                <a:highlight>
                  <a:srgbClr val="FFFF00"/>
                </a:highlight>
              </a:rPr>
              <a:t>번 모델</a:t>
            </a:r>
            <a:r>
              <a:rPr lang="en-US" altLang="ko-KR" sz="1400" b="1" i="1" dirty="0">
                <a:solidFill>
                  <a:schemeClr val="tx1"/>
                </a:solidFill>
                <a:highlight>
                  <a:srgbClr val="FFFF00"/>
                </a:highlight>
              </a:rPr>
              <a:t>: </a:t>
            </a:r>
            <a:r>
              <a:rPr lang="ko-KR" altLang="en-US" sz="1400" b="1" i="1" dirty="0">
                <a:solidFill>
                  <a:srgbClr val="212121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최대 </a:t>
            </a:r>
            <a:r>
              <a:rPr lang="en-US" altLang="ko-KR" sz="1400" b="1" i="1" dirty="0">
                <a:solidFill>
                  <a:srgbClr val="212121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avg : </a:t>
            </a:r>
            <a:r>
              <a:rPr lang="en-US" altLang="ko-KR" sz="1400" b="1" i="1" dirty="0">
                <a:solidFill>
                  <a:srgbClr val="212121"/>
                </a:solidFill>
                <a:highlight>
                  <a:srgbClr val="FFFF00"/>
                </a:highlight>
                <a:latin typeface="Courier New" panose="02070309020205020404" pitchFamily="49" charset="0"/>
              </a:rPr>
              <a:t>91.21423302665399</a:t>
            </a:r>
          </a:p>
          <a:p>
            <a:r>
              <a:rPr lang="ko-KR" altLang="en-US" sz="1400" b="1" dirty="0">
                <a:solidFill>
                  <a:srgbClr val="212121"/>
                </a:solidFill>
                <a:latin typeface="Courier New" panose="02070309020205020404" pitchFamily="49" charset="0"/>
              </a:rPr>
              <a:t>사용 </a:t>
            </a:r>
            <a:r>
              <a:rPr lang="en-US" altLang="ko-KR" sz="1400" b="1" dirty="0">
                <a:solidFill>
                  <a:srgbClr val="212121"/>
                </a:solidFill>
                <a:latin typeface="Courier New" panose="02070309020205020404" pitchFamily="49" charset="0"/>
              </a:rPr>
              <a:t>reward : </a:t>
            </a:r>
            <a:r>
              <a:rPr lang="en-US" altLang="ko-KR" sz="1400" dirty="0">
                <a:solidFill>
                  <a:srgbClr val="212121"/>
                </a:solidFill>
                <a:latin typeface="Courier New" panose="02070309020205020404" pitchFamily="49" charset="0"/>
              </a:rPr>
              <a:t>2</a:t>
            </a:r>
            <a:r>
              <a:rPr lang="ko-KR" altLang="en-US" sz="1400" dirty="0">
                <a:solidFill>
                  <a:srgbClr val="212121"/>
                </a:solidFill>
                <a:latin typeface="Courier New" panose="02070309020205020404" pitchFamily="49" charset="0"/>
              </a:rPr>
              <a:t>번 리워드</a:t>
            </a:r>
            <a:endParaRPr lang="en-US" altLang="ko-KR" sz="1400" dirty="0">
              <a:solidFill>
                <a:srgbClr val="212121"/>
              </a:solidFill>
              <a:latin typeface="Courier New" panose="02070309020205020404" pitchFamily="49" charset="0"/>
            </a:endParaRPr>
          </a:p>
          <a:p>
            <a:pPr>
              <a:lnSpc>
                <a:spcPct val="110000"/>
              </a:lnSpc>
            </a:pPr>
            <a:r>
              <a:rPr lang="ko-KR" altLang="en-US" sz="1400" b="1" dirty="0">
                <a:solidFill>
                  <a:srgbClr val="212121"/>
                </a:solidFill>
                <a:latin typeface="Courier New" panose="02070309020205020404" pitchFamily="49" charset="0"/>
              </a:rPr>
              <a:t>주요 파라미터 </a:t>
            </a:r>
            <a:r>
              <a:rPr lang="en-US" altLang="ko-KR" sz="1400" b="1" dirty="0">
                <a:solidFill>
                  <a:srgbClr val="212121"/>
                </a:solidFill>
                <a:latin typeface="Courier New" panose="02070309020205020404" pitchFamily="49" charset="0"/>
              </a:rPr>
              <a:t>: </a:t>
            </a:r>
            <a:r>
              <a:rPr lang="en-US" altLang="ko-KR" sz="1400" dirty="0">
                <a:solidFill>
                  <a:srgbClr val="212121"/>
                </a:solidFill>
                <a:latin typeface="Courier New" panose="02070309020205020404" pitchFamily="49" charset="0"/>
              </a:rPr>
              <a:t>tau 0.01, gamma 0.7, batch size = 25, </a:t>
            </a:r>
          </a:p>
          <a:p>
            <a:r>
              <a:rPr lang="en-US" altLang="ko-KR" sz="1400" dirty="0">
                <a:solidFill>
                  <a:srgbClr val="212121"/>
                </a:solidFill>
                <a:latin typeface="Courier New" panose="02070309020205020404" pitchFamily="49" charset="0"/>
              </a:rPr>
              <a:t>              buffer size &amp; begin 10,000 &amp; 1,000</a:t>
            </a:r>
            <a:endParaRPr lang="en-US" altLang="ko-KR" sz="1400" b="0" i="0" dirty="0">
              <a:solidFill>
                <a:srgbClr val="212121"/>
              </a:solidFill>
              <a:effectLst/>
              <a:latin typeface="Courier New" panose="02070309020205020404" pitchFamily="49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14F05B7-EA9E-AFD8-6EE7-C6529349449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08481" y="7712563"/>
            <a:ext cx="3220519" cy="1694332"/>
          </a:xfrm>
          <a:prstGeom prst="rect">
            <a:avLst/>
          </a:prstGeom>
        </p:spPr>
      </p:pic>
      <p:pic>
        <p:nvPicPr>
          <p:cNvPr id="5" name="다운로드 (3)">
            <a:hlinkClick r:id="" action="ppaction://media"/>
            <a:extLst>
              <a:ext uri="{FF2B5EF4-FFF2-40B4-BE49-F238E27FC236}">
                <a16:creationId xmlns:a16="http://schemas.microsoft.com/office/drawing/2014/main" id="{5687281A-23B8-26A2-1258-FF7672347300}"/>
              </a:ext>
            </a:extLst>
          </p:cNvPr>
          <p:cNvPicPr>
            <a:picLocks noChangeAspect="1"/>
          </p:cNvPicPr>
          <p:nvPr>
            <a:vide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13"/>
          <a:stretch>
            <a:fillRect/>
          </a:stretch>
        </p:blipFill>
        <p:spPr>
          <a:xfrm>
            <a:off x="3876391" y="7759654"/>
            <a:ext cx="2714855" cy="1501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942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9334" fill="hold"/>
                                        <p:tgtEl>
                                          <p:spTgt spid="1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13300" fill="hold"/>
                                        <p:tgtEl>
                                          <p:spTgt spid="2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4" dur="19300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5" fill="hold" display="0">
                  <p:stCondLst>
                    <p:cond delay="indefinite"/>
                  </p:stCondLst>
                </p:cTn>
                <p:tgtEl>
                  <p:spTgt spid="17"/>
                </p:tgtEl>
              </p:cMediaNode>
            </p:video>
            <p:seq concurrent="1" nextAc="seek">
              <p:cTn id="16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" fill="hold">
                      <p:stCondLst>
                        <p:cond delay="0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0" dur="1" fill="hold"/>
                                        <p:tgtEl>
                                          <p:spTgt spid="1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  <p:video>
              <p:cMediaNode vol="80000">
                <p:cTn id="21" fill="hold" display="0">
                  <p:stCondLst>
                    <p:cond delay="indefinite"/>
                  </p:stCondLst>
                </p:cTn>
                <p:tgtEl>
                  <p:spTgt spid="25"/>
                </p:tgtEl>
              </p:cMediaNode>
            </p:video>
            <p:seq concurrent="1" nextAc="seek">
              <p:cTn id="22" restart="whenNotActive" fill="hold" evtFilter="cancelBubble" nodeType="interactiveSeq">
                <p:stCondLst>
                  <p:cond evt="onClick" delay="0">
                    <p:tgtEl>
                      <p:spTgt spid="2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3" fill="hold">
                      <p:stCondLst>
                        <p:cond delay="0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6" dur="1" fill="hold"/>
                                        <p:tgtEl>
                                          <p:spTgt spid="2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5"/>
                  </p:tgtEl>
                </p:cond>
              </p:nextCondLst>
            </p:seq>
            <p:video>
              <p:cMediaNode vol="80000">
                <p:cTn id="2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2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9" fill="hold">
                      <p:stCondLst>
                        <p:cond delay="0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3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1325</TotalTime>
  <Words>556</Words>
  <Application>Microsoft Office PowerPoint</Application>
  <PresentationFormat>A4 용지(210x297mm)</PresentationFormat>
  <Paragraphs>71</Paragraphs>
  <Slides>4</Slides>
  <Notes>0</Notes>
  <HiddenSlides>0</HiddenSlides>
  <MMClips>3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Courier New</vt:lpstr>
      <vt:lpstr>Office 테마</vt:lpstr>
      <vt:lpstr>강화학습 구현과제 (OpenAi Gym Mountain Car 예제)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김윤호</dc:creator>
  <cp:lastModifiedBy>김윤호</cp:lastModifiedBy>
  <cp:revision>66</cp:revision>
  <dcterms:created xsi:type="dcterms:W3CDTF">2023-12-13T16:50:48Z</dcterms:created>
  <dcterms:modified xsi:type="dcterms:W3CDTF">2023-12-14T15:04:01Z</dcterms:modified>
</cp:coreProperties>
</file>