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4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D04B5-0894-4590-ADC1-F665A74D3202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F783C-B39A-4C63-9BB1-FA6939FE3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265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>
            <a:extLst>
              <a:ext uri="{FF2B5EF4-FFF2-40B4-BE49-F238E27FC236}">
                <a16:creationId xmlns:a16="http://schemas.microsoft.com/office/drawing/2014/main" id="{BB8EF56E-3053-4C9E-FC2B-A450AD33DD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>
            <a:extLst>
              <a:ext uri="{FF2B5EF4-FFF2-40B4-BE49-F238E27FC236}">
                <a16:creationId xmlns:a16="http://schemas.microsoft.com/office/drawing/2014/main" id="{976B0F3B-A17E-74A7-4778-FD11207788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AutoNum type="arabicPeriod"/>
            </a:pP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20484" name="슬라이드 번호 개체 틀 3">
            <a:extLst>
              <a:ext uri="{FF2B5EF4-FFF2-40B4-BE49-F238E27FC236}">
                <a16:creationId xmlns:a16="http://schemas.microsoft.com/office/drawing/2014/main" id="{947F38AA-12B7-69DF-513E-1D5A8A81D2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06CABA4-49A4-4843-BA33-106AB2677562}" type="slidenum">
              <a:rPr lang="ko-KR" altLang="en-US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672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>
            <a:extLst>
              <a:ext uri="{FF2B5EF4-FFF2-40B4-BE49-F238E27FC236}">
                <a16:creationId xmlns:a16="http://schemas.microsoft.com/office/drawing/2014/main" id="{BB8EF56E-3053-4C9E-FC2B-A450AD33DD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>
            <a:extLst>
              <a:ext uri="{FF2B5EF4-FFF2-40B4-BE49-F238E27FC236}">
                <a16:creationId xmlns:a16="http://schemas.microsoft.com/office/drawing/2014/main" id="{976B0F3B-A17E-74A7-4778-FD11207788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AutoNum type="arabicPeriod"/>
            </a:pP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20484" name="슬라이드 번호 개체 틀 3">
            <a:extLst>
              <a:ext uri="{FF2B5EF4-FFF2-40B4-BE49-F238E27FC236}">
                <a16:creationId xmlns:a16="http://schemas.microsoft.com/office/drawing/2014/main" id="{947F38AA-12B7-69DF-513E-1D5A8A81D2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06CABA4-49A4-4843-BA33-106AB2677562}" type="slidenum">
              <a:rPr lang="ko-KR" altLang="en-US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970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>
            <a:extLst>
              <a:ext uri="{FF2B5EF4-FFF2-40B4-BE49-F238E27FC236}">
                <a16:creationId xmlns:a16="http://schemas.microsoft.com/office/drawing/2014/main" id="{BB8EF56E-3053-4C9E-FC2B-A450AD33DD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>
            <a:extLst>
              <a:ext uri="{FF2B5EF4-FFF2-40B4-BE49-F238E27FC236}">
                <a16:creationId xmlns:a16="http://schemas.microsoft.com/office/drawing/2014/main" id="{976B0F3B-A17E-74A7-4778-FD11207788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AutoNum type="arabicPeriod"/>
            </a:pP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20484" name="슬라이드 번호 개체 틀 3">
            <a:extLst>
              <a:ext uri="{FF2B5EF4-FFF2-40B4-BE49-F238E27FC236}">
                <a16:creationId xmlns:a16="http://schemas.microsoft.com/office/drawing/2014/main" id="{947F38AA-12B7-69DF-513E-1D5A8A81D2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06CABA4-49A4-4843-BA33-106AB2677562}" type="slidenum">
              <a:rPr lang="ko-KR" altLang="en-US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23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>
            <a:extLst>
              <a:ext uri="{FF2B5EF4-FFF2-40B4-BE49-F238E27FC236}">
                <a16:creationId xmlns:a16="http://schemas.microsoft.com/office/drawing/2014/main" id="{BB8EF56E-3053-4C9E-FC2B-A450AD33DD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>
            <a:extLst>
              <a:ext uri="{FF2B5EF4-FFF2-40B4-BE49-F238E27FC236}">
                <a16:creationId xmlns:a16="http://schemas.microsoft.com/office/drawing/2014/main" id="{976B0F3B-A17E-74A7-4778-FD11207788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AutoNum type="arabicPeriod"/>
            </a:pP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20484" name="슬라이드 번호 개체 틀 3">
            <a:extLst>
              <a:ext uri="{FF2B5EF4-FFF2-40B4-BE49-F238E27FC236}">
                <a16:creationId xmlns:a16="http://schemas.microsoft.com/office/drawing/2014/main" id="{947F38AA-12B7-69DF-513E-1D5A8A81D2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06CABA4-49A4-4843-BA33-106AB2677562}" type="slidenum">
              <a:rPr lang="ko-KR" altLang="en-US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421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>
            <a:extLst>
              <a:ext uri="{FF2B5EF4-FFF2-40B4-BE49-F238E27FC236}">
                <a16:creationId xmlns:a16="http://schemas.microsoft.com/office/drawing/2014/main" id="{BB8EF56E-3053-4C9E-FC2B-A450AD33DD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>
            <a:extLst>
              <a:ext uri="{FF2B5EF4-FFF2-40B4-BE49-F238E27FC236}">
                <a16:creationId xmlns:a16="http://schemas.microsoft.com/office/drawing/2014/main" id="{976B0F3B-A17E-74A7-4778-FD11207788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AutoNum type="arabicPeriod"/>
            </a:pP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20484" name="슬라이드 번호 개체 틀 3">
            <a:extLst>
              <a:ext uri="{FF2B5EF4-FFF2-40B4-BE49-F238E27FC236}">
                <a16:creationId xmlns:a16="http://schemas.microsoft.com/office/drawing/2014/main" id="{947F38AA-12B7-69DF-513E-1D5A8A81D2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06CABA4-49A4-4843-BA33-106AB2677562}" type="slidenum">
              <a:rPr lang="ko-KR" altLang="en-US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676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>
            <a:extLst>
              <a:ext uri="{FF2B5EF4-FFF2-40B4-BE49-F238E27FC236}">
                <a16:creationId xmlns:a16="http://schemas.microsoft.com/office/drawing/2014/main" id="{BB8EF56E-3053-4C9E-FC2B-A450AD33DD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>
            <a:extLst>
              <a:ext uri="{FF2B5EF4-FFF2-40B4-BE49-F238E27FC236}">
                <a16:creationId xmlns:a16="http://schemas.microsoft.com/office/drawing/2014/main" id="{976B0F3B-A17E-74A7-4778-FD11207788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AutoNum type="arabicPeriod"/>
            </a:pP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20484" name="슬라이드 번호 개체 틀 3">
            <a:extLst>
              <a:ext uri="{FF2B5EF4-FFF2-40B4-BE49-F238E27FC236}">
                <a16:creationId xmlns:a16="http://schemas.microsoft.com/office/drawing/2014/main" id="{947F38AA-12B7-69DF-513E-1D5A8A81D2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06CABA4-49A4-4843-BA33-106AB2677562}" type="slidenum">
              <a:rPr lang="ko-KR" altLang="en-US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24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525C-EB4F-4E47-BDF3-4CE6521F29A6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427A-DC31-433B-AC0A-7DEB5C326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1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525C-EB4F-4E47-BDF3-4CE6521F29A6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427A-DC31-433B-AC0A-7DEB5C326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50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525C-EB4F-4E47-BDF3-4CE6521F29A6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427A-DC31-433B-AC0A-7DEB5C326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23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525C-EB4F-4E47-BDF3-4CE6521F29A6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427A-DC31-433B-AC0A-7DEB5C326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63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525C-EB4F-4E47-BDF3-4CE6521F29A6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427A-DC31-433B-AC0A-7DEB5C326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21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525C-EB4F-4E47-BDF3-4CE6521F29A6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427A-DC31-433B-AC0A-7DEB5C326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3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525C-EB4F-4E47-BDF3-4CE6521F29A6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427A-DC31-433B-AC0A-7DEB5C326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633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525C-EB4F-4E47-BDF3-4CE6521F29A6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427A-DC31-433B-AC0A-7DEB5C326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3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525C-EB4F-4E47-BDF3-4CE6521F29A6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427A-DC31-433B-AC0A-7DEB5C326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39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525C-EB4F-4E47-BDF3-4CE6521F29A6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427A-DC31-433B-AC0A-7DEB5C326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28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525C-EB4F-4E47-BDF3-4CE6521F29A6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427A-DC31-433B-AC0A-7DEB5C326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59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F525C-EB4F-4E47-BDF3-4CE6521F29A6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427A-DC31-433B-AC0A-7DEB5C326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3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제목 2">
            <a:extLst>
              <a:ext uri="{FF2B5EF4-FFF2-40B4-BE49-F238E27FC236}">
                <a16:creationId xmlns:a16="http://schemas.microsoft.com/office/drawing/2014/main" id="{F3BECF24-D90A-2F07-3AB7-393A7EC767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2700"/>
            <a:ext cx="11480800" cy="762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Pretendard ExtraBold" charset="-127"/>
                <a:ea typeface="Pretendard ExtraBold" charset="-127"/>
              </a:rPr>
              <a:t> Cache Controller</a:t>
            </a:r>
            <a:endParaRPr lang="en-US" altLang="ko-KR" sz="3000" baseline="70000" dirty="0">
              <a:solidFill>
                <a:srgbClr val="FF0000"/>
              </a:solidFill>
              <a:latin typeface="Pretendard ExtraBold" charset="-127"/>
              <a:ea typeface="Pretendard ExtraBold" charset="-127"/>
            </a:endParaRPr>
          </a:p>
        </p:txBody>
      </p:sp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4F1A7650-DA6D-EFA5-C2CE-6A18F3DE1E90}"/>
              </a:ext>
            </a:extLst>
          </p:cNvPr>
          <p:cNvSpPr txBox="1">
            <a:spLocks/>
          </p:cNvSpPr>
          <p:nvPr/>
        </p:nvSpPr>
        <p:spPr bwMode="auto">
          <a:xfrm>
            <a:off x="288925" y="1065022"/>
            <a:ext cx="4103781" cy="40671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80000"/>
              <a:buFont typeface="돋움" panose="020B0600000101010101" pitchFamily="50" charset="-127"/>
              <a:buChar char="▐"/>
              <a:defRPr sz="2600" b="1" kern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SzPct val="60000"/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q"/>
              <a:defRPr sz="1600" kern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READ</a:t>
            </a:r>
            <a:endParaRPr lang="en-US" altLang="ko-KR" sz="2400" dirty="0">
              <a:solidFill>
                <a:schemeClr val="tx2"/>
              </a:solidFill>
              <a:latin typeface="Pretendard" panose="020B0600000101010101" charset="-127"/>
              <a:ea typeface="Pretendard" panose="020B0600000101010101" charset="-127"/>
              <a:cs typeface="Pretendard" panose="020B0600000101010101" charset="-127"/>
            </a:endParaRPr>
          </a:p>
          <a:p>
            <a:pPr>
              <a:defRPr/>
            </a:pPr>
            <a:endParaRPr lang="en-US" altLang="ko-KR" sz="2400" dirty="0">
              <a:solidFill>
                <a:schemeClr val="tx2"/>
              </a:solidFill>
            </a:endParaRPr>
          </a:p>
          <a:p>
            <a:pPr marL="0" indent="0">
              <a:buFont typeface="돋움" panose="020B0600000101010101" pitchFamily="50" charset="-127"/>
              <a:buNone/>
              <a:defRPr/>
            </a:pPr>
            <a:endParaRPr lang="en-US" altLang="ko-KR" sz="2400" dirty="0">
              <a:solidFill>
                <a:schemeClr val="tx2"/>
              </a:solidFill>
            </a:endParaRPr>
          </a:p>
        </p:txBody>
      </p:sp>
      <p:pic>
        <p:nvPicPr>
          <p:cNvPr id="15" name="그림 14"/>
          <p:cNvPicPr/>
          <p:nvPr/>
        </p:nvPicPr>
        <p:blipFill>
          <a:blip r:embed="rId3"/>
          <a:stretch>
            <a:fillRect/>
          </a:stretch>
        </p:blipFill>
        <p:spPr>
          <a:xfrm>
            <a:off x="439959" y="1627410"/>
            <a:ext cx="10971830" cy="470184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248602" y="1805561"/>
            <a:ext cx="551998" cy="117805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00600" y="2117588"/>
            <a:ext cx="2057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HOST request to RAM</a:t>
            </a:r>
          </a:p>
          <a:p>
            <a:r>
              <a:rPr lang="en-US" altLang="ko-KR" sz="1000" b="1" dirty="0">
                <a:solidFill>
                  <a:schemeClr val="bg1"/>
                </a:solidFill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DATA READ</a:t>
            </a:r>
            <a:endParaRPr lang="ko-KR" altLang="en-US" sz="1000" b="1" dirty="0">
              <a:solidFill>
                <a:schemeClr val="bg1"/>
              </a:solidFill>
              <a:latin typeface="Pretendard" panose="020B0600000101010101" charset="-127"/>
              <a:ea typeface="Pretendard" panose="020B0600000101010101" charset="-127"/>
              <a:cs typeface="Pretendard" panose="020B0600000101010101" charset="-127"/>
            </a:endParaRPr>
          </a:p>
          <a:p>
            <a:r>
              <a:rPr lang="en-US" altLang="ko-KR" sz="1000" b="1" dirty="0" smtClean="0">
                <a:solidFill>
                  <a:schemeClr val="bg1"/>
                </a:solidFill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(ADDR:100)</a:t>
            </a:r>
          </a:p>
        </p:txBody>
      </p:sp>
    </p:spTree>
    <p:extLst>
      <p:ext uri="{BB962C8B-B14F-4D97-AF65-F5344CB8AC3E}">
        <p14:creationId xmlns:p14="http://schemas.microsoft.com/office/powerpoint/2010/main" val="71315351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458469" y="1625063"/>
            <a:ext cx="11200131" cy="4724937"/>
          </a:xfrm>
          <a:prstGeom prst="rect">
            <a:avLst/>
          </a:prstGeom>
        </p:spPr>
      </p:pic>
      <p:sp>
        <p:nvSpPr>
          <p:cNvPr id="19460" name="제목 2">
            <a:extLst>
              <a:ext uri="{FF2B5EF4-FFF2-40B4-BE49-F238E27FC236}">
                <a16:creationId xmlns:a16="http://schemas.microsoft.com/office/drawing/2014/main" id="{F3BECF24-D90A-2F07-3AB7-393A7EC767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2700"/>
            <a:ext cx="11480800" cy="762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Pretendard ExtraBold" charset="-127"/>
                <a:ea typeface="Pretendard ExtraBold" charset="-127"/>
              </a:rPr>
              <a:t> Cache Controller</a:t>
            </a:r>
            <a:endParaRPr lang="en-US" altLang="ko-KR" sz="3000" baseline="70000" dirty="0">
              <a:solidFill>
                <a:srgbClr val="FF0000"/>
              </a:solidFill>
              <a:latin typeface="Pretendard ExtraBold" charset="-127"/>
              <a:ea typeface="Pretendard ExtraBold" charset="-127"/>
            </a:endParaRPr>
          </a:p>
        </p:txBody>
      </p:sp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4F1A7650-DA6D-EFA5-C2CE-6A18F3DE1E90}"/>
              </a:ext>
            </a:extLst>
          </p:cNvPr>
          <p:cNvSpPr txBox="1">
            <a:spLocks/>
          </p:cNvSpPr>
          <p:nvPr/>
        </p:nvSpPr>
        <p:spPr bwMode="auto">
          <a:xfrm>
            <a:off x="288925" y="1065022"/>
            <a:ext cx="4103781" cy="40671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80000"/>
              <a:buFont typeface="돋움" panose="020B0600000101010101" pitchFamily="50" charset="-127"/>
              <a:buChar char="▐"/>
              <a:defRPr sz="2600" b="1" kern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SzPct val="60000"/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q"/>
              <a:defRPr sz="1600" kern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READ</a:t>
            </a:r>
            <a:endParaRPr lang="en-US" altLang="ko-KR" sz="2400" dirty="0">
              <a:solidFill>
                <a:schemeClr val="tx2"/>
              </a:solidFill>
              <a:latin typeface="Pretendard" panose="020B0600000101010101" charset="-127"/>
              <a:ea typeface="Pretendard" panose="020B0600000101010101" charset="-127"/>
              <a:cs typeface="Pretendard" panose="020B0600000101010101" charset="-127"/>
            </a:endParaRPr>
          </a:p>
          <a:p>
            <a:pPr>
              <a:defRPr/>
            </a:pPr>
            <a:endParaRPr lang="en-US" altLang="ko-KR" sz="2400" dirty="0">
              <a:solidFill>
                <a:schemeClr val="tx2"/>
              </a:solidFill>
            </a:endParaRPr>
          </a:p>
          <a:p>
            <a:pPr marL="0" indent="0">
              <a:buFont typeface="돋움" panose="020B0600000101010101" pitchFamily="50" charset="-127"/>
              <a:buNone/>
              <a:defRPr/>
            </a:pPr>
            <a:endParaRPr lang="en-US" altLang="ko-KR" sz="2400" dirty="0">
              <a:solidFill>
                <a:schemeClr val="tx2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65390" y="4848834"/>
            <a:ext cx="3018296" cy="3262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27135" y="5254726"/>
            <a:ext cx="16627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SRAM request to DRAM</a:t>
            </a:r>
          </a:p>
          <a:p>
            <a:r>
              <a:rPr lang="en-US" altLang="ko-KR" sz="900" b="1" dirty="0" smtClean="0">
                <a:solidFill>
                  <a:schemeClr val="bg1"/>
                </a:solidFill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DELAY 10 cycle</a:t>
            </a:r>
          </a:p>
          <a:p>
            <a:r>
              <a:rPr lang="en-US" altLang="ko-KR" sz="900" b="1" dirty="0" smtClean="0">
                <a:solidFill>
                  <a:schemeClr val="bg1"/>
                </a:solidFill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(DRAM  access penalty)</a:t>
            </a:r>
          </a:p>
        </p:txBody>
      </p:sp>
    </p:spTree>
    <p:extLst>
      <p:ext uri="{BB962C8B-B14F-4D97-AF65-F5344CB8AC3E}">
        <p14:creationId xmlns:p14="http://schemas.microsoft.com/office/powerpoint/2010/main" val="388078214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438406" y="1651986"/>
            <a:ext cx="11215330" cy="4641810"/>
          </a:xfrm>
          <a:prstGeom prst="rect">
            <a:avLst/>
          </a:prstGeom>
        </p:spPr>
      </p:pic>
      <p:sp>
        <p:nvSpPr>
          <p:cNvPr id="19460" name="제목 2">
            <a:extLst>
              <a:ext uri="{FF2B5EF4-FFF2-40B4-BE49-F238E27FC236}">
                <a16:creationId xmlns:a16="http://schemas.microsoft.com/office/drawing/2014/main" id="{F3BECF24-D90A-2F07-3AB7-393A7EC767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2700"/>
            <a:ext cx="11480800" cy="762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Pretendard ExtraBold" charset="-127"/>
                <a:ea typeface="Pretendard ExtraBold" charset="-127"/>
              </a:rPr>
              <a:t> Cache Controller</a:t>
            </a:r>
            <a:endParaRPr lang="en-US" altLang="ko-KR" sz="3000" baseline="70000" dirty="0">
              <a:solidFill>
                <a:srgbClr val="FF0000"/>
              </a:solidFill>
              <a:latin typeface="Pretendard ExtraBold" charset="-127"/>
              <a:ea typeface="Pretendard ExtraBold" charset="-127"/>
            </a:endParaRPr>
          </a:p>
        </p:txBody>
      </p:sp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4F1A7650-DA6D-EFA5-C2CE-6A18F3DE1E90}"/>
              </a:ext>
            </a:extLst>
          </p:cNvPr>
          <p:cNvSpPr txBox="1">
            <a:spLocks/>
          </p:cNvSpPr>
          <p:nvPr/>
        </p:nvSpPr>
        <p:spPr bwMode="auto">
          <a:xfrm>
            <a:off x="288925" y="1065022"/>
            <a:ext cx="4103781" cy="40671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80000"/>
              <a:buFont typeface="돋움" panose="020B0600000101010101" pitchFamily="50" charset="-127"/>
              <a:buChar char="▐"/>
              <a:defRPr sz="2600" b="1" kern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SzPct val="60000"/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q"/>
              <a:defRPr sz="1600" kern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READ</a:t>
            </a:r>
            <a:endParaRPr lang="en-US" altLang="ko-KR" sz="2400" dirty="0">
              <a:solidFill>
                <a:schemeClr val="tx2"/>
              </a:solidFill>
              <a:latin typeface="Pretendard" panose="020B0600000101010101" charset="-127"/>
              <a:ea typeface="Pretendard" panose="020B0600000101010101" charset="-127"/>
              <a:cs typeface="Pretendard" panose="020B0600000101010101" charset="-127"/>
            </a:endParaRPr>
          </a:p>
          <a:p>
            <a:pPr>
              <a:defRPr/>
            </a:pPr>
            <a:endParaRPr lang="en-US" altLang="ko-KR" sz="2400" dirty="0">
              <a:solidFill>
                <a:schemeClr val="tx2"/>
              </a:solidFill>
            </a:endParaRPr>
          </a:p>
          <a:p>
            <a:pPr marL="0" indent="0">
              <a:buFont typeface="돋움" panose="020B0600000101010101" pitchFamily="50" charset="-127"/>
              <a:buNone/>
              <a:defRPr/>
            </a:pPr>
            <a:endParaRPr lang="en-US" altLang="ko-KR" sz="2400" dirty="0">
              <a:solidFill>
                <a:schemeClr val="tx2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43958" y="4485423"/>
            <a:ext cx="1683177" cy="27675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09001" y="4023758"/>
            <a:ext cx="1662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DRAM burst read</a:t>
            </a:r>
          </a:p>
          <a:p>
            <a:r>
              <a:rPr lang="en-US" altLang="ko-KR" sz="800" b="1" dirty="0" smtClean="0">
                <a:solidFill>
                  <a:schemeClr val="bg1"/>
                </a:solidFill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DATA Transaction</a:t>
            </a:r>
          </a:p>
          <a:p>
            <a:r>
              <a:rPr lang="en-US" altLang="ko-KR" sz="800" b="1" dirty="0" smtClean="0">
                <a:solidFill>
                  <a:schemeClr val="bg1"/>
                </a:solidFill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DRAM to SRAM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00919" y="4485423"/>
            <a:ext cx="1683177" cy="27675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02660" y="4023758"/>
            <a:ext cx="1662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DRAM burst read</a:t>
            </a:r>
          </a:p>
          <a:p>
            <a:r>
              <a:rPr lang="en-US" altLang="ko-KR" sz="800" b="1" dirty="0" smtClean="0">
                <a:solidFill>
                  <a:schemeClr val="bg1"/>
                </a:solidFill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DATA Transaction</a:t>
            </a:r>
          </a:p>
          <a:p>
            <a:r>
              <a:rPr lang="en-US" altLang="ko-KR" sz="800" b="1" dirty="0" smtClean="0">
                <a:solidFill>
                  <a:schemeClr val="bg1"/>
                </a:solidFill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DRAM to SRAM</a:t>
            </a:r>
          </a:p>
        </p:txBody>
      </p:sp>
    </p:spTree>
    <p:extLst>
      <p:ext uri="{BB962C8B-B14F-4D97-AF65-F5344CB8AC3E}">
        <p14:creationId xmlns:p14="http://schemas.microsoft.com/office/powerpoint/2010/main" val="298007217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/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/>
          <p:nvPr/>
        </p:nvPicPr>
        <p:blipFill>
          <a:blip r:embed="rId3"/>
          <a:stretch>
            <a:fillRect/>
          </a:stretch>
        </p:blipFill>
        <p:spPr>
          <a:xfrm>
            <a:off x="457862" y="1571739"/>
            <a:ext cx="11156964" cy="4624780"/>
          </a:xfrm>
          <a:prstGeom prst="rect">
            <a:avLst/>
          </a:prstGeom>
        </p:spPr>
      </p:pic>
      <p:sp>
        <p:nvSpPr>
          <p:cNvPr id="19460" name="제목 2">
            <a:extLst>
              <a:ext uri="{FF2B5EF4-FFF2-40B4-BE49-F238E27FC236}">
                <a16:creationId xmlns:a16="http://schemas.microsoft.com/office/drawing/2014/main" id="{F3BECF24-D90A-2F07-3AB7-393A7EC767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2700"/>
            <a:ext cx="11480800" cy="762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Pretendard ExtraBold" charset="-127"/>
                <a:ea typeface="Pretendard ExtraBold" charset="-127"/>
              </a:rPr>
              <a:t> Cache Controller</a:t>
            </a:r>
            <a:endParaRPr lang="en-US" altLang="ko-KR" sz="3000" baseline="70000" dirty="0">
              <a:solidFill>
                <a:srgbClr val="FF0000"/>
              </a:solidFill>
              <a:latin typeface="Pretendard ExtraBold" charset="-127"/>
              <a:ea typeface="Pretendard ExtraBold" charset="-127"/>
            </a:endParaRPr>
          </a:p>
        </p:txBody>
      </p:sp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4F1A7650-DA6D-EFA5-C2CE-6A18F3DE1E90}"/>
              </a:ext>
            </a:extLst>
          </p:cNvPr>
          <p:cNvSpPr txBox="1">
            <a:spLocks/>
          </p:cNvSpPr>
          <p:nvPr/>
        </p:nvSpPr>
        <p:spPr bwMode="auto">
          <a:xfrm>
            <a:off x="288925" y="1065022"/>
            <a:ext cx="4103781" cy="40671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80000"/>
              <a:buFont typeface="돋움" panose="020B0600000101010101" pitchFamily="50" charset="-127"/>
              <a:buChar char="▐"/>
              <a:defRPr sz="2600" b="1" kern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SzPct val="60000"/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q"/>
              <a:defRPr sz="1600" kern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READ</a:t>
            </a:r>
            <a:endParaRPr lang="en-US" altLang="ko-KR" sz="2400" dirty="0">
              <a:solidFill>
                <a:schemeClr val="tx2"/>
              </a:solidFill>
              <a:latin typeface="Pretendard" panose="020B0600000101010101" charset="-127"/>
              <a:ea typeface="Pretendard" panose="020B0600000101010101" charset="-127"/>
              <a:cs typeface="Pretendard" panose="020B0600000101010101" charset="-127"/>
            </a:endParaRPr>
          </a:p>
          <a:p>
            <a:pPr>
              <a:defRPr/>
            </a:pPr>
            <a:endParaRPr lang="en-US" altLang="ko-KR" sz="2400" dirty="0">
              <a:solidFill>
                <a:schemeClr val="tx2"/>
              </a:solidFill>
            </a:endParaRPr>
          </a:p>
          <a:p>
            <a:pPr marL="0" indent="0">
              <a:buFont typeface="돋움" panose="020B0600000101010101" pitchFamily="50" charset="-127"/>
              <a:buNone/>
              <a:defRPr/>
            </a:pPr>
            <a:endParaRPr lang="en-US" altLang="ko-KR" sz="2400" dirty="0">
              <a:solidFill>
                <a:schemeClr val="tx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354621" y="3725693"/>
            <a:ext cx="1647362" cy="158435"/>
          </a:xfrm>
          <a:prstGeom prst="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45607" y="3171695"/>
            <a:ext cx="1662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Updated SRAM </a:t>
            </a:r>
          </a:p>
        </p:txBody>
      </p:sp>
    </p:spTree>
    <p:extLst>
      <p:ext uri="{BB962C8B-B14F-4D97-AF65-F5344CB8AC3E}">
        <p14:creationId xmlns:p14="http://schemas.microsoft.com/office/powerpoint/2010/main" val="33824640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448133" y="1551349"/>
            <a:ext cx="11234785" cy="4771629"/>
          </a:xfrm>
          <a:prstGeom prst="rect">
            <a:avLst/>
          </a:prstGeom>
        </p:spPr>
      </p:pic>
      <p:sp>
        <p:nvSpPr>
          <p:cNvPr id="19460" name="제목 2">
            <a:extLst>
              <a:ext uri="{FF2B5EF4-FFF2-40B4-BE49-F238E27FC236}">
                <a16:creationId xmlns:a16="http://schemas.microsoft.com/office/drawing/2014/main" id="{F3BECF24-D90A-2F07-3AB7-393A7EC767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2700"/>
            <a:ext cx="11480800" cy="762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Pretendard ExtraBold" charset="-127"/>
                <a:ea typeface="Pretendard ExtraBold" charset="-127"/>
              </a:rPr>
              <a:t> Cache Controller</a:t>
            </a:r>
            <a:endParaRPr lang="en-US" altLang="ko-KR" sz="3000" baseline="70000" dirty="0">
              <a:solidFill>
                <a:srgbClr val="FF0000"/>
              </a:solidFill>
              <a:latin typeface="Pretendard ExtraBold" charset="-127"/>
              <a:ea typeface="Pretendard ExtraBold" charset="-127"/>
            </a:endParaRPr>
          </a:p>
        </p:txBody>
      </p:sp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4F1A7650-DA6D-EFA5-C2CE-6A18F3DE1E90}"/>
              </a:ext>
            </a:extLst>
          </p:cNvPr>
          <p:cNvSpPr txBox="1">
            <a:spLocks/>
          </p:cNvSpPr>
          <p:nvPr/>
        </p:nvSpPr>
        <p:spPr bwMode="auto">
          <a:xfrm>
            <a:off x="288925" y="1065022"/>
            <a:ext cx="4103781" cy="40671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80000"/>
              <a:buFont typeface="돋움" panose="020B0600000101010101" pitchFamily="50" charset="-127"/>
              <a:buChar char="▐"/>
              <a:defRPr sz="2600" b="1" kern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SzPct val="60000"/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q"/>
              <a:defRPr sz="1600" kern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WRITE</a:t>
            </a:r>
            <a:endParaRPr lang="en-US" altLang="ko-KR" sz="2400" dirty="0">
              <a:solidFill>
                <a:schemeClr val="tx2"/>
              </a:solidFill>
              <a:latin typeface="Pretendard" panose="020B0600000101010101" charset="-127"/>
              <a:ea typeface="Pretendard" panose="020B0600000101010101" charset="-127"/>
              <a:cs typeface="Pretendard" panose="020B0600000101010101" charset="-127"/>
            </a:endParaRPr>
          </a:p>
          <a:p>
            <a:pPr>
              <a:defRPr/>
            </a:pPr>
            <a:endParaRPr lang="en-US" altLang="ko-KR" sz="2400" dirty="0">
              <a:solidFill>
                <a:schemeClr val="tx2"/>
              </a:solidFill>
            </a:endParaRPr>
          </a:p>
          <a:p>
            <a:pPr marL="0" indent="0">
              <a:buFont typeface="돋움" panose="020B0600000101010101" pitchFamily="50" charset="-127"/>
              <a:buNone/>
              <a:defRPr/>
            </a:pPr>
            <a:endParaRPr lang="en-US" altLang="ko-KR" sz="2400" dirty="0">
              <a:solidFill>
                <a:schemeClr val="tx2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073957" y="2806025"/>
            <a:ext cx="807396" cy="55001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77731" y="2298194"/>
            <a:ext cx="16627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HOST request to SRAM</a:t>
            </a:r>
          </a:p>
          <a:p>
            <a:r>
              <a:rPr lang="en-US" altLang="ko-KR" sz="900" b="1" dirty="0" smtClean="0">
                <a:solidFill>
                  <a:schemeClr val="bg1"/>
                </a:solidFill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WRITE DATA (to SRAM)</a:t>
            </a:r>
          </a:p>
          <a:p>
            <a:r>
              <a:rPr lang="en-US" altLang="ko-KR" sz="900" b="1" dirty="0" smtClean="0">
                <a:solidFill>
                  <a:schemeClr val="bg1"/>
                </a:solidFill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(ADDR: 100)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77730" y="3706331"/>
            <a:ext cx="1662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DATA : 205 (Decimal)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994843" y="3156313"/>
            <a:ext cx="807396" cy="55001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5643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/>
      <p:bldP spid="10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/>
          <p:nvPr/>
        </p:nvPicPr>
        <p:blipFill>
          <a:blip r:embed="rId3"/>
          <a:stretch>
            <a:fillRect/>
          </a:stretch>
        </p:blipFill>
        <p:spPr>
          <a:xfrm>
            <a:off x="428679" y="1682763"/>
            <a:ext cx="11263968" cy="4620759"/>
          </a:xfrm>
          <a:prstGeom prst="rect">
            <a:avLst/>
          </a:prstGeom>
        </p:spPr>
      </p:pic>
      <p:sp>
        <p:nvSpPr>
          <p:cNvPr id="19460" name="제목 2">
            <a:extLst>
              <a:ext uri="{FF2B5EF4-FFF2-40B4-BE49-F238E27FC236}">
                <a16:creationId xmlns:a16="http://schemas.microsoft.com/office/drawing/2014/main" id="{F3BECF24-D90A-2F07-3AB7-393A7EC767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2700"/>
            <a:ext cx="11480800" cy="762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Pretendard ExtraBold" charset="-127"/>
                <a:ea typeface="Pretendard ExtraBold" charset="-127"/>
              </a:rPr>
              <a:t> Cache Controller</a:t>
            </a:r>
            <a:endParaRPr lang="en-US" altLang="ko-KR" sz="3000" baseline="70000" dirty="0">
              <a:solidFill>
                <a:srgbClr val="FF0000"/>
              </a:solidFill>
              <a:latin typeface="Pretendard ExtraBold" charset="-127"/>
              <a:ea typeface="Pretendard ExtraBold" charset="-127"/>
            </a:endParaRPr>
          </a:p>
        </p:txBody>
      </p:sp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4F1A7650-DA6D-EFA5-C2CE-6A18F3DE1E90}"/>
              </a:ext>
            </a:extLst>
          </p:cNvPr>
          <p:cNvSpPr txBox="1">
            <a:spLocks/>
          </p:cNvSpPr>
          <p:nvPr/>
        </p:nvSpPr>
        <p:spPr bwMode="auto">
          <a:xfrm>
            <a:off x="288925" y="1065022"/>
            <a:ext cx="4103781" cy="40671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80000"/>
              <a:buFont typeface="돋움" panose="020B0600000101010101" pitchFamily="50" charset="-127"/>
              <a:buChar char="▐"/>
              <a:defRPr sz="2600" b="1" kern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SzPct val="60000"/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q"/>
              <a:defRPr sz="1600" kern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WRITE</a:t>
            </a:r>
            <a:endParaRPr lang="en-US" altLang="ko-KR" sz="2400" dirty="0">
              <a:solidFill>
                <a:schemeClr val="tx2"/>
              </a:solidFill>
              <a:latin typeface="Pretendard" panose="020B0600000101010101" charset="-127"/>
              <a:ea typeface="Pretendard" panose="020B0600000101010101" charset="-127"/>
              <a:cs typeface="Pretendard" panose="020B0600000101010101" charset="-127"/>
            </a:endParaRPr>
          </a:p>
          <a:p>
            <a:pPr>
              <a:defRPr/>
            </a:pPr>
            <a:endParaRPr lang="en-US" altLang="ko-KR" sz="2400" dirty="0">
              <a:solidFill>
                <a:schemeClr val="tx2"/>
              </a:solidFill>
            </a:endParaRPr>
          </a:p>
          <a:p>
            <a:pPr marL="0" indent="0">
              <a:buFont typeface="돋움" panose="020B0600000101010101" pitchFamily="50" charset="-127"/>
              <a:buNone/>
              <a:defRPr/>
            </a:pPr>
            <a:endParaRPr lang="en-US" altLang="ko-KR" sz="2400" dirty="0">
              <a:solidFill>
                <a:schemeClr val="tx2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124543" y="5710136"/>
            <a:ext cx="2356257" cy="250595"/>
          </a:xfrm>
          <a:prstGeom prst="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16656" y="5479304"/>
            <a:ext cx="1662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Updated SRAM</a:t>
            </a:r>
          </a:p>
        </p:txBody>
      </p:sp>
    </p:spTree>
    <p:extLst>
      <p:ext uri="{BB962C8B-B14F-4D97-AF65-F5344CB8AC3E}">
        <p14:creationId xmlns:p14="http://schemas.microsoft.com/office/powerpoint/2010/main" val="87718516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92</Words>
  <Application>Microsoft Office PowerPoint</Application>
  <PresentationFormat>와이드스크린</PresentationFormat>
  <Paragraphs>36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Pretendard</vt:lpstr>
      <vt:lpstr>Pretendard ExtraBold</vt:lpstr>
      <vt:lpstr>돋움</vt:lpstr>
      <vt:lpstr>Arial</vt:lpstr>
      <vt:lpstr>맑은 고딕</vt:lpstr>
      <vt:lpstr>Office 테마</vt:lpstr>
      <vt:lpstr> Cache Controller</vt:lpstr>
      <vt:lpstr> Cache Controller</vt:lpstr>
      <vt:lpstr> Cache Controller</vt:lpstr>
      <vt:lpstr> Cache Controller</vt:lpstr>
      <vt:lpstr> Cache Controller</vt:lpstr>
      <vt:lpstr> Cache Controller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Cache Controller</dc:title>
  <dc:creator>INHA27</dc:creator>
  <cp:lastModifiedBy>INHA27</cp:lastModifiedBy>
  <cp:revision>1</cp:revision>
  <dcterms:created xsi:type="dcterms:W3CDTF">2024-06-27T13:41:34Z</dcterms:created>
  <dcterms:modified xsi:type="dcterms:W3CDTF">2024-06-27T13:43:10Z</dcterms:modified>
</cp:coreProperties>
</file>