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80D9"/>
    <a:srgbClr val="9EC1EC"/>
    <a:srgbClr val="524E65"/>
    <a:srgbClr val="3880D8"/>
    <a:srgbClr val="1F3CA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29B6-99CC-4EBC-B77B-EDED262487B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F7AE-F7D6-4744-8FC5-0B3A5AD1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80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29B6-99CC-4EBC-B77B-EDED262487B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F7AE-F7D6-4744-8FC5-0B3A5AD1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5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29B6-99CC-4EBC-B77B-EDED262487B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F7AE-F7D6-4744-8FC5-0B3A5AD1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674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bg>
      <p:bgPr>
        <a:solidFill>
          <a:srgbClr val="4B4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965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rgbClr val="BBFFE6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47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29B6-99CC-4EBC-B77B-EDED262487B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F7AE-F7D6-4744-8FC5-0B3A5AD1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5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29B6-99CC-4EBC-B77B-EDED262487B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F7AE-F7D6-4744-8FC5-0B3A5AD1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1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29B6-99CC-4EBC-B77B-EDED262487B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F7AE-F7D6-4744-8FC5-0B3A5AD1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29B6-99CC-4EBC-B77B-EDED262487B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F7AE-F7D6-4744-8FC5-0B3A5AD1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6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29B6-99CC-4EBC-B77B-EDED262487B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F7AE-F7D6-4744-8FC5-0B3A5AD1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1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29B6-99CC-4EBC-B77B-EDED262487B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F7AE-F7D6-4744-8FC5-0B3A5AD1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1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29B6-99CC-4EBC-B77B-EDED262487B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F7AE-F7D6-4744-8FC5-0B3A5AD1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1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29B6-99CC-4EBC-B77B-EDED262487B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F7AE-F7D6-4744-8FC5-0B3A5AD1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6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29B6-99CC-4EBC-B77B-EDED262487B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F7AE-F7D6-4744-8FC5-0B3A5AD18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2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7171" y="4960956"/>
            <a:ext cx="2967395" cy="64626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3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36</a:t>
            </a:r>
            <a:r>
              <a:rPr kumimoji="1" lang="ko-KR" altLang="en-US" sz="3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기 </a:t>
            </a:r>
            <a:r>
              <a:rPr kumimoji="1" lang="ko-KR" altLang="en-US" sz="36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서승석</a:t>
            </a:r>
            <a:endParaRPr kumimoji="1" lang="en-US" altLang="ko-KR" sz="3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0221" y="1585209"/>
            <a:ext cx="8398320" cy="110792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6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9EC1EC"/>
                </a:solidFill>
                <a:latin typeface="맑은 고딕" pitchFamily="50" charset="-127"/>
                <a:cs typeface="Arial" panose="020B0604020202020204" pitchFamily="34" charset="0"/>
              </a:rPr>
              <a:t>게임 서버 프로그래밍</a:t>
            </a:r>
            <a:endParaRPr kumimoji="1" lang="en-US" altLang="ko-KR" sz="6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9EC1EC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5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0D9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410198"/>
            <a:ext cx="1697522" cy="564022"/>
            <a:chOff x="521264" y="410198"/>
            <a:chExt cx="1697522" cy="564022"/>
          </a:xfrm>
          <a:solidFill>
            <a:srgbClr val="3780D9"/>
          </a:solidFill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451302"/>
              <a:ext cx="1107862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순서도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524E65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24E65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42" name="직선 화살표 연결선 41"/>
          <p:cNvCxnSpPr>
            <a:stCxn id="65" idx="3"/>
            <a:endCxn id="47" idx="1"/>
          </p:cNvCxnSpPr>
          <p:nvPr/>
        </p:nvCxnSpPr>
        <p:spPr>
          <a:xfrm>
            <a:off x="7599593" y="2914304"/>
            <a:ext cx="1045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8644851" y="2679838"/>
            <a:ext cx="1348808" cy="468933"/>
            <a:chOff x="9064643" y="3739752"/>
            <a:chExt cx="2481735" cy="1338771"/>
          </a:xfrm>
          <a:solidFill>
            <a:srgbClr val="3780D9"/>
          </a:solidFill>
        </p:grpSpPr>
        <p:sp>
          <p:nvSpPr>
            <p:cNvPr id="47" name="직사각형 46"/>
            <p:cNvSpPr/>
            <p:nvPr/>
          </p:nvSpPr>
          <p:spPr>
            <a:xfrm>
              <a:off x="9064643" y="3739752"/>
              <a:ext cx="2481735" cy="1338771"/>
            </a:xfrm>
            <a:prstGeom prst="rect">
              <a:avLst/>
            </a:prstGeom>
            <a:grpFill/>
            <a:ln>
              <a:solidFill>
                <a:srgbClr val="55CF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236167" y="3983632"/>
              <a:ext cx="2138688" cy="790610"/>
            </a:xfrm>
            <a:prstGeom prst="rect">
              <a:avLst/>
            </a:prstGeom>
            <a:grpFill/>
          </p:spPr>
          <p:txBody>
            <a:bodyPr wrap="non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2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cs typeface="Arial" panose="020B0604020202020204" pitchFamily="34" charset="0"/>
                </a:rPr>
                <a:t>프로그램 종료</a:t>
              </a:r>
              <a:endParaRPr kumimoji="1"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7866450" y="2938309"/>
            <a:ext cx="485897" cy="24615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예</a:t>
            </a:r>
            <a:endParaRPr kumimoji="1" lang="en-US" altLang="ko-KR" sz="10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68545" y="1677964"/>
            <a:ext cx="1003390" cy="506144"/>
          </a:xfrm>
          <a:prstGeom prst="rect">
            <a:avLst/>
          </a:prstGeom>
          <a:solidFill>
            <a:srgbClr val="3780D9"/>
          </a:solidFill>
          <a:ln>
            <a:solidFill>
              <a:srgbClr val="55C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메뉴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>
            <a:stCxn id="9" idx="2"/>
            <a:endCxn id="54" idx="0"/>
          </p:cNvCxnSpPr>
          <p:nvPr/>
        </p:nvCxnSpPr>
        <p:spPr>
          <a:xfrm flipH="1">
            <a:off x="4070238" y="2184108"/>
            <a:ext cx="3" cy="30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54" idx="3"/>
            <a:endCxn id="65" idx="1"/>
          </p:cNvCxnSpPr>
          <p:nvPr/>
        </p:nvCxnSpPr>
        <p:spPr>
          <a:xfrm>
            <a:off x="4979303" y="2908933"/>
            <a:ext cx="680187" cy="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14" idx="3"/>
            <a:endCxn id="60" idx="1"/>
          </p:cNvCxnSpPr>
          <p:nvPr/>
        </p:nvCxnSpPr>
        <p:spPr>
          <a:xfrm flipV="1">
            <a:off x="3194860" y="3842577"/>
            <a:ext cx="380563" cy="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4077291" y="1160874"/>
            <a:ext cx="8110" cy="49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 flipV="1">
            <a:off x="1110924" y="1166720"/>
            <a:ext cx="2974477" cy="71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110924" y="1173886"/>
            <a:ext cx="18290" cy="50638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07" idx="1"/>
          </p:cNvCxnSpPr>
          <p:nvPr/>
        </p:nvCxnSpPr>
        <p:spPr>
          <a:xfrm flipH="1" flipV="1">
            <a:off x="1126633" y="6244530"/>
            <a:ext cx="2448791" cy="13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061701" y="3324373"/>
            <a:ext cx="485897" cy="24615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예</a:t>
            </a:r>
            <a:endParaRPr kumimoji="1" lang="en-US" altLang="ko-KR" sz="10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933234" y="2953456"/>
            <a:ext cx="742785" cy="24663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아니오</a:t>
            </a:r>
            <a:endParaRPr kumimoji="1" lang="en-US" altLang="ko-KR" sz="10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161172" y="2487991"/>
            <a:ext cx="1818131" cy="841883"/>
            <a:chOff x="4421676" y="-38760"/>
            <a:chExt cx="3412373" cy="211711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4" name="다이아몬드 53"/>
            <p:cNvSpPr/>
            <p:nvPr/>
          </p:nvSpPr>
          <p:spPr>
            <a:xfrm>
              <a:off x="4421676" y="-38760"/>
              <a:ext cx="3412373" cy="2117117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83467" y="409769"/>
              <a:ext cx="2028155" cy="1276887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1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스타트 버튼을</a:t>
              </a:r>
              <a:endParaRPr kumimoji="1" lang="en-US" altLang="ko-KR" sz="11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1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눌렀는가</a:t>
              </a:r>
              <a:r>
                <a:rPr kumimoji="1" lang="en-US" altLang="ko-KR" sz="11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?</a:t>
              </a:r>
              <a:endParaRPr kumimoji="1" lang="en-US" altLang="ko-KR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575423" y="3589505"/>
            <a:ext cx="1003390" cy="506144"/>
            <a:chOff x="9785310" y="4176838"/>
            <a:chExt cx="1761066" cy="897453"/>
          </a:xfrm>
          <a:solidFill>
            <a:srgbClr val="3780D9"/>
          </a:solidFill>
        </p:grpSpPr>
        <p:sp>
          <p:nvSpPr>
            <p:cNvPr id="60" name="직사각형 59"/>
            <p:cNvSpPr/>
            <p:nvPr/>
          </p:nvSpPr>
          <p:spPr>
            <a:xfrm>
              <a:off x="9785310" y="4176838"/>
              <a:ext cx="1761066" cy="897453"/>
            </a:xfrm>
            <a:prstGeom prst="rect">
              <a:avLst/>
            </a:prstGeom>
            <a:grpFill/>
            <a:ln>
              <a:solidFill>
                <a:srgbClr val="55CF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952571" y="4350257"/>
              <a:ext cx="1426548" cy="491026"/>
            </a:xfrm>
            <a:prstGeom prst="rect">
              <a:avLst/>
            </a:prstGeom>
            <a:grpFill/>
          </p:spPr>
          <p:txBody>
            <a:bodyPr wrap="squar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2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cs typeface="Arial" panose="020B0604020202020204" pitchFamily="34" charset="0"/>
                </a:rPr>
                <a:t>인게임</a:t>
              </a:r>
              <a:endParaRPr kumimoji="1"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63" name="직선 화살표 연결선 62"/>
          <p:cNvCxnSpPr>
            <a:stCxn id="54" idx="2"/>
            <a:endCxn id="60" idx="0"/>
          </p:cNvCxnSpPr>
          <p:nvPr/>
        </p:nvCxnSpPr>
        <p:spPr>
          <a:xfrm>
            <a:off x="4070238" y="3329874"/>
            <a:ext cx="6880" cy="25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5659490" y="2481480"/>
            <a:ext cx="1940103" cy="865648"/>
            <a:chOff x="4421674" y="262881"/>
            <a:chExt cx="3641297" cy="2176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5" name="다이아몬드 64"/>
            <p:cNvSpPr/>
            <p:nvPr/>
          </p:nvSpPr>
          <p:spPr>
            <a:xfrm>
              <a:off x="4421674" y="262881"/>
              <a:ext cx="3641297" cy="2176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95937" y="694242"/>
              <a:ext cx="1892768" cy="135428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2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종료 버튼을</a:t>
              </a:r>
              <a:endPara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2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눌렀는가</a:t>
              </a:r>
              <a:r>
                <a:rPr kumimoji="1" lang="en-US" altLang="ko-KR" sz="12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?</a:t>
              </a:r>
              <a:endParaRPr kumimoji="1"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090392" y="4537873"/>
            <a:ext cx="1959692" cy="1017274"/>
            <a:chOff x="4408761" y="-612492"/>
            <a:chExt cx="3678062" cy="255817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1" name="다이아몬드 70"/>
            <p:cNvSpPr/>
            <p:nvPr/>
          </p:nvSpPr>
          <p:spPr>
            <a:xfrm>
              <a:off x="4408761" y="-612492"/>
              <a:ext cx="3678062" cy="2558179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007555" y="131189"/>
              <a:ext cx="2480471" cy="1160789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2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플레이어가 목표 에 도달했는가</a:t>
              </a:r>
              <a:r>
                <a:rPr kumimoji="1" lang="en-US" altLang="ko-KR" sz="12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?</a:t>
              </a:r>
              <a:endParaRPr kumimoji="1"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75" name="직선 화살표 연결선 74"/>
          <p:cNvCxnSpPr>
            <a:stCxn id="60" idx="2"/>
            <a:endCxn id="71" idx="0"/>
          </p:cNvCxnSpPr>
          <p:nvPr/>
        </p:nvCxnSpPr>
        <p:spPr>
          <a:xfrm flipH="1">
            <a:off x="4070238" y="4095649"/>
            <a:ext cx="6880" cy="44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125345" y="5651842"/>
            <a:ext cx="485897" cy="24615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예</a:t>
            </a:r>
            <a:endParaRPr kumimoji="1" lang="en-US" altLang="ko-KR" sz="10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81" name="직선 연결선 80"/>
          <p:cNvCxnSpPr>
            <a:endCxn id="65" idx="0"/>
          </p:cNvCxnSpPr>
          <p:nvPr/>
        </p:nvCxnSpPr>
        <p:spPr>
          <a:xfrm>
            <a:off x="6629541" y="1902414"/>
            <a:ext cx="1" cy="5790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endCxn id="9" idx="3"/>
          </p:cNvCxnSpPr>
          <p:nvPr/>
        </p:nvCxnSpPr>
        <p:spPr>
          <a:xfrm flipH="1" flipV="1">
            <a:off x="4571935" y="1931037"/>
            <a:ext cx="2057608" cy="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629542" y="2099034"/>
            <a:ext cx="742785" cy="24663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아니오</a:t>
            </a:r>
            <a:endParaRPr kumimoji="1" lang="en-US" altLang="ko-KR" sz="10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3575424" y="5992831"/>
            <a:ext cx="1003390" cy="506144"/>
            <a:chOff x="9785312" y="4181070"/>
            <a:chExt cx="1761066" cy="897453"/>
          </a:xfrm>
          <a:solidFill>
            <a:srgbClr val="3780D9"/>
          </a:solidFill>
        </p:grpSpPr>
        <p:sp>
          <p:nvSpPr>
            <p:cNvPr id="107" name="직사각형 106"/>
            <p:cNvSpPr/>
            <p:nvPr/>
          </p:nvSpPr>
          <p:spPr>
            <a:xfrm>
              <a:off x="9785312" y="4181070"/>
              <a:ext cx="1761066" cy="897453"/>
            </a:xfrm>
            <a:prstGeom prst="rect">
              <a:avLst/>
            </a:prstGeom>
            <a:grpFill/>
            <a:ln>
              <a:solidFill>
                <a:srgbClr val="55CF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940492" y="4381849"/>
              <a:ext cx="1426548" cy="491026"/>
            </a:xfrm>
            <a:prstGeom prst="rect">
              <a:avLst/>
            </a:prstGeom>
            <a:grpFill/>
          </p:spPr>
          <p:txBody>
            <a:bodyPr wrap="squar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2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cs typeface="Arial" panose="020B0604020202020204" pitchFamily="34" charset="0"/>
                </a:rPr>
                <a:t>클리어</a:t>
              </a:r>
              <a:endParaRPr kumimoji="1"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109" name="직선 화살표 연결선 108"/>
          <p:cNvCxnSpPr>
            <a:stCxn id="71" idx="2"/>
            <a:endCxn id="107" idx="0"/>
          </p:cNvCxnSpPr>
          <p:nvPr/>
        </p:nvCxnSpPr>
        <p:spPr>
          <a:xfrm>
            <a:off x="4070238" y="5555147"/>
            <a:ext cx="6881" cy="43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1152551" y="3375750"/>
            <a:ext cx="2042309" cy="943937"/>
            <a:chOff x="4752339" y="103211"/>
            <a:chExt cx="3833122" cy="237375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4" name="다이아몬드 113"/>
            <p:cNvSpPr/>
            <p:nvPr/>
          </p:nvSpPr>
          <p:spPr>
            <a:xfrm>
              <a:off x="4752339" y="103211"/>
              <a:ext cx="3833122" cy="23737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851888" y="492314"/>
              <a:ext cx="1634026" cy="1779971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0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플레이어가 </a:t>
              </a:r>
              <a:endParaRPr kumimoji="1" lang="en-US" altLang="ko-KR" sz="1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0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종료 버튼을</a:t>
              </a:r>
              <a:endParaRPr kumimoji="1" lang="en-US" altLang="ko-KR" sz="1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0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눌렀는가</a:t>
              </a:r>
              <a:r>
                <a:rPr kumimoji="1" lang="en-US" altLang="ko-KR" sz="10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?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858200" y="3912935"/>
            <a:ext cx="742785" cy="24663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아니오</a:t>
            </a:r>
            <a:endParaRPr kumimoji="1"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119" name="직선 화살표 연결선 118"/>
          <p:cNvCxnSpPr>
            <a:endCxn id="114" idx="2"/>
          </p:cNvCxnSpPr>
          <p:nvPr/>
        </p:nvCxnSpPr>
        <p:spPr>
          <a:xfrm flipV="1">
            <a:off x="2173705" y="4319687"/>
            <a:ext cx="1" cy="73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71" idx="1"/>
          </p:cNvCxnSpPr>
          <p:nvPr/>
        </p:nvCxnSpPr>
        <p:spPr>
          <a:xfrm flipH="1">
            <a:off x="2173705" y="5046510"/>
            <a:ext cx="916687" cy="72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310871" y="4682058"/>
            <a:ext cx="742785" cy="24663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아니오</a:t>
            </a:r>
            <a:endParaRPr kumimoji="1"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212580" y="2914304"/>
            <a:ext cx="485897" cy="24615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예</a:t>
            </a:r>
            <a:endParaRPr kumimoji="1" lang="en-US" altLang="ko-KR" sz="10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136" name="직선 화살표 연결선 135"/>
          <p:cNvCxnSpPr>
            <a:endCxn id="9" idx="1"/>
          </p:cNvCxnSpPr>
          <p:nvPr/>
        </p:nvCxnSpPr>
        <p:spPr>
          <a:xfrm flipV="1">
            <a:off x="2173705" y="1931036"/>
            <a:ext cx="1394840" cy="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114" idx="0"/>
          </p:cNvCxnSpPr>
          <p:nvPr/>
        </p:nvCxnSpPr>
        <p:spPr>
          <a:xfrm>
            <a:off x="2167028" y="1926961"/>
            <a:ext cx="6678" cy="14487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1867" y="3831950"/>
            <a:ext cx="4198776" cy="110792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6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Scene</a:t>
            </a:r>
            <a:endParaRPr kumimoji="1" lang="en-US" altLang="ko-KR" sz="6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362" y="1697176"/>
            <a:ext cx="2518505" cy="3770192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39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9EC1EC"/>
                </a:solidFill>
                <a:latin typeface="맑은 고딕" pitchFamily="50" charset="-127"/>
                <a:cs typeface="Arial" panose="020B0604020202020204" pitchFamily="34" charset="0"/>
              </a:rPr>
              <a:t>4</a:t>
            </a:r>
            <a:r>
              <a:rPr kumimoji="1" lang="en-US" altLang="ko-KR" sz="16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9EC1EC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239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9EC1EC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46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0D9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10924" y="451302"/>
            <a:ext cx="2347910" cy="501823"/>
            <a:chOff x="1110924" y="368932"/>
            <a:chExt cx="2347910" cy="501823"/>
          </a:xfrm>
        </p:grpSpPr>
        <p:sp>
          <p:nvSpPr>
            <p:cNvPr id="4" name="TextBox 3"/>
            <p:cNvSpPr txBox="1"/>
            <p:nvPr/>
          </p:nvSpPr>
          <p:spPr>
            <a:xfrm>
              <a:off x="1203222" y="368932"/>
              <a:ext cx="2255612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Scene – Menu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184597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endParaRPr kumimoji="1" lang="en-US" altLang="ko-KR" sz="10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96000" y="2185472"/>
            <a:ext cx="4454769" cy="2538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게임의 이름을 알려주는 역할</a:t>
            </a:r>
            <a:endParaRPr kumimoji="1" lang="en-US" altLang="ko-KR" sz="105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5999" y="1816211"/>
            <a:ext cx="2847034" cy="369261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1. </a:t>
            </a:r>
            <a:r>
              <a:rPr kumimoji="1" lang="ko-KR" altLang="en-US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타이틀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04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0" y="2993208"/>
            <a:ext cx="2382981" cy="2538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인 게임 </a:t>
            </a:r>
            <a:r>
              <a:rPr kumimoji="1" lang="en-US" altLang="ko-KR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Scene</a:t>
            </a:r>
            <a:r>
              <a:rPr kumimoji="1" lang="ko-KR" altLang="en-US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으로 넘기는 버튼</a:t>
            </a:r>
            <a:endParaRPr kumimoji="1" lang="en-US" altLang="ko-KR" sz="105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5999" y="2623947"/>
            <a:ext cx="2847034" cy="369261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2. </a:t>
            </a:r>
            <a:r>
              <a:rPr kumimoji="1" lang="ko-KR" altLang="en-US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게임 시작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644" y="1816211"/>
            <a:ext cx="4641561" cy="37366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5C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96000" y="3787655"/>
            <a:ext cx="2233354" cy="2538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프로그램을 종료하는 버튼</a:t>
            </a:r>
            <a:endParaRPr kumimoji="1" lang="en-US" altLang="ko-KR" sz="105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5998" y="3418394"/>
            <a:ext cx="2847034" cy="369261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3</a:t>
            </a: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</a:t>
            </a:r>
            <a:r>
              <a:rPr kumimoji="1" lang="ko-KR" altLang="en-US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게임 종료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30899" y="2566880"/>
            <a:ext cx="2487042" cy="523702"/>
            <a:chOff x="1735826" y="2260176"/>
            <a:chExt cx="2477193" cy="523702"/>
          </a:xfrm>
          <a:solidFill>
            <a:srgbClr val="3780D9"/>
          </a:solidFill>
        </p:grpSpPr>
        <p:sp>
          <p:nvSpPr>
            <p:cNvPr id="7" name="직사각형 6"/>
            <p:cNvSpPr/>
            <p:nvPr/>
          </p:nvSpPr>
          <p:spPr>
            <a:xfrm>
              <a:off x="1735826" y="2260176"/>
              <a:ext cx="2477193" cy="523702"/>
            </a:xfrm>
            <a:prstGeom prst="rect">
              <a:avLst/>
            </a:prstGeom>
            <a:grpFill/>
            <a:ln>
              <a:solidFill>
                <a:srgbClr val="55CF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31028" y="2337397"/>
              <a:ext cx="1289774" cy="369261"/>
            </a:xfrm>
            <a:prstGeom prst="rect">
              <a:avLst/>
            </a:prstGeom>
            <a:grpFill/>
          </p:spPr>
          <p:txBody>
            <a:bodyPr wrap="squar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buClr>
                  <a:srgbClr val="55CFD1"/>
                </a:buClr>
                <a:defRPr/>
              </a:pPr>
              <a:r>
                <a:rPr kumimoji="1" lang="en-US" altLang="ko-KR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1. </a:t>
              </a:r>
              <a:r>
                <a:rPr kumimoji="1" lang="ko-KR" altLang="en-US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타이틀</a:t>
              </a:r>
              <a:endPara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021846" y="3678106"/>
            <a:ext cx="1905148" cy="1036818"/>
            <a:chOff x="2021849" y="3486259"/>
            <a:chExt cx="1905148" cy="1036818"/>
          </a:xfrm>
        </p:grpSpPr>
        <p:grpSp>
          <p:nvGrpSpPr>
            <p:cNvPr id="8" name="그룹 7"/>
            <p:cNvGrpSpPr/>
            <p:nvPr/>
          </p:nvGrpSpPr>
          <p:grpSpPr>
            <a:xfrm>
              <a:off x="2021851" y="3486259"/>
              <a:ext cx="1905146" cy="396593"/>
              <a:chOff x="2021851" y="3486259"/>
              <a:chExt cx="1905146" cy="396593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021851" y="3486259"/>
                <a:ext cx="1905146" cy="396593"/>
              </a:xfrm>
              <a:prstGeom prst="rect">
                <a:avLst/>
              </a:prstGeom>
              <a:solidFill>
                <a:srgbClr val="3780D9"/>
              </a:solidFill>
              <a:ln>
                <a:solidFill>
                  <a:srgbClr val="55CF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39734" y="3499924"/>
                <a:ext cx="1469379" cy="369261"/>
              </a:xfrm>
              <a:prstGeom prst="rect">
                <a:avLst/>
              </a:prstGeom>
              <a:solidFill>
                <a:srgbClr val="3780D9"/>
              </a:solidFill>
            </p:spPr>
            <p:txBody>
              <a:bodyPr wrap="square" lIns="91374" tIns="45685" rIns="91374" bIns="45685">
                <a:spAutoFit/>
              </a:bodyPr>
              <a:lstStyle/>
              <a:p>
                <a:pPr algn="ctr" defTabSz="912813" fontAlgn="base">
                  <a:spcBef>
                    <a:spcPts val="600"/>
                  </a:spcBef>
                  <a:spcAft>
                    <a:spcPct val="0"/>
                  </a:spcAft>
                  <a:buClr>
                    <a:srgbClr val="55CFD1"/>
                  </a:buClr>
                  <a:defRPr/>
                </a:pPr>
                <a:r>
                  <a:rPr kumimoji="1" lang="en-US" altLang="ko-KR" b="1" dirty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2</a:t>
                </a:r>
                <a:r>
                  <a:rPr kumimoji="1" lang="en-US" altLang="ko-KR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. </a:t>
                </a:r>
                <a:r>
                  <a:rPr kumimoji="1" lang="ko-KR" altLang="en-US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게임 시작</a:t>
                </a:r>
                <a:endParaRPr kumimoji="1" lang="en-US" altLang="ko-KR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021849" y="4126484"/>
              <a:ext cx="1905146" cy="396593"/>
              <a:chOff x="2021851" y="3486259"/>
              <a:chExt cx="1905146" cy="396593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21851" y="3486259"/>
                <a:ext cx="1905146" cy="396593"/>
              </a:xfrm>
              <a:prstGeom prst="rect">
                <a:avLst/>
              </a:prstGeom>
              <a:solidFill>
                <a:srgbClr val="3780D9"/>
              </a:solidFill>
              <a:ln>
                <a:solidFill>
                  <a:srgbClr val="55CF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239734" y="3499924"/>
                <a:ext cx="1469379" cy="369261"/>
              </a:xfrm>
              <a:prstGeom prst="rect">
                <a:avLst/>
              </a:prstGeom>
              <a:noFill/>
            </p:spPr>
            <p:txBody>
              <a:bodyPr wrap="square" lIns="91374" tIns="45685" rIns="91374" bIns="45685">
                <a:spAutoFit/>
              </a:bodyPr>
              <a:lstStyle/>
              <a:p>
                <a:pPr algn="ctr" defTabSz="912813" fontAlgn="base">
                  <a:spcBef>
                    <a:spcPts val="600"/>
                  </a:spcBef>
                  <a:spcAft>
                    <a:spcPct val="0"/>
                  </a:spcAft>
                  <a:buClr>
                    <a:srgbClr val="55CFD1"/>
                  </a:buClr>
                  <a:defRPr/>
                </a:pPr>
                <a:r>
                  <a:rPr kumimoji="1" lang="en-US" altLang="ko-KR" b="1" dirty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3</a:t>
                </a:r>
                <a:r>
                  <a:rPr kumimoji="1" lang="en-US" altLang="ko-KR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. </a:t>
                </a:r>
                <a:r>
                  <a:rPr kumimoji="1" lang="ko-KR" altLang="en-US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게임 종료</a:t>
                </a:r>
                <a:endParaRPr kumimoji="1" lang="en-US" altLang="ko-KR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511216" y="389103"/>
            <a:ext cx="599708" cy="599708"/>
            <a:chOff x="463725" y="541755"/>
            <a:chExt cx="564022" cy="564022"/>
          </a:xfrm>
        </p:grpSpPr>
        <p:sp>
          <p:nvSpPr>
            <p:cNvPr id="29" name="다이아몬드 28"/>
            <p:cNvSpPr/>
            <p:nvPr/>
          </p:nvSpPr>
          <p:spPr>
            <a:xfrm>
              <a:off x="463725" y="541755"/>
              <a:ext cx="564022" cy="564022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125" y="639100"/>
              <a:ext cx="448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524E65"/>
                  </a:solidFill>
                </a:rPr>
                <a:t>04</a:t>
              </a:r>
              <a:endParaRPr lang="ko-KR" altLang="en-US" b="1" dirty="0">
                <a:solidFill>
                  <a:srgbClr val="524E65"/>
                </a:solidFill>
              </a:endParaRPr>
            </a:p>
          </p:txBody>
        </p:sp>
      </p:grpSp>
      <p:sp>
        <p:nvSpPr>
          <p:cNvPr id="34" name="다이아몬드 33"/>
          <p:cNvSpPr/>
          <p:nvPr/>
        </p:nvSpPr>
        <p:spPr>
          <a:xfrm>
            <a:off x="6095998" y="1834651"/>
            <a:ext cx="340485" cy="332379"/>
          </a:xfrm>
          <a:prstGeom prst="diamond">
            <a:avLst/>
          </a:prstGeom>
          <a:solidFill>
            <a:srgbClr val="38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다이아몬드 35"/>
          <p:cNvSpPr/>
          <p:nvPr/>
        </p:nvSpPr>
        <p:spPr>
          <a:xfrm>
            <a:off x="6095998" y="2621562"/>
            <a:ext cx="340485" cy="332379"/>
          </a:xfrm>
          <a:prstGeom prst="diamond">
            <a:avLst/>
          </a:prstGeom>
          <a:solidFill>
            <a:srgbClr val="38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다이아몬드 36"/>
          <p:cNvSpPr/>
          <p:nvPr/>
        </p:nvSpPr>
        <p:spPr>
          <a:xfrm>
            <a:off x="6095998" y="3463129"/>
            <a:ext cx="340485" cy="332379"/>
          </a:xfrm>
          <a:prstGeom prst="diamond">
            <a:avLst/>
          </a:prstGeom>
          <a:solidFill>
            <a:srgbClr val="38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9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0D9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10924" y="451302"/>
            <a:ext cx="2633245" cy="501823"/>
            <a:chOff x="1110924" y="368932"/>
            <a:chExt cx="2633245" cy="501823"/>
          </a:xfrm>
        </p:grpSpPr>
        <p:sp>
          <p:nvSpPr>
            <p:cNvPr id="4" name="TextBox 3"/>
            <p:cNvSpPr txBox="1"/>
            <p:nvPr/>
          </p:nvSpPr>
          <p:spPr>
            <a:xfrm>
              <a:off x="1203222" y="368932"/>
              <a:ext cx="2540947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Scene – </a:t>
              </a: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InGame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184597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endParaRPr kumimoji="1" lang="en-US" altLang="ko-KR" sz="10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96000" y="2185472"/>
            <a:ext cx="4454769" cy="2538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플레이어가 조작하는 캐릭터</a:t>
            </a:r>
            <a:endParaRPr kumimoji="1" lang="en-US" altLang="ko-KR" sz="105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5999" y="1816211"/>
            <a:ext cx="2847034" cy="369261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1. </a:t>
            </a:r>
            <a:r>
              <a:rPr kumimoji="1" lang="ko-KR" altLang="en-US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플레이어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04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0" y="2993208"/>
            <a:ext cx="2382981" cy="2538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플레이어를 방해하는 캐릭터</a:t>
            </a:r>
            <a:endParaRPr kumimoji="1" lang="en-US" altLang="ko-KR" sz="105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5999" y="2623947"/>
            <a:ext cx="2847034" cy="369261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2. </a:t>
            </a:r>
            <a:r>
              <a:rPr kumimoji="1" lang="ko-KR" altLang="en-US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방해꾼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1178" y="1816073"/>
            <a:ext cx="4641561" cy="37366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5C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59556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0" y="3787655"/>
            <a:ext cx="2497494" cy="2538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05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플레이어가 밟을 수 있는 오브젝트</a:t>
            </a:r>
            <a:endParaRPr kumimoji="1" lang="en-US" altLang="ko-KR" sz="105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5998" y="3418394"/>
            <a:ext cx="2847034" cy="369261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3</a:t>
            </a: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</a:t>
            </a:r>
            <a:r>
              <a:rPr kumimoji="1" lang="ko-KR" altLang="en-US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플랫폼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11216" y="389103"/>
            <a:ext cx="599708" cy="599708"/>
            <a:chOff x="463725" y="541755"/>
            <a:chExt cx="564022" cy="564022"/>
          </a:xfrm>
        </p:grpSpPr>
        <p:sp>
          <p:nvSpPr>
            <p:cNvPr id="29" name="다이아몬드 28"/>
            <p:cNvSpPr/>
            <p:nvPr/>
          </p:nvSpPr>
          <p:spPr>
            <a:xfrm>
              <a:off x="463725" y="541755"/>
              <a:ext cx="564022" cy="564022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125" y="639100"/>
              <a:ext cx="448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524E65"/>
                  </a:solidFill>
                </a:rPr>
                <a:t>04</a:t>
              </a:r>
              <a:endParaRPr lang="ko-KR" altLang="en-US" b="1" dirty="0">
                <a:solidFill>
                  <a:srgbClr val="524E65"/>
                </a:solidFill>
              </a:endParaRPr>
            </a:p>
          </p:txBody>
        </p:sp>
      </p:grpSp>
      <p:sp>
        <p:nvSpPr>
          <p:cNvPr id="34" name="다이아몬드 33"/>
          <p:cNvSpPr/>
          <p:nvPr/>
        </p:nvSpPr>
        <p:spPr>
          <a:xfrm>
            <a:off x="6095998" y="1834651"/>
            <a:ext cx="340485" cy="332379"/>
          </a:xfrm>
          <a:prstGeom prst="diamond">
            <a:avLst/>
          </a:prstGeom>
          <a:solidFill>
            <a:srgbClr val="38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다이아몬드 35"/>
          <p:cNvSpPr/>
          <p:nvPr/>
        </p:nvSpPr>
        <p:spPr>
          <a:xfrm>
            <a:off x="6095998" y="2621562"/>
            <a:ext cx="340485" cy="332379"/>
          </a:xfrm>
          <a:prstGeom prst="diamond">
            <a:avLst/>
          </a:prstGeom>
          <a:solidFill>
            <a:srgbClr val="38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다이아몬드 36"/>
          <p:cNvSpPr/>
          <p:nvPr/>
        </p:nvSpPr>
        <p:spPr>
          <a:xfrm>
            <a:off x="6095998" y="3463129"/>
            <a:ext cx="340485" cy="332379"/>
          </a:xfrm>
          <a:prstGeom prst="diamond">
            <a:avLst/>
          </a:prstGeom>
          <a:solidFill>
            <a:srgbClr val="38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668" y="3327930"/>
            <a:ext cx="612607" cy="28419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16" y="4576861"/>
            <a:ext cx="612607" cy="28419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260" y="3914577"/>
            <a:ext cx="612607" cy="28419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74" y="3102172"/>
            <a:ext cx="512580" cy="108810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305" y="2895332"/>
            <a:ext cx="606063" cy="27777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693" y="2316433"/>
            <a:ext cx="601540" cy="61025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384" y="4041499"/>
            <a:ext cx="447024" cy="53536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859246" y="3618378"/>
            <a:ext cx="37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9556B"/>
                </a:solidFill>
              </a:rPr>
              <a:t>③</a:t>
            </a:r>
            <a:endParaRPr lang="ko-KR" altLang="en-US" sz="1600" b="1" dirty="0">
              <a:solidFill>
                <a:srgbClr val="59556B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0896" y="2153866"/>
            <a:ext cx="37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9556B"/>
                </a:solidFill>
              </a:rPr>
              <a:t>④</a:t>
            </a:r>
            <a:endParaRPr lang="ko-KR" altLang="en-US" sz="1600" b="1" dirty="0">
              <a:solidFill>
                <a:srgbClr val="59556B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03346" y="3273575"/>
            <a:ext cx="37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9556B"/>
                </a:solidFill>
              </a:rPr>
              <a:t>⑤</a:t>
            </a:r>
            <a:endParaRPr lang="ko-KR" altLang="en-US" sz="1600" b="1" dirty="0">
              <a:solidFill>
                <a:srgbClr val="59556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4350" y="3914577"/>
            <a:ext cx="401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9556B"/>
                </a:solidFill>
              </a:rPr>
              <a:t>①</a:t>
            </a:r>
            <a:endParaRPr lang="ko-KR" altLang="en-US" sz="1600" b="1" dirty="0">
              <a:solidFill>
                <a:srgbClr val="59556B"/>
              </a:solidFill>
            </a:endParaRPr>
          </a:p>
          <a:p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610462" y="2971738"/>
            <a:ext cx="401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59556B"/>
                </a:solidFill>
              </a:rPr>
              <a:t>②</a:t>
            </a:r>
            <a:endParaRPr lang="ko-KR" altLang="en-US" sz="1600" b="1" dirty="0">
              <a:solidFill>
                <a:srgbClr val="59556B"/>
              </a:solidFill>
            </a:endParaRPr>
          </a:p>
          <a:p>
            <a:endParaRPr lang="ko-KR" altLang="en-US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833521">
            <a:off x="1672494" y="3572398"/>
            <a:ext cx="484713" cy="45044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125431" y="4499352"/>
            <a:ext cx="2233354" cy="2538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목표 지점</a:t>
            </a:r>
            <a:endParaRPr kumimoji="1" lang="en-US" altLang="ko-KR" sz="105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25429" y="4130091"/>
            <a:ext cx="2847034" cy="369261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4</a:t>
            </a: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</a:t>
            </a:r>
            <a:r>
              <a:rPr kumimoji="1" lang="ko-KR" altLang="en-US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목표 지점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3" name="다이아몬드 52"/>
          <p:cNvSpPr/>
          <p:nvPr/>
        </p:nvSpPr>
        <p:spPr>
          <a:xfrm>
            <a:off x="6125429" y="4174826"/>
            <a:ext cx="340485" cy="332379"/>
          </a:xfrm>
          <a:prstGeom prst="diamond">
            <a:avLst/>
          </a:prstGeom>
          <a:solidFill>
            <a:srgbClr val="38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96000" y="5301652"/>
            <a:ext cx="2233354" cy="2538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플레이어에게 날라가는 </a:t>
            </a:r>
            <a:r>
              <a:rPr kumimoji="1" lang="ko-KR" altLang="en-US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불덩이</a:t>
            </a:r>
            <a:endParaRPr kumimoji="1" lang="en-US" altLang="ko-KR" sz="105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95998" y="4932391"/>
            <a:ext cx="2847034" cy="369261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5</a:t>
            </a: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</a:t>
            </a:r>
            <a:r>
              <a:rPr kumimoji="1" lang="ko-KR" altLang="en-US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불덩이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6" name="다이아몬드 55"/>
          <p:cNvSpPr/>
          <p:nvPr/>
        </p:nvSpPr>
        <p:spPr>
          <a:xfrm>
            <a:off x="6095998" y="4977126"/>
            <a:ext cx="340485" cy="332379"/>
          </a:xfrm>
          <a:prstGeom prst="diamond">
            <a:avLst/>
          </a:prstGeom>
          <a:solidFill>
            <a:srgbClr val="38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447583" y="1984063"/>
            <a:ext cx="1687263" cy="369261"/>
          </a:xfrm>
          <a:prstGeom prst="rect">
            <a:avLst/>
          </a:prstGeom>
          <a:solidFill>
            <a:srgbClr val="3780D9"/>
          </a:solidFill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defRPr/>
            </a:pPr>
            <a:r>
              <a: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6</a:t>
            </a: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Best Player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95999" y="5995439"/>
            <a:ext cx="3365241" cy="492372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제일 빨리 클리어한 플레이어의 이름을 띄운다</a:t>
            </a:r>
            <a:endParaRPr kumimoji="1" lang="en-US" altLang="ko-KR" sz="105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그 밑에는 </a:t>
            </a:r>
            <a:r>
              <a:rPr kumimoji="1" lang="ko-KR" altLang="en-US" sz="105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클리어</a:t>
            </a:r>
            <a:r>
              <a:rPr kumimoji="1" lang="ko-KR" altLang="en-US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된 시간을 보여준다</a:t>
            </a:r>
            <a:r>
              <a:rPr kumimoji="1" lang="en-US" altLang="ko-KR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95998" y="5626178"/>
            <a:ext cx="2847034" cy="369261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6. Best Player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2" name="다이아몬드 61"/>
          <p:cNvSpPr/>
          <p:nvPr/>
        </p:nvSpPr>
        <p:spPr>
          <a:xfrm>
            <a:off x="6095998" y="5670913"/>
            <a:ext cx="340485" cy="332379"/>
          </a:xfrm>
          <a:prstGeom prst="diamond">
            <a:avLst/>
          </a:prstGeom>
          <a:solidFill>
            <a:srgbClr val="38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58786" y="2150131"/>
            <a:ext cx="4454769" cy="2538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플레이 이후 경과 시간</a:t>
            </a:r>
            <a:endParaRPr kumimoji="1" lang="en-US" altLang="ko-KR" sz="105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58785" y="1780870"/>
            <a:ext cx="2847034" cy="369261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7</a:t>
            </a: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Timer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5" name="다이아몬드 44"/>
          <p:cNvSpPr/>
          <p:nvPr/>
        </p:nvSpPr>
        <p:spPr>
          <a:xfrm>
            <a:off x="8358784" y="1799310"/>
            <a:ext cx="340485" cy="332379"/>
          </a:xfrm>
          <a:prstGeom prst="diamond">
            <a:avLst/>
          </a:prstGeom>
          <a:solidFill>
            <a:srgbClr val="38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0462" y="1982399"/>
            <a:ext cx="1128593" cy="369261"/>
          </a:xfrm>
          <a:prstGeom prst="rect">
            <a:avLst/>
          </a:prstGeom>
          <a:solidFill>
            <a:srgbClr val="3780D9"/>
          </a:solidFill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defRPr/>
            </a:pPr>
            <a:r>
              <a: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7</a:t>
            </a: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Timer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3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0D9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10924" y="451302"/>
            <a:ext cx="2246922" cy="501823"/>
            <a:chOff x="1110924" y="368932"/>
            <a:chExt cx="2246922" cy="501823"/>
          </a:xfrm>
        </p:grpSpPr>
        <p:sp>
          <p:nvSpPr>
            <p:cNvPr id="4" name="TextBox 3"/>
            <p:cNvSpPr txBox="1"/>
            <p:nvPr/>
          </p:nvSpPr>
          <p:spPr>
            <a:xfrm>
              <a:off x="1203222" y="368932"/>
              <a:ext cx="2154624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Scene – Clear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184597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endParaRPr kumimoji="1" lang="en-US" altLang="ko-KR" sz="10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96000" y="2793581"/>
            <a:ext cx="4454769" cy="2538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05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클리어를</a:t>
            </a:r>
            <a:r>
              <a:rPr kumimoji="1" lang="ko-KR" altLang="en-US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알리는 역할</a:t>
            </a:r>
            <a:endParaRPr kumimoji="1" lang="en-US" altLang="ko-KR" sz="105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5999" y="2424320"/>
            <a:ext cx="2847034" cy="369261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1. Clear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04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0" y="4245662"/>
            <a:ext cx="2382981" cy="2538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05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클리어에</a:t>
            </a:r>
            <a:r>
              <a:rPr kumimoji="1" lang="ko-KR" altLang="en-US" sz="105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걸린 시간</a:t>
            </a:r>
            <a:endParaRPr kumimoji="1" lang="en-US" altLang="ko-KR" sz="105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5999" y="3876401"/>
            <a:ext cx="2847034" cy="369261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2. Clear Time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3644" y="1816211"/>
            <a:ext cx="4641561" cy="37366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5C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730899" y="2566880"/>
            <a:ext cx="2487042" cy="523702"/>
            <a:chOff x="1735826" y="2260176"/>
            <a:chExt cx="2477193" cy="523702"/>
          </a:xfrm>
          <a:solidFill>
            <a:srgbClr val="3780D9"/>
          </a:solidFill>
        </p:grpSpPr>
        <p:sp>
          <p:nvSpPr>
            <p:cNvPr id="7" name="직사각형 6"/>
            <p:cNvSpPr/>
            <p:nvPr/>
          </p:nvSpPr>
          <p:spPr>
            <a:xfrm>
              <a:off x="1735826" y="2260176"/>
              <a:ext cx="2477193" cy="523702"/>
            </a:xfrm>
            <a:prstGeom prst="rect">
              <a:avLst/>
            </a:prstGeom>
            <a:grpFill/>
            <a:ln>
              <a:solidFill>
                <a:srgbClr val="55CF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31028" y="2337397"/>
              <a:ext cx="1289774" cy="369261"/>
            </a:xfrm>
            <a:prstGeom prst="rect">
              <a:avLst/>
            </a:prstGeom>
            <a:grpFill/>
          </p:spPr>
          <p:txBody>
            <a:bodyPr wrap="squar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buClr>
                  <a:srgbClr val="55CFD1"/>
                </a:buClr>
                <a:defRPr/>
              </a:pPr>
              <a:r>
                <a:rPr kumimoji="1" lang="en-US" altLang="ko-KR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1. Clear</a:t>
              </a:r>
              <a:endPara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021848" y="3678106"/>
            <a:ext cx="1905146" cy="396593"/>
            <a:chOff x="2021851" y="3486259"/>
            <a:chExt cx="1905146" cy="396593"/>
          </a:xfrm>
        </p:grpSpPr>
        <p:sp>
          <p:nvSpPr>
            <p:cNvPr id="14" name="직사각형 13"/>
            <p:cNvSpPr/>
            <p:nvPr/>
          </p:nvSpPr>
          <p:spPr>
            <a:xfrm>
              <a:off x="2021851" y="3486259"/>
              <a:ext cx="1905146" cy="396593"/>
            </a:xfrm>
            <a:prstGeom prst="rect">
              <a:avLst/>
            </a:prstGeom>
            <a:solidFill>
              <a:srgbClr val="3780D9"/>
            </a:solidFill>
            <a:ln>
              <a:solidFill>
                <a:srgbClr val="55CF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88895" y="3499924"/>
              <a:ext cx="1687263" cy="369261"/>
            </a:xfrm>
            <a:prstGeom prst="rect">
              <a:avLst/>
            </a:prstGeom>
            <a:solidFill>
              <a:srgbClr val="3780D9"/>
            </a:solidFill>
          </p:spPr>
          <p:txBody>
            <a:bodyPr wrap="squar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buClr>
                  <a:srgbClr val="55CFD1"/>
                </a:buClr>
                <a:defRPr/>
              </a:pPr>
              <a:r>
                <a:rPr kumimoji="1" lang="en-US" altLang="ko-KR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2</a:t>
              </a:r>
              <a:r>
                <a:rPr kumimoji="1" lang="en-US" altLang="ko-KR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 Clear Time</a:t>
              </a:r>
              <a:endPara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11216" y="389103"/>
            <a:ext cx="599708" cy="599708"/>
            <a:chOff x="463725" y="541755"/>
            <a:chExt cx="564022" cy="564022"/>
          </a:xfrm>
        </p:grpSpPr>
        <p:sp>
          <p:nvSpPr>
            <p:cNvPr id="29" name="다이아몬드 28"/>
            <p:cNvSpPr/>
            <p:nvPr/>
          </p:nvSpPr>
          <p:spPr>
            <a:xfrm>
              <a:off x="463725" y="541755"/>
              <a:ext cx="564022" cy="564022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125" y="639100"/>
              <a:ext cx="448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524E65"/>
                  </a:solidFill>
                </a:rPr>
                <a:t>04</a:t>
              </a:r>
              <a:endParaRPr lang="ko-KR" altLang="en-US" b="1" dirty="0">
                <a:solidFill>
                  <a:srgbClr val="524E65"/>
                </a:solidFill>
              </a:endParaRPr>
            </a:p>
          </p:txBody>
        </p:sp>
      </p:grpSp>
      <p:sp>
        <p:nvSpPr>
          <p:cNvPr id="34" name="다이아몬드 33"/>
          <p:cNvSpPr/>
          <p:nvPr/>
        </p:nvSpPr>
        <p:spPr>
          <a:xfrm>
            <a:off x="6095998" y="2442760"/>
            <a:ext cx="340485" cy="332379"/>
          </a:xfrm>
          <a:prstGeom prst="diamond">
            <a:avLst/>
          </a:prstGeom>
          <a:solidFill>
            <a:srgbClr val="38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다이아몬드 35"/>
          <p:cNvSpPr/>
          <p:nvPr/>
        </p:nvSpPr>
        <p:spPr>
          <a:xfrm>
            <a:off x="6095998" y="3874016"/>
            <a:ext cx="340485" cy="332379"/>
          </a:xfrm>
          <a:prstGeom prst="diamond">
            <a:avLst/>
          </a:prstGeom>
          <a:solidFill>
            <a:srgbClr val="38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1867" y="3831950"/>
            <a:ext cx="4198776" cy="110792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6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서버</a:t>
            </a:r>
            <a:endParaRPr kumimoji="1" lang="en-US" altLang="ko-KR" sz="6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362" y="1697176"/>
            <a:ext cx="2518505" cy="3770192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39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9EC1EC"/>
                </a:solidFill>
                <a:latin typeface="맑은 고딕" pitchFamily="50" charset="-127"/>
                <a:cs typeface="Arial" panose="020B0604020202020204" pitchFamily="34" charset="0"/>
              </a:rPr>
              <a:t>5</a:t>
            </a:r>
            <a:r>
              <a:rPr kumimoji="1" lang="en-US" altLang="ko-KR" sz="16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9EC1EC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239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9EC1EC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623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0D9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410198"/>
            <a:ext cx="1389746" cy="564022"/>
            <a:chOff x="521264" y="410198"/>
            <a:chExt cx="1389746" cy="564022"/>
          </a:xfrm>
          <a:solidFill>
            <a:srgbClr val="3780D9"/>
          </a:solidFill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451302"/>
              <a:ext cx="80008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서버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524E65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05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24E65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745250" y="451301"/>
            <a:ext cx="1570157" cy="762845"/>
            <a:chOff x="9064643" y="3739752"/>
            <a:chExt cx="2481735" cy="1338771"/>
          </a:xfrm>
          <a:solidFill>
            <a:srgbClr val="3780D9"/>
          </a:solidFill>
        </p:grpSpPr>
        <p:sp>
          <p:nvSpPr>
            <p:cNvPr id="47" name="직사각형 46"/>
            <p:cNvSpPr/>
            <p:nvPr/>
          </p:nvSpPr>
          <p:spPr>
            <a:xfrm>
              <a:off x="9064643" y="3739752"/>
              <a:ext cx="2481735" cy="1338771"/>
            </a:xfrm>
            <a:prstGeom prst="rect">
              <a:avLst/>
            </a:prstGeom>
            <a:grpFill/>
            <a:ln>
              <a:solidFill>
                <a:srgbClr val="55CF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40474" y="4081636"/>
              <a:ext cx="1102435" cy="702057"/>
            </a:xfrm>
            <a:prstGeom prst="rect">
              <a:avLst/>
            </a:prstGeom>
            <a:grpFill/>
          </p:spPr>
          <p:txBody>
            <a:bodyPr wrap="non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0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cs typeface="Arial" panose="020B0604020202020204" pitchFamily="34" charset="0"/>
                </a:rPr>
                <a:t>서버</a:t>
              </a:r>
              <a:endParaRPr kumimoji="1" lang="en-US" altLang="ko-KR" sz="28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610389" y="451302"/>
            <a:ext cx="1573384" cy="762845"/>
          </a:xfrm>
          <a:prstGeom prst="rect">
            <a:avLst/>
          </a:prstGeom>
          <a:solidFill>
            <a:srgbClr val="3780D9"/>
          </a:solidFill>
          <a:ln>
            <a:solidFill>
              <a:srgbClr val="55C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클라이언트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/>
          <p:cNvCxnSpPr>
            <a:stCxn id="71" idx="3"/>
            <a:endCxn id="65" idx="1"/>
          </p:cNvCxnSpPr>
          <p:nvPr/>
        </p:nvCxnSpPr>
        <p:spPr>
          <a:xfrm flipV="1">
            <a:off x="4375936" y="2260652"/>
            <a:ext cx="1199713" cy="1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47" idx="2"/>
          </p:cNvCxnSpPr>
          <p:nvPr/>
        </p:nvCxnSpPr>
        <p:spPr>
          <a:xfrm>
            <a:off x="6530329" y="1214146"/>
            <a:ext cx="96604" cy="56438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5684479" y="4188615"/>
            <a:ext cx="1818131" cy="841883"/>
            <a:chOff x="4421676" y="-38760"/>
            <a:chExt cx="3412373" cy="211711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4" name="다이아몬드 53"/>
            <p:cNvSpPr/>
            <p:nvPr/>
          </p:nvSpPr>
          <p:spPr>
            <a:xfrm>
              <a:off x="4421676" y="-38760"/>
              <a:ext cx="3412373" cy="2117117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25261" y="690945"/>
              <a:ext cx="2744202" cy="657703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1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계산된 데이터 전송</a:t>
              </a:r>
              <a:endParaRPr kumimoji="1" lang="en-US" altLang="ko-KR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575649" y="1827828"/>
            <a:ext cx="1940103" cy="865648"/>
            <a:chOff x="4421674" y="262881"/>
            <a:chExt cx="3641297" cy="2176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5" name="다이아몬드 64"/>
            <p:cNvSpPr/>
            <p:nvPr/>
          </p:nvSpPr>
          <p:spPr>
            <a:xfrm>
              <a:off x="4421674" y="262881"/>
              <a:ext cx="3641297" cy="217688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88189" y="1046683"/>
              <a:ext cx="1995060" cy="696402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2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키 입력 수신</a:t>
              </a:r>
              <a:endParaRPr kumimoji="1"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745250" y="3143895"/>
            <a:ext cx="1694160" cy="594301"/>
            <a:chOff x="9785313" y="4181070"/>
            <a:chExt cx="1761066" cy="897453"/>
          </a:xfrm>
          <a:solidFill>
            <a:srgbClr val="3780D9"/>
          </a:solidFill>
        </p:grpSpPr>
        <p:sp>
          <p:nvSpPr>
            <p:cNvPr id="107" name="직사각형 106"/>
            <p:cNvSpPr/>
            <p:nvPr/>
          </p:nvSpPr>
          <p:spPr>
            <a:xfrm>
              <a:off x="9785313" y="4181070"/>
              <a:ext cx="1761066" cy="897453"/>
            </a:xfrm>
            <a:prstGeom prst="rect">
              <a:avLst/>
            </a:prstGeom>
            <a:grpFill/>
            <a:ln>
              <a:solidFill>
                <a:srgbClr val="55CF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899563" y="4471027"/>
              <a:ext cx="1426548" cy="331742"/>
            </a:xfrm>
            <a:prstGeom prst="rect">
              <a:avLst/>
            </a:prstGeom>
            <a:grpFill/>
          </p:spPr>
          <p:txBody>
            <a:bodyPr wrap="squar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2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cs typeface="Arial" panose="020B0604020202020204" pitchFamily="34" charset="0"/>
                </a:rPr>
                <a:t>게임 </a:t>
              </a:r>
              <a:r>
                <a:rPr kumimoji="1" lang="ko-KR" altLang="en-US" sz="12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cs typeface="Arial" panose="020B0604020202020204" pitchFamily="34" charset="0"/>
                </a:rPr>
                <a:t>로직</a:t>
              </a:r>
              <a:endParaRPr kumimoji="1"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119" name="직선 화살표 연결선 118"/>
          <p:cNvCxnSpPr>
            <a:stCxn id="54" idx="1"/>
            <a:endCxn id="85" idx="3"/>
          </p:cNvCxnSpPr>
          <p:nvPr/>
        </p:nvCxnSpPr>
        <p:spPr>
          <a:xfrm flipH="1" flipV="1">
            <a:off x="4404657" y="4609555"/>
            <a:ext cx="127982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54" idx="3"/>
            <a:endCxn id="114" idx="1"/>
          </p:cNvCxnSpPr>
          <p:nvPr/>
        </p:nvCxnSpPr>
        <p:spPr>
          <a:xfrm>
            <a:off x="7502610" y="4609557"/>
            <a:ext cx="1375719" cy="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9" idx="2"/>
          </p:cNvCxnSpPr>
          <p:nvPr/>
        </p:nvCxnSpPr>
        <p:spPr>
          <a:xfrm>
            <a:off x="3397081" y="1214147"/>
            <a:ext cx="28836" cy="58584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8974480" y="451301"/>
            <a:ext cx="1573384" cy="762845"/>
          </a:xfrm>
          <a:prstGeom prst="rect">
            <a:avLst/>
          </a:prstGeom>
          <a:solidFill>
            <a:srgbClr val="3780D9"/>
          </a:solidFill>
          <a:ln>
            <a:solidFill>
              <a:srgbClr val="55C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클라이언트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416244" y="1769338"/>
            <a:ext cx="1959692" cy="1017274"/>
            <a:chOff x="4408761" y="-612492"/>
            <a:chExt cx="3678062" cy="255817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1" name="다이아몬드 70"/>
            <p:cNvSpPr/>
            <p:nvPr/>
          </p:nvSpPr>
          <p:spPr>
            <a:xfrm>
              <a:off x="4408761" y="-612492"/>
              <a:ext cx="3678062" cy="2558179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076532" y="343428"/>
              <a:ext cx="2480471" cy="696402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2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키 입력 송신</a:t>
              </a:r>
              <a:endParaRPr kumimoji="1"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77" name="직선 연결선 76"/>
          <p:cNvCxnSpPr>
            <a:stCxn id="68" idx="2"/>
          </p:cNvCxnSpPr>
          <p:nvPr/>
        </p:nvCxnSpPr>
        <p:spPr>
          <a:xfrm>
            <a:off x="9761172" y="1214146"/>
            <a:ext cx="138312" cy="57464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8878329" y="4143375"/>
            <a:ext cx="2042309" cy="943937"/>
            <a:chOff x="4752339" y="103211"/>
            <a:chExt cx="3833122" cy="237375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4" name="다이아몬드 113"/>
            <p:cNvSpPr/>
            <p:nvPr/>
          </p:nvSpPr>
          <p:spPr>
            <a:xfrm>
              <a:off x="4752339" y="103211"/>
              <a:ext cx="3833122" cy="23737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465280" y="960317"/>
              <a:ext cx="2407238" cy="851199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600" b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데이터 송신</a:t>
              </a:r>
              <a:endParaRPr kumimoji="1" lang="en-US" altLang="ko-KR" sz="16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455599" y="4159136"/>
            <a:ext cx="1949058" cy="900837"/>
            <a:chOff x="4752339" y="103211"/>
            <a:chExt cx="3833122" cy="237375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5" name="다이아몬드 84"/>
            <p:cNvSpPr/>
            <p:nvPr/>
          </p:nvSpPr>
          <p:spPr>
            <a:xfrm>
              <a:off x="4752339" y="103211"/>
              <a:ext cx="3833122" cy="23737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62026" y="921275"/>
              <a:ext cx="2407237" cy="851200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6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데이터 송신</a:t>
              </a:r>
              <a:endParaRPr kumimoji="1" lang="en-US" altLang="ko-KR" sz="16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610389" y="5927824"/>
            <a:ext cx="1702516" cy="400039"/>
          </a:xfrm>
          <a:prstGeom prst="rect">
            <a:avLst/>
          </a:prstGeom>
          <a:solidFill>
            <a:srgbClr val="3780D9"/>
          </a:solidFill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렌더링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979070" y="5927824"/>
            <a:ext cx="1702516" cy="400039"/>
          </a:xfrm>
          <a:prstGeom prst="rect">
            <a:avLst/>
          </a:prstGeom>
          <a:solidFill>
            <a:srgbClr val="3780D9"/>
          </a:solidFill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렌더링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5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1866" y="3831950"/>
            <a:ext cx="9605757" cy="110792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6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프로토콜 </a:t>
            </a:r>
            <a:r>
              <a:rPr kumimoji="1" lang="en-US" altLang="ko-KR" sz="6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&amp; </a:t>
            </a:r>
            <a:r>
              <a:rPr kumimoji="1" lang="ko-KR" altLang="en-US" sz="6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시퀀스 </a:t>
            </a:r>
            <a:endParaRPr kumimoji="1" lang="en-US" altLang="ko-KR" sz="6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362" y="1697176"/>
            <a:ext cx="2518505" cy="3770192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39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9EC1EC"/>
                </a:solidFill>
                <a:latin typeface="맑은 고딕" pitchFamily="50" charset="-127"/>
                <a:cs typeface="Arial" panose="020B0604020202020204" pitchFamily="34" charset="0"/>
              </a:rPr>
              <a:t>6</a:t>
            </a:r>
            <a:r>
              <a:rPr kumimoji="1" lang="en-US" altLang="ko-KR" sz="16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9EC1EC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239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9EC1EC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19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0D9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9647" y="582628"/>
            <a:ext cx="3385730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24E65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프로토콜 </a:t>
            </a:r>
            <a:r>
              <a:rPr kumimoji="1" lang="en-US" altLang="ko-KR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24E65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&amp; </a:t>
            </a:r>
            <a:r>
              <a:rPr kumimoji="1" lang="ko-KR" altLang="en-US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24E65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시퀀스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24E65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3725" y="541755"/>
            <a:ext cx="564022" cy="564022"/>
            <a:chOff x="463725" y="541755"/>
            <a:chExt cx="564022" cy="564022"/>
          </a:xfrm>
        </p:grpSpPr>
        <p:sp>
          <p:nvSpPr>
            <p:cNvPr id="15" name="다이아몬드 14"/>
            <p:cNvSpPr/>
            <p:nvPr/>
          </p:nvSpPr>
          <p:spPr>
            <a:xfrm>
              <a:off x="463725" y="541755"/>
              <a:ext cx="564022" cy="564022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5125" y="639100"/>
              <a:ext cx="448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524E65"/>
                  </a:solidFill>
                </a:rPr>
                <a:t>06</a:t>
              </a:r>
              <a:endParaRPr lang="ko-KR" altLang="en-US" b="1" dirty="0">
                <a:solidFill>
                  <a:srgbClr val="524E65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894699" y="1459028"/>
            <a:ext cx="4612822" cy="815467"/>
            <a:chOff x="6953737" y="2459986"/>
            <a:chExt cx="4612822" cy="815467"/>
          </a:xfrm>
        </p:grpSpPr>
        <p:sp>
          <p:nvSpPr>
            <p:cNvPr id="17" name="TextBox 16"/>
            <p:cNvSpPr txBox="1"/>
            <p:nvPr/>
          </p:nvSpPr>
          <p:spPr>
            <a:xfrm>
              <a:off x="7111790" y="2936969"/>
              <a:ext cx="4454769" cy="338484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16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플레이어의 접속 수신</a:t>
              </a:r>
              <a:endParaRPr kumimoji="1" lang="en-US" altLang="ko-KR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53737" y="2459986"/>
              <a:ext cx="3834882" cy="369261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285750" indent="-285750" defTabSz="912813" fontAlgn="base">
                <a:spcBef>
                  <a:spcPts val="600"/>
                </a:spcBef>
                <a:spcAft>
                  <a:spcPct val="0"/>
                </a:spcAft>
                <a:buClr>
                  <a:srgbClr val="55CFD1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ko-KR" altLang="en-US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kumimoji="1" lang="en-US" altLang="ko-KR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PACKET_JOIN</a:t>
              </a:r>
              <a:endPara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7021759" y="2521202"/>
              <a:ext cx="313413" cy="313413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894698" y="3318506"/>
            <a:ext cx="4612823" cy="784689"/>
            <a:chOff x="6953736" y="2459986"/>
            <a:chExt cx="4612823" cy="784689"/>
          </a:xfrm>
        </p:grpSpPr>
        <p:sp>
          <p:nvSpPr>
            <p:cNvPr id="23" name="TextBox 22"/>
            <p:cNvSpPr txBox="1"/>
            <p:nvPr/>
          </p:nvSpPr>
          <p:spPr>
            <a:xfrm>
              <a:off x="7111790" y="2936969"/>
              <a:ext cx="4454769" cy="307706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14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플레이어의 스테이지 입장</a:t>
              </a:r>
              <a:endParaRPr kumimoji="1"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53736" y="2459986"/>
              <a:ext cx="4049487" cy="369261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285750" indent="-285750" defTabSz="912813" fontAlgn="base">
                <a:spcBef>
                  <a:spcPts val="600"/>
                </a:spcBef>
                <a:spcAft>
                  <a:spcPct val="0"/>
                </a:spcAft>
                <a:buClr>
                  <a:srgbClr val="55CFD1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en-US" altLang="ko-KR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kumimoji="1" lang="en-US" altLang="ko-KR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PACKET_JOIN_STAGE</a:t>
              </a:r>
              <a:endPara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다이아몬드 32"/>
            <p:cNvSpPr/>
            <p:nvPr/>
          </p:nvSpPr>
          <p:spPr>
            <a:xfrm>
              <a:off x="7003888" y="2523156"/>
              <a:ext cx="313413" cy="313413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894698" y="2375192"/>
            <a:ext cx="4612823" cy="784689"/>
            <a:chOff x="6953736" y="2459986"/>
            <a:chExt cx="4612823" cy="784689"/>
          </a:xfrm>
        </p:grpSpPr>
        <p:sp>
          <p:nvSpPr>
            <p:cNvPr id="35" name="TextBox 34"/>
            <p:cNvSpPr txBox="1"/>
            <p:nvPr/>
          </p:nvSpPr>
          <p:spPr>
            <a:xfrm>
              <a:off x="7111790" y="2936969"/>
              <a:ext cx="4454769" cy="307706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14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플레이어의 이름</a:t>
              </a:r>
              <a:endParaRPr kumimoji="1"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53736" y="2459986"/>
              <a:ext cx="4049487" cy="369261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285750" indent="-285750" defTabSz="912813" fontAlgn="base">
                <a:spcBef>
                  <a:spcPts val="600"/>
                </a:spcBef>
                <a:spcAft>
                  <a:spcPct val="0"/>
                </a:spcAft>
                <a:buClr>
                  <a:srgbClr val="55CFD1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en-US" altLang="ko-KR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kumimoji="1" lang="en-US" altLang="ko-KR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PACKET_CHAR_NAME</a:t>
              </a:r>
              <a:endPara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다이아몬드 36"/>
            <p:cNvSpPr/>
            <p:nvPr/>
          </p:nvSpPr>
          <p:spPr>
            <a:xfrm>
              <a:off x="7021758" y="2534631"/>
              <a:ext cx="313413" cy="313413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894698" y="4392140"/>
            <a:ext cx="4612823" cy="784689"/>
            <a:chOff x="6953736" y="2459986"/>
            <a:chExt cx="4612823" cy="784689"/>
          </a:xfrm>
        </p:grpSpPr>
        <p:sp>
          <p:nvSpPr>
            <p:cNvPr id="39" name="TextBox 38"/>
            <p:cNvSpPr txBox="1"/>
            <p:nvPr/>
          </p:nvSpPr>
          <p:spPr>
            <a:xfrm>
              <a:off x="7111790" y="2936969"/>
              <a:ext cx="4454769" cy="307706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14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플레이어의 키 입력</a:t>
              </a:r>
              <a:endParaRPr kumimoji="1"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53736" y="2459986"/>
              <a:ext cx="4049487" cy="369261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285750" indent="-285750" defTabSz="912813" fontAlgn="base">
                <a:spcBef>
                  <a:spcPts val="600"/>
                </a:spcBef>
                <a:spcAft>
                  <a:spcPct val="0"/>
                </a:spcAft>
                <a:buClr>
                  <a:srgbClr val="55CFD1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en-US" altLang="ko-KR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kumimoji="1" lang="en-US" altLang="ko-KR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PACKET_INPUT_KEY</a:t>
              </a:r>
              <a:endPara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" name="다이아몬드 40"/>
            <p:cNvSpPr/>
            <p:nvPr/>
          </p:nvSpPr>
          <p:spPr>
            <a:xfrm>
              <a:off x="7021758" y="2515834"/>
              <a:ext cx="313413" cy="313413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884839" y="1459028"/>
            <a:ext cx="4612823" cy="784689"/>
            <a:chOff x="6953736" y="2459986"/>
            <a:chExt cx="4612823" cy="784689"/>
          </a:xfrm>
        </p:grpSpPr>
        <p:sp>
          <p:nvSpPr>
            <p:cNvPr id="43" name="TextBox 42"/>
            <p:cNvSpPr txBox="1"/>
            <p:nvPr/>
          </p:nvSpPr>
          <p:spPr>
            <a:xfrm>
              <a:off x="7111790" y="2936969"/>
              <a:ext cx="4454769" cy="307706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14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계산된 </a:t>
              </a:r>
              <a:r>
                <a:rPr kumimoji="1" lang="ko-KR" altLang="en-US" sz="14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오브젝트 </a:t>
              </a:r>
              <a:r>
                <a:rPr kumimoji="1" lang="ko-KR" altLang="en-US" sz="14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데이터</a:t>
              </a:r>
              <a:endParaRPr kumimoji="1"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53736" y="2459986"/>
              <a:ext cx="4049487" cy="369261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285750" indent="-285750" defTabSz="912813" fontAlgn="base">
                <a:spcBef>
                  <a:spcPts val="600"/>
                </a:spcBef>
                <a:spcAft>
                  <a:spcPct val="0"/>
                </a:spcAft>
                <a:buClr>
                  <a:srgbClr val="55CFD1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en-US" altLang="ko-KR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kumimoji="1" lang="en-US" altLang="ko-KR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PACKET_</a:t>
              </a:r>
              <a:r>
                <a:rPr kumimoji="1" lang="en-US" altLang="ko-KR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OBJECT</a:t>
              </a:r>
              <a:r>
                <a:rPr kumimoji="1" lang="en-US" altLang="ko-KR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_DATA</a:t>
              </a:r>
              <a:endPara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5" name="다이아몬드 44"/>
            <p:cNvSpPr/>
            <p:nvPr/>
          </p:nvSpPr>
          <p:spPr>
            <a:xfrm>
              <a:off x="7021758" y="2515834"/>
              <a:ext cx="313413" cy="313413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882302" y="3302744"/>
            <a:ext cx="4612823" cy="784689"/>
            <a:chOff x="6953736" y="2459986"/>
            <a:chExt cx="4612823" cy="784689"/>
          </a:xfrm>
        </p:grpSpPr>
        <p:sp>
          <p:nvSpPr>
            <p:cNvPr id="47" name="TextBox 46"/>
            <p:cNvSpPr txBox="1"/>
            <p:nvPr/>
          </p:nvSpPr>
          <p:spPr>
            <a:xfrm>
              <a:off x="7111790" y="2936969"/>
              <a:ext cx="4454769" cy="307706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14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게임 승리</a:t>
              </a:r>
              <a:endParaRPr kumimoji="1"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53736" y="2459986"/>
              <a:ext cx="4049487" cy="369261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285750" indent="-285750" defTabSz="912813" fontAlgn="base">
                <a:spcBef>
                  <a:spcPts val="600"/>
                </a:spcBef>
                <a:spcAft>
                  <a:spcPct val="0"/>
                </a:spcAft>
                <a:buClr>
                  <a:srgbClr val="55CFD1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en-US" altLang="ko-KR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kumimoji="1" lang="en-US" altLang="ko-KR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PACKET_CLEAR_GAME</a:t>
              </a:r>
              <a:endPara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" name="다이아몬드 48"/>
            <p:cNvSpPr/>
            <p:nvPr/>
          </p:nvSpPr>
          <p:spPr>
            <a:xfrm>
              <a:off x="7021758" y="2515834"/>
              <a:ext cx="313413" cy="313413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882302" y="4338869"/>
            <a:ext cx="4612823" cy="784689"/>
            <a:chOff x="6953736" y="2459986"/>
            <a:chExt cx="4612823" cy="784689"/>
          </a:xfrm>
        </p:grpSpPr>
        <p:sp>
          <p:nvSpPr>
            <p:cNvPr id="51" name="TextBox 50"/>
            <p:cNvSpPr txBox="1"/>
            <p:nvPr/>
          </p:nvSpPr>
          <p:spPr>
            <a:xfrm>
              <a:off x="7111790" y="2936969"/>
              <a:ext cx="4454769" cy="307706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14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게임 종료</a:t>
              </a:r>
              <a:endParaRPr kumimoji="1"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53736" y="2459986"/>
              <a:ext cx="4049487" cy="369261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285750" indent="-285750" defTabSz="912813" fontAlgn="base">
                <a:spcBef>
                  <a:spcPts val="600"/>
                </a:spcBef>
                <a:spcAft>
                  <a:spcPct val="0"/>
                </a:spcAft>
                <a:buClr>
                  <a:srgbClr val="55CFD1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en-US" altLang="ko-KR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kumimoji="1" lang="en-US" altLang="ko-KR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PACKET_EXIT_GAME</a:t>
              </a:r>
              <a:endPara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" name="다이아몬드 52"/>
            <p:cNvSpPr/>
            <p:nvPr/>
          </p:nvSpPr>
          <p:spPr>
            <a:xfrm>
              <a:off x="7021758" y="2515834"/>
              <a:ext cx="313413" cy="313413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8882302" y="2374106"/>
            <a:ext cx="4612823" cy="784689"/>
            <a:chOff x="6953736" y="2459986"/>
            <a:chExt cx="4612823" cy="784689"/>
          </a:xfrm>
        </p:grpSpPr>
        <p:sp>
          <p:nvSpPr>
            <p:cNvPr id="55" name="TextBox 54"/>
            <p:cNvSpPr txBox="1"/>
            <p:nvPr/>
          </p:nvSpPr>
          <p:spPr>
            <a:xfrm>
              <a:off x="7111790" y="2936969"/>
              <a:ext cx="4454769" cy="307706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14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계산된 </a:t>
              </a:r>
              <a:r>
                <a:rPr kumimoji="1" lang="ko-KR" altLang="en-US" sz="14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스테이지</a:t>
              </a:r>
              <a:r>
                <a:rPr kumimoji="1" lang="ko-KR" altLang="en-US" sz="14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kumimoji="1" lang="ko-KR" altLang="en-US" sz="14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데이터</a:t>
              </a:r>
              <a:endParaRPr kumimoji="1"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953736" y="2459986"/>
              <a:ext cx="4049487" cy="369261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285750" indent="-285750" defTabSz="912813" fontAlgn="base">
                <a:spcBef>
                  <a:spcPts val="600"/>
                </a:spcBef>
                <a:spcAft>
                  <a:spcPct val="0"/>
                </a:spcAft>
                <a:buClr>
                  <a:srgbClr val="55CFD1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en-US" altLang="ko-KR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kumimoji="1" lang="en-US" altLang="ko-KR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PACKET_STAGE_DATA</a:t>
              </a:r>
              <a:endPara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" name="다이아몬드 56"/>
            <p:cNvSpPr/>
            <p:nvPr/>
          </p:nvSpPr>
          <p:spPr>
            <a:xfrm>
              <a:off x="7021758" y="2515834"/>
              <a:ext cx="313413" cy="313413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1" y="1420849"/>
            <a:ext cx="5214944" cy="533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8860" y="3256068"/>
            <a:ext cx="3254284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End Of Document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6300" y="2968685"/>
            <a:ext cx="1339401" cy="36926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Thank</a:t>
            </a:r>
            <a:r>
              <a:rPr kumimoji="1" lang="ko-KR" altLang="en-US" b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you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>
                  <a:alpha val="50000"/>
                </a:srgbClr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80D8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463725" y="541755"/>
            <a:ext cx="564022" cy="564022"/>
          </a:xfrm>
          <a:prstGeom prst="diamond">
            <a:avLst/>
          </a:prstGeom>
          <a:solidFill>
            <a:srgbClr val="38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9647" y="582628"/>
            <a:ext cx="1284642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INDEX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461" y="1612083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880D8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01.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880D8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4052" y="1651254"/>
            <a:ext cx="1300223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게임</a:t>
            </a:r>
            <a:r>
              <a:rPr kumimoji="1" lang="en-US" altLang="ko-KR" sz="20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개요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197" y="4748102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880D8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05.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880D8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4052" y="4787273"/>
            <a:ext cx="697494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서버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3725" y="5577591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880D8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06.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880D8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461" y="2410794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880D8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02.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880D8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1495" y="5608368"/>
            <a:ext cx="2379044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시퀀스 </a:t>
            </a:r>
            <a:r>
              <a:rPr kumimoji="1"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&amp; </a:t>
            </a: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프로토콜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4052" y="2465081"/>
            <a:ext cx="1210455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오브젝트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197" y="3170334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880D8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03.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880D8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4052" y="3209505"/>
            <a:ext cx="953974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순서도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197" y="3948026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880D8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04.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880D8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4052" y="3987197"/>
            <a:ext cx="893060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Scene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9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1867" y="3831950"/>
            <a:ext cx="4198776" cy="110792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6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게임 개요</a:t>
            </a:r>
            <a:endParaRPr kumimoji="1" lang="en-US" altLang="ko-KR" sz="6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362" y="1697176"/>
            <a:ext cx="2518505" cy="3770192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39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9EC1EC"/>
                </a:solidFill>
                <a:latin typeface="맑은 고딕" pitchFamily="50" charset="-127"/>
                <a:cs typeface="Arial" panose="020B0604020202020204" pitchFamily="34" charset="0"/>
              </a:rPr>
              <a:t>1</a:t>
            </a:r>
            <a:r>
              <a:rPr kumimoji="1" lang="en-US" altLang="ko-KR" sz="16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9EC1EC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239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9EC1EC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0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0D9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9647" y="582628"/>
            <a:ext cx="1747461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24E65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게임 개요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24E65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3725" y="541755"/>
            <a:ext cx="564022" cy="564022"/>
            <a:chOff x="463725" y="541755"/>
            <a:chExt cx="564022" cy="564022"/>
          </a:xfrm>
        </p:grpSpPr>
        <p:sp>
          <p:nvSpPr>
            <p:cNvPr id="15" name="다이아몬드 14"/>
            <p:cNvSpPr/>
            <p:nvPr/>
          </p:nvSpPr>
          <p:spPr>
            <a:xfrm>
              <a:off x="463725" y="541755"/>
              <a:ext cx="564022" cy="564022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5125" y="639100"/>
              <a:ext cx="448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524E65"/>
                  </a:solidFill>
                </a:rPr>
                <a:t>01</a:t>
              </a:r>
              <a:endParaRPr lang="ko-KR" altLang="en-US" b="1" dirty="0">
                <a:solidFill>
                  <a:srgbClr val="524E65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39994" y="2858163"/>
            <a:ext cx="4454769" cy="4000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2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플랫포머</a:t>
            </a:r>
            <a:r>
              <a:rPr kumimoji="1" lang="ko-KR" altLang="en-US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게임</a:t>
            </a:r>
            <a:endParaRPr kumimoji="1" lang="en-US" altLang="ko-KR" sz="20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81941" y="2381180"/>
            <a:ext cx="3181005" cy="476983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ko-KR" altLang="en-US" sz="25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장르</a:t>
            </a:r>
            <a:endParaRPr kumimoji="1" lang="en-US" altLang="ko-KR" sz="25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9994" y="4249800"/>
            <a:ext cx="8647613" cy="116948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한 맵 안에서 장애물을 피해 목표에 도착하는 게임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승리 조건 </a:t>
            </a: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: </a:t>
            </a: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목표에 도착하면 승리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패배 조건 </a:t>
            </a:r>
            <a:r>
              <a:rPr kumimoji="1"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: </a:t>
            </a:r>
            <a:r>
              <a:rPr kumimoji="1" lang="ko-KR" altLang="en-US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게임에 나가면 패배</a:t>
            </a:r>
            <a:endParaRPr kumimoji="1" lang="ko-KR" altLang="en-US" sz="2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81941" y="3618230"/>
            <a:ext cx="2847034" cy="476983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ko-KR" altLang="en-US" sz="25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게임 룰</a:t>
            </a:r>
            <a:endParaRPr kumimoji="1" lang="en-US" altLang="ko-KR" sz="25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9994" y="1742650"/>
            <a:ext cx="4454769" cy="4000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Rock Jump!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81941" y="1265667"/>
            <a:ext cx="3181005" cy="476983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ko-KR" altLang="en-US" sz="25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게임 제목</a:t>
            </a:r>
            <a:endParaRPr kumimoji="1" lang="en-US" altLang="ko-KR" sz="25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2" name="다이아몬드 21"/>
          <p:cNvSpPr/>
          <p:nvPr/>
        </p:nvSpPr>
        <p:spPr>
          <a:xfrm>
            <a:off x="1749964" y="1349824"/>
            <a:ext cx="313413" cy="313413"/>
          </a:xfrm>
          <a:prstGeom prst="diamond">
            <a:avLst/>
          </a:prstGeom>
          <a:solidFill>
            <a:srgbClr val="38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다이아몬드 29"/>
          <p:cNvSpPr/>
          <p:nvPr/>
        </p:nvSpPr>
        <p:spPr>
          <a:xfrm>
            <a:off x="1749964" y="2462964"/>
            <a:ext cx="313413" cy="313413"/>
          </a:xfrm>
          <a:prstGeom prst="diamond">
            <a:avLst/>
          </a:prstGeom>
          <a:solidFill>
            <a:srgbClr val="38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다이아몬드 30"/>
          <p:cNvSpPr/>
          <p:nvPr/>
        </p:nvSpPr>
        <p:spPr>
          <a:xfrm>
            <a:off x="1749964" y="3708100"/>
            <a:ext cx="313413" cy="313413"/>
          </a:xfrm>
          <a:prstGeom prst="diamond">
            <a:avLst/>
          </a:prstGeom>
          <a:solidFill>
            <a:srgbClr val="388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6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1867" y="3831950"/>
            <a:ext cx="4198776" cy="110792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6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Object</a:t>
            </a:r>
            <a:endParaRPr kumimoji="1" lang="en-US" altLang="ko-KR" sz="6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362" y="1697176"/>
            <a:ext cx="2518505" cy="3770192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39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9EC1EC"/>
                </a:solidFill>
                <a:latin typeface="맑은 고딕" pitchFamily="50" charset="-127"/>
                <a:cs typeface="Arial" panose="020B0604020202020204" pitchFamily="34" charset="0"/>
              </a:rPr>
              <a:t>2</a:t>
            </a:r>
            <a:r>
              <a:rPr kumimoji="1" lang="en-US" altLang="ko-KR" sz="16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9EC1EC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239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9EC1EC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5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0D9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9647" y="582628"/>
            <a:ext cx="1620823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24E65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오브젝트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24E65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3725" y="541755"/>
            <a:ext cx="564022" cy="564022"/>
            <a:chOff x="463725" y="541755"/>
            <a:chExt cx="564022" cy="564022"/>
          </a:xfrm>
        </p:grpSpPr>
        <p:sp>
          <p:nvSpPr>
            <p:cNvPr id="15" name="다이아몬드 14"/>
            <p:cNvSpPr/>
            <p:nvPr/>
          </p:nvSpPr>
          <p:spPr>
            <a:xfrm>
              <a:off x="463725" y="541755"/>
              <a:ext cx="564022" cy="564022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5125" y="639100"/>
              <a:ext cx="448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524E65"/>
                  </a:solidFill>
                </a:rPr>
                <a:t>02</a:t>
              </a:r>
              <a:endParaRPr lang="ko-KR" altLang="en-US" b="1" dirty="0">
                <a:solidFill>
                  <a:srgbClr val="524E65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42382" y="1683369"/>
            <a:ext cx="4612822" cy="1954240"/>
            <a:chOff x="6953737" y="2459986"/>
            <a:chExt cx="4612822" cy="1954240"/>
          </a:xfrm>
        </p:grpSpPr>
        <p:sp>
          <p:nvSpPr>
            <p:cNvPr id="28" name="TextBox 27"/>
            <p:cNvSpPr txBox="1"/>
            <p:nvPr/>
          </p:nvSpPr>
          <p:spPr>
            <a:xfrm>
              <a:off x="7111790" y="2936969"/>
              <a:ext cx="4454769" cy="1477257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20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플레이어가 조작하는 캐릭터</a:t>
              </a:r>
              <a:endParaRPr kumimoji="1" lang="en-US" altLang="ko-KR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20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방향키로 이동</a:t>
              </a:r>
              <a:r>
                <a:rPr kumimoji="1" lang="en-US" altLang="ko-KR" sz="20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, Space Bar</a:t>
              </a:r>
              <a:r>
                <a:rPr kumimoji="1" lang="ko-KR" altLang="en-US" sz="20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로 점프</a:t>
              </a:r>
              <a:endParaRPr kumimoji="1" lang="en-US" altLang="ko-KR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20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이 캐릭터를 목표 지점에 도착하게 하는 것이 이 게임의 목표</a:t>
              </a:r>
              <a:endParaRPr kumimoji="1" lang="en-US" altLang="ko-KR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53737" y="2459986"/>
              <a:ext cx="3181005" cy="476983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285750" indent="-285750" defTabSz="912813" fontAlgn="base">
                <a:spcBef>
                  <a:spcPts val="600"/>
                </a:spcBef>
                <a:spcAft>
                  <a:spcPct val="0"/>
                </a:spcAft>
                <a:buClr>
                  <a:srgbClr val="55CFD1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ko-KR" altLang="en-US" sz="25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플레이어</a:t>
              </a:r>
              <a:endParaRPr kumimoji="1" lang="en-US" altLang="ko-KR" sz="25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7021760" y="2544143"/>
              <a:ext cx="313413" cy="313413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47" y="1683369"/>
            <a:ext cx="1663502" cy="1992228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810405" y="4114592"/>
            <a:ext cx="4884101" cy="1646463"/>
            <a:chOff x="6953737" y="2459986"/>
            <a:chExt cx="4884101" cy="1646463"/>
          </a:xfrm>
        </p:grpSpPr>
        <p:sp>
          <p:nvSpPr>
            <p:cNvPr id="18" name="TextBox 17"/>
            <p:cNvSpPr txBox="1"/>
            <p:nvPr/>
          </p:nvSpPr>
          <p:spPr>
            <a:xfrm>
              <a:off x="7111790" y="2936969"/>
              <a:ext cx="4726048" cy="1169480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2000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맵에서</a:t>
              </a:r>
              <a:r>
                <a:rPr kumimoji="1" lang="ko-KR" altLang="en-US" sz="20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랜덤으로 등장하는 캐릭터</a:t>
              </a:r>
              <a:endParaRPr kumimoji="1" lang="en-US" altLang="ko-KR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20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갑자기 등장해 한 번씩 불덩이를 쏜다</a:t>
              </a:r>
              <a:endParaRPr kumimoji="1" lang="en-US" altLang="ko-KR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20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이 불덩이에 맞으면 맞고서 밀려난다</a:t>
              </a:r>
              <a:endParaRPr kumimoji="1" lang="en-US" altLang="ko-KR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53737" y="2459986"/>
              <a:ext cx="3181005" cy="476983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285750" indent="-285750" defTabSz="912813" fontAlgn="base">
                <a:spcBef>
                  <a:spcPts val="600"/>
                </a:spcBef>
                <a:spcAft>
                  <a:spcPct val="0"/>
                </a:spcAft>
                <a:buClr>
                  <a:srgbClr val="55CFD1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ko-KR" altLang="en-US" sz="25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방해꾼</a:t>
              </a:r>
              <a:endParaRPr kumimoji="1" lang="en-US" altLang="ko-KR" sz="25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다이아몬드 19"/>
            <p:cNvSpPr/>
            <p:nvPr/>
          </p:nvSpPr>
          <p:spPr>
            <a:xfrm>
              <a:off x="7021760" y="2544143"/>
              <a:ext cx="313413" cy="313413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301" y="3829124"/>
            <a:ext cx="1055069" cy="223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0D9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9647" y="582628"/>
            <a:ext cx="1620823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24E65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오브젝트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24E65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3725" y="541755"/>
            <a:ext cx="564022" cy="564022"/>
            <a:chOff x="463725" y="541755"/>
            <a:chExt cx="564022" cy="564022"/>
          </a:xfrm>
        </p:grpSpPr>
        <p:sp>
          <p:nvSpPr>
            <p:cNvPr id="15" name="다이아몬드 14"/>
            <p:cNvSpPr/>
            <p:nvPr/>
          </p:nvSpPr>
          <p:spPr>
            <a:xfrm>
              <a:off x="463725" y="541755"/>
              <a:ext cx="564022" cy="564022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5125" y="639100"/>
              <a:ext cx="448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524E65"/>
                  </a:solidFill>
                </a:rPr>
                <a:t>02</a:t>
              </a:r>
              <a:endParaRPr lang="ko-KR" altLang="en-US" b="1" dirty="0">
                <a:solidFill>
                  <a:srgbClr val="524E65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61044" y="1921860"/>
            <a:ext cx="4612822" cy="1569519"/>
            <a:chOff x="6953737" y="2459986"/>
            <a:chExt cx="4612822" cy="1569519"/>
          </a:xfrm>
        </p:grpSpPr>
        <p:sp>
          <p:nvSpPr>
            <p:cNvPr id="28" name="TextBox 27"/>
            <p:cNvSpPr txBox="1"/>
            <p:nvPr/>
          </p:nvSpPr>
          <p:spPr>
            <a:xfrm>
              <a:off x="7111790" y="2936969"/>
              <a:ext cx="4454769" cy="1092536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20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캐릭터가 서 있을 수 있는 바닥</a:t>
              </a:r>
              <a:endParaRPr kumimoji="1" lang="en-US" altLang="ko-KR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20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플레이어는 이 플랫폼들을 이용해 이동해야 한다</a:t>
              </a:r>
              <a:r>
                <a:rPr kumimoji="1" lang="en-US" altLang="ko-KR" sz="20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53737" y="2459986"/>
              <a:ext cx="3181005" cy="476983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285750" indent="-285750" defTabSz="912813" fontAlgn="base">
                <a:spcBef>
                  <a:spcPts val="600"/>
                </a:spcBef>
                <a:spcAft>
                  <a:spcPct val="0"/>
                </a:spcAft>
                <a:buClr>
                  <a:srgbClr val="55CFD1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ko-KR" altLang="en-US" sz="25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플랫폼</a:t>
              </a:r>
              <a:endParaRPr kumimoji="1" lang="en-US" altLang="ko-KR" sz="25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7021760" y="2544143"/>
              <a:ext cx="313413" cy="313413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6" y="1921860"/>
            <a:ext cx="2986050" cy="13852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36" y="4123224"/>
            <a:ext cx="2986050" cy="136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0D9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9647" y="582628"/>
            <a:ext cx="1620823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24E65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오브젝트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24E65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3725" y="541755"/>
            <a:ext cx="564022" cy="564022"/>
            <a:chOff x="463725" y="541755"/>
            <a:chExt cx="564022" cy="564022"/>
          </a:xfrm>
        </p:grpSpPr>
        <p:sp>
          <p:nvSpPr>
            <p:cNvPr id="15" name="다이아몬드 14"/>
            <p:cNvSpPr/>
            <p:nvPr/>
          </p:nvSpPr>
          <p:spPr>
            <a:xfrm>
              <a:off x="463725" y="541755"/>
              <a:ext cx="564022" cy="564022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5125" y="639100"/>
              <a:ext cx="448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524E65"/>
                  </a:solidFill>
                </a:rPr>
                <a:t>02</a:t>
              </a:r>
              <a:endParaRPr lang="ko-KR" altLang="en-US" b="1" dirty="0">
                <a:solidFill>
                  <a:srgbClr val="524E65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913444" y="4916986"/>
            <a:ext cx="4612822" cy="877022"/>
            <a:chOff x="6953737" y="2459986"/>
            <a:chExt cx="4612822" cy="877022"/>
          </a:xfrm>
        </p:grpSpPr>
        <p:sp>
          <p:nvSpPr>
            <p:cNvPr id="28" name="TextBox 27"/>
            <p:cNvSpPr txBox="1"/>
            <p:nvPr/>
          </p:nvSpPr>
          <p:spPr>
            <a:xfrm>
              <a:off x="7111790" y="2936969"/>
              <a:ext cx="4454769" cy="400039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20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캐릭터가 도착해야 하는 오브젝트</a:t>
              </a:r>
              <a:r>
                <a:rPr kumimoji="1" lang="en-US" altLang="ko-KR" sz="20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53737" y="2459986"/>
              <a:ext cx="3181005" cy="476983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285750" indent="-285750" defTabSz="912813" fontAlgn="base">
                <a:spcBef>
                  <a:spcPts val="600"/>
                </a:spcBef>
                <a:spcAft>
                  <a:spcPct val="0"/>
                </a:spcAft>
                <a:buClr>
                  <a:srgbClr val="55CFD1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ko-KR" altLang="en-US" sz="25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목표 오브젝트</a:t>
              </a:r>
              <a:endParaRPr kumimoji="1" lang="en-US" altLang="ko-KR" sz="25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7021760" y="2544143"/>
              <a:ext cx="313413" cy="313413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35" y="1921860"/>
            <a:ext cx="2064734" cy="9578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32" y="3404766"/>
            <a:ext cx="2064734" cy="9463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558" y="4876142"/>
            <a:ext cx="1717408" cy="17422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913444" y="2074260"/>
            <a:ext cx="4612822" cy="1569519"/>
            <a:chOff x="6953737" y="2459986"/>
            <a:chExt cx="4612822" cy="1569519"/>
          </a:xfrm>
        </p:grpSpPr>
        <p:sp>
          <p:nvSpPr>
            <p:cNvPr id="20" name="TextBox 19"/>
            <p:cNvSpPr txBox="1"/>
            <p:nvPr/>
          </p:nvSpPr>
          <p:spPr>
            <a:xfrm>
              <a:off x="7111790" y="2936969"/>
              <a:ext cx="4454769" cy="1092536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20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캐릭터가 서 있을 수 있는 바닥</a:t>
              </a:r>
              <a:endParaRPr kumimoji="1" lang="en-US" altLang="ko-KR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  <a:p>
              <a:pPr marL="171450" indent="-171450" defTabSz="912813" fontAlgn="base">
                <a:spcBef>
                  <a:spcPts val="6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20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플레이어는 이 플랫폼들을 이용해 이동해야 한다</a:t>
              </a:r>
              <a:r>
                <a:rPr kumimoji="1" lang="en-US" altLang="ko-KR" sz="20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53737" y="2459986"/>
              <a:ext cx="3181005" cy="476983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marL="285750" indent="-285750" defTabSz="912813" fontAlgn="base">
                <a:spcBef>
                  <a:spcPts val="600"/>
                </a:spcBef>
                <a:spcAft>
                  <a:spcPct val="0"/>
                </a:spcAft>
                <a:buClr>
                  <a:srgbClr val="55CFD1"/>
                </a:buClr>
                <a:buFont typeface="Wingdings" panose="05000000000000000000" pitchFamily="2" charset="2"/>
                <a:buChar char="u"/>
                <a:defRPr/>
              </a:pPr>
              <a:r>
                <a:rPr kumimoji="1" lang="ko-KR" altLang="en-US" sz="25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플랫폼</a:t>
              </a:r>
              <a:endParaRPr kumimoji="1" lang="en-US" altLang="ko-KR" sz="25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다이아몬드 22"/>
            <p:cNvSpPr/>
            <p:nvPr/>
          </p:nvSpPr>
          <p:spPr>
            <a:xfrm>
              <a:off x="7021760" y="2544143"/>
              <a:ext cx="313413" cy="313413"/>
            </a:xfrm>
            <a:prstGeom prst="diamond">
              <a:avLst/>
            </a:prstGeom>
            <a:solidFill>
              <a:srgbClr val="388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50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1867" y="3831950"/>
            <a:ext cx="4198776" cy="110792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6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순서도</a:t>
            </a:r>
            <a:endParaRPr kumimoji="1" lang="en-US" altLang="ko-KR" sz="6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362" y="1697176"/>
            <a:ext cx="2518505" cy="3770192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39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9EC1EC"/>
                </a:solidFill>
                <a:latin typeface="맑은 고딕" pitchFamily="50" charset="-127"/>
                <a:cs typeface="Arial" panose="020B0604020202020204" pitchFamily="34" charset="0"/>
              </a:rPr>
              <a:t>3</a:t>
            </a:r>
            <a:r>
              <a:rPr kumimoji="1" lang="en-US" altLang="ko-KR" sz="16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9EC1EC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239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9EC1EC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7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410</Words>
  <Application>Microsoft Office PowerPoint</Application>
  <PresentationFormat>와이드스크린</PresentationFormat>
  <Paragraphs>160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서버 프로그래밍 </dc:title>
  <dc:creator>kgca game</dc:creator>
  <cp:lastModifiedBy>kgca game</cp:lastModifiedBy>
  <cp:revision>22</cp:revision>
  <dcterms:created xsi:type="dcterms:W3CDTF">2019-07-11T06:55:14Z</dcterms:created>
  <dcterms:modified xsi:type="dcterms:W3CDTF">2019-07-12T02:59:47Z</dcterms:modified>
</cp:coreProperties>
</file>